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handoutMasterIdLst>
    <p:handoutMasterId r:id="rId14"/>
  </p:handoutMasterIdLst>
  <p:sldIdLst>
    <p:sldId id="281" r:id="rId2"/>
    <p:sldId id="285" r:id="rId3"/>
    <p:sldId id="286" r:id="rId4"/>
    <p:sldId id="289" r:id="rId5"/>
    <p:sldId id="290" r:id="rId6"/>
    <p:sldId id="295" r:id="rId7"/>
    <p:sldId id="294" r:id="rId8"/>
    <p:sldId id="292" r:id="rId9"/>
    <p:sldId id="297" r:id="rId10"/>
    <p:sldId id="293" r:id="rId11"/>
    <p:sldId id="296" r:id="rId1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12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7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567D6D-D1AF-4E44-B896-17C4921CB8C7}" type="datetimeFigureOut">
              <a:rPr lang="en-US"/>
              <a:pPr>
                <a:defRPr/>
              </a:pPr>
              <a:t>4/24/2012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1EB201E-66E3-4832-A49E-6CE651106B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EB1FA62-6494-41F2-A376-1211D0780E77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C0DF250-3B8C-41A3-A4D9-62D3E407C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D0ED4B-9349-4D02-856F-6B628C979BD6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0DF250-3B8C-41A3-A4D9-62D3E407C48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8541D-334E-4012-A198-30B2BC104136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D9E0D-5E41-4A28-BFED-97437BAEDF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75650-546E-461E-88C3-01731334CB88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E0611-116D-49F8-8AE6-0BB94647CA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8AFA3-25BF-4479-A63B-447DED6F6F07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0938A-9D47-47EB-A206-75A5DDD8BF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45694-7BB1-4F0C-B546-ADD6CF8A4262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FCE04-C4D9-473C-949E-C032104D3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BB183-7303-4B63-81B4-22E075CF981C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B1726-05EE-432C-B3BB-5F8FC35766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E2A9-220F-4AB9-80F3-CCF5CC4B16FF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79D25-B7F6-4F41-80D7-9BD3C51B6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AFDDE-6246-479C-8A83-CC9EB1F143B3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EF79B-660F-49DA-9363-1F466CBC9D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23E3E-8958-4F6C-A9A0-D0CF02E93D71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CB22D-DCB1-4571-93D2-594551839A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D7185-E31E-4C8E-9ECC-20FB51D98126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9211E-A93B-4344-91D4-90357ED53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1CBD7-B382-47D1-A547-5315D76E73BE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9922D-78A1-4DC2-A894-30F5736E23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ADF51-111E-4799-836D-D1E4F6590542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E7F2E-CC20-4DBF-ACED-44F259653C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00F9891-47C3-4E26-80E7-8A6471D60248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2D87DB7-A4A4-4DDB-A9D2-EFB208C55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3600" smtClean="0"/>
              <a:t>Presentation on Participatory Governance Assessments in Nigeria</a:t>
            </a:r>
            <a:endParaRPr lang="en-GB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55000" lnSpcReduction="20000"/>
          </a:bodyPr>
          <a:lstStyle/>
          <a:p>
            <a:pPr fontAlgn="auto">
              <a:lnSpc>
                <a:spcPct val="12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i="1" dirty="0" smtClean="0">
                <a:solidFill>
                  <a:schemeClr val="tx1"/>
                </a:solidFill>
                <a:latin typeface="Constantia" pitchFamily="18" charset="0"/>
              </a:rPr>
              <a:t>By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i="1" dirty="0" smtClean="0">
                <a:solidFill>
                  <a:schemeClr val="tx1"/>
                </a:solidFill>
                <a:latin typeface="Constantia" pitchFamily="18" charset="0"/>
              </a:rPr>
              <a:t>Ms. Folake Oluokun, UNDP-Nigeria and  Odigha </a:t>
            </a:r>
            <a:r>
              <a:rPr lang="en-US" i="1" dirty="0" err="1" smtClean="0">
                <a:solidFill>
                  <a:schemeClr val="tx1"/>
                </a:solidFill>
                <a:latin typeface="Constantia" pitchFamily="18" charset="0"/>
              </a:rPr>
              <a:t>Odigha</a:t>
            </a:r>
            <a:r>
              <a:rPr lang="en-US" i="1" dirty="0" smtClean="0">
                <a:solidFill>
                  <a:schemeClr val="tx1"/>
                </a:solidFill>
                <a:latin typeface="Constantia" pitchFamily="18" charset="0"/>
              </a:rPr>
              <a:t>, REDD+ Focal Point, Nigeria during the Regional Workshop on Strengthening Transparency and Accountability for REDD+ in Africa, Lusaka, Zambia, 24 – 26  April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GB" sz="3200" dirty="0" smtClean="0">
                <a:solidFill>
                  <a:schemeClr val="tx2"/>
                </a:solidFill>
                <a:ea typeface="+mn-ea"/>
                <a:cs typeface="Arial" charset="0"/>
              </a:rPr>
              <a:t>Next Step for REDD+ in Nigeria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 smtClean="0"/>
              <a:t>Policies and legislations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 smtClean="0"/>
              <a:t>Institutional capacity of State </a:t>
            </a:r>
            <a:r>
              <a:rPr lang="en-GB" dirty="0" smtClean="0"/>
              <a:t>government (assessment of corruption risks of relevant institutions e.g</a:t>
            </a:r>
            <a:r>
              <a:rPr lang="en-GB" dirty="0" smtClean="0"/>
              <a:t>. Forestry Commission).</a:t>
            </a:r>
            <a:endParaRPr lang="en-GB" dirty="0" smtClean="0"/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 smtClean="0"/>
              <a:t>Participation </a:t>
            </a:r>
            <a:r>
              <a:rPr lang="en-GB" dirty="0" smtClean="0"/>
              <a:t>of forest dependent communities in REDD+ (including natural resource management, effective utilisation of </a:t>
            </a:r>
            <a:r>
              <a:rPr lang="en-GB" dirty="0" smtClean="0"/>
              <a:t>reforest)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 smtClean="0"/>
              <a:t>Establishment </a:t>
            </a:r>
            <a:r>
              <a:rPr lang="en-GB" dirty="0" smtClean="0"/>
              <a:t>of equitable benefit distribution systems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22313" y="1628801"/>
            <a:ext cx="7772400" cy="2778100"/>
          </a:xfrm>
        </p:spPr>
        <p:txBody>
          <a:bodyPr anchor="t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</a:rPr>
              <a:t>Thank you</a:t>
            </a:r>
            <a:endParaRPr lang="en-US" sz="5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type="body" idx="1"/>
          </p:nvPr>
        </p:nvSpPr>
        <p:spPr>
          <a:xfrm>
            <a:off x="381000" y="1524000"/>
            <a:ext cx="4575175" cy="4953000"/>
          </a:xfrm>
        </p:spPr>
        <p:txBody>
          <a:bodyPr anchor="t"/>
          <a:lstStyle/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GB" sz="2800" smtClean="0">
                <a:solidFill>
                  <a:schemeClr val="tx1"/>
                </a:solidFill>
                <a:cs typeface="Calibri" pitchFamily="34" charset="0"/>
              </a:rPr>
              <a:t>Federation of 36 States + FCT </a:t>
            </a:r>
          </a:p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GB" sz="2800" smtClean="0">
                <a:solidFill>
                  <a:schemeClr val="tx1"/>
                </a:solidFill>
                <a:cs typeface="Calibri" pitchFamily="34" charset="0"/>
              </a:rPr>
              <a:t>Estimated Population: 167 million</a:t>
            </a:r>
          </a:p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GB" sz="2800" smtClean="0">
                <a:solidFill>
                  <a:schemeClr val="tx1"/>
                </a:solidFill>
                <a:cs typeface="Calibri" pitchFamily="34" charset="0"/>
              </a:rPr>
              <a:t>Land area: 923,769km2 (76% arable)</a:t>
            </a:r>
          </a:p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GB" sz="2800" smtClean="0">
                <a:solidFill>
                  <a:schemeClr val="tx1"/>
                </a:solidFill>
                <a:cs typeface="Calibri" pitchFamily="34" charset="0"/>
              </a:rPr>
              <a:t>6</a:t>
            </a:r>
            <a:r>
              <a:rPr lang="en-GB" sz="2800" baseline="30000" smtClean="0">
                <a:solidFill>
                  <a:schemeClr val="tx1"/>
                </a:solidFill>
                <a:cs typeface="Calibri" pitchFamily="34" charset="0"/>
              </a:rPr>
              <a:t>th</a:t>
            </a:r>
            <a:r>
              <a:rPr lang="en-GB" sz="2800" smtClean="0">
                <a:solidFill>
                  <a:schemeClr val="tx1"/>
                </a:solidFill>
                <a:cs typeface="Calibri" pitchFamily="34" charset="0"/>
              </a:rPr>
              <a:t> largest deposit of gas, 8</a:t>
            </a:r>
            <a:r>
              <a:rPr lang="en-GB" sz="2800" baseline="30000" smtClean="0">
                <a:solidFill>
                  <a:schemeClr val="tx1"/>
                </a:solidFill>
                <a:cs typeface="Calibri" pitchFamily="34" charset="0"/>
              </a:rPr>
              <a:t>th</a:t>
            </a:r>
            <a:r>
              <a:rPr lang="en-GB" sz="2800" smtClean="0">
                <a:solidFill>
                  <a:schemeClr val="tx1"/>
                </a:solidFill>
                <a:cs typeface="Calibri" pitchFamily="34" charset="0"/>
              </a:rPr>
              <a:t> largest producer of petroleum in the world.</a:t>
            </a:r>
          </a:p>
        </p:txBody>
      </p:sp>
      <p:pic>
        <p:nvPicPr>
          <p:cNvPr id="3075" name="Content Placeholder 6" descr="africa_map2_edited.jpg"/>
          <p:cNvPicPr>
            <a:picLocks noGrp="1" noChangeAspect="1"/>
          </p:cNvPicPr>
          <p:nvPr>
            <p:ph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876800" y="1524000"/>
            <a:ext cx="3817938" cy="4572000"/>
          </a:xfrm>
        </p:spPr>
      </p:pic>
      <p:sp>
        <p:nvSpPr>
          <p:cNvPr id="3076" name="Rectangle 6"/>
          <p:cNvSpPr>
            <a:spLocks/>
          </p:cNvSpPr>
          <p:nvPr/>
        </p:nvSpPr>
        <p:spPr bwMode="auto">
          <a:xfrm>
            <a:off x="3810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en-GB" sz="5000">
                <a:solidFill>
                  <a:schemeClr val="tx2"/>
                </a:solidFill>
                <a:latin typeface="Calibri" pitchFamily="34" charset="0"/>
              </a:rPr>
              <a:t>Context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type="body" idx="1"/>
          </p:nvPr>
        </p:nvSpPr>
        <p:spPr>
          <a:xfrm>
            <a:off x="609600" y="1295400"/>
            <a:ext cx="8229600" cy="4876800"/>
          </a:xfrm>
        </p:spPr>
        <p:txBody>
          <a:bodyPr anchor="t"/>
          <a:lstStyle/>
          <a:p>
            <a:pPr marL="0" lvl="2">
              <a:spcAft>
                <a:spcPts val="600"/>
              </a:spcAft>
              <a:buFont typeface="Arial" charset="0"/>
              <a:buChar char="•"/>
            </a:pPr>
            <a:r>
              <a:rPr lang="en-GB" sz="2300" smtClean="0">
                <a:solidFill>
                  <a:schemeClr val="tx1"/>
                </a:solidFill>
                <a:cs typeface="Calibri" pitchFamily="34" charset="0"/>
              </a:rPr>
              <a:t>Human Development Index (HDI 2011) - 0.459 ranks 156 out of 187 countries</a:t>
            </a:r>
          </a:p>
          <a:p>
            <a:pPr marL="0" lvl="2">
              <a:spcAft>
                <a:spcPts val="600"/>
              </a:spcAft>
              <a:buFont typeface="Arial" charset="0"/>
              <a:buChar char="•"/>
            </a:pPr>
            <a:r>
              <a:rPr lang="en-GB" sz="2300" smtClean="0">
                <a:solidFill>
                  <a:schemeClr val="tx1"/>
                </a:solidFill>
                <a:cs typeface="Calibri" pitchFamily="34" charset="0"/>
              </a:rPr>
              <a:t>Poverty level– 54.4 % (2004), 69% (2010), </a:t>
            </a:r>
            <a:r>
              <a:rPr lang="en-GB" sz="2300" smtClean="0">
                <a:solidFill>
                  <a:schemeClr val="tx1"/>
                </a:solidFill>
              </a:rPr>
              <a:t>growing level of unemployment from 12.3% in 2006 to 23.9% in 2011</a:t>
            </a:r>
          </a:p>
          <a:p>
            <a:pPr marL="0" lvl="2">
              <a:spcAft>
                <a:spcPts val="600"/>
              </a:spcAft>
              <a:buFont typeface="Arial" charset="0"/>
              <a:buChar char="•"/>
            </a:pPr>
            <a:r>
              <a:rPr lang="en-GB" sz="2300" smtClean="0">
                <a:solidFill>
                  <a:schemeClr val="tx1"/>
                </a:solidFill>
                <a:cs typeface="Calibri" pitchFamily="34" charset="0"/>
              </a:rPr>
              <a:t>Poverty is a main driver of deforestation  and environmental degradation</a:t>
            </a:r>
          </a:p>
          <a:p>
            <a:pPr marL="0" lvl="2">
              <a:spcAft>
                <a:spcPts val="600"/>
              </a:spcAft>
              <a:buFont typeface="Arial" charset="0"/>
              <a:buChar char="•"/>
            </a:pPr>
            <a:r>
              <a:rPr lang="en-GB" sz="2300" smtClean="0">
                <a:solidFill>
                  <a:schemeClr val="tx1"/>
                </a:solidFill>
                <a:cs typeface="Calibri" pitchFamily="34" charset="0"/>
              </a:rPr>
              <a:t>Corruption as a key driver of deforestation </a:t>
            </a:r>
          </a:p>
          <a:p>
            <a:pPr marL="0" lvl="2">
              <a:spcAft>
                <a:spcPts val="600"/>
              </a:spcAft>
              <a:buFont typeface="Arial" charset="0"/>
              <a:buChar char="•"/>
            </a:pPr>
            <a:r>
              <a:rPr lang="en-GB" sz="2300" smtClean="0">
                <a:solidFill>
                  <a:schemeClr val="tx1"/>
                </a:solidFill>
                <a:cs typeface="Calibri" pitchFamily="34" charset="0"/>
              </a:rPr>
              <a:t>Transparency International’s CPI Rankings: 130th (2009), 134th (2010), 143 (2011)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en-GB" sz="2300" smtClean="0">
                <a:solidFill>
                  <a:schemeClr val="tx1"/>
                </a:solidFill>
                <a:cs typeface="Calibri" pitchFamily="34" charset="0"/>
              </a:rPr>
              <a:t>Corruption in Nigeria is an endemic, pervasive and systemic problem.</a:t>
            </a:r>
          </a:p>
        </p:txBody>
      </p:sp>
      <p:sp>
        <p:nvSpPr>
          <p:cNvPr id="4099" name="Rectangle 6"/>
          <p:cNvSpPr>
            <a:spLocks/>
          </p:cNvSpPr>
          <p:nvPr/>
        </p:nvSpPr>
        <p:spPr bwMode="auto">
          <a:xfrm>
            <a:off x="381000" y="3048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/>
          <a:lstStyle/>
          <a:p>
            <a:r>
              <a:rPr lang="en-GB" sz="5400"/>
              <a:t> </a:t>
            </a:r>
            <a:r>
              <a:rPr lang="en-GB" sz="3600">
                <a:solidFill>
                  <a:schemeClr val="tx2"/>
                </a:solidFill>
                <a:latin typeface="Calibri" pitchFamily="34" charset="0"/>
              </a:rPr>
              <a:t>In spite of immense resources...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5257800"/>
          </a:xfrm>
        </p:spPr>
        <p:txBody>
          <a:bodyPr anchor="t"/>
          <a:lstStyle/>
          <a:p>
            <a:pPr marL="0" lvl="1">
              <a:lnSpc>
                <a:spcPct val="12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GB" sz="2400" smtClean="0">
                <a:solidFill>
                  <a:schemeClr val="tx1"/>
                </a:solidFill>
                <a:cs typeface="Calibri" pitchFamily="34" charset="0"/>
              </a:rPr>
              <a:t>Wavering political will at national level to combat corruption, varying levels at State level.</a:t>
            </a:r>
          </a:p>
          <a:p>
            <a:pPr marL="0" lvl="1">
              <a:lnSpc>
                <a:spcPct val="12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GB" sz="2400" smtClean="0">
                <a:solidFill>
                  <a:schemeClr val="tx1"/>
                </a:solidFill>
                <a:cs typeface="Calibri" pitchFamily="34" charset="0"/>
              </a:rPr>
              <a:t>Insufficient involvement of ordinary citizens in the fight against corruption </a:t>
            </a:r>
          </a:p>
          <a:p>
            <a:pPr marL="0" lvl="1">
              <a:lnSpc>
                <a:spcPct val="12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GB" sz="2400" smtClean="0">
                <a:solidFill>
                  <a:schemeClr val="tx1"/>
                </a:solidFill>
                <a:cs typeface="Calibri" pitchFamily="34" charset="0"/>
              </a:rPr>
              <a:t>Weak institutions to cope with forest law enforcement </a:t>
            </a:r>
          </a:p>
          <a:p>
            <a:pPr marL="0" lvl="1">
              <a:lnSpc>
                <a:spcPct val="12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GB" sz="2400" smtClean="0">
                <a:solidFill>
                  <a:schemeClr val="tx1"/>
                </a:solidFill>
                <a:cs typeface="Calibri" pitchFamily="34" charset="0"/>
              </a:rPr>
              <a:t>Irregular practices in natural resource management responsible for massive degradation of Nigeria’s environment. </a:t>
            </a:r>
          </a:p>
          <a:p>
            <a:pPr marL="0" lvl="1">
              <a:lnSpc>
                <a:spcPct val="12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GB" sz="2400" smtClean="0">
                <a:solidFill>
                  <a:schemeClr val="tx1"/>
                </a:solidFill>
                <a:cs typeface="Calibri" pitchFamily="34" charset="0"/>
              </a:rPr>
              <a:t>Inexistent/weak systems and institutional frameworks to reduce corruption and increase transparency and accountability. Will affect  the utilization of National resources as well as  potential benefits from REDD </a:t>
            </a:r>
          </a:p>
        </p:txBody>
      </p:sp>
      <p:sp>
        <p:nvSpPr>
          <p:cNvPr id="5123" name="Rectangle 6"/>
          <p:cNvSpPr>
            <a:spLocks/>
          </p:cNvSpPr>
          <p:nvPr/>
        </p:nvSpPr>
        <p:spPr bwMode="auto">
          <a:xfrm>
            <a:off x="381000" y="3048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en-GB" sz="4000">
                <a:solidFill>
                  <a:schemeClr val="tx2"/>
                </a:solidFill>
                <a:latin typeface="Calibri" pitchFamily="34" charset="0"/>
              </a:rPr>
              <a:t>Challenges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/>
          </p:cNvSpPr>
          <p:nvPr>
            <p:ph type="body" idx="1"/>
          </p:nvPr>
        </p:nvSpPr>
        <p:spPr>
          <a:xfrm>
            <a:off x="533400" y="1752600"/>
            <a:ext cx="8229600" cy="4648200"/>
          </a:xfrm>
        </p:spPr>
        <p:txBody>
          <a:bodyPr anchor="t">
            <a:normAutofit/>
          </a:bodyPr>
          <a:lstStyle/>
          <a:p>
            <a:pPr marL="514350" lvl="1" indent="-514350">
              <a:lnSpc>
                <a:spcPct val="110000"/>
              </a:lnSpc>
              <a:spcAft>
                <a:spcPts val="600"/>
              </a:spcAft>
              <a:buFont typeface="Arial" charset="0"/>
              <a:buAutoNum type="arabicPeriod"/>
            </a:pPr>
            <a:r>
              <a:rPr lang="en-GB" sz="2400" smtClean="0">
                <a:solidFill>
                  <a:schemeClr val="tx1"/>
                </a:solidFill>
                <a:cs typeface="Calibri" pitchFamily="34" charset="0"/>
              </a:rPr>
              <a:t>Assessment of Good Urban Governance in Nigeria:</a:t>
            </a:r>
          </a:p>
          <a:p>
            <a:pPr marL="530225" lvl="2">
              <a:lnSpc>
                <a:spcPct val="110000"/>
              </a:lnSpc>
              <a:spcAft>
                <a:spcPts val="600"/>
              </a:spcAft>
            </a:pPr>
            <a:r>
              <a:rPr lang="en-GB" sz="2200" smtClean="0">
                <a:solidFill>
                  <a:schemeClr val="tx2"/>
                </a:solidFill>
              </a:rPr>
              <a:t>Objective: Enhance the capacity of local governments and other stakeholders for good governance and increased accountability. </a:t>
            </a:r>
          </a:p>
          <a:p>
            <a:pPr marL="514350" lvl="1" indent="-514350">
              <a:lnSpc>
                <a:spcPct val="110000"/>
              </a:lnSpc>
              <a:spcAft>
                <a:spcPts val="600"/>
              </a:spcAft>
              <a:buFont typeface="Arial" charset="0"/>
              <a:buAutoNum type="arabicPeriod"/>
            </a:pPr>
            <a:r>
              <a:rPr lang="en-GB" sz="2400" smtClean="0">
                <a:solidFill>
                  <a:schemeClr val="tx1"/>
                </a:solidFill>
                <a:cs typeface="Calibri" pitchFamily="34" charset="0"/>
              </a:rPr>
              <a:t>Corruption Risk Assessments in the water, health and education sectors at Federal level and in Selected States:</a:t>
            </a:r>
          </a:p>
          <a:p>
            <a:pPr marL="530225" lvl="2">
              <a:lnSpc>
                <a:spcPct val="110000"/>
              </a:lnSpc>
              <a:spcAft>
                <a:spcPts val="600"/>
              </a:spcAft>
            </a:pPr>
            <a:r>
              <a:rPr lang="en-GB" sz="2200" smtClean="0">
                <a:solidFill>
                  <a:schemeClr val="tx2"/>
                </a:solidFill>
              </a:rPr>
              <a:t>Objective: Identify and proffer recommendations to address vulnerable areas in the pilot sectors that are prone to corruption  - anti-corruption agencies, Ministries, Departments and Agencies (MDAs), CSOs. </a:t>
            </a:r>
          </a:p>
          <a:p>
            <a:pPr marL="514350" lvl="1" indent="-514350">
              <a:lnSpc>
                <a:spcPct val="110000"/>
              </a:lnSpc>
              <a:spcAft>
                <a:spcPts val="600"/>
              </a:spcAft>
            </a:pPr>
            <a:r>
              <a:rPr lang="en-GB" sz="2000" b="1" smtClean="0">
                <a:solidFill>
                  <a:srgbClr val="FF0000"/>
                </a:solidFill>
              </a:rPr>
              <a:t>Tools, approaches, methodologies are relevant and beneficial to REDD+</a:t>
            </a:r>
          </a:p>
          <a:p>
            <a:pPr marL="514350" lvl="1" indent="-514350">
              <a:lnSpc>
                <a:spcPct val="110000"/>
              </a:lnSpc>
              <a:spcAft>
                <a:spcPts val="600"/>
              </a:spcAft>
              <a:buFont typeface="Arial" charset="0"/>
              <a:buChar char="•"/>
            </a:pPr>
            <a:endParaRPr lang="en-GB" sz="2400" smtClean="0">
              <a:solidFill>
                <a:schemeClr val="tx1"/>
              </a:solidFill>
              <a:cs typeface="Calibri" pitchFamily="34" charset="0"/>
            </a:endParaRPr>
          </a:p>
          <a:p>
            <a:pPr>
              <a:lnSpc>
                <a:spcPct val="90000"/>
              </a:lnSpc>
            </a:pPr>
            <a:endParaRPr lang="en-GB" sz="1700" smtClean="0">
              <a:solidFill>
                <a:srgbClr val="898989"/>
              </a:solidFill>
              <a:latin typeface="Constantia" pitchFamily="18" charset="0"/>
            </a:endParaRPr>
          </a:p>
        </p:txBody>
      </p:sp>
      <p:sp>
        <p:nvSpPr>
          <p:cNvPr id="6147" name="Rectangle 6"/>
          <p:cNvSpPr>
            <a:spLocks/>
          </p:cNvSpPr>
          <p:nvPr/>
        </p:nvSpPr>
        <p:spPr bwMode="auto">
          <a:xfrm>
            <a:off x="3810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en-GB" sz="3600">
                <a:solidFill>
                  <a:schemeClr val="tx2"/>
                </a:solidFill>
                <a:latin typeface="Calibri" pitchFamily="34" charset="0"/>
              </a:rPr>
              <a:t>Ongoing Participatory Governance Assessments…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>
              <a:defRPr/>
            </a:pPr>
            <a:r>
              <a:rPr lang="en-GB" sz="3200" dirty="0" smtClean="0">
                <a:solidFill>
                  <a:schemeClr val="tx2"/>
                </a:solidFill>
                <a:ea typeface="+mn-ea"/>
                <a:cs typeface="Arial" charset="0"/>
              </a:rPr>
              <a:t>Other interventions that can benefit the REDD initiative...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Identifying and addressing corruption risks at State level </a:t>
            </a:r>
            <a:r>
              <a:rPr lang="en-GB" dirty="0" smtClean="0"/>
              <a:t>(including to </a:t>
            </a:r>
            <a:r>
              <a:rPr lang="en-GB" dirty="0" smtClean="0"/>
              <a:t>ensure effective utilisation of REDD </a:t>
            </a:r>
            <a:r>
              <a:rPr lang="en-GB" dirty="0" smtClean="0"/>
              <a:t>benefits).</a:t>
            </a:r>
            <a:endParaRPr lang="en-GB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Strengthened public procurement systems at National and State </a:t>
            </a:r>
            <a:r>
              <a:rPr lang="en-GB" dirty="0" smtClean="0"/>
              <a:t>levels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National, State strategies to </a:t>
            </a:r>
            <a:r>
              <a:rPr lang="en-GB" dirty="0" smtClean="0"/>
              <a:t>c</a:t>
            </a:r>
            <a:r>
              <a:rPr lang="en-GB" dirty="0" smtClean="0"/>
              <a:t>ombat corruption</a:t>
            </a:r>
            <a:endParaRPr lang="en-GB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Increasing community participation in the management of resources at all levels (awareness creation, fighting corruption, participatory budgeting, increased participation in electoral processes etc).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>
              <a:defRPr/>
            </a:pPr>
            <a:r>
              <a:rPr lang="en-GB" sz="3600" dirty="0" smtClean="0">
                <a:solidFill>
                  <a:schemeClr val="tx2"/>
                </a:solidFill>
                <a:ea typeface="+mn-ea"/>
                <a:cs typeface="Arial" charset="0"/>
              </a:rPr>
              <a:t>REDD+ in Nigeria</a:t>
            </a:r>
          </a:p>
        </p:txBody>
      </p:sp>
      <p:sp>
        <p:nvSpPr>
          <p:cNvPr id="7171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sz="2800" smtClean="0"/>
              <a:t>By Law, forest resource management is a function of the State government .</a:t>
            </a:r>
          </a:p>
          <a:p>
            <a:pPr>
              <a:spcAft>
                <a:spcPts val="600"/>
              </a:spcAft>
            </a:pPr>
            <a:r>
              <a:rPr lang="en-GB" sz="2800" smtClean="0"/>
              <a:t>Different states are on different levels as far as forest management is concerned.</a:t>
            </a:r>
          </a:p>
          <a:p>
            <a:pPr>
              <a:spcAft>
                <a:spcPts val="600"/>
              </a:spcAft>
            </a:pPr>
            <a:r>
              <a:rPr lang="en-GB" sz="2800" smtClean="0"/>
              <a:t>Cross River State hosts more than 50% of Nigeria’s remaining rain forest and mangrove and there is overwhelming political will to protect them.</a:t>
            </a:r>
          </a:p>
          <a:p>
            <a:pPr>
              <a:spcAft>
                <a:spcPts val="600"/>
              </a:spcAft>
            </a:pPr>
            <a:r>
              <a:rPr lang="en-GB" sz="2800" smtClean="0"/>
              <a:t>This has informed the two track approach which makes Cross River State the model for implementation of the REDD for other States. 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>
              <a:defRPr/>
            </a:pPr>
            <a:r>
              <a:rPr lang="en-GB" sz="3600" dirty="0" smtClean="0">
                <a:solidFill>
                  <a:schemeClr val="tx2"/>
                </a:solidFill>
                <a:ea typeface="+mn-ea"/>
                <a:cs typeface="Arial" charset="0"/>
              </a:rPr>
              <a:t>Key Benefits of Participatory Assessments for REDD+ 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Stakeholder involvement:  </a:t>
            </a:r>
            <a:r>
              <a:rPr lang="en-GB" sz="2800" i="1" smtClean="0"/>
              <a:t>involve government at all arms and levels, communities, CSOs, media, academia, development partners</a:t>
            </a:r>
          </a:p>
          <a:p>
            <a:pPr lvl="1"/>
            <a:r>
              <a:rPr lang="en-GB" smtClean="0"/>
              <a:t>Creates awareness, ownership, responsibility, sustainability.  </a:t>
            </a:r>
          </a:p>
          <a:p>
            <a:pPr lvl="1"/>
            <a:r>
              <a:rPr lang="en-GB" smtClean="0"/>
              <a:t>Increased openness, transparency and accountability in the management of resources for the benefit of the people.</a:t>
            </a:r>
          </a:p>
          <a:p>
            <a:pPr lvl="1"/>
            <a:endParaRPr lang="en-GB" smtClean="0"/>
          </a:p>
          <a:p>
            <a:pPr lvl="1"/>
            <a:endParaRPr lang="en-GB" smtClean="0"/>
          </a:p>
          <a:p>
            <a:endParaRPr lang="en-GB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together…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REDD implementing departments, stakeholders and anti- corruption agencies to review existing tools and adopt PGA tools to address the risks associated with REDD.</a:t>
            </a:r>
          </a:p>
          <a:p>
            <a:r>
              <a:rPr lang="en-US" dirty="0" smtClean="0"/>
              <a:t>Incorporating REDD concerns into ongoing anti-corruption programmes and initiatives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usaka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Lusaka Presentation</Template>
  <TotalTime>64</TotalTime>
  <Words>646</Words>
  <Application>Microsoft Office PowerPoint</Application>
  <PresentationFormat>On-screen Show (4:3)</PresentationFormat>
  <Paragraphs>54</Paragraphs>
  <Slides>11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Lusaka Presentation</vt:lpstr>
      <vt:lpstr>Presentation on Participatory Governance Assessments in Nigeria</vt:lpstr>
      <vt:lpstr>Slide 2</vt:lpstr>
      <vt:lpstr>Slide 3</vt:lpstr>
      <vt:lpstr>Slide 4</vt:lpstr>
      <vt:lpstr>Slide 5</vt:lpstr>
      <vt:lpstr>Other interventions that can benefit the REDD initiative...</vt:lpstr>
      <vt:lpstr>REDD+ in Nigeria</vt:lpstr>
      <vt:lpstr>Key Benefits of Participatory Assessments for REDD+ </vt:lpstr>
      <vt:lpstr>Working together…</vt:lpstr>
      <vt:lpstr>Next Step for REDD+ in Nigeria</vt:lpstr>
      <vt:lpstr>Slide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on Participatory Governance Assessments in Nigeria</dc:title>
  <dc:creator>Folake.Oluokun</dc:creator>
  <cp:lastModifiedBy>Chairman-FC</cp:lastModifiedBy>
  <cp:revision>15</cp:revision>
  <dcterms:created xsi:type="dcterms:W3CDTF">2012-04-24T09:22:59Z</dcterms:created>
  <dcterms:modified xsi:type="dcterms:W3CDTF">2012-04-24T13:40:03Z</dcterms:modified>
</cp:coreProperties>
</file>