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8" r:id="rId2"/>
    <p:sldId id="260" r:id="rId3"/>
    <p:sldId id="259" r:id="rId4"/>
    <p:sldId id="270" r:id="rId5"/>
    <p:sldId id="273" r:id="rId6"/>
    <p:sldId id="272" r:id="rId7"/>
    <p:sldId id="275" r:id="rId8"/>
    <p:sldId id="271" r:id="rId9"/>
    <p:sldId id="27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4436" autoAdjust="0"/>
  </p:normalViewPr>
  <p:slideViewPr>
    <p:cSldViewPr snapToGrid="0">
      <p:cViewPr varScale="1">
        <p:scale>
          <a:sx n="67" d="100"/>
          <a:sy n="67" d="100"/>
        </p:scale>
        <p:origin x="-102" y="-264"/>
      </p:cViewPr>
      <p:guideLst>
        <p:guide orient="horz" pos="2160"/>
        <p:guide pos="2880"/>
      </p:guideLst>
    </p:cSldViewPr>
  </p:slideViewPr>
  <p:notesTextViewPr>
    <p:cViewPr>
      <p:scale>
        <a:sx n="100" d="100"/>
        <a:sy n="100" d="100"/>
      </p:scale>
      <p:origin x="0" y="0"/>
    </p:cViewPr>
  </p:notesTextViewPr>
  <p:notesViewPr>
    <p:cSldViewPr snapToGrid="0">
      <p:cViewPr varScale="1">
        <p:scale>
          <a:sx n="60" d="100"/>
          <a:sy n="60" d="100"/>
        </p:scale>
        <p:origin x="-2490" y="-72"/>
      </p:cViewPr>
      <p:guideLst>
        <p:guide orient="horz" pos="2880"/>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22400CC-7585-4D85-9A65-51B2ADD7A118}" type="datetimeFigureOut">
              <a:rPr lang="en-US"/>
              <a:pPr>
                <a:defRPr/>
              </a:pPr>
              <a:t>6/12/2011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upcoming</a:t>
            </a:r>
            <a:r>
              <a:rPr lang="en-GB" baseline="0" dirty="0" smtClean="0"/>
              <a:t> PGA for REDD+ in Indonesia is currently in the preparatory phase, meaning that </a:t>
            </a:r>
            <a:r>
              <a:rPr lang="en-GB" u="sng" baseline="0" dirty="0" smtClean="0"/>
              <a:t>no decision </a:t>
            </a:r>
            <a:r>
              <a:rPr lang="en-GB" baseline="0" dirty="0" smtClean="0"/>
              <a:t>has been taken on how to proceed. </a:t>
            </a:r>
          </a:p>
          <a:p>
            <a:r>
              <a:rPr lang="en-GB" baseline="0" dirty="0" smtClean="0"/>
              <a:t>The components put forth in this Power Point presentation should only be considered tentative plans, as no agreement has been reached on how to undertake the PGA in Indonesia yet. </a:t>
            </a:r>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baseline="0" dirty="0" smtClean="0"/>
              <a:t>However, there is good buy-in both from the government and civil society side, and the preparatory work is close to finished and the start-up is approaching rapidly.  Maybe some of the components discussed so far for Indonesia might be of use to the planned PGA for REDD+ in Nigeria?</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When PGAs for REDD+ will be conducted in Indonesia, synergies with work on the IDI will be explored and utilized: this</a:t>
            </a:r>
            <a:r>
              <a:rPr lang="en-GB" baseline="0" dirty="0" smtClean="0"/>
              <a:t> means that the Country Office in Jakarta already has extensive knowledge on how to facilitate governance assessments  and this might shorten the preparatory phase. Also, the government ‘s awareness on the benefits of a participatory approach. This may also be the case with the relationship between GUG and PGAs for REDD+ in Nigeria – and these linkages should be explored further. </a:t>
            </a:r>
            <a:endParaRPr lang="en-GB" dirty="0" smtClean="0"/>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a:t>
            </a:r>
            <a:r>
              <a:rPr lang="en-GB" baseline="0" dirty="0" smtClean="0"/>
              <a:t> steering committee was seen as too formal, and the politicians opted for a less formal group to work on the PGA. </a:t>
            </a:r>
          </a:p>
          <a:p>
            <a:r>
              <a:rPr lang="en-GB" baseline="0" dirty="0" smtClean="0"/>
              <a:t>UNDP has also been chosen as the </a:t>
            </a:r>
            <a:r>
              <a:rPr lang="en-GB" baseline="0" dirty="0" err="1" smtClean="0"/>
              <a:t>implementor</a:t>
            </a:r>
            <a:r>
              <a:rPr lang="en-GB" baseline="0" dirty="0" smtClean="0"/>
              <a:t>/ facilitator of the PGA. </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PGA in Indonesia will look at both</a:t>
            </a:r>
            <a:r>
              <a:rPr lang="en-GB" baseline="0" dirty="0" smtClean="0"/>
              <a:t> the national and local level with regards to governance systems and structures, as well as data collection.</a:t>
            </a:r>
          </a:p>
          <a:p>
            <a:endParaRPr lang="en-GB" baseline="0" dirty="0" smtClean="0"/>
          </a:p>
          <a:p>
            <a:r>
              <a:rPr lang="en-GB" baseline="0" dirty="0" smtClean="0"/>
              <a:t>The provinces selected are locations with primary forests and peat land. </a:t>
            </a:r>
          </a:p>
          <a:p>
            <a:endParaRPr lang="en-GB" baseline="0" dirty="0" smtClean="0"/>
          </a:p>
          <a:p>
            <a:endParaRPr lang="en-GB" baseline="0" dirty="0" smtClean="0"/>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a:p>
            <a:r>
              <a:rPr lang="en-GB" baseline="0" dirty="0" smtClean="0"/>
              <a:t>Marie: See page 2 of draft concept note</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cstate="print"/>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cstate="print"/>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cstate="print"/>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8"/>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For more information…</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22538" y="2060575"/>
            <a:ext cx="6389687" cy="1362075"/>
          </a:xfrm>
        </p:spPr>
        <p:txBody>
          <a:bodyPr/>
          <a:lstStyle/>
          <a:p>
            <a:r>
              <a:rPr lang="en-GB" sz="3600" dirty="0" smtClean="0"/>
              <a:t>Upcoming PGAs for REDD+</a:t>
            </a:r>
            <a:br>
              <a:rPr lang="en-GB" sz="3600" dirty="0" smtClean="0"/>
            </a:br>
            <a:r>
              <a:rPr lang="en-GB" sz="3600" dirty="0" smtClean="0"/>
              <a:t>in Indonesia</a:t>
            </a:r>
          </a:p>
        </p:txBody>
      </p:sp>
      <p:sp>
        <p:nvSpPr>
          <p:cNvPr id="3" name="Text Placeholder 2"/>
          <p:cNvSpPr>
            <a:spLocks noGrp="1"/>
          </p:cNvSpPr>
          <p:nvPr>
            <p:ph type="body" idx="1"/>
          </p:nvPr>
        </p:nvSpPr>
        <p:spPr>
          <a:xfrm>
            <a:off x="2563813" y="3786188"/>
            <a:ext cx="5272087" cy="571500"/>
          </a:xfrm>
        </p:spPr>
        <p:txBody>
          <a:bodyPr/>
          <a:lstStyle/>
          <a:p>
            <a:pPr>
              <a:defRPr/>
            </a:pPr>
            <a:r>
              <a:rPr lang="en-GB" dirty="0" smtClean="0"/>
              <a:t>Main components for consideration in Nigeria?</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a:defRPr/>
            </a:pPr>
            <a:r>
              <a:rPr lang="en-GB" dirty="0" smtClean="0"/>
              <a:t>In Indonesia, UNDP has already conducted a governance assessment looking aimed at assisting local authorities to </a:t>
            </a:r>
            <a:r>
              <a:rPr lang="en-GB" dirty="0" smtClean="0"/>
              <a:t>assess progress </a:t>
            </a:r>
            <a:r>
              <a:rPr lang="en-GB" dirty="0" smtClean="0"/>
              <a:t>in 33  provinces using the nationally adopted  INDONESIAN DEMOCRACY INDEX (IDI)</a:t>
            </a:r>
          </a:p>
          <a:p>
            <a:pPr>
              <a:buNone/>
              <a:defRPr/>
            </a:pPr>
            <a:endParaRPr lang="en-GB" dirty="0" smtClean="0"/>
          </a:p>
          <a:p>
            <a:pPr>
              <a:defRPr/>
            </a:pPr>
            <a:r>
              <a:rPr lang="en-GB" dirty="0" smtClean="0"/>
              <a:t>BAPPENAS (the Planning Commission) has now taken over the work with the IDI, together with the National Statistics Office</a:t>
            </a:r>
          </a:p>
          <a:p>
            <a:pPr>
              <a:buNone/>
              <a:defRPr/>
            </a:pPr>
            <a:endParaRPr lang="en-GB" dirty="0" smtClean="0"/>
          </a:p>
          <a:p>
            <a:pPr>
              <a:defRPr/>
            </a:pPr>
            <a:r>
              <a:rPr lang="en-GB" dirty="0" smtClean="0"/>
              <a:t>When PGAs for REDD+ will be conducted in Indonesia, synergies with work on the IDI will be explored and utilized</a:t>
            </a:r>
          </a:p>
          <a:p>
            <a:pPr>
              <a:defRPr/>
            </a:pPr>
            <a:endParaRPr lang="en-GB" dirty="0"/>
          </a:p>
        </p:txBody>
      </p:sp>
      <p:sp>
        <p:nvSpPr>
          <p:cNvPr id="14339" name="Title 2"/>
          <p:cNvSpPr>
            <a:spLocks noGrp="1"/>
          </p:cNvSpPr>
          <p:nvPr>
            <p:ph type="title"/>
          </p:nvPr>
        </p:nvSpPr>
        <p:spPr>
          <a:xfrm>
            <a:off x="2446338" y="131763"/>
            <a:ext cx="6543675" cy="1531937"/>
          </a:xfrm>
        </p:spPr>
        <p:txBody>
          <a:bodyPr/>
          <a:lstStyle/>
          <a:p>
            <a:r>
              <a:rPr lang="en-GB" dirty="0" smtClean="0"/>
              <a:t>Building on existing knowledge and experience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20050" y="1276608"/>
            <a:ext cx="6313487" cy="4576763"/>
          </a:xfrm>
        </p:spPr>
        <p:txBody>
          <a:bodyPr/>
          <a:lstStyle/>
          <a:p>
            <a:pPr>
              <a:defRPr/>
            </a:pPr>
            <a:endParaRPr lang="en-GB" dirty="0" smtClean="0"/>
          </a:p>
          <a:p>
            <a:pPr>
              <a:defRPr/>
            </a:pPr>
            <a:r>
              <a:rPr lang="en-GB" b="1" dirty="0" smtClean="0"/>
              <a:t>National level: </a:t>
            </a:r>
            <a:r>
              <a:rPr lang="en-GB" dirty="0" smtClean="0"/>
              <a:t>Instead of a Steering Committee, there will be a working group meeting at regular intervals to discuss the way forward and key areas of relevance for the PGA. </a:t>
            </a:r>
          </a:p>
          <a:p>
            <a:pPr>
              <a:buNone/>
              <a:defRPr/>
            </a:pPr>
            <a:r>
              <a:rPr lang="en-GB" dirty="0" smtClean="0"/>
              <a:t> </a:t>
            </a:r>
            <a:r>
              <a:rPr lang="en-GB" sz="2000" dirty="0" smtClean="0"/>
              <a:t>These participants are: </a:t>
            </a:r>
          </a:p>
          <a:p>
            <a:pPr lvl="1">
              <a:defRPr/>
            </a:pPr>
            <a:r>
              <a:rPr lang="en-GB" b="1" dirty="0" smtClean="0"/>
              <a:t>BAPPENAS</a:t>
            </a:r>
            <a:r>
              <a:rPr lang="en-GB" dirty="0" smtClean="0"/>
              <a:t> (National Planning Commission)</a:t>
            </a:r>
          </a:p>
          <a:p>
            <a:pPr lvl="1">
              <a:defRPr/>
            </a:pPr>
            <a:r>
              <a:rPr lang="en-GB" b="1" dirty="0" smtClean="0"/>
              <a:t>REDD+ Task Force </a:t>
            </a:r>
            <a:r>
              <a:rPr lang="en-GB" dirty="0" smtClean="0"/>
              <a:t>(Inter-ministerial working group)</a:t>
            </a:r>
          </a:p>
          <a:p>
            <a:pPr lvl="1">
              <a:defRPr/>
            </a:pPr>
            <a:r>
              <a:rPr lang="en-GB" b="1" dirty="0" smtClean="0"/>
              <a:t>Ministry of Forestry</a:t>
            </a:r>
          </a:p>
          <a:p>
            <a:pPr lvl="1">
              <a:defRPr/>
            </a:pPr>
            <a:r>
              <a:rPr lang="en-GB" b="1" dirty="0" smtClean="0"/>
              <a:t>AMAN</a:t>
            </a:r>
            <a:r>
              <a:rPr lang="en-GB" dirty="0" smtClean="0"/>
              <a:t> (Leading national network of Indigenous Peoples and their rights)</a:t>
            </a:r>
          </a:p>
          <a:p>
            <a:pPr lvl="1">
              <a:defRPr/>
            </a:pPr>
            <a:r>
              <a:rPr lang="en-GB" b="1" dirty="0" smtClean="0"/>
              <a:t>WALHI</a:t>
            </a:r>
            <a:r>
              <a:rPr lang="en-GB" dirty="0" smtClean="0"/>
              <a:t> (Indonesia Forum for Environment)</a:t>
            </a:r>
          </a:p>
          <a:p>
            <a:pPr lvl="1">
              <a:defRPr/>
            </a:pPr>
            <a:endParaRPr lang="en-GB" dirty="0" smtClean="0"/>
          </a:p>
          <a:p>
            <a:pPr>
              <a:buNone/>
              <a:defRPr/>
            </a:pPr>
            <a:endParaRPr lang="en-GB" dirty="0" smtClean="0"/>
          </a:p>
          <a:p>
            <a:pPr>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Stakeholders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573170"/>
            <a:ext cx="6313487" cy="4576763"/>
          </a:xfrm>
        </p:spPr>
        <p:txBody>
          <a:bodyPr/>
          <a:lstStyle/>
          <a:p>
            <a:pPr>
              <a:defRPr/>
            </a:pPr>
            <a:endParaRPr lang="en-GB" dirty="0" smtClean="0"/>
          </a:p>
          <a:p>
            <a:pPr>
              <a:defRPr/>
            </a:pPr>
            <a:r>
              <a:rPr lang="en-GB" dirty="0" smtClean="0"/>
              <a:t> The PGA in Indonesia will look at governance structures and systems at </a:t>
            </a:r>
            <a:r>
              <a:rPr lang="en-GB" i="1" dirty="0" smtClean="0"/>
              <a:t>both the national and local levels. </a:t>
            </a:r>
          </a:p>
          <a:p>
            <a:pPr>
              <a:defRPr/>
            </a:pPr>
            <a:r>
              <a:rPr lang="en-GB" i="1" dirty="0" smtClean="0"/>
              <a:t>Provincial Working Groups </a:t>
            </a:r>
            <a:r>
              <a:rPr lang="en-GB" dirty="0" smtClean="0"/>
              <a:t>in each one of the 11 pilot provinces (from IDI experience) </a:t>
            </a:r>
          </a:p>
          <a:p>
            <a:pPr>
              <a:defRPr/>
            </a:pPr>
            <a:r>
              <a:rPr lang="en-GB" dirty="0" smtClean="0"/>
              <a:t>Provinces that have been suggested so far are: </a:t>
            </a:r>
          </a:p>
          <a:p>
            <a:pPr>
              <a:buNone/>
              <a:defRPr/>
            </a:pPr>
            <a:r>
              <a:rPr lang="en-GB" dirty="0" smtClean="0"/>
              <a:t>	</a:t>
            </a:r>
            <a:r>
              <a:rPr lang="en-GB" sz="2000" u="sng" dirty="0" smtClean="0"/>
              <a:t>Sumatra</a:t>
            </a:r>
            <a:r>
              <a:rPr lang="en-GB" sz="2000" dirty="0" smtClean="0"/>
              <a:t>: Aceh, Riau and Jambi, </a:t>
            </a:r>
          </a:p>
          <a:p>
            <a:pPr>
              <a:buNone/>
              <a:defRPr/>
            </a:pPr>
            <a:r>
              <a:rPr lang="en-GB" sz="2000" dirty="0" smtClean="0"/>
              <a:t>	</a:t>
            </a:r>
            <a:r>
              <a:rPr lang="en-GB" sz="2000" u="sng" dirty="0" smtClean="0"/>
              <a:t>Kalimantan</a:t>
            </a:r>
            <a:r>
              <a:rPr lang="en-GB" sz="2000" dirty="0" smtClean="0"/>
              <a:t>: West , South, East and Central Kalimantan</a:t>
            </a:r>
          </a:p>
          <a:p>
            <a:pPr>
              <a:buNone/>
              <a:defRPr/>
            </a:pPr>
            <a:r>
              <a:rPr lang="en-GB" sz="2000" dirty="0" smtClean="0"/>
              <a:t>	</a:t>
            </a:r>
            <a:r>
              <a:rPr lang="en-GB" sz="2000" u="sng" dirty="0" smtClean="0"/>
              <a:t>Papua</a:t>
            </a:r>
            <a:r>
              <a:rPr lang="en-GB" sz="2000" dirty="0" smtClean="0"/>
              <a:t>: West Papua and Papua</a:t>
            </a:r>
          </a:p>
          <a:p>
            <a:pPr>
              <a:buNone/>
              <a:defRPr/>
            </a:pPr>
            <a:r>
              <a:rPr lang="en-GB" sz="2000" dirty="0" smtClean="0"/>
              <a:t>	</a:t>
            </a:r>
            <a:r>
              <a:rPr lang="en-GB" sz="2000" u="sng" dirty="0" smtClean="0"/>
              <a:t>Sulawesi</a:t>
            </a:r>
            <a:r>
              <a:rPr lang="en-GB" sz="2000" dirty="0" smtClean="0"/>
              <a:t>: Central and Southeast Sulawesi</a:t>
            </a:r>
            <a:endParaRPr lang="en-GB" dirty="0" smtClean="0"/>
          </a:p>
          <a:p>
            <a:pPr>
              <a:buNone/>
              <a:defRPr/>
            </a:pPr>
            <a:endParaRPr lang="en-GB" dirty="0" smtClean="0"/>
          </a:p>
          <a:p>
            <a:pPr>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National </a:t>
            </a:r>
            <a:r>
              <a:rPr lang="en-GB" i="1" dirty="0" smtClean="0"/>
              <a:t>and </a:t>
            </a:r>
            <a:r>
              <a:rPr lang="en-GB" dirty="0" smtClean="0"/>
              <a:t>local levels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32405" y="1733808"/>
            <a:ext cx="6313487" cy="4576763"/>
          </a:xfrm>
        </p:spPr>
        <p:txBody>
          <a:bodyPr/>
          <a:lstStyle/>
          <a:p>
            <a:pPr>
              <a:buNone/>
              <a:defRPr/>
            </a:pPr>
            <a:r>
              <a:rPr lang="en-GB" dirty="0" smtClean="0"/>
              <a:t>	Assisting the national working group, a range of experts in the following areas: </a:t>
            </a:r>
          </a:p>
          <a:p>
            <a:pPr lvl="1">
              <a:defRPr/>
            </a:pPr>
            <a:r>
              <a:rPr lang="en-GB" dirty="0" smtClean="0"/>
              <a:t>Research (qualitative &amp; quantitative data collection methods) </a:t>
            </a:r>
          </a:p>
          <a:p>
            <a:pPr lvl="1">
              <a:defRPr/>
            </a:pPr>
            <a:r>
              <a:rPr lang="en-GB" dirty="0" smtClean="0"/>
              <a:t>REDD+</a:t>
            </a:r>
          </a:p>
          <a:p>
            <a:pPr lvl="1">
              <a:defRPr/>
            </a:pPr>
            <a:r>
              <a:rPr lang="en-GB" dirty="0" smtClean="0"/>
              <a:t>Local governance</a:t>
            </a:r>
          </a:p>
          <a:p>
            <a:pPr lvl="1">
              <a:defRPr/>
            </a:pPr>
            <a:r>
              <a:rPr lang="en-GB" dirty="0" smtClean="0"/>
              <a:t>Legal development</a:t>
            </a:r>
          </a:p>
          <a:p>
            <a:pPr lvl="1">
              <a:defRPr/>
            </a:pPr>
            <a:r>
              <a:rPr lang="en-GB" dirty="0" smtClean="0"/>
              <a:t>Access to justice</a:t>
            </a:r>
          </a:p>
          <a:p>
            <a:pPr lvl="1">
              <a:defRPr/>
            </a:pPr>
            <a:r>
              <a:rPr lang="en-GB" dirty="0" smtClean="0"/>
              <a:t>Gender perspectives</a:t>
            </a:r>
          </a:p>
          <a:p>
            <a:pPr lvl="1">
              <a:defRPr/>
            </a:pPr>
            <a:r>
              <a:rPr lang="en-GB" dirty="0" smtClean="0"/>
              <a:t>Human resource management</a:t>
            </a:r>
          </a:p>
          <a:p>
            <a:pPr lvl="1">
              <a:defRPr/>
            </a:pPr>
            <a:r>
              <a:rPr lang="en-GB" dirty="0" smtClean="0"/>
              <a:t>Anti-corruption</a:t>
            </a:r>
          </a:p>
          <a:p>
            <a:pPr>
              <a:defRPr/>
            </a:pPr>
            <a:endParaRPr lang="en-GB" dirty="0" smtClean="0"/>
          </a:p>
          <a:p>
            <a:pPr>
              <a:buNone/>
              <a:defRPr/>
            </a:pPr>
            <a:endParaRPr lang="en-GB" dirty="0" smtClean="0"/>
          </a:p>
        </p:txBody>
      </p:sp>
      <p:sp>
        <p:nvSpPr>
          <p:cNvPr id="13315" name="Title 2"/>
          <p:cNvSpPr>
            <a:spLocks noGrp="1"/>
          </p:cNvSpPr>
          <p:nvPr>
            <p:ph type="title"/>
          </p:nvPr>
        </p:nvSpPr>
        <p:spPr>
          <a:xfrm>
            <a:off x="2446338" y="131763"/>
            <a:ext cx="6543675" cy="1531937"/>
          </a:xfrm>
        </p:spPr>
        <p:txBody>
          <a:bodyPr/>
          <a:lstStyle/>
          <a:p>
            <a:r>
              <a:rPr lang="en-GB" dirty="0" smtClean="0"/>
              <a:t>Panel of Experts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46639" y="1573170"/>
            <a:ext cx="6411612" cy="4576763"/>
          </a:xfrm>
        </p:spPr>
        <p:txBody>
          <a:bodyPr/>
          <a:lstStyle/>
          <a:p>
            <a:pPr>
              <a:defRPr/>
            </a:pPr>
            <a:endParaRPr lang="en-GB" dirty="0" smtClean="0"/>
          </a:p>
          <a:p>
            <a:pPr>
              <a:buNone/>
              <a:defRPr/>
            </a:pPr>
            <a:r>
              <a:rPr lang="en-GB" sz="1800" dirty="0" smtClean="0"/>
              <a:t> Although the PGA in Indonesia is at the preparatory phase, </a:t>
            </a:r>
          </a:p>
          <a:p>
            <a:pPr>
              <a:buNone/>
              <a:defRPr/>
            </a:pPr>
            <a:r>
              <a:rPr lang="en-GB" sz="1800" dirty="0" smtClean="0"/>
              <a:t>some immediate key objectives/areas that have been identified:</a:t>
            </a:r>
          </a:p>
          <a:p>
            <a:pPr algn="ctr">
              <a:buNone/>
              <a:defRPr/>
            </a:pPr>
            <a:endParaRPr lang="en-GB" sz="1800" dirty="0" smtClean="0"/>
          </a:p>
          <a:p>
            <a:pPr>
              <a:defRPr/>
            </a:pPr>
            <a:r>
              <a:rPr lang="en-GB" sz="2000" dirty="0" smtClean="0"/>
              <a:t>To assess the </a:t>
            </a:r>
            <a:r>
              <a:rPr lang="en-GB" sz="2000" b="1" dirty="0" smtClean="0">
                <a:solidFill>
                  <a:srgbClr val="FF0000"/>
                </a:solidFill>
              </a:rPr>
              <a:t>quality of policies/legislations </a:t>
            </a:r>
            <a:r>
              <a:rPr lang="en-GB" sz="2000" dirty="0" smtClean="0"/>
              <a:t>which are directly related to the implementation of REDD+</a:t>
            </a:r>
          </a:p>
          <a:p>
            <a:pPr>
              <a:defRPr/>
            </a:pPr>
            <a:r>
              <a:rPr lang="en-GB" sz="2000" dirty="0" smtClean="0"/>
              <a:t>To measure </a:t>
            </a:r>
            <a:r>
              <a:rPr lang="en-GB" sz="2000" b="1" dirty="0" smtClean="0">
                <a:solidFill>
                  <a:srgbClr val="FF0000"/>
                </a:solidFill>
              </a:rPr>
              <a:t>institutional capacity </a:t>
            </a:r>
            <a:r>
              <a:rPr lang="en-GB" sz="2000" dirty="0" smtClean="0"/>
              <a:t>of provincial governments to implement REDD+</a:t>
            </a:r>
          </a:p>
          <a:p>
            <a:pPr>
              <a:defRPr/>
            </a:pPr>
            <a:r>
              <a:rPr lang="en-GB" sz="2000" dirty="0" smtClean="0"/>
              <a:t>To identify important elements of an </a:t>
            </a:r>
            <a:r>
              <a:rPr lang="en-GB" sz="2000" b="1" dirty="0" smtClean="0">
                <a:solidFill>
                  <a:srgbClr val="FF0000"/>
                </a:solidFill>
              </a:rPr>
              <a:t>anti-corruption strategy </a:t>
            </a:r>
            <a:r>
              <a:rPr lang="en-GB" sz="2000" dirty="0" smtClean="0"/>
              <a:t> for REDD+ (referring to UNCAC)</a:t>
            </a:r>
          </a:p>
          <a:p>
            <a:pPr>
              <a:defRPr/>
            </a:pPr>
            <a:r>
              <a:rPr lang="en-GB" sz="2000" dirty="0" smtClean="0"/>
              <a:t>To map out existing capacity levels/ challenges &amp; opportunities of IPs and </a:t>
            </a:r>
            <a:r>
              <a:rPr lang="en-GB" sz="2000" b="1" dirty="0" smtClean="0">
                <a:solidFill>
                  <a:srgbClr val="FF0000"/>
                </a:solidFill>
              </a:rPr>
              <a:t>forest-dependant communities </a:t>
            </a:r>
            <a:r>
              <a:rPr lang="en-GB" sz="2000" dirty="0" smtClean="0"/>
              <a:t>with regards to their </a:t>
            </a:r>
            <a:r>
              <a:rPr lang="en-GB" sz="2000" b="1" dirty="0" smtClean="0">
                <a:solidFill>
                  <a:srgbClr val="FF0000"/>
                </a:solidFill>
              </a:rPr>
              <a:t>participation</a:t>
            </a:r>
            <a:r>
              <a:rPr lang="en-GB" sz="2000" dirty="0" smtClean="0"/>
              <a:t> in REDD+</a:t>
            </a:r>
          </a:p>
          <a:p>
            <a:pPr>
              <a:defRPr/>
            </a:pPr>
            <a:endParaRPr lang="en-GB" dirty="0" smtClean="0"/>
          </a:p>
          <a:p>
            <a:pPr>
              <a:defRPr/>
            </a:pPr>
            <a:endParaRPr lang="en-GB" dirty="0" smtClean="0"/>
          </a:p>
          <a:p>
            <a:pPr>
              <a:buNone/>
              <a:defRPr/>
            </a:pPr>
            <a:endParaRPr lang="en-GB" dirty="0" smtClean="0"/>
          </a:p>
          <a:p>
            <a:pPr>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Some main areas for assessment in Indonesia: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0"/>
          <a:ext cx="9144000" cy="6858000"/>
        </p:xfrm>
        <a:graphic>
          <a:graphicData uri="http://schemas.openxmlformats.org/drawingml/2006/table">
            <a:tbl>
              <a:tblPr firstRow="1" bandRow="1">
                <a:tableStyleId>{5C22544A-7EE6-4342-B048-85BDC9FD1C3A}</a:tableStyleId>
              </a:tblPr>
              <a:tblGrid>
                <a:gridCol w="4572000"/>
                <a:gridCol w="4572000"/>
              </a:tblGrid>
              <a:tr h="798535">
                <a:tc>
                  <a:txBody>
                    <a:bodyPr/>
                    <a:lstStyle/>
                    <a:p>
                      <a:r>
                        <a:rPr lang="en-US" sz="2800" dirty="0" smtClean="0"/>
                        <a:t>Indonesian framework </a:t>
                      </a:r>
                      <a:endParaRPr lang="en-US" sz="2800" dirty="0"/>
                    </a:p>
                  </a:txBody>
                  <a:tcPr/>
                </a:tc>
                <a:tc>
                  <a:txBody>
                    <a:bodyPr/>
                    <a:lstStyle/>
                    <a:p>
                      <a:r>
                        <a:rPr lang="en-US" sz="2800" dirty="0" smtClean="0"/>
                        <a:t>REDD+</a:t>
                      </a:r>
                      <a:r>
                        <a:rPr lang="en-US" sz="2800" baseline="0" dirty="0" smtClean="0"/>
                        <a:t> “Social principles”</a:t>
                      </a:r>
                      <a:endParaRPr lang="en-US" sz="2800" dirty="0"/>
                    </a:p>
                  </a:txBody>
                  <a:tcPr/>
                </a:tc>
              </a:tr>
              <a:tr h="1831931">
                <a:tc>
                  <a:txBody>
                    <a:bodyPr/>
                    <a:lstStyle/>
                    <a:p>
                      <a:r>
                        <a:rPr lang="en-US" sz="2400" dirty="0" smtClean="0"/>
                        <a:t>1. Policies</a:t>
                      </a:r>
                      <a:r>
                        <a:rPr lang="en-US" sz="2400" baseline="0" dirty="0" smtClean="0"/>
                        <a:t> &amp; legislations</a:t>
                      </a:r>
                      <a:endParaRPr lang="en-US" sz="2400" dirty="0"/>
                    </a:p>
                  </a:txBody>
                  <a:tcPr/>
                </a:tc>
                <a:tc>
                  <a:txBody>
                    <a:bodyPr/>
                    <a:lstStyle/>
                    <a:p>
                      <a:pPr>
                        <a:buFont typeface="Arial" pitchFamily="34" charset="0"/>
                        <a:buChar char="•"/>
                      </a:pPr>
                      <a:r>
                        <a:rPr lang="en-US" sz="2400" dirty="0" smtClean="0"/>
                        <a:t>Criterion 1</a:t>
                      </a:r>
                    </a:p>
                    <a:p>
                      <a:pPr>
                        <a:buFont typeface="Arial" pitchFamily="34" charset="0"/>
                        <a:buChar char="•"/>
                      </a:pPr>
                      <a:r>
                        <a:rPr lang="en-US" sz="2400" dirty="0" smtClean="0"/>
                        <a:t>Criterion 2</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smtClean="0"/>
                        <a:t>Criterion 3</a:t>
                      </a:r>
                    </a:p>
                    <a:p>
                      <a:pPr>
                        <a:buFont typeface="Arial" pitchFamily="34" charset="0"/>
                        <a:buChar char="•"/>
                      </a:pPr>
                      <a:r>
                        <a:rPr lang="en-US" sz="2400" dirty="0" smtClean="0"/>
                        <a:t>Criterion 7</a:t>
                      </a:r>
                    </a:p>
                  </a:txBody>
                  <a:tcPr/>
                </a:tc>
              </a:tr>
              <a:tr h="1409178">
                <a:tc>
                  <a:txBody>
                    <a:bodyPr/>
                    <a:lstStyle/>
                    <a:p>
                      <a:r>
                        <a:rPr lang="en-US" sz="2400" dirty="0" smtClean="0"/>
                        <a:t>2. Institutional</a:t>
                      </a:r>
                      <a:r>
                        <a:rPr lang="en-US" sz="2400" baseline="0" dirty="0" smtClean="0"/>
                        <a:t> capacity of provincial governments </a:t>
                      </a:r>
                      <a:endParaRPr lang="en-US" sz="2400" dirty="0"/>
                    </a:p>
                  </a:txBody>
                  <a:tcPr/>
                </a:tc>
                <a:tc>
                  <a:txBody>
                    <a:bodyPr/>
                    <a:lstStyle/>
                    <a:p>
                      <a:pPr>
                        <a:buFont typeface="Arial" pitchFamily="34" charset="0"/>
                        <a:buChar char="•"/>
                      </a:pPr>
                      <a:r>
                        <a:rPr lang="en-US" sz="2400" dirty="0" smtClean="0"/>
                        <a:t>Criterion 1</a:t>
                      </a:r>
                    </a:p>
                    <a:p>
                      <a:pPr>
                        <a:buFont typeface="Arial" pitchFamily="34" charset="0"/>
                        <a:buChar char="•"/>
                      </a:pPr>
                      <a:r>
                        <a:rPr lang="en-US" sz="2400" dirty="0" smtClean="0"/>
                        <a:t>Criterion 2</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smtClean="0"/>
                        <a:t>Criterion 3</a:t>
                      </a:r>
                    </a:p>
                  </a:txBody>
                  <a:tcPr/>
                </a:tc>
              </a:tr>
              <a:tr h="986425">
                <a:tc>
                  <a:txBody>
                    <a:bodyPr/>
                    <a:lstStyle/>
                    <a:p>
                      <a:r>
                        <a:rPr lang="en-US" sz="2400" dirty="0" smtClean="0"/>
                        <a:t>3. Anti-corruption</a:t>
                      </a:r>
                      <a:r>
                        <a:rPr lang="en-US" sz="2400" baseline="0" dirty="0" smtClean="0"/>
                        <a:t> strategy for REDD+</a:t>
                      </a:r>
                      <a:endParaRPr lang="en-US" sz="2400" dirty="0"/>
                    </a:p>
                  </a:txBody>
                  <a:tcPr/>
                </a:tc>
                <a:tc>
                  <a:txBody>
                    <a:bodyPr/>
                    <a:lstStyle/>
                    <a:p>
                      <a:pPr>
                        <a:buFont typeface="Arial" pitchFamily="34" charset="0"/>
                        <a:buChar char="•"/>
                      </a:pPr>
                      <a:r>
                        <a:rPr lang="en-US" sz="2400" dirty="0" smtClean="0"/>
                        <a:t>Criterion 1</a:t>
                      </a:r>
                    </a:p>
                    <a:p>
                      <a:pPr>
                        <a:buFont typeface="Arial" pitchFamily="34" charset="0"/>
                        <a:buChar char="•"/>
                      </a:pPr>
                      <a:r>
                        <a:rPr lang="en-US" sz="2400" dirty="0" smtClean="0"/>
                        <a:t>Criterion 2</a:t>
                      </a:r>
                      <a:endParaRPr lang="en-US" sz="2400" dirty="0"/>
                    </a:p>
                  </a:txBody>
                  <a:tcPr/>
                </a:tc>
              </a:tr>
              <a:tr h="1831931">
                <a:tc>
                  <a:txBody>
                    <a:bodyPr/>
                    <a:lstStyle/>
                    <a:p>
                      <a:r>
                        <a:rPr lang="en-US" sz="2400" dirty="0" smtClean="0"/>
                        <a:t>4. Participation</a:t>
                      </a:r>
                      <a:r>
                        <a:rPr lang="en-US" sz="2400" baseline="0" dirty="0" smtClean="0"/>
                        <a:t> of forest-dependent communities in REDD+</a:t>
                      </a:r>
                      <a:endParaRPr lang="en-US" sz="2400" dirty="0"/>
                    </a:p>
                  </a:txBody>
                  <a:tcPr/>
                </a:tc>
                <a:tc>
                  <a:txBody>
                    <a:bodyPr/>
                    <a:lstStyle/>
                    <a:p>
                      <a:pPr>
                        <a:buFont typeface="Arial" pitchFamily="34" charset="0"/>
                        <a:buChar char="•"/>
                      </a:pPr>
                      <a:r>
                        <a:rPr lang="en-US" sz="2400" dirty="0" smtClean="0"/>
                        <a:t>Criterion 3</a:t>
                      </a:r>
                    </a:p>
                    <a:p>
                      <a:pPr>
                        <a:buFont typeface="Arial" pitchFamily="34" charset="0"/>
                        <a:buChar char="•"/>
                      </a:pPr>
                      <a:r>
                        <a:rPr lang="en-US" sz="2400" dirty="0" smtClean="0"/>
                        <a:t>Criterion 4</a:t>
                      </a:r>
                    </a:p>
                    <a:p>
                      <a:pPr>
                        <a:buFont typeface="Arial" pitchFamily="34" charset="0"/>
                        <a:buChar char="•"/>
                      </a:pPr>
                      <a:r>
                        <a:rPr lang="en-US" sz="2400" dirty="0" smtClean="0"/>
                        <a:t>Criterion 5</a:t>
                      </a:r>
                    </a:p>
                    <a:p>
                      <a:pPr>
                        <a:buFont typeface="Arial" pitchFamily="34" charset="0"/>
                        <a:buChar char="•"/>
                      </a:pPr>
                      <a:r>
                        <a:rPr lang="en-US" sz="2400" dirty="0" smtClean="0"/>
                        <a:t>Criterion</a:t>
                      </a:r>
                      <a:r>
                        <a:rPr lang="en-US" sz="2400" baseline="0" dirty="0" smtClean="0"/>
                        <a:t> 6</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32405" y="1733808"/>
            <a:ext cx="6313487" cy="4576763"/>
          </a:xfrm>
        </p:spPr>
        <p:txBody>
          <a:bodyPr/>
          <a:lstStyle/>
          <a:p>
            <a:pPr marL="457200" indent="-457200">
              <a:buFont typeface="+mj-lt"/>
              <a:buAutoNum type="arabicPeriod"/>
              <a:defRPr/>
            </a:pPr>
            <a:r>
              <a:rPr lang="en-GB" b="1" dirty="0" smtClean="0"/>
              <a:t>Design of the framework: </a:t>
            </a:r>
            <a:r>
              <a:rPr lang="en-GB" dirty="0" smtClean="0"/>
              <a:t>working group (with Panel of Experts) identify key areas to be </a:t>
            </a:r>
            <a:r>
              <a:rPr lang="en-GB" dirty="0" smtClean="0"/>
              <a:t>assess</a:t>
            </a:r>
            <a:r>
              <a:rPr lang="en-GB" dirty="0" smtClean="0"/>
              <a:t>ed</a:t>
            </a:r>
            <a:endParaRPr lang="en-GB" dirty="0" smtClean="0"/>
          </a:p>
          <a:p>
            <a:pPr marL="457200" indent="-457200">
              <a:buFont typeface="+mj-lt"/>
              <a:buAutoNum type="arabicPeriod"/>
              <a:defRPr/>
            </a:pPr>
            <a:endParaRPr lang="en-GB" b="1" dirty="0" smtClean="0"/>
          </a:p>
          <a:p>
            <a:pPr marL="457200" indent="-457200">
              <a:buFont typeface="+mj-lt"/>
              <a:buAutoNum type="arabicPeriod"/>
              <a:defRPr/>
            </a:pPr>
            <a:r>
              <a:rPr lang="en-GB" b="1" dirty="0" smtClean="0"/>
              <a:t>Design of data collection tools </a:t>
            </a:r>
            <a:r>
              <a:rPr lang="en-GB" dirty="0" smtClean="0"/>
              <a:t>– by Panel of Experts, using the following methods: </a:t>
            </a:r>
          </a:p>
          <a:p>
            <a:pPr lvl="1">
              <a:defRPr/>
            </a:pPr>
            <a:r>
              <a:rPr lang="en-GB" dirty="0" smtClean="0"/>
              <a:t>Document review</a:t>
            </a:r>
          </a:p>
          <a:p>
            <a:pPr lvl="1">
              <a:defRPr/>
            </a:pPr>
            <a:r>
              <a:rPr lang="en-GB" dirty="0" smtClean="0"/>
              <a:t>Stakeholder opinion survey</a:t>
            </a:r>
          </a:p>
          <a:p>
            <a:pPr lvl="1">
              <a:defRPr/>
            </a:pPr>
            <a:r>
              <a:rPr lang="en-GB" dirty="0" smtClean="0"/>
              <a:t>In-depth interview</a:t>
            </a:r>
          </a:p>
          <a:p>
            <a:pPr lvl="1">
              <a:defRPr/>
            </a:pPr>
            <a:r>
              <a:rPr lang="en-GB" dirty="0" smtClean="0"/>
              <a:t>Focused group discussion</a:t>
            </a:r>
            <a:endParaRPr lang="en-GB" b="1" dirty="0" smtClean="0"/>
          </a:p>
        </p:txBody>
      </p:sp>
      <p:sp>
        <p:nvSpPr>
          <p:cNvPr id="13315" name="Title 2"/>
          <p:cNvSpPr>
            <a:spLocks noGrp="1"/>
          </p:cNvSpPr>
          <p:nvPr>
            <p:ph type="title"/>
          </p:nvPr>
        </p:nvSpPr>
        <p:spPr>
          <a:xfrm>
            <a:off x="2446338" y="131763"/>
            <a:ext cx="6543675" cy="1531937"/>
          </a:xfrm>
        </p:spPr>
        <p:txBody>
          <a:bodyPr/>
          <a:lstStyle/>
          <a:p>
            <a:r>
              <a:rPr lang="en-GB" dirty="0" smtClean="0"/>
              <a:t>Methodology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defRPr/>
            </a:pPr>
            <a:r>
              <a:rPr lang="en-GB" b="1" dirty="0" smtClean="0">
                <a:solidFill>
                  <a:srgbClr val="C00000"/>
                </a:solidFill>
              </a:rPr>
              <a:t>3.    </a:t>
            </a:r>
            <a:r>
              <a:rPr lang="en-GB" b="1" dirty="0" smtClean="0"/>
              <a:t>Data collection</a:t>
            </a:r>
          </a:p>
          <a:p>
            <a:pPr lvl="1">
              <a:defRPr/>
            </a:pPr>
            <a:r>
              <a:rPr lang="en-GB" u="sng" dirty="0" smtClean="0"/>
              <a:t>First trip</a:t>
            </a:r>
            <a:r>
              <a:rPr lang="en-GB" dirty="0" smtClean="0"/>
              <a:t>: admin data / doc review / survey </a:t>
            </a:r>
            <a:r>
              <a:rPr lang="en-GB" dirty="0" smtClean="0">
                <a:sym typeface="Wingdings" pitchFamily="2" charset="2"/>
              </a:rPr>
              <a:t> </a:t>
            </a:r>
            <a:r>
              <a:rPr lang="en-GB" b="1" i="1" dirty="0" smtClean="0">
                <a:sym typeface="Wingdings" pitchFamily="2" charset="2"/>
              </a:rPr>
              <a:t>Report on initial pointers emerging from quantitative data </a:t>
            </a:r>
            <a:endParaRPr lang="en-GB" b="1" i="1" dirty="0" smtClean="0"/>
          </a:p>
          <a:p>
            <a:pPr lvl="1">
              <a:defRPr/>
            </a:pPr>
            <a:endParaRPr lang="en-GB" dirty="0" smtClean="0"/>
          </a:p>
          <a:p>
            <a:pPr lvl="1">
              <a:defRPr/>
            </a:pPr>
            <a:r>
              <a:rPr lang="en-GB" u="sng" dirty="0" smtClean="0"/>
              <a:t>Second trip</a:t>
            </a:r>
            <a:r>
              <a:rPr lang="en-GB" dirty="0" smtClean="0"/>
              <a:t>: FGDs / interviews </a:t>
            </a:r>
            <a:r>
              <a:rPr lang="en-GB" dirty="0" smtClean="0">
                <a:sym typeface="Wingdings" pitchFamily="2" charset="2"/>
              </a:rPr>
              <a:t> </a:t>
            </a:r>
            <a:r>
              <a:rPr lang="en-GB" b="1" i="1" dirty="0" smtClean="0">
                <a:sym typeface="Wingdings" pitchFamily="2" charset="2"/>
              </a:rPr>
              <a:t>More in-depth research (using qualitative methods) to investigate initial pointers </a:t>
            </a:r>
            <a:endParaRPr lang="en-GB" b="1" i="1" dirty="0" smtClean="0"/>
          </a:p>
          <a:p>
            <a:pPr marL="457200" indent="-457200">
              <a:buAutoNum type="arabicPeriod" startAt="4"/>
            </a:pPr>
            <a:r>
              <a:rPr lang="en-US" b="1" dirty="0" smtClean="0"/>
              <a:t>Data processing / report writing </a:t>
            </a:r>
          </a:p>
          <a:p>
            <a:pPr marL="457200" indent="-457200">
              <a:buAutoNum type="arabicPeriod" startAt="4"/>
            </a:pPr>
            <a:r>
              <a:rPr lang="en-US" b="1" dirty="0" smtClean="0"/>
              <a:t>Validation with National Working Group &amp; Provincial Working Groups</a:t>
            </a:r>
          </a:p>
          <a:p>
            <a:pPr marL="457200" indent="-457200">
              <a:buAutoNum type="arabicPeriod" startAt="4"/>
            </a:pPr>
            <a:r>
              <a:rPr lang="en-US" b="1" dirty="0" smtClean="0"/>
              <a:t>National launch</a:t>
            </a:r>
            <a:endParaRPr lang="en-US" b="1" dirty="0"/>
          </a:p>
        </p:txBody>
      </p:sp>
      <p:sp>
        <p:nvSpPr>
          <p:cNvPr id="3" name="Title 2"/>
          <p:cNvSpPr>
            <a:spLocks noGrp="1"/>
          </p:cNvSpPr>
          <p:nvPr>
            <p:ph type="title"/>
          </p:nvPr>
        </p:nvSpPr>
        <p:spPr/>
        <p:txBody>
          <a:bodyPr/>
          <a:lstStyle/>
          <a:p>
            <a:r>
              <a:rPr lang="en-US" dirty="0" smtClean="0"/>
              <a:t>Process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5217</TotalTime>
  <Words>774</Words>
  <Application>Microsoft Office PowerPoint</Application>
  <PresentationFormat>On-screen Show (4:3)</PresentationFormat>
  <Paragraphs>96</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Upcoming PGAs for REDD+ in Indonesia</vt:lpstr>
      <vt:lpstr>Building on existing knowledge and experience</vt:lpstr>
      <vt:lpstr>Stakeholders</vt:lpstr>
      <vt:lpstr>National and local levels</vt:lpstr>
      <vt:lpstr>Panel of Experts</vt:lpstr>
      <vt:lpstr>Some main areas for assessment in Indonesia:</vt:lpstr>
      <vt:lpstr>Slide 7</vt:lpstr>
      <vt:lpstr>Methodology</vt:lpstr>
      <vt:lpstr>Process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marie.laberge</cp:lastModifiedBy>
  <cp:revision>55</cp:revision>
  <dcterms:created xsi:type="dcterms:W3CDTF">2009-05-15T09:37:26Z</dcterms:created>
  <dcterms:modified xsi:type="dcterms:W3CDTF">2011-06-12T15:02:14Z</dcterms:modified>
</cp:coreProperties>
</file>