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ommentAuthors.xml" ContentType="application/vnd.openxmlformats-officedocument.presentationml.commentAuthor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9" r:id="rId1"/>
  </p:sldMasterIdLst>
  <p:notesMasterIdLst>
    <p:notesMasterId r:id="rId16"/>
  </p:notesMasterIdLst>
  <p:handoutMasterIdLst>
    <p:handoutMasterId r:id="rId17"/>
  </p:handoutMasterIdLst>
  <p:sldIdLst>
    <p:sldId id="258" r:id="rId2"/>
    <p:sldId id="413" r:id="rId3"/>
    <p:sldId id="415" r:id="rId4"/>
    <p:sldId id="416" r:id="rId5"/>
    <p:sldId id="417" r:id="rId6"/>
    <p:sldId id="414" r:id="rId7"/>
    <p:sldId id="418" r:id="rId8"/>
    <p:sldId id="419" r:id="rId9"/>
    <p:sldId id="420" r:id="rId10"/>
    <p:sldId id="421" r:id="rId11"/>
    <p:sldId id="422" r:id="rId12"/>
    <p:sldId id="424" r:id="rId13"/>
    <p:sldId id="425" r:id="rId14"/>
    <p:sldId id="412" r:id="rId15"/>
  </p:sldIdLst>
  <p:sldSz cx="9144000" cy="6858000" type="screen4x3"/>
  <p:notesSz cx="6881813" cy="9296400"/>
  <p:defaultTextStyle>
    <a:defPPr>
      <a:defRPr lang="en-US"/>
    </a:defPPr>
    <a:lvl1pPr algn="l" rtl="0" fontAlgn="base">
      <a:spcBef>
        <a:spcPct val="0"/>
      </a:spcBef>
      <a:spcAft>
        <a:spcPct val="0"/>
      </a:spcAft>
      <a:defRPr sz="2400" kern="1200">
        <a:solidFill>
          <a:schemeClr val="tx1"/>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enovo" initials="l"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99CC"/>
    <a:srgbClr val="FF0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vertBarState="maximized">
    <p:restoredLeft sz="15689" autoAdjust="0"/>
    <p:restoredTop sz="79211" autoAdjust="0"/>
  </p:normalViewPr>
  <p:slideViewPr>
    <p:cSldViewPr snapToGrid="0">
      <p:cViewPr>
        <p:scale>
          <a:sx n="60" d="100"/>
          <a:sy n="60" d="100"/>
        </p:scale>
        <p:origin x="-1422" y="72"/>
      </p:cViewPr>
      <p:guideLst>
        <p:guide orient="horz" pos="2160"/>
        <p:guide pos="2880"/>
      </p:guideLst>
    </p:cSldViewPr>
  </p:slideViewPr>
  <p:outlineViewPr>
    <p:cViewPr>
      <p:scale>
        <a:sx n="33" d="100"/>
        <a:sy n="33" d="100"/>
      </p:scale>
      <p:origin x="0" y="7344"/>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p:scale>
          <a:sx n="70" d="100"/>
          <a:sy n="70" d="100"/>
        </p:scale>
        <p:origin x="-2538" y="-78"/>
      </p:cViewPr>
      <p:guideLst>
        <p:guide orient="horz" pos="2928"/>
        <p:guide pos="216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sz="quarter" idx="1"/>
          </p:nvPr>
        </p:nvSpPr>
        <p:spPr>
          <a:xfrm>
            <a:off x="3898102" y="0"/>
            <a:ext cx="2982119" cy="464820"/>
          </a:xfrm>
          <a:prstGeom prst="rect">
            <a:avLst/>
          </a:prstGeom>
        </p:spPr>
        <p:txBody>
          <a:bodyPr vert="horz" lIns="92446" tIns="46223" rIns="92446" bIns="46223" rtlCol="0"/>
          <a:lstStyle>
            <a:lvl1pPr algn="r">
              <a:defRPr sz="1200"/>
            </a:lvl1pPr>
          </a:lstStyle>
          <a:p>
            <a:fld id="{9336779A-CEB4-4714-9482-667AEE4ADA43}" type="datetimeFigureOut">
              <a:rPr lang="en-US" smtClean="0"/>
              <a:pPr/>
              <a:t>11/12/2012</a:t>
            </a:fld>
            <a:endParaRPr lang="en-US"/>
          </a:p>
        </p:txBody>
      </p:sp>
      <p:sp>
        <p:nvSpPr>
          <p:cNvPr id="4" name="Footer Placeholder 3"/>
          <p:cNvSpPr>
            <a:spLocks noGrp="1"/>
          </p:cNvSpPr>
          <p:nvPr>
            <p:ph type="ftr" sz="quarter" idx="2"/>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5" name="Slide Number Placeholder 4"/>
          <p:cNvSpPr>
            <a:spLocks noGrp="1"/>
          </p:cNvSpPr>
          <p:nvPr>
            <p:ph type="sldNum" sz="quarter" idx="3"/>
          </p:nvPr>
        </p:nvSpPr>
        <p:spPr>
          <a:xfrm>
            <a:off x="3898102" y="8829967"/>
            <a:ext cx="2982119" cy="464820"/>
          </a:xfrm>
          <a:prstGeom prst="rect">
            <a:avLst/>
          </a:prstGeom>
        </p:spPr>
        <p:txBody>
          <a:bodyPr vert="horz" lIns="92446" tIns="46223" rIns="92446" bIns="46223" rtlCol="0" anchor="b"/>
          <a:lstStyle>
            <a:lvl1pPr algn="r">
              <a:defRPr sz="1200"/>
            </a:lvl1pPr>
          </a:lstStyle>
          <a:p>
            <a:fld id="{0DDA5158-7D35-4661-B11E-3B0636B5E001}" type="slidenum">
              <a:rPr lang="en-US" smtClean="0"/>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0" y="0"/>
            <a:ext cx="2982119" cy="464820"/>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lvl1pPr eaLnBrk="0" hangingPunct="0">
              <a:defRPr sz="1200">
                <a:latin typeface="Arial" charset="0"/>
                <a:ea typeface="ＭＳ Ｐゴシック" charset="-128"/>
                <a:cs typeface="+mn-cs"/>
              </a:defRPr>
            </a:lvl1pPr>
          </a:lstStyle>
          <a:p>
            <a:pPr>
              <a:defRPr/>
            </a:pPr>
            <a:endParaRPr lang="en-GB"/>
          </a:p>
        </p:txBody>
      </p:sp>
      <p:sp>
        <p:nvSpPr>
          <p:cNvPr id="46083" name="Rectangle 3"/>
          <p:cNvSpPr>
            <a:spLocks noGrp="1" noChangeArrowheads="1"/>
          </p:cNvSpPr>
          <p:nvPr>
            <p:ph type="dt" idx="1"/>
          </p:nvPr>
        </p:nvSpPr>
        <p:spPr bwMode="auto">
          <a:xfrm>
            <a:off x="3898102" y="0"/>
            <a:ext cx="2982119" cy="464820"/>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lvl1pPr algn="r" eaLnBrk="0" hangingPunct="0">
              <a:defRPr sz="1200"/>
            </a:lvl1pPr>
          </a:lstStyle>
          <a:p>
            <a:fld id="{880B1FFB-A5BC-46B7-8474-E7BAD356FAD3}" type="datetime1">
              <a:rPr lang="en-GB"/>
              <a:pPr/>
              <a:t>12/11/2012</a:t>
            </a:fld>
            <a:endParaRPr lang="en-GB"/>
          </a:p>
        </p:txBody>
      </p:sp>
      <p:sp>
        <p:nvSpPr>
          <p:cNvPr id="8196" name="Rectangle 4"/>
          <p:cNvSpPr>
            <a:spLocks noGrp="1" noRot="1" noChangeAspect="1" noChangeArrowheads="1" noTextEdit="1"/>
          </p:cNvSpPr>
          <p:nvPr>
            <p:ph type="sldImg" idx="2"/>
          </p:nvPr>
        </p:nvSpPr>
        <p:spPr bwMode="auto">
          <a:xfrm>
            <a:off x="1117600" y="696913"/>
            <a:ext cx="4648200" cy="3486150"/>
          </a:xfrm>
          <a:prstGeom prst="rect">
            <a:avLst/>
          </a:prstGeom>
          <a:noFill/>
          <a:ln w="9525">
            <a:solidFill>
              <a:srgbClr val="000000"/>
            </a:solidFill>
            <a:miter lim="800000"/>
            <a:headEnd/>
            <a:tailEnd/>
          </a:ln>
        </p:spPr>
      </p:sp>
      <p:sp>
        <p:nvSpPr>
          <p:cNvPr id="46085" name="Rectangle 5"/>
          <p:cNvSpPr>
            <a:spLocks noGrp="1" noChangeArrowheads="1"/>
          </p:cNvSpPr>
          <p:nvPr>
            <p:ph type="body" sz="quarter" idx="3"/>
          </p:nvPr>
        </p:nvSpPr>
        <p:spPr bwMode="auto">
          <a:xfrm>
            <a:off x="688182" y="4415790"/>
            <a:ext cx="5505450" cy="4183380"/>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p>
            <a:pPr lvl="0"/>
            <a:r>
              <a:rPr lang="en-GB" noProof="0" smtClean="0"/>
              <a:t>Click to edit Master text styles</a:t>
            </a:r>
          </a:p>
          <a:p>
            <a:pPr lvl="0"/>
            <a:r>
              <a:rPr lang="en-GB" noProof="0" smtClean="0"/>
              <a:t>Second level</a:t>
            </a:r>
          </a:p>
          <a:p>
            <a:pPr lvl="0"/>
            <a:r>
              <a:rPr lang="en-GB" noProof="0" smtClean="0"/>
              <a:t>Third level</a:t>
            </a:r>
          </a:p>
          <a:p>
            <a:pPr lvl="0"/>
            <a:r>
              <a:rPr lang="en-GB" noProof="0" smtClean="0"/>
              <a:t>Fourth level</a:t>
            </a:r>
          </a:p>
          <a:p>
            <a:pPr lvl="0"/>
            <a:r>
              <a:rPr lang="en-GB" noProof="0" smtClean="0"/>
              <a:t>Fifth level</a:t>
            </a:r>
          </a:p>
        </p:txBody>
      </p:sp>
      <p:sp>
        <p:nvSpPr>
          <p:cNvPr id="46086" name="Rectangle 6"/>
          <p:cNvSpPr>
            <a:spLocks noGrp="1" noChangeArrowheads="1"/>
          </p:cNvSpPr>
          <p:nvPr>
            <p:ph type="ftr" sz="quarter" idx="4"/>
          </p:nvPr>
        </p:nvSpPr>
        <p:spPr bwMode="auto">
          <a:xfrm>
            <a:off x="0" y="8829967"/>
            <a:ext cx="2982119" cy="464820"/>
          </a:xfrm>
          <a:prstGeom prst="rect">
            <a:avLst/>
          </a:prstGeom>
          <a:noFill/>
          <a:ln w="9525">
            <a:noFill/>
            <a:miter lim="800000"/>
            <a:headEnd/>
            <a:tailEnd/>
          </a:ln>
          <a:effectLst/>
        </p:spPr>
        <p:txBody>
          <a:bodyPr vert="horz" wrap="square" lIns="92446" tIns="46223" rIns="92446" bIns="46223" numCol="1" anchor="b" anchorCtr="0" compatLnSpc="1">
            <a:prstTxWarp prst="textNoShape">
              <a:avLst/>
            </a:prstTxWarp>
          </a:bodyPr>
          <a:lstStyle>
            <a:lvl1pPr eaLnBrk="0" hangingPunct="0">
              <a:defRPr sz="1200">
                <a:latin typeface="Arial" charset="0"/>
                <a:ea typeface="ＭＳ Ｐゴシック" charset="-128"/>
                <a:cs typeface="+mn-cs"/>
              </a:defRPr>
            </a:lvl1pPr>
          </a:lstStyle>
          <a:p>
            <a:pPr>
              <a:defRPr/>
            </a:pPr>
            <a:endParaRPr lang="en-GB"/>
          </a:p>
        </p:txBody>
      </p:sp>
      <p:sp>
        <p:nvSpPr>
          <p:cNvPr id="46087" name="Rectangle 7"/>
          <p:cNvSpPr>
            <a:spLocks noGrp="1" noChangeArrowheads="1"/>
          </p:cNvSpPr>
          <p:nvPr>
            <p:ph type="sldNum" sz="quarter" idx="5"/>
          </p:nvPr>
        </p:nvSpPr>
        <p:spPr bwMode="auto">
          <a:xfrm>
            <a:off x="3898102" y="8829967"/>
            <a:ext cx="2982119" cy="464820"/>
          </a:xfrm>
          <a:prstGeom prst="rect">
            <a:avLst/>
          </a:prstGeom>
          <a:noFill/>
          <a:ln w="9525">
            <a:noFill/>
            <a:miter lim="800000"/>
            <a:headEnd/>
            <a:tailEnd/>
          </a:ln>
          <a:effectLst/>
        </p:spPr>
        <p:txBody>
          <a:bodyPr vert="horz" wrap="square" lIns="92446" tIns="46223" rIns="92446" bIns="46223" numCol="1" anchor="b" anchorCtr="0" compatLnSpc="1">
            <a:prstTxWarp prst="textNoShape">
              <a:avLst/>
            </a:prstTxWarp>
          </a:bodyPr>
          <a:lstStyle>
            <a:lvl1pPr algn="r" eaLnBrk="0" hangingPunct="0">
              <a:defRPr sz="1200"/>
            </a:lvl1pPr>
          </a:lstStyle>
          <a:p>
            <a:fld id="{CE24AFE5-4F51-485F-AFA9-EBE4722CAD06}" type="slidenum">
              <a:rPr lang="en-GB"/>
              <a:pPr/>
              <a:t>‹#›</a:t>
            </a:fld>
            <a:endParaRPr lang="en-GB"/>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Calibri" pitchFamily="28" charset="0"/>
        <a:ea typeface="ＭＳ Ｐゴシック" charset="-128"/>
        <a:cs typeface="ＭＳ Ｐゴシック" charset="-128"/>
      </a:defRPr>
    </a:lvl1pPr>
    <a:lvl2pPr marL="37931725" indent="-37474525" algn="l" rtl="0" eaLnBrk="0" fontAlgn="base" hangingPunct="0">
      <a:spcBef>
        <a:spcPct val="30000"/>
      </a:spcBef>
      <a:spcAft>
        <a:spcPct val="0"/>
      </a:spcAft>
      <a:defRPr sz="1200" kern="1200">
        <a:solidFill>
          <a:schemeClr val="tx1"/>
        </a:solidFill>
        <a:latin typeface="Calibri" pitchFamily="28" charset="0"/>
        <a:ea typeface="ＭＳ Ｐゴシック" charset="-128"/>
        <a:cs typeface="+mn-cs"/>
      </a:defRPr>
    </a:lvl2pPr>
    <a:lvl3pPr marL="1143000" indent="-228600" algn="l" rtl="0" eaLnBrk="0" fontAlgn="base" hangingPunct="0">
      <a:spcBef>
        <a:spcPct val="30000"/>
      </a:spcBef>
      <a:spcAft>
        <a:spcPct val="0"/>
      </a:spcAft>
      <a:defRPr sz="1200" kern="1200">
        <a:solidFill>
          <a:schemeClr val="tx1"/>
        </a:solidFill>
        <a:latin typeface="Calibri" pitchFamily="28" charset="0"/>
        <a:ea typeface="ＭＳ Ｐゴシック" charset="-128"/>
        <a:cs typeface="+mn-cs"/>
      </a:defRPr>
    </a:lvl3pPr>
    <a:lvl4pPr marL="1600200" indent="-228600" algn="l" rtl="0" eaLnBrk="0" fontAlgn="base" hangingPunct="0">
      <a:spcBef>
        <a:spcPct val="30000"/>
      </a:spcBef>
      <a:spcAft>
        <a:spcPct val="0"/>
      </a:spcAft>
      <a:defRPr sz="1200" kern="1200">
        <a:solidFill>
          <a:schemeClr val="tx1"/>
        </a:solidFill>
        <a:latin typeface="Calibri" pitchFamily="28" charset="0"/>
        <a:ea typeface="ＭＳ Ｐゴシック" charset="-128"/>
        <a:cs typeface="+mn-cs"/>
      </a:defRPr>
    </a:lvl4pPr>
    <a:lvl5pPr marL="2057400" indent="-228600" algn="l" rtl="0" eaLnBrk="0" fontAlgn="base" hangingPunct="0">
      <a:spcBef>
        <a:spcPct val="30000"/>
      </a:spcBef>
      <a:spcAft>
        <a:spcPct val="0"/>
      </a:spcAft>
      <a:defRPr sz="1200" kern="1200">
        <a:solidFill>
          <a:schemeClr val="tx1"/>
        </a:solidFill>
        <a:latin typeface="Calibri" pitchFamily="28" charset="0"/>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a:noFill/>
          <a:ln/>
        </p:spPr>
        <p:txBody>
          <a:bodyPr/>
          <a:lstStyle/>
          <a:p>
            <a:pPr>
              <a:spcBef>
                <a:spcPct val="0"/>
              </a:spcBef>
            </a:pPr>
            <a:endParaRPr lang="en-US" sz="1800" dirty="0" smtClean="0">
              <a:latin typeface="Arial" charset="0"/>
              <a:ea typeface="ＭＳ Ｐゴシック" pitchFamily="1"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67849" y="4296751"/>
            <a:ext cx="6445617" cy="4302419"/>
          </a:xfrm>
        </p:spPr>
        <p:txBody>
          <a:bodyPr>
            <a:noAutofit/>
          </a:bodyPr>
          <a:lstStyle/>
          <a:p>
            <a:r>
              <a:rPr lang="en-US" sz="1000" dirty="0" smtClean="0"/>
              <a:t>Ideally the development of SIS will follow the objective setting exercise and the PLR gap analysis. This is because it is necessary to know, at least in outline, what the safeguards are, in order to collect information on how they are addressed and respected. </a:t>
            </a:r>
          </a:p>
          <a:p>
            <a:r>
              <a:rPr lang="en-US" sz="1000" dirty="0" smtClean="0"/>
              <a:t>Consistent with the PLR component, a crucial first step for the SIS will likely involve conducting a national assessment of existing information sources, and existing information and reporting systems that are relevant to the safeguards. Based on this, an assessment can be made regarding what types of new processes, institutions, etc. might be needed.</a:t>
            </a:r>
          </a:p>
          <a:p>
            <a:r>
              <a:rPr lang="en-US" sz="1000" dirty="0" smtClean="0"/>
              <a:t>In order to collect information on whether safeguards are being addressed and respected, some form of indicators will likely be needed. These could be process indicators (illustrate whether an output has been achieved) or impact indicators (linked to the actual impacts on the issue in question). The precise indicators used may vary depending upon national circumstances and also the degree of detail the country wishes to provide. Many countries will already have existing indicators for other contexts, such as those linked to implementation of forest policies or assessing income distribution. These may be adequate for the REDD+ safeguards or new indicators may need to be developed. The UN-REDD PGA process can help countries to develop governance indicators relevant for REDD+ activities, and the REDD+ SES is also designed to help countries to develop indicators across many issues.</a:t>
            </a:r>
          </a:p>
          <a:p>
            <a:r>
              <a:rPr lang="en-US" sz="1000" dirty="0" smtClean="0"/>
              <a:t>An approach will need to be worked out for how data is collected in order to determine whether indicators are being met. Key considerations include: What data is to be collected (e.g. income data), Methodologies to be used (e.g. household surveys; participatory approaches, such as participatory biodiversity monitoring), Who collects the data, Frequency of data collection, The scale at which data is collected (e.g. at the country, local or project level)</a:t>
            </a:r>
          </a:p>
          <a:p>
            <a:r>
              <a:rPr lang="en-US" sz="1000" dirty="0" smtClean="0"/>
              <a:t>Countries are likely to have existing systems in place for collecting information on a variety of issues linked to REDD+ safeguards. There are also many existing tools that can be applied. For example, UN-REDD has developed both draft guidelines, and a draft annotated guide to useful resources for monitoring the impacts of REDD+ on biodiversity and ecosystem services.</a:t>
            </a:r>
          </a:p>
          <a:p>
            <a:r>
              <a:rPr lang="en-US" sz="1000" dirty="0" smtClean="0"/>
              <a:t>Approaches for provision of information will also need to be defined or developed. These will need to elaborate how information is tracked over time, the form of the information and the channels through which it should be reported both internationally and at the national level. In many countries, information may need to be gathered from multiple institutions that oversee data collection in different sectors.  Data storage would likely need to occur in some type of database. Countries may find it to be most practical for this information to be held by the national institution charged with UNFCCC reporting through the National Communications. It will also need to be presented in a way that makes it useful and that is easily understandable and accessible to country stakeholders (e.g. publication through a regularly updated web-based platform and/or in printed information in local languages). </a:t>
            </a:r>
          </a:p>
          <a:p>
            <a:pPr lvl="0"/>
            <a:endParaRPr lang="en-US" sz="1000" dirty="0" smtClean="0"/>
          </a:p>
          <a:p>
            <a:endParaRPr lang="en-US" sz="1000" dirty="0"/>
          </a:p>
        </p:txBody>
      </p:sp>
      <p:sp>
        <p:nvSpPr>
          <p:cNvPr id="4" name="Slide Number Placeholder 3"/>
          <p:cNvSpPr>
            <a:spLocks noGrp="1"/>
          </p:cNvSpPr>
          <p:nvPr>
            <p:ph type="sldNum" sz="quarter" idx="10"/>
          </p:nvPr>
        </p:nvSpPr>
        <p:spPr/>
        <p:txBody>
          <a:bodyPr/>
          <a:lstStyle/>
          <a:p>
            <a:fld id="{CE24AFE5-4F51-485F-AFA9-EBE4722CAD06}" type="slidenum">
              <a:rPr lang="en-GB" smtClean="0"/>
              <a:pPr/>
              <a:t>10</a:t>
            </a:fld>
            <a:endParaRPr lang="en-GB"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E24AFE5-4F51-485F-AFA9-EBE4722CAD06}" type="slidenum">
              <a:rPr lang="en-GB" smtClean="0"/>
              <a:pPr/>
              <a:t>11</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E24AFE5-4F51-485F-AFA9-EBE4722CAD06}" type="slidenum">
              <a:rPr lang="en-GB" smtClean="0"/>
              <a:pPr/>
              <a:t>12</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E24AFE5-4F51-485F-AFA9-EBE4722CAD06}" type="slidenum">
              <a:rPr lang="en-GB" smtClean="0"/>
              <a:pPr/>
              <a:t>13</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p:spPr>
        <p:txBody>
          <a:bodyPr/>
          <a:lstStyle/>
          <a:p>
            <a:pPr>
              <a:spcBef>
                <a:spcPct val="0"/>
              </a:spcBef>
            </a:pPr>
            <a:endParaRPr lang="en-US" sz="1800" dirty="0" smtClean="0">
              <a:latin typeface="Arial" charset="0"/>
              <a:ea typeface="ＭＳ Ｐゴシック" pitchFamily="1"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E24AFE5-4F51-485F-AFA9-EBE4722CAD06}" type="slidenum">
              <a:rPr lang="en-GB" smtClean="0"/>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defTabSz="924458">
              <a:defRPr/>
            </a:pPr>
            <a:r>
              <a:rPr lang="en-GB" dirty="0" smtClean="0"/>
              <a:t>The UN-REDD approach is based around a conceptual framework of the generic elements of a country approach to safeguards. This is effectively </a:t>
            </a:r>
            <a:r>
              <a:rPr lang="en-GB" i="1" dirty="0" smtClean="0"/>
              <a:t>what the UN-REDD Programme understands as the key components of a country approach to safeguards</a:t>
            </a:r>
            <a:r>
              <a:rPr lang="en-GB" dirty="0" smtClean="0"/>
              <a:t>, based on the ‘functions’ that it needs to fulfil in order to ensure that social and environmental risks from REDD+ are reduced and benefits are enhanced. Two core elements are proposed that are drawn from theoretical understanding, early examples of country systems, UNFCCC discussions, the SEPC and other UN-REDD tools &amp; guidelines related to safeguards, as well as the approaches of other organisations:</a:t>
            </a:r>
            <a:endParaRPr lang="en-US" dirty="0" smtClean="0"/>
          </a:p>
          <a:p>
            <a:endParaRPr lang="en-US" dirty="0" smtClean="0"/>
          </a:p>
          <a:p>
            <a:r>
              <a:rPr lang="en-US" dirty="0" smtClean="0"/>
              <a:t>Based on the UNFCCC foundation and what we know about developments so far on national approaches to safeguards, the UN-REDD </a:t>
            </a:r>
            <a:r>
              <a:rPr lang="en-US" dirty="0" err="1" smtClean="0"/>
              <a:t>Programme</a:t>
            </a:r>
            <a:r>
              <a:rPr lang="en-US" dirty="0" smtClean="0"/>
              <a:t> has done some thinking to aim to enhance understanding of how a country level safeguards approach might be developed.  In doing so, we’ve found it useful to identify  generic elements that characterize such an approach. In this paper, we define two main elements based on the functions that need to be fulfilled:</a:t>
            </a:r>
          </a:p>
          <a:p>
            <a:pPr lvl="0"/>
            <a:r>
              <a:rPr lang="en-US" dirty="0" smtClean="0"/>
              <a:t>Safeguard policies, laws and regulations (PLRs)</a:t>
            </a:r>
          </a:p>
          <a:p>
            <a:pPr lvl="0"/>
            <a:r>
              <a:rPr lang="en-US" dirty="0" smtClean="0"/>
              <a:t>Safeguard information system (SIS)</a:t>
            </a:r>
          </a:p>
          <a:p>
            <a:endParaRPr lang="en-US" dirty="0" smtClean="0"/>
          </a:p>
          <a:p>
            <a:r>
              <a:rPr lang="en-US" dirty="0" smtClean="0"/>
              <a:t>In order to </a:t>
            </a:r>
            <a:r>
              <a:rPr lang="en-US" dirty="0" err="1" smtClean="0"/>
              <a:t>operationalize</a:t>
            </a:r>
            <a:r>
              <a:rPr lang="en-US" dirty="0" smtClean="0"/>
              <a:t> these different elements, various formal and informal institutions and procedures are likely to be required, either existing, new, or a combination of both. Various formal and informal institutions and procedures are also likely to be required in order to design and implement the safeguards system. Institutions, for example, will play a role in ensuring the fair and effective design of the REDD+ safeguards system, the implementation of PLRs, and the operation of the SIS. Processes and procedures include aspects that may not be captured in formal PLRs, such as consultation processes, strategic assessments and information dissemination and communication. </a:t>
            </a:r>
          </a:p>
          <a:p>
            <a:endParaRPr lang="en-US" dirty="0"/>
          </a:p>
        </p:txBody>
      </p:sp>
      <p:sp>
        <p:nvSpPr>
          <p:cNvPr id="4" name="Slide Number Placeholder 3"/>
          <p:cNvSpPr>
            <a:spLocks noGrp="1"/>
          </p:cNvSpPr>
          <p:nvPr>
            <p:ph type="sldNum" sz="quarter" idx="10"/>
          </p:nvPr>
        </p:nvSpPr>
        <p:spPr/>
        <p:txBody>
          <a:bodyPr/>
          <a:lstStyle/>
          <a:p>
            <a:fld id="{CE24AFE5-4F51-485F-AFA9-EBE4722CAD06}"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kern="1200" dirty="0" smtClean="0">
                <a:solidFill>
                  <a:schemeClr val="tx1"/>
                </a:solidFill>
                <a:latin typeface="Calibri" pitchFamily="28" charset="0"/>
                <a:ea typeface="ＭＳ Ｐゴシック" charset="-128"/>
                <a:cs typeface="ＭＳ Ｐゴシック" charset="-128"/>
              </a:rPr>
              <a:t>Addressing and respecting safeguards through the implementation of relevant policies, laws and regulations (PLRs): </a:t>
            </a:r>
            <a:endParaRPr lang="en-US" dirty="0" smtClean="0"/>
          </a:p>
          <a:p>
            <a:r>
              <a:rPr lang="en-GB" sz="1200" kern="1200" dirty="0" smtClean="0">
                <a:solidFill>
                  <a:schemeClr val="tx1"/>
                </a:solidFill>
                <a:latin typeface="Calibri" pitchFamily="28" charset="0"/>
                <a:ea typeface="ＭＳ Ｐゴシック" charset="-128"/>
                <a:cs typeface="ＭＳ Ｐゴシック" charset="-128"/>
              </a:rPr>
              <a:t>Addressing and respecting safeguards through the implementation of relevant policies, laws and regulations (PLRs)</a:t>
            </a:r>
            <a:endParaRPr lang="en-US" dirty="0" smtClean="0"/>
          </a:p>
          <a:p>
            <a:r>
              <a:rPr lang="en-US" dirty="0" smtClean="0"/>
              <a:t>In the case of REDD+ safeguards approaches, the PLRs that are defined may already exist, or new ones might be created. For example, what do mean by PLRs, as this is meant to some actions that might be considered “softer” than codifies in terms of policies and regulations.  In terms of laws, they may include an existing law on the rights of indigenous peoples (e.g. the Indigenous Peoples Rights Act (IPRA) in the Philippines) that applies to all REDD+ activities, or they may specify a new policy, law or regulation that has been created during the REDD+ strategy process. The extent to which new PLRs might need to be created will depend on what already exists and what the country defines as the objectives of the system (e.g. is it designed to meet other safeguard requirements in addition to the UNFCCC agreements?). </a:t>
            </a:r>
          </a:p>
          <a:p>
            <a:endParaRPr lang="en-US" dirty="0" smtClean="0"/>
          </a:p>
          <a:p>
            <a:r>
              <a:rPr lang="en-US" dirty="0" smtClean="0"/>
              <a:t>It may also be the case that a legal framework is not necessary and some or all of the safeguards may be addressed through other means, such as national-level guidelines, but this will be dependent on the particular national context.</a:t>
            </a:r>
          </a:p>
          <a:p>
            <a:endParaRPr lang="en-US" dirty="0"/>
          </a:p>
        </p:txBody>
      </p:sp>
      <p:sp>
        <p:nvSpPr>
          <p:cNvPr id="4" name="Slide Number Placeholder 3"/>
          <p:cNvSpPr>
            <a:spLocks noGrp="1"/>
          </p:cNvSpPr>
          <p:nvPr>
            <p:ph type="sldNum" sz="quarter" idx="10"/>
          </p:nvPr>
        </p:nvSpPr>
        <p:spPr/>
        <p:txBody>
          <a:bodyPr/>
          <a:lstStyle/>
          <a:p>
            <a:fld id="{CE24AFE5-4F51-485F-AFA9-EBE4722CAD06}"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GB" b="1" dirty="0" smtClean="0"/>
              <a:t>Safeguard information system</a:t>
            </a:r>
            <a:endParaRPr lang="en-US" b="1" dirty="0" smtClean="0"/>
          </a:p>
          <a:p>
            <a:r>
              <a:rPr lang="en-US" dirty="0" smtClean="0"/>
              <a:t>Safeguard Information Systems (SIS) provide a systematic approach for collecting and providing information on how REDD+ safeguards are being addressed and respected throughout REDD+ implementation. While the specific design of SIS and the level of detail of information reported will vary between countries, all SIS are likely to include the following components:   </a:t>
            </a:r>
          </a:p>
          <a:p>
            <a:pPr lvl="0"/>
            <a:r>
              <a:rPr lang="en-US" i="1" dirty="0" smtClean="0"/>
              <a:t>Indicators:</a:t>
            </a:r>
            <a:r>
              <a:rPr lang="en-US" dirty="0" smtClean="0"/>
              <a:t> Indicators define a set of values that are used as benchmarks to help determine, in this case, whether a particular policy, law or regulation is being effectively implemented.  The indicators provide the parameters to determine what information needs to be collected.  An</a:t>
            </a:r>
            <a:r>
              <a:rPr lang="en-US" baseline="0" dirty="0" smtClean="0"/>
              <a:t> example of an indicator in the area of stakeholder engagement could be formulated as follows: A process and institutional structure for full and effective participation are established and functional, which is an example from the SES just to illustrate this.</a:t>
            </a:r>
            <a:endParaRPr lang="en-US" dirty="0" smtClean="0"/>
          </a:p>
          <a:p>
            <a:pPr lvl="0"/>
            <a:r>
              <a:rPr lang="en-US" i="1" dirty="0" smtClean="0"/>
              <a:t>Methodologies for collection of information:</a:t>
            </a:r>
            <a:r>
              <a:rPr lang="en-US" dirty="0" smtClean="0"/>
              <a:t> These outline the types of information to be collected for each indicator, and how the information collection should be carried out (e.g. sample size; frequency etc.)</a:t>
            </a:r>
          </a:p>
          <a:p>
            <a:pPr lvl="0"/>
            <a:r>
              <a:rPr lang="en-US" i="1" dirty="0" smtClean="0"/>
              <a:t>Framework for provision of information:</a:t>
            </a:r>
            <a:r>
              <a:rPr lang="en-US" dirty="0" smtClean="0"/>
              <a:t> This defines how information is stored and reported. Summary information will need to be provided to the UNFCCC, but is also likely to be used at the country level, for example to report to key stakeholders. Domestic level provision of information may need to be in an alternative format, depending on national circumstances.</a:t>
            </a:r>
          </a:p>
          <a:p>
            <a:r>
              <a:rPr lang="en-US" dirty="0" smtClean="0"/>
              <a:t>SIS could be built on existing country systems to collect and provide data, such as those in place for countries to monitor and report on biodiversity conservation under the Convention on Biological Diversity (CBD).  Indicators in particular</a:t>
            </a:r>
            <a:r>
              <a:rPr lang="en-US" baseline="0" dirty="0" smtClean="0"/>
              <a:t> may already exist for other contexts like implementation of forest policies.</a:t>
            </a:r>
            <a:r>
              <a:rPr lang="en-US" dirty="0" smtClean="0"/>
              <a:t> Existing systems may need to be adapted for REDD+ if, for example, they do not cover specific issues such as permanence and leakage, which are more specific to a GHG context. A new institutional framework may also need to be created for the purposes of consolidating different streams of information and reporting to the UNFCCC.</a:t>
            </a:r>
          </a:p>
          <a:p>
            <a:endParaRPr lang="en-US" dirty="0"/>
          </a:p>
        </p:txBody>
      </p:sp>
      <p:sp>
        <p:nvSpPr>
          <p:cNvPr id="4" name="Slide Number Placeholder 3"/>
          <p:cNvSpPr>
            <a:spLocks noGrp="1"/>
          </p:cNvSpPr>
          <p:nvPr>
            <p:ph type="sldNum" sz="quarter" idx="10"/>
          </p:nvPr>
        </p:nvSpPr>
        <p:spPr/>
        <p:txBody>
          <a:bodyPr/>
          <a:lstStyle/>
          <a:p>
            <a:fld id="{CE24AFE5-4F51-485F-AFA9-EBE4722CAD06}"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While the UNFCCC agreements have established broad guidance on country level safeguards, considerable work is needed in order to translate this into safeguard approaches at the country level. There is large variation between countries in terms of progress in this area. Brazil, Mexico, Ecuador and Indonesia are example of countries that have made significant progress in developing safeguard policy frameworks.  The DRC is also relatively advanced (box 2). While there are considerable differences in the details of their approaches, they have some key features in common. These include:</a:t>
            </a:r>
          </a:p>
          <a:p>
            <a:r>
              <a:rPr lang="en-US" dirty="0" smtClean="0"/>
              <a:t> </a:t>
            </a:r>
          </a:p>
          <a:p>
            <a:pPr lvl="0"/>
            <a:r>
              <a:rPr lang="en-US" dirty="0" smtClean="0"/>
              <a:t>Developing standards, principles and criteria and/or overarching policies to define the ‘content’ of safeguards. </a:t>
            </a:r>
          </a:p>
          <a:p>
            <a:pPr lvl="0"/>
            <a:r>
              <a:rPr lang="en-US" dirty="0" smtClean="0"/>
              <a:t>Conducting preliminary assessments of the potential social and environmental risks of REDD+.</a:t>
            </a:r>
          </a:p>
          <a:p>
            <a:pPr lvl="0"/>
            <a:r>
              <a:rPr lang="en-US" dirty="0" smtClean="0"/>
              <a:t>Conducting preliminary assessments of existing safeguards in order to understand what additional safeguards are needed in responding to Cancun.</a:t>
            </a:r>
          </a:p>
          <a:p>
            <a:pPr lvl="0"/>
            <a:r>
              <a:rPr lang="en-US" dirty="0" smtClean="0"/>
              <a:t>Holding multi-stakeholder consultations to assess the risks of REDD+ and to develop safeguards.</a:t>
            </a:r>
            <a:endParaRPr lang="en-US" dirty="0"/>
          </a:p>
        </p:txBody>
      </p:sp>
      <p:sp>
        <p:nvSpPr>
          <p:cNvPr id="4" name="Slide Number Placeholder 3"/>
          <p:cNvSpPr>
            <a:spLocks noGrp="1"/>
          </p:cNvSpPr>
          <p:nvPr>
            <p:ph type="sldNum" sz="quarter" idx="10"/>
          </p:nvPr>
        </p:nvSpPr>
        <p:spPr/>
        <p:txBody>
          <a:bodyPr/>
          <a:lstStyle/>
          <a:p>
            <a:fld id="{CE24AFE5-4F51-485F-AFA9-EBE4722CAD06}"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 fixed, linear approach to developing a safeguards approach. It will depend on what is already in place in the country, as well as what governments define as the overall objectives of the system. However, based on insights from countries and the steps defined in existing safeguards schemes, some generic steps can be identified which may be useful for countries planning such an approach. These are described in this section.</a:t>
            </a:r>
          </a:p>
          <a:p>
            <a:r>
              <a:rPr lang="en-US" dirty="0" smtClean="0"/>
              <a:t>An accountable and participatory process will be essential in developing transparent and effective safeguards approaches.  In particular, the effective participation of women and indigenous peoples on all aspects of climate change is recognized in Cancun decision 1/CP.16.  The UN-REDD/FCPF Stakeholder Engagement Guidelines and UN-REDD FPIC Guidelines are a useful guide in how to ensure participation. The REDD+ SES guidance, UN-REDD PGA guidance and the FCPF SESA framework also outline in detail how to establish a robust process that ensures adequate oversight and participation.</a:t>
            </a:r>
          </a:p>
          <a:p>
            <a:endParaRPr lang="en-US" dirty="0" smtClean="0"/>
          </a:p>
          <a:p>
            <a:r>
              <a:rPr lang="en-US" dirty="0" smtClean="0"/>
              <a:t>In addition, throughout the development of a national approach to safeguards there are some UN-REDD tools, references that can be useful at different points and for different aspects or components of the process.  You’ve already heard about the SEPC and </a:t>
            </a:r>
            <a:r>
              <a:rPr lang="en-US" dirty="0" err="1" smtClean="0"/>
              <a:t>BeRT</a:t>
            </a:r>
            <a:r>
              <a:rPr lang="en-US" dirty="0" smtClean="0"/>
              <a:t>, and I will cover additional tools on the last slide.</a:t>
            </a:r>
          </a:p>
          <a:p>
            <a:endParaRPr lang="en-US" dirty="0"/>
          </a:p>
        </p:txBody>
      </p:sp>
      <p:sp>
        <p:nvSpPr>
          <p:cNvPr id="4" name="Slide Number Placeholder 3"/>
          <p:cNvSpPr>
            <a:spLocks noGrp="1"/>
          </p:cNvSpPr>
          <p:nvPr>
            <p:ph type="sldNum" sz="quarter" idx="10"/>
          </p:nvPr>
        </p:nvSpPr>
        <p:spPr/>
        <p:txBody>
          <a:bodyPr/>
          <a:lstStyle/>
          <a:p>
            <a:fld id="{CE24AFE5-4F51-485F-AFA9-EBE4722CAD06}" type="slidenum">
              <a:rPr lang="en-GB" smtClean="0"/>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24458">
              <a:defRPr/>
            </a:pPr>
            <a:endParaRPr lang="en-US" dirty="0" smtClean="0"/>
          </a:p>
          <a:p>
            <a:pPr defTabSz="924458">
              <a:defRPr/>
            </a:pPr>
            <a:endParaRPr lang="en-US" dirty="0" smtClean="0"/>
          </a:p>
          <a:p>
            <a:pPr defTabSz="924458">
              <a:defRPr/>
            </a:pPr>
            <a:r>
              <a:rPr lang="en-US" dirty="0" smtClean="0"/>
              <a:t>A first and crucial step in developing a REDD+ safeguards approach is to clearly define what it is supposed to do (i.e. ‘why’ it is being established). All countries are likely to be interested in developing a system that enables them to respond to the UNFCCC decisions.  </a:t>
            </a:r>
          </a:p>
          <a:p>
            <a:pPr defTabSz="924458">
              <a:defRPr/>
            </a:pPr>
            <a:endParaRPr lang="en-US" dirty="0" smtClean="0"/>
          </a:p>
          <a:p>
            <a:pPr marL="0" lvl="1" indent="0" defTabSz="924458">
              <a:defRPr/>
            </a:pPr>
            <a:r>
              <a:rPr lang="en-US" dirty="0" smtClean="0">
                <a:cs typeface="ＭＳ Ｐゴシック" charset="-128"/>
              </a:rPr>
              <a:t>This will require an </a:t>
            </a:r>
            <a:r>
              <a:rPr lang="en-US" dirty="0" err="1" smtClean="0">
                <a:cs typeface="ＭＳ Ｐゴシック" charset="-128"/>
              </a:rPr>
              <a:t>nterpretation</a:t>
            </a:r>
            <a:r>
              <a:rPr lang="en-US" dirty="0" smtClean="0">
                <a:cs typeface="ＭＳ Ｐゴシック" charset="-128"/>
              </a:rPr>
              <a:t> of what is contained in the UNFCCC decisions in the light of a </a:t>
            </a:r>
            <a:r>
              <a:rPr lang="en-US" dirty="0" smtClean="0"/>
              <a:t>consideration of the specific social and environmental risks as well as benefits that might be associated with REDD+ in the country.</a:t>
            </a:r>
          </a:p>
          <a:p>
            <a:pPr defTabSz="924458">
              <a:defRPr/>
            </a:pPr>
            <a:endParaRPr lang="en-US" dirty="0" smtClean="0"/>
          </a:p>
          <a:p>
            <a:pPr defTabSz="924458">
              <a:defRPr/>
            </a:pPr>
            <a:endParaRPr lang="en-US" dirty="0" smtClean="0"/>
          </a:p>
          <a:p>
            <a:pPr defTabSz="924458">
              <a:defRPr/>
            </a:pPr>
            <a:r>
              <a:rPr lang="en-US" dirty="0" smtClean="0"/>
              <a:t>However, it will be important for countries to carefully consider whether in addition to ensuring that the approach responds to the Cancun safeguards, it needs to be designed to respond to other objectives. For example, donor or investor policies may contain additional requirements. As these institutions could play a major role in financing REDD+ in the future, their requirements may be important in addition to those of the UNFCCC.</a:t>
            </a:r>
          </a:p>
          <a:p>
            <a:endParaRPr lang="en-US" dirty="0"/>
          </a:p>
        </p:txBody>
      </p:sp>
      <p:sp>
        <p:nvSpPr>
          <p:cNvPr id="4" name="Slide Number Placeholder 3"/>
          <p:cNvSpPr>
            <a:spLocks noGrp="1"/>
          </p:cNvSpPr>
          <p:nvPr>
            <p:ph type="sldNum" sz="quarter" idx="10"/>
          </p:nvPr>
        </p:nvSpPr>
        <p:spPr/>
        <p:txBody>
          <a:bodyPr/>
          <a:lstStyle/>
          <a:p>
            <a:fld id="{CE24AFE5-4F51-485F-AFA9-EBE4722CAD06}" type="slidenum">
              <a:rPr lang="en-GB" smtClean="0"/>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dirty="0" smtClean="0"/>
              <a:t>Once the objectives have been defined, countries will have to consider what, if any, policies, laws and regulations need to be in place to achieve the objectives. A first step in this process is likely to be a gap analysis of existing policies, laws and regulations relevant to REDD+, to compare what exists to the requirements defined in the objective setting exercise. It will also need to determine the effectiveness of existing systems, in order to identify weaknesses that need to be addressed.  There are tools that can be applied to help with this type of gap analysis – particularly the UN-REDD Benefits and Risks Tool (</a:t>
            </a:r>
            <a:r>
              <a:rPr lang="en-US" dirty="0" err="1" smtClean="0"/>
              <a:t>BeRT</a:t>
            </a:r>
            <a:r>
              <a:rPr lang="en-US" dirty="0" smtClean="0"/>
              <a:t>) sets out key questions for assessing risks and benefits and gaps based on this, across the safeguards.  The PGAs can be useful more specifically to assess governance issues at this stage - during this gap analysis and assessment of existing systems.</a:t>
            </a:r>
          </a:p>
          <a:p>
            <a:endParaRPr lang="en-US" dirty="0" smtClean="0"/>
          </a:p>
          <a:p>
            <a:r>
              <a:rPr lang="en-US" dirty="0" smtClean="0"/>
              <a:t>Depending on the outcomes, new policies, laws and regulations may need to be developed. For example, few countries have clear policies on how carbon rights are defined and protected, and these are likely to be important in responding to the UNFCCC requirements on effective participation and the rights of indigenous peoples. The outcome of the process could be captured in a safeguard policy framework, which outlines the set of country REDD+ safeguards that has been developed or defined, and demonstrates how these ensure the country responds to UNFCCC or other requirements. Such a framework is not a requirement, but it could provide clarity for those involved in REDD+ activities, and particularly those providing funding. For certain safeguards, it may be decided that a set of guidelines, rather than a legal or policy basis, will be more appropriate for the given safeguard and the national context.</a:t>
            </a:r>
          </a:p>
          <a:p>
            <a:r>
              <a:rPr lang="en-US" dirty="0" smtClean="0"/>
              <a:t>Existing tools can be useful in assessing gaps. </a:t>
            </a:r>
            <a:endParaRPr lang="en-US" dirty="0"/>
          </a:p>
        </p:txBody>
      </p:sp>
      <p:sp>
        <p:nvSpPr>
          <p:cNvPr id="4" name="Slide Number Placeholder 3"/>
          <p:cNvSpPr>
            <a:spLocks noGrp="1"/>
          </p:cNvSpPr>
          <p:nvPr>
            <p:ph type="sldNum" sz="quarter" idx="10"/>
          </p:nvPr>
        </p:nvSpPr>
        <p:spPr/>
        <p:txBody>
          <a:bodyPr/>
          <a:lstStyle/>
          <a:p>
            <a:fld id="{CE24AFE5-4F51-485F-AFA9-EBE4722CAD06}" type="slidenum">
              <a:rPr lang="en-GB" smtClean="0"/>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flipV="1">
            <a:off x="2422525" y="119063"/>
            <a:ext cx="6615113" cy="6626225"/>
          </a:xfrm>
          <a:prstGeom prst="rect">
            <a:avLst/>
          </a:prstGeom>
          <a:solidFill>
            <a:schemeClr val="bg1"/>
          </a:solidFill>
          <a:ln w="25400">
            <a:noFill/>
            <a:miter lim="800000"/>
            <a:headEnd/>
            <a:tailEnd/>
          </a:ln>
        </p:spPr>
        <p:txBody>
          <a:bodyPr anchor="ctr"/>
          <a:lstStyle/>
          <a:p>
            <a:pPr algn="ctr">
              <a:defRPr/>
            </a:pPr>
            <a:endParaRPr lang="en-GB" sz="1800">
              <a:solidFill>
                <a:srgbClr val="FFFFFF"/>
              </a:solidFill>
              <a:ea typeface="ＭＳ Ｐゴシック" charset="-128"/>
            </a:endParaRPr>
          </a:p>
        </p:txBody>
      </p:sp>
      <p:sp>
        <p:nvSpPr>
          <p:cNvPr id="5" name="Rectangle 4"/>
          <p:cNvSpPr>
            <a:spLocks noChangeArrowheads="1"/>
          </p:cNvSpPr>
          <p:nvPr/>
        </p:nvSpPr>
        <p:spPr bwMode="auto">
          <a:xfrm>
            <a:off x="0" y="0"/>
            <a:ext cx="9144000" cy="457200"/>
          </a:xfrm>
          <a:prstGeom prst="rect">
            <a:avLst/>
          </a:prstGeom>
          <a:noFill/>
          <a:ln w="9525">
            <a:noFill/>
            <a:miter lim="800000"/>
            <a:headEnd/>
            <a:tailEnd/>
          </a:ln>
          <a:effectLst/>
        </p:spPr>
        <p:txBody>
          <a:bodyPr wrap="none" anchor="ctr">
            <a:spAutoFit/>
          </a:bodyPr>
          <a:lstStyle/>
          <a:p>
            <a:pPr>
              <a:defRPr/>
            </a:pPr>
            <a:endParaRPr lang="en-GB" sz="1800">
              <a:ea typeface="ＭＳ Ｐゴシック" charset="-128"/>
            </a:endParaRPr>
          </a:p>
        </p:txBody>
      </p:sp>
      <p:sp>
        <p:nvSpPr>
          <p:cNvPr id="6" name="Rectangle 5"/>
          <p:cNvSpPr>
            <a:spLocks noChangeArrowheads="1"/>
          </p:cNvSpPr>
          <p:nvPr/>
        </p:nvSpPr>
        <p:spPr bwMode="auto">
          <a:xfrm>
            <a:off x="4337050" y="660400"/>
            <a:ext cx="469900" cy="336550"/>
          </a:xfrm>
          <a:prstGeom prst="rect">
            <a:avLst/>
          </a:prstGeom>
          <a:noFill/>
          <a:ln w="9525">
            <a:noFill/>
            <a:miter lim="800000"/>
            <a:headEnd/>
            <a:tailEnd/>
          </a:ln>
          <a:effectLst/>
        </p:spPr>
        <p:txBody>
          <a:bodyPr wrap="none" anchor="ctr">
            <a:spAutoFit/>
          </a:bodyPr>
          <a:lstStyle/>
          <a:p>
            <a:pPr algn="ctr"/>
            <a:r>
              <a:rPr lang="fr-FR" sz="1600"/>
              <a:t>     </a:t>
            </a:r>
            <a:endParaRPr lang="fr-FR" sz="1800"/>
          </a:p>
        </p:txBody>
      </p:sp>
      <p:sp>
        <p:nvSpPr>
          <p:cNvPr id="7" name="Rectangle 6"/>
          <p:cNvSpPr>
            <a:spLocks noChangeArrowheads="1"/>
          </p:cNvSpPr>
          <p:nvPr/>
        </p:nvSpPr>
        <p:spPr bwMode="auto">
          <a:xfrm>
            <a:off x="4365625" y="1127125"/>
            <a:ext cx="412750" cy="336550"/>
          </a:xfrm>
          <a:prstGeom prst="rect">
            <a:avLst/>
          </a:prstGeom>
          <a:noFill/>
          <a:ln w="9525">
            <a:noFill/>
            <a:miter lim="800000"/>
            <a:headEnd/>
            <a:tailEnd/>
          </a:ln>
          <a:effectLst/>
        </p:spPr>
        <p:txBody>
          <a:bodyPr wrap="none" anchor="ctr">
            <a:spAutoFit/>
          </a:bodyPr>
          <a:lstStyle/>
          <a:p>
            <a:pPr algn="ctr"/>
            <a:r>
              <a:rPr lang="fr-FR" sz="1600"/>
              <a:t>    </a:t>
            </a:r>
            <a:endParaRPr lang="fr-FR" sz="1800"/>
          </a:p>
        </p:txBody>
      </p:sp>
      <p:sp>
        <p:nvSpPr>
          <p:cNvPr id="8" name="Freeform 7"/>
          <p:cNvSpPr>
            <a:spLocks noChangeArrowheads="1"/>
          </p:cNvSpPr>
          <p:nvPr/>
        </p:nvSpPr>
        <p:spPr bwMode="auto">
          <a:xfrm flipH="1">
            <a:off x="500063" y="3506788"/>
            <a:ext cx="8358187" cy="214312"/>
          </a:xfrm>
          <a:custGeom>
            <a:avLst/>
            <a:gdLst>
              <a:gd name="T0" fmla="*/ 0 w 4781550"/>
              <a:gd name="T1" fmla="*/ 0 h 352425"/>
              <a:gd name="T2" fmla="*/ 8358187 w 4781550"/>
              <a:gd name="T3" fmla="*/ 5792 h 352425"/>
              <a:gd name="T4" fmla="*/ 8358187 w 4781550"/>
              <a:gd name="T5" fmla="*/ 214312 h 352425"/>
              <a:gd name="T6" fmla="*/ 0 w 4781550"/>
              <a:gd name="T7" fmla="*/ 0 h 352425"/>
              <a:gd name="T8" fmla="*/ 0 60000 65536"/>
              <a:gd name="T9" fmla="*/ 0 60000 65536"/>
              <a:gd name="T10" fmla="*/ 0 60000 65536"/>
              <a:gd name="T11" fmla="*/ 0 60000 65536"/>
              <a:gd name="T12" fmla="*/ 0 w 4781550"/>
              <a:gd name="T13" fmla="*/ 0 h 352425"/>
              <a:gd name="T14" fmla="*/ 4781550 w 4781550"/>
              <a:gd name="T15" fmla="*/ 352425 h 352425"/>
            </a:gdLst>
            <a:ahLst/>
            <a:cxnLst>
              <a:cxn ang="T8">
                <a:pos x="T0" y="T1"/>
              </a:cxn>
              <a:cxn ang="T9">
                <a:pos x="T2" y="T3"/>
              </a:cxn>
              <a:cxn ang="T10">
                <a:pos x="T4" y="T5"/>
              </a:cxn>
              <a:cxn ang="T11">
                <a:pos x="T6" y="T7"/>
              </a:cxn>
            </a:cxnLst>
            <a:rect l="T12" t="T13" r="T14" b="T15"/>
            <a:pathLst>
              <a:path w="4781550" h="352425">
                <a:moveTo>
                  <a:pt x="0" y="0"/>
                </a:moveTo>
                <a:lnTo>
                  <a:pt x="4781550" y="9525"/>
                </a:lnTo>
                <a:lnTo>
                  <a:pt x="4781550" y="352425"/>
                </a:lnTo>
                <a:lnTo>
                  <a:pt x="0" y="0"/>
                </a:lnTo>
                <a:close/>
              </a:path>
            </a:pathLst>
          </a:custGeom>
          <a:solidFill>
            <a:srgbClr val="C00000"/>
          </a:solidFill>
          <a:ln w="25400">
            <a:noFill/>
            <a:miter lim="800000"/>
            <a:headEnd/>
            <a:tailEnd/>
          </a:ln>
        </p:spPr>
        <p:txBody>
          <a:bodyPr anchor="ctr"/>
          <a:lstStyle/>
          <a:p>
            <a:pPr algn="ctr">
              <a:defRPr/>
            </a:pPr>
            <a:endParaRPr lang="en-GB" sz="1800">
              <a:solidFill>
                <a:srgbClr val="FFFFFF"/>
              </a:solidFill>
              <a:ea typeface="ＭＳ Ｐゴシック" charset="-128"/>
            </a:endParaRPr>
          </a:p>
        </p:txBody>
      </p:sp>
      <p:pic>
        <p:nvPicPr>
          <p:cNvPr id="9" name="Picture 2" descr="F:\low res images\10055131-Venezuela-Lineair.jpg"/>
          <p:cNvPicPr>
            <a:picLocks noChangeAspect="1" noChangeArrowheads="1"/>
          </p:cNvPicPr>
          <p:nvPr/>
        </p:nvPicPr>
        <p:blipFill>
          <a:blip r:embed="rId2" cstate="print"/>
          <a:srcRect/>
          <a:stretch>
            <a:fillRect/>
          </a:stretch>
        </p:blipFill>
        <p:spPr bwMode="auto">
          <a:xfrm>
            <a:off x="79375" y="3508375"/>
            <a:ext cx="2286000" cy="1647825"/>
          </a:xfrm>
          <a:prstGeom prst="rect">
            <a:avLst/>
          </a:prstGeom>
          <a:noFill/>
          <a:ln w="9525">
            <a:noFill/>
            <a:miter lim="800000"/>
            <a:headEnd/>
            <a:tailEnd/>
          </a:ln>
        </p:spPr>
      </p:pic>
      <p:pic>
        <p:nvPicPr>
          <p:cNvPr id="10" name="Picture 3" descr="F:\low res images\Biodiversity---Frog.jpg"/>
          <p:cNvPicPr>
            <a:picLocks noChangeAspect="1" noChangeArrowheads="1"/>
          </p:cNvPicPr>
          <p:nvPr/>
        </p:nvPicPr>
        <p:blipFill>
          <a:blip r:embed="rId3" cstate="print"/>
          <a:srcRect/>
          <a:stretch>
            <a:fillRect/>
          </a:stretch>
        </p:blipFill>
        <p:spPr bwMode="auto">
          <a:xfrm>
            <a:off x="80963" y="5218113"/>
            <a:ext cx="2286000" cy="1581150"/>
          </a:xfrm>
          <a:prstGeom prst="rect">
            <a:avLst/>
          </a:prstGeom>
          <a:noFill/>
          <a:ln w="9525">
            <a:noFill/>
            <a:miter lim="800000"/>
            <a:headEnd/>
            <a:tailEnd/>
          </a:ln>
        </p:spPr>
      </p:pic>
      <p:pic>
        <p:nvPicPr>
          <p:cNvPr id="11" name="Picture 8" descr="F:\low res images\Technical-Capacity-Building.jpg"/>
          <p:cNvPicPr>
            <a:picLocks noChangeAspect="1" noChangeArrowheads="1"/>
          </p:cNvPicPr>
          <p:nvPr/>
        </p:nvPicPr>
        <p:blipFill>
          <a:blip r:embed="rId4" cstate="print"/>
          <a:srcRect/>
          <a:stretch>
            <a:fillRect/>
          </a:stretch>
        </p:blipFill>
        <p:spPr bwMode="auto">
          <a:xfrm>
            <a:off x="92075" y="1785938"/>
            <a:ext cx="2286000" cy="1647825"/>
          </a:xfrm>
          <a:prstGeom prst="rect">
            <a:avLst/>
          </a:prstGeom>
          <a:noFill/>
          <a:ln w="9525">
            <a:noFill/>
            <a:miter lim="800000"/>
            <a:headEnd/>
            <a:tailEnd/>
          </a:ln>
        </p:spPr>
      </p:pic>
      <p:pic>
        <p:nvPicPr>
          <p:cNvPr id="12" name="Picture 12" descr="C:\Documents and Settings\Isabelle\Desktop\UNEP\UN-REDD Programme Communication Strategy\UNEP Pictures\High Resolution Images\Low Res iStock_copy.JPG"/>
          <p:cNvPicPr>
            <a:picLocks noChangeAspect="1" noChangeArrowheads="1"/>
          </p:cNvPicPr>
          <p:nvPr/>
        </p:nvPicPr>
        <p:blipFill>
          <a:blip r:embed="rId5" cstate="print"/>
          <a:srcRect/>
          <a:stretch>
            <a:fillRect/>
          </a:stretch>
        </p:blipFill>
        <p:spPr bwMode="auto">
          <a:xfrm>
            <a:off x="92075" y="76200"/>
            <a:ext cx="2286000" cy="1647825"/>
          </a:xfrm>
          <a:prstGeom prst="rect">
            <a:avLst/>
          </a:prstGeom>
          <a:noFill/>
          <a:ln w="9525">
            <a:noFill/>
            <a:miter lim="800000"/>
            <a:headEnd/>
            <a:tailEnd/>
          </a:ln>
        </p:spPr>
      </p:pic>
      <p:pic>
        <p:nvPicPr>
          <p:cNvPr id="13" name="Picture 2" descr="C:\Documents and Settings\Isabelle\Desktop\UNEP\UN-REDD Programme Communication Strategy\Logos\Low Res Logos\FAO,UNEP and UNDP logos.jpg"/>
          <p:cNvPicPr>
            <a:picLocks noChangeAspect="1" noChangeArrowheads="1"/>
          </p:cNvPicPr>
          <p:nvPr/>
        </p:nvPicPr>
        <p:blipFill>
          <a:blip r:embed="rId6" cstate="print"/>
          <a:srcRect/>
          <a:stretch>
            <a:fillRect/>
          </a:stretch>
        </p:blipFill>
        <p:spPr bwMode="auto">
          <a:xfrm>
            <a:off x="6650038" y="5741988"/>
            <a:ext cx="2043112" cy="803275"/>
          </a:xfrm>
          <a:prstGeom prst="rect">
            <a:avLst/>
          </a:prstGeom>
          <a:noFill/>
          <a:ln w="9525">
            <a:noFill/>
            <a:miter lim="800000"/>
            <a:headEnd/>
            <a:tailEnd/>
          </a:ln>
        </p:spPr>
      </p:pic>
      <p:pic>
        <p:nvPicPr>
          <p:cNvPr id="14" name="Picture 3" descr="C:\Documents and Settings\Isabelle\Desktop\UNEP\UN-REDD Programme Communication Strategy\Logos\Low Res Logos\UN-REDD logo.jpg"/>
          <p:cNvPicPr>
            <a:picLocks noChangeAspect="1" noChangeArrowheads="1"/>
          </p:cNvPicPr>
          <p:nvPr/>
        </p:nvPicPr>
        <p:blipFill>
          <a:blip r:embed="rId7" cstate="print"/>
          <a:srcRect/>
          <a:stretch>
            <a:fillRect/>
          </a:stretch>
        </p:blipFill>
        <p:spPr bwMode="auto">
          <a:xfrm>
            <a:off x="6411913" y="246063"/>
            <a:ext cx="2360612" cy="1012825"/>
          </a:xfrm>
          <a:prstGeom prst="rect">
            <a:avLst/>
          </a:prstGeom>
          <a:noFill/>
          <a:ln w="9525">
            <a:noFill/>
            <a:miter lim="800000"/>
            <a:headEnd/>
            <a:tailEnd/>
          </a:ln>
        </p:spPr>
      </p:pic>
      <p:sp>
        <p:nvSpPr>
          <p:cNvPr id="38" name="Title 1"/>
          <p:cNvSpPr>
            <a:spLocks noGrp="1"/>
          </p:cNvSpPr>
          <p:nvPr>
            <p:ph type="title"/>
          </p:nvPr>
        </p:nvSpPr>
        <p:spPr>
          <a:xfrm>
            <a:off x="2522862" y="2060661"/>
            <a:ext cx="6389783" cy="1362075"/>
          </a:xfrm>
        </p:spPr>
        <p:txBody>
          <a:bodyPr anchor="b">
            <a:noAutofit/>
          </a:bodyPr>
          <a:lstStyle>
            <a:lvl1pPr algn="l">
              <a:defRPr sz="4000" b="1" cap="none"/>
            </a:lvl1pPr>
          </a:lstStyle>
          <a:p>
            <a:r>
              <a:rPr lang="en-US" dirty="0" smtClean="0"/>
              <a:t>Click to edit Master title style</a:t>
            </a:r>
            <a:endParaRPr lang="en-GB" dirty="0"/>
          </a:p>
        </p:txBody>
      </p:sp>
      <p:sp>
        <p:nvSpPr>
          <p:cNvPr id="42" name="Text Placeholder 2"/>
          <p:cNvSpPr>
            <a:spLocks noGrp="1"/>
          </p:cNvSpPr>
          <p:nvPr>
            <p:ph type="body" idx="1"/>
          </p:nvPr>
        </p:nvSpPr>
        <p:spPr>
          <a:xfrm>
            <a:off x="2563538" y="3786201"/>
            <a:ext cx="5272070" cy="571493"/>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4" name="Rectangle 3"/>
          <p:cNvSpPr/>
          <p:nvPr/>
        </p:nvSpPr>
        <p:spPr>
          <a:xfrm>
            <a:off x="120650" y="1784350"/>
            <a:ext cx="8907463" cy="50022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800">
              <a:solidFill>
                <a:srgbClr val="FFFFFF"/>
              </a:solidFill>
              <a:latin typeface="Arial" charset="0"/>
            </a:endParaRPr>
          </a:p>
        </p:txBody>
      </p:sp>
      <p:sp>
        <p:nvSpPr>
          <p:cNvPr id="5" name="Rectangle 4"/>
          <p:cNvSpPr/>
          <p:nvPr/>
        </p:nvSpPr>
        <p:spPr>
          <a:xfrm>
            <a:off x="2428875" y="71438"/>
            <a:ext cx="6583363"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800">
              <a:solidFill>
                <a:srgbClr val="FFFFFF"/>
              </a:solidFill>
              <a:latin typeface="Arial" charset="0"/>
            </a:endParaRPr>
          </a:p>
        </p:txBody>
      </p:sp>
      <p:pic>
        <p:nvPicPr>
          <p:cNvPr id="6" name="Picture 12" descr="C:\Documents and Settings\Isabelle\Desktop\UNEP\UN-REDD Programme Communication Strategy\UNEP Pictures\High Resolution Images\Low Res iStock_copy.JPG"/>
          <p:cNvPicPr>
            <a:picLocks noChangeAspect="1" noChangeArrowheads="1"/>
          </p:cNvPicPr>
          <p:nvPr/>
        </p:nvPicPr>
        <p:blipFill>
          <a:blip r:embed="rId2" cstate="print"/>
          <a:srcRect/>
          <a:stretch>
            <a:fillRect/>
          </a:stretch>
        </p:blipFill>
        <p:spPr bwMode="auto">
          <a:xfrm>
            <a:off x="92075" y="76200"/>
            <a:ext cx="2286000" cy="1647825"/>
          </a:xfrm>
          <a:prstGeom prst="rect">
            <a:avLst/>
          </a:prstGeom>
          <a:noFill/>
          <a:ln w="9525">
            <a:noFill/>
            <a:miter lim="800000"/>
            <a:headEnd/>
            <a:tailEnd/>
          </a:ln>
        </p:spPr>
      </p:pic>
      <p:pic>
        <p:nvPicPr>
          <p:cNvPr id="7" name="Picture 3" descr="C:\Documents and Settings\Isabelle\Desktop\UNEP\UN-REDD Programme Communication Strategy\Logos\Low Res Logos\UN-REDD logo.jpg"/>
          <p:cNvPicPr>
            <a:picLocks noChangeAspect="1" noChangeArrowheads="1"/>
          </p:cNvPicPr>
          <p:nvPr/>
        </p:nvPicPr>
        <p:blipFill>
          <a:blip r:embed="rId3" cstate="print"/>
          <a:srcRect/>
          <a:stretch>
            <a:fillRect/>
          </a:stretch>
        </p:blipFill>
        <p:spPr bwMode="auto">
          <a:xfrm>
            <a:off x="6875463" y="5864225"/>
            <a:ext cx="2039937" cy="874713"/>
          </a:xfrm>
          <a:prstGeom prst="rect">
            <a:avLst/>
          </a:prstGeom>
          <a:noFill/>
          <a:ln w="9525">
            <a:noFill/>
            <a:miter lim="800000"/>
            <a:headEnd/>
            <a:tailEnd/>
          </a:ln>
        </p:spPr>
      </p:pic>
      <p:sp>
        <p:nvSpPr>
          <p:cNvPr id="11" name="Content Placeholder 2"/>
          <p:cNvSpPr>
            <a:spLocks noGrp="1"/>
          </p:cNvSpPr>
          <p:nvPr>
            <p:ph idx="1"/>
          </p:nvPr>
        </p:nvSpPr>
        <p:spPr>
          <a:xfrm>
            <a:off x="285720" y="1857364"/>
            <a:ext cx="8715436" cy="4643470"/>
          </a:xfrm>
        </p:spPr>
        <p:txBody>
          <a:bodyPr/>
          <a:lstStyle>
            <a:lvl1pPr>
              <a:defRPr>
                <a:solidFill>
                  <a:schemeClr val="tx1">
                    <a:lumMod val="95000"/>
                    <a:lumOff val="5000"/>
                  </a:schemeClr>
                </a:solidFill>
              </a:defRPr>
            </a:lvl1pPr>
            <a:lvl2pPr>
              <a:defRPr/>
            </a:lvl2pPr>
          </a:lstStyle>
          <a:p>
            <a:pPr lvl="0"/>
            <a:r>
              <a:rPr lang="en-US" smtClean="0"/>
              <a:t>Click to edit Master text styles</a:t>
            </a:r>
          </a:p>
          <a:p>
            <a:pPr lvl="1"/>
            <a:r>
              <a:rPr lang="en-US" smtClean="0"/>
              <a:t>Second level</a:t>
            </a:r>
          </a:p>
          <a:p>
            <a:pPr lvl="2"/>
            <a:r>
              <a:rPr lang="en-US" smtClean="0"/>
              <a:t>Third level</a:t>
            </a:r>
          </a:p>
        </p:txBody>
      </p:sp>
      <p:sp>
        <p:nvSpPr>
          <p:cNvPr id="13"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99CC">
            <a:alpha val="10196"/>
          </a:srgbClr>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557213"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642938" y="1785938"/>
            <a:ext cx="8043862" cy="43402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953" r:id="rId1"/>
    <p:sldLayoutId id="2147483954" r:id="rId2"/>
  </p:sldLayoutIdLst>
  <p:hf hdr="0" ftr="0" dt="0"/>
  <p:txStyles>
    <p:titleStyle>
      <a:lvl1pPr algn="l" rtl="0" eaLnBrk="0" fontAlgn="base" hangingPunct="0">
        <a:spcBef>
          <a:spcPct val="0"/>
        </a:spcBef>
        <a:spcAft>
          <a:spcPct val="0"/>
        </a:spcAft>
        <a:defRPr sz="4000" b="1" kern="1200">
          <a:solidFill>
            <a:srgbClr val="595959"/>
          </a:solidFill>
          <a:latin typeface="+mj-lt"/>
          <a:ea typeface="+mj-ea"/>
          <a:cs typeface="ＭＳ Ｐゴシック" charset="-128"/>
        </a:defRPr>
      </a:lvl1pPr>
      <a:lvl2pPr algn="l" rtl="0" eaLnBrk="0" fontAlgn="base" hangingPunct="0">
        <a:spcBef>
          <a:spcPct val="0"/>
        </a:spcBef>
        <a:spcAft>
          <a:spcPct val="0"/>
        </a:spcAft>
        <a:defRPr sz="4000" b="1">
          <a:solidFill>
            <a:srgbClr val="595959"/>
          </a:solidFill>
          <a:latin typeface="Arial" charset="0"/>
          <a:ea typeface="ＭＳ Ｐゴシック" charset="-128"/>
          <a:cs typeface="ＭＳ Ｐゴシック" charset="-128"/>
        </a:defRPr>
      </a:lvl2pPr>
      <a:lvl3pPr algn="l" rtl="0" eaLnBrk="0" fontAlgn="base" hangingPunct="0">
        <a:spcBef>
          <a:spcPct val="0"/>
        </a:spcBef>
        <a:spcAft>
          <a:spcPct val="0"/>
        </a:spcAft>
        <a:defRPr sz="4000" b="1">
          <a:solidFill>
            <a:srgbClr val="595959"/>
          </a:solidFill>
          <a:latin typeface="Arial" charset="0"/>
          <a:ea typeface="ＭＳ Ｐゴシック" charset="-128"/>
          <a:cs typeface="ＭＳ Ｐゴシック" charset="-128"/>
        </a:defRPr>
      </a:lvl3pPr>
      <a:lvl4pPr algn="l" rtl="0" eaLnBrk="0" fontAlgn="base" hangingPunct="0">
        <a:spcBef>
          <a:spcPct val="0"/>
        </a:spcBef>
        <a:spcAft>
          <a:spcPct val="0"/>
        </a:spcAft>
        <a:defRPr sz="4000" b="1">
          <a:solidFill>
            <a:srgbClr val="595959"/>
          </a:solidFill>
          <a:latin typeface="Arial" charset="0"/>
          <a:ea typeface="ＭＳ Ｐゴシック" charset="-128"/>
          <a:cs typeface="ＭＳ Ｐゴシック" charset="-128"/>
        </a:defRPr>
      </a:lvl4pPr>
      <a:lvl5pPr algn="l" rtl="0" eaLnBrk="0" fontAlgn="base" hangingPunct="0">
        <a:spcBef>
          <a:spcPct val="0"/>
        </a:spcBef>
        <a:spcAft>
          <a:spcPct val="0"/>
        </a:spcAft>
        <a:defRPr sz="4000" b="1">
          <a:solidFill>
            <a:srgbClr val="595959"/>
          </a:solidFill>
          <a:latin typeface="Arial" charset="0"/>
          <a:ea typeface="ＭＳ Ｐゴシック" charset="-128"/>
          <a:cs typeface="ＭＳ Ｐゴシック" charset="-128"/>
        </a:defRPr>
      </a:lvl5pPr>
      <a:lvl6pPr marL="457200" algn="l" rtl="0" fontAlgn="base">
        <a:spcBef>
          <a:spcPct val="0"/>
        </a:spcBef>
        <a:spcAft>
          <a:spcPct val="0"/>
        </a:spcAft>
        <a:defRPr sz="4000" b="1">
          <a:solidFill>
            <a:srgbClr val="595959"/>
          </a:solidFill>
          <a:latin typeface="Franklin Gothic Book" pitchFamily="34" charset="0"/>
        </a:defRPr>
      </a:lvl6pPr>
      <a:lvl7pPr marL="914400" algn="l" rtl="0" fontAlgn="base">
        <a:spcBef>
          <a:spcPct val="0"/>
        </a:spcBef>
        <a:spcAft>
          <a:spcPct val="0"/>
        </a:spcAft>
        <a:defRPr sz="4000" b="1">
          <a:solidFill>
            <a:srgbClr val="595959"/>
          </a:solidFill>
          <a:latin typeface="Franklin Gothic Book" pitchFamily="34" charset="0"/>
        </a:defRPr>
      </a:lvl7pPr>
      <a:lvl8pPr marL="1371600" algn="l" rtl="0" fontAlgn="base">
        <a:spcBef>
          <a:spcPct val="0"/>
        </a:spcBef>
        <a:spcAft>
          <a:spcPct val="0"/>
        </a:spcAft>
        <a:defRPr sz="4000" b="1">
          <a:solidFill>
            <a:srgbClr val="595959"/>
          </a:solidFill>
          <a:latin typeface="Franklin Gothic Book" pitchFamily="34" charset="0"/>
        </a:defRPr>
      </a:lvl8pPr>
      <a:lvl9pPr marL="1828800" algn="l" rtl="0" fontAlgn="base">
        <a:spcBef>
          <a:spcPct val="0"/>
        </a:spcBef>
        <a:spcAft>
          <a:spcPct val="0"/>
        </a:spcAft>
        <a:defRPr sz="4000" b="1">
          <a:solidFill>
            <a:srgbClr val="595959"/>
          </a:solidFill>
          <a:latin typeface="Franklin Gothic Book" pitchFamily="34" charset="0"/>
        </a:defRPr>
      </a:lvl9pPr>
    </p:titleStyle>
    <p:bodyStyle>
      <a:lvl1pPr marL="342900" indent="-342900" algn="l" rtl="0" eaLnBrk="0" fontAlgn="base" hangingPunct="0">
        <a:spcBef>
          <a:spcPct val="20000"/>
        </a:spcBef>
        <a:spcAft>
          <a:spcPct val="0"/>
        </a:spcAft>
        <a:buClr>
          <a:srgbClr val="C00000"/>
        </a:buClr>
        <a:buFont typeface="Arial" charset="0"/>
        <a:buChar char="•"/>
        <a:defRPr sz="2400" kern="1200">
          <a:solidFill>
            <a:schemeClr val="tx1"/>
          </a:solidFill>
          <a:latin typeface="Arial" charset="0"/>
          <a:ea typeface="+mn-ea"/>
          <a:cs typeface="ＭＳ Ｐゴシック" charset="-128"/>
        </a:defRPr>
      </a:lvl1pPr>
      <a:lvl2pPr marL="742950" indent="-285750" algn="l" rtl="0" eaLnBrk="0" fontAlgn="base" hangingPunct="0">
        <a:spcBef>
          <a:spcPct val="20000"/>
        </a:spcBef>
        <a:spcAft>
          <a:spcPct val="0"/>
        </a:spcAft>
        <a:buClr>
          <a:srgbClr val="C00000"/>
        </a:buClr>
        <a:buFont typeface="Arial" charset="0"/>
        <a:buChar char="–"/>
        <a:defRPr sz="2000" kern="1200">
          <a:solidFill>
            <a:srgbClr val="595959"/>
          </a:solidFill>
          <a:latin typeface="Arial" charset="0"/>
          <a:ea typeface="+mn-ea"/>
          <a:cs typeface="+mn-cs"/>
        </a:defRPr>
      </a:lvl2pPr>
      <a:lvl3pPr marL="1143000" indent="-228600" algn="l" rtl="0" eaLnBrk="0" fontAlgn="base" hangingPunct="0">
        <a:spcBef>
          <a:spcPct val="20000"/>
        </a:spcBef>
        <a:spcAft>
          <a:spcPct val="0"/>
        </a:spcAft>
        <a:buClr>
          <a:srgbClr val="C00000"/>
        </a:buClr>
        <a:buFont typeface="Arial" charset="0"/>
        <a:buChar char="•"/>
        <a:defRPr sz="2400" kern="1200">
          <a:solidFill>
            <a:srgbClr val="7F7F7F"/>
          </a:solidFill>
          <a:latin typeface="Arial" charset="0"/>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charset="0"/>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2522538" y="2060575"/>
            <a:ext cx="6389687" cy="1362075"/>
          </a:xfrm>
        </p:spPr>
        <p:txBody>
          <a:bodyPr/>
          <a:lstStyle/>
          <a:p>
            <a:r>
              <a:rPr lang="en-GB" sz="3200" dirty="0" smtClean="0">
                <a:latin typeface="Calibri" pitchFamily="1" charset="0"/>
              </a:rPr>
              <a:t>National Approaches to Safeguards</a:t>
            </a:r>
          </a:p>
        </p:txBody>
      </p:sp>
      <p:sp>
        <p:nvSpPr>
          <p:cNvPr id="9219" name="Text Box 3"/>
          <p:cNvSpPr txBox="1">
            <a:spLocks noChangeArrowheads="1"/>
          </p:cNvSpPr>
          <p:nvPr/>
        </p:nvSpPr>
        <p:spPr bwMode="auto">
          <a:xfrm>
            <a:off x="2493963" y="3746500"/>
            <a:ext cx="6065837" cy="3416320"/>
          </a:xfrm>
          <a:prstGeom prst="rect">
            <a:avLst/>
          </a:prstGeom>
          <a:noFill/>
          <a:ln w="9525">
            <a:noFill/>
            <a:miter lim="800000"/>
            <a:headEnd/>
            <a:tailEnd/>
          </a:ln>
        </p:spPr>
        <p:txBody>
          <a:bodyPr>
            <a:spAutoFit/>
          </a:bodyPr>
          <a:lstStyle/>
          <a:p>
            <a:r>
              <a:rPr lang="en-US" sz="1800" dirty="0" smtClean="0">
                <a:solidFill>
                  <a:srgbClr val="6B6B6B"/>
                </a:solidFill>
                <a:latin typeface="Calibri" pitchFamily="1" charset="0"/>
              </a:rPr>
              <a:t>Kimberly Todd, UNDP/UN-REDD</a:t>
            </a:r>
          </a:p>
          <a:p>
            <a:endParaRPr lang="en-US" sz="1800" dirty="0" smtClean="0">
              <a:solidFill>
                <a:srgbClr val="6B6B6B"/>
              </a:solidFill>
              <a:latin typeface="Calibri" pitchFamily="1" charset="0"/>
            </a:endParaRPr>
          </a:p>
          <a:p>
            <a:endParaRPr lang="en-US" sz="1800" dirty="0" smtClean="0">
              <a:solidFill>
                <a:srgbClr val="6B6B6B"/>
              </a:solidFill>
              <a:latin typeface="Calibri" pitchFamily="1" charset="0"/>
            </a:endParaRPr>
          </a:p>
          <a:p>
            <a:endParaRPr lang="en-US" sz="1800" dirty="0" smtClean="0">
              <a:solidFill>
                <a:srgbClr val="6B6B6B"/>
              </a:solidFill>
              <a:latin typeface="Calibri" pitchFamily="1" charset="0"/>
            </a:endParaRPr>
          </a:p>
          <a:p>
            <a:r>
              <a:rPr lang="en-US" sz="1800" b="1" dirty="0" smtClean="0">
                <a:solidFill>
                  <a:srgbClr val="6B6B6B"/>
                </a:solidFill>
                <a:latin typeface="Calibri" pitchFamily="1" charset="0"/>
              </a:rPr>
              <a:t>REDD+ Beyond Carbon: Safeguards and Multiple Benefits</a:t>
            </a:r>
          </a:p>
          <a:p>
            <a:r>
              <a:rPr lang="en-US" sz="1800" dirty="0" smtClean="0">
                <a:solidFill>
                  <a:srgbClr val="6B6B6B"/>
                </a:solidFill>
                <a:latin typeface="Calibri" pitchFamily="1" charset="0"/>
              </a:rPr>
              <a:t>13 November, 2012</a:t>
            </a:r>
          </a:p>
          <a:p>
            <a:endParaRPr lang="en-US" sz="1800" dirty="0">
              <a:solidFill>
                <a:srgbClr val="6B6B6B"/>
              </a:solidFill>
              <a:latin typeface="Calibri" pitchFamily="1" charset="0"/>
            </a:endParaRPr>
          </a:p>
          <a:p>
            <a:endParaRPr lang="en-US" sz="1800" dirty="0">
              <a:solidFill>
                <a:srgbClr val="6B6B6B"/>
              </a:solidFill>
              <a:latin typeface="Calibri" pitchFamily="1" charset="0"/>
            </a:endParaRPr>
          </a:p>
          <a:p>
            <a:endParaRPr lang="en-US" sz="1800" dirty="0">
              <a:solidFill>
                <a:srgbClr val="6B6B6B"/>
              </a:solidFill>
              <a:latin typeface="Calibri" pitchFamily="1" charset="0"/>
            </a:endParaRPr>
          </a:p>
          <a:p>
            <a:endParaRPr lang="en-US" sz="1800" dirty="0">
              <a:solidFill>
                <a:srgbClr val="6B6B6B"/>
              </a:solidFill>
              <a:latin typeface="Calibri" pitchFamily="1" charset="0"/>
            </a:endParaRPr>
          </a:p>
          <a:p>
            <a:r>
              <a:rPr lang="en-US" sz="1800" dirty="0" smtClean="0">
                <a:solidFill>
                  <a:srgbClr val="6B6B6B"/>
                </a:solidFill>
                <a:latin typeface="Calibri" pitchFamily="1" charset="0"/>
              </a:rPr>
              <a:t> </a:t>
            </a:r>
            <a:endParaRPr lang="en-US" sz="1800" dirty="0">
              <a:solidFill>
                <a:srgbClr val="6B6B6B"/>
              </a:solidFill>
              <a:latin typeface="Calibri" pitchFamily="1" charset="0"/>
            </a:endParaRPr>
          </a:p>
          <a:p>
            <a:endParaRPr lang="en-US" sz="1800" dirty="0">
              <a:solidFill>
                <a:srgbClr val="6B6B6B"/>
              </a:solidFill>
              <a:latin typeface="Calibri" pitchFamily="1"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5720" y="1786112"/>
            <a:ext cx="8715436" cy="4643470"/>
          </a:xfrm>
        </p:spPr>
        <p:txBody>
          <a:bodyPr/>
          <a:lstStyle/>
          <a:p>
            <a:r>
              <a:rPr lang="en-US" dirty="0" smtClean="0">
                <a:latin typeface="Calibri" pitchFamily="34" charset="0"/>
                <a:cs typeface="Calibri" pitchFamily="34" charset="0"/>
              </a:rPr>
              <a:t>Ideally follows the objective setting and PLR gap analysis</a:t>
            </a:r>
          </a:p>
          <a:p>
            <a:r>
              <a:rPr lang="en-US" dirty="0" smtClean="0">
                <a:latin typeface="Calibri" pitchFamily="34" charset="0"/>
                <a:cs typeface="Calibri" pitchFamily="34" charset="0"/>
              </a:rPr>
              <a:t>National assessment of existing information sources and systems for information-sharing</a:t>
            </a:r>
          </a:p>
          <a:p>
            <a:r>
              <a:rPr lang="en-US" dirty="0" smtClean="0">
                <a:latin typeface="Calibri" pitchFamily="34" charset="0"/>
                <a:cs typeface="Calibri" pitchFamily="34" charset="0"/>
              </a:rPr>
              <a:t>Development of indicators</a:t>
            </a:r>
          </a:p>
          <a:p>
            <a:r>
              <a:rPr lang="en-US" dirty="0" smtClean="0">
                <a:solidFill>
                  <a:schemeClr val="tx1"/>
                </a:solidFill>
                <a:latin typeface="Calibri" pitchFamily="34" charset="0"/>
                <a:ea typeface="ＭＳ Ｐゴシック" charset="-128"/>
                <a:cs typeface="Calibri" pitchFamily="34" charset="0"/>
              </a:rPr>
              <a:t>Information/data methodologies and approaches that address:</a:t>
            </a:r>
          </a:p>
          <a:p>
            <a:pPr lvl="1"/>
            <a:r>
              <a:rPr lang="en-US" dirty="0" smtClean="0">
                <a:solidFill>
                  <a:schemeClr val="tx1"/>
                </a:solidFill>
                <a:latin typeface="Calibri" pitchFamily="34" charset="0"/>
                <a:ea typeface="ＭＳ Ｐゴシック" charset="-128"/>
                <a:cs typeface="Calibri" pitchFamily="34" charset="0"/>
              </a:rPr>
              <a:t>What data is to be collected (e.g. income data)</a:t>
            </a:r>
          </a:p>
          <a:p>
            <a:pPr lvl="1"/>
            <a:r>
              <a:rPr lang="en-US" dirty="0" smtClean="0">
                <a:solidFill>
                  <a:schemeClr val="tx1"/>
                </a:solidFill>
                <a:latin typeface="Calibri" pitchFamily="34" charset="0"/>
                <a:ea typeface="ＭＳ Ｐゴシック" charset="-128"/>
                <a:cs typeface="Calibri" pitchFamily="34" charset="0"/>
              </a:rPr>
              <a:t>Methodologies to be used (e.g. household surveys; participatory approaches, such as participatory biodiversity monitoring)</a:t>
            </a:r>
          </a:p>
          <a:p>
            <a:pPr lvl="1"/>
            <a:r>
              <a:rPr lang="en-US" dirty="0" smtClean="0">
                <a:solidFill>
                  <a:schemeClr val="tx1"/>
                </a:solidFill>
                <a:latin typeface="Calibri" pitchFamily="34" charset="0"/>
                <a:ea typeface="ＭＳ Ｐゴシック" charset="-128"/>
                <a:cs typeface="Calibri" pitchFamily="34" charset="0"/>
              </a:rPr>
              <a:t>Who collects the data</a:t>
            </a:r>
          </a:p>
          <a:p>
            <a:pPr lvl="1"/>
            <a:r>
              <a:rPr lang="en-US" dirty="0" smtClean="0">
                <a:solidFill>
                  <a:schemeClr val="tx1"/>
                </a:solidFill>
                <a:latin typeface="Calibri" pitchFamily="34" charset="0"/>
                <a:ea typeface="ＭＳ Ｐゴシック" charset="-128"/>
                <a:cs typeface="Calibri" pitchFamily="34" charset="0"/>
              </a:rPr>
              <a:t>Frequency of data collection</a:t>
            </a:r>
          </a:p>
          <a:p>
            <a:pPr lvl="1"/>
            <a:r>
              <a:rPr lang="en-US" dirty="0" smtClean="0">
                <a:solidFill>
                  <a:schemeClr val="tx1"/>
                </a:solidFill>
                <a:latin typeface="Calibri" pitchFamily="34" charset="0"/>
                <a:ea typeface="ＭＳ Ｐゴシック" charset="-128"/>
                <a:cs typeface="Calibri" pitchFamily="34" charset="0"/>
              </a:rPr>
              <a:t>The scale at which data is collected (e.g. at the country, local or project level)</a:t>
            </a:r>
          </a:p>
          <a:p>
            <a:endParaRPr lang="en-US" dirty="0"/>
          </a:p>
        </p:txBody>
      </p:sp>
      <p:sp>
        <p:nvSpPr>
          <p:cNvPr id="3" name="Title 2"/>
          <p:cNvSpPr>
            <a:spLocks noGrp="1"/>
          </p:cNvSpPr>
          <p:nvPr>
            <p:ph type="title"/>
          </p:nvPr>
        </p:nvSpPr>
        <p:spPr/>
        <p:txBody>
          <a:bodyPr/>
          <a:lstStyle/>
          <a:p>
            <a:pPr algn="l"/>
            <a:r>
              <a:rPr lang="en-US" b="1" dirty="0" smtClean="0"/>
              <a:t>Developing the SIS</a:t>
            </a:r>
            <a:endParaRPr lang="en-US"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0" y="1655729"/>
          <a:ext cx="9144000" cy="5013085"/>
        </p:xfrm>
        <a:graphic>
          <a:graphicData uri="http://schemas.openxmlformats.org/drawingml/2006/table">
            <a:tbl>
              <a:tblPr firstRow="1" bandRow="1">
                <a:tableStyleId>{5C22544A-7EE6-4342-B048-85BDC9FD1C3A}</a:tableStyleId>
              </a:tblPr>
              <a:tblGrid>
                <a:gridCol w="1150883"/>
                <a:gridCol w="1923393"/>
                <a:gridCol w="2995448"/>
                <a:gridCol w="3074276"/>
              </a:tblGrid>
              <a:tr h="801710">
                <a:tc>
                  <a:txBody>
                    <a:bodyPr/>
                    <a:lstStyle/>
                    <a:p>
                      <a:pPr marL="0" marR="0">
                        <a:spcBef>
                          <a:spcPts val="0"/>
                        </a:spcBef>
                        <a:spcAft>
                          <a:spcPts val="0"/>
                        </a:spcAft>
                      </a:pPr>
                      <a:r>
                        <a:rPr lang="en-US" sz="1400" b="1" dirty="0">
                          <a:latin typeface="Times New Roman"/>
                          <a:ea typeface="Times New Roman"/>
                          <a:cs typeface="Times New Roman"/>
                        </a:rPr>
                        <a:t>Step</a:t>
                      </a:r>
                      <a:endParaRPr lang="en-US" sz="1400" dirty="0">
                        <a:latin typeface="Times New Roman"/>
                        <a:ea typeface="Calibri"/>
                        <a:cs typeface="Times New Roman"/>
                      </a:endParaRPr>
                    </a:p>
                  </a:txBody>
                  <a:tcPr marL="68580" marR="68580" marT="0" marB="0"/>
                </a:tc>
                <a:tc>
                  <a:txBody>
                    <a:bodyPr/>
                    <a:lstStyle/>
                    <a:p>
                      <a:pPr marL="0" marR="0">
                        <a:lnSpc>
                          <a:spcPct val="115000"/>
                        </a:lnSpc>
                        <a:spcBef>
                          <a:spcPts val="0"/>
                        </a:spcBef>
                        <a:spcAft>
                          <a:spcPts val="1000"/>
                        </a:spcAft>
                      </a:pPr>
                      <a:r>
                        <a:rPr lang="en-US" sz="1400" b="1" dirty="0">
                          <a:latin typeface="Times New Roman"/>
                          <a:ea typeface="Times New Roman"/>
                          <a:cs typeface="Times New Roman"/>
                        </a:rPr>
                        <a:t>Detailed activities</a:t>
                      </a:r>
                      <a:endParaRPr lang="en-US" sz="1400" dirty="0">
                        <a:latin typeface="Times New Roman"/>
                        <a:ea typeface="Calibri"/>
                        <a:cs typeface="Times New Roman"/>
                      </a:endParaRPr>
                    </a:p>
                  </a:txBody>
                  <a:tcPr marL="68580" marR="68580" marT="0" marB="0"/>
                </a:tc>
                <a:tc>
                  <a:txBody>
                    <a:bodyPr/>
                    <a:lstStyle/>
                    <a:p>
                      <a:pPr marL="0" marR="0">
                        <a:spcBef>
                          <a:spcPts val="0"/>
                        </a:spcBef>
                        <a:spcAft>
                          <a:spcPts val="0"/>
                        </a:spcAft>
                      </a:pPr>
                      <a:r>
                        <a:rPr lang="en-US" sz="1400" b="1" dirty="0">
                          <a:latin typeface="Times New Roman"/>
                          <a:ea typeface="Times New Roman"/>
                          <a:cs typeface="Times New Roman"/>
                        </a:rPr>
                        <a:t>UN-REDD tools</a:t>
                      </a:r>
                      <a:endParaRPr lang="en-US" sz="1400" dirty="0">
                        <a:latin typeface="Times New Roman"/>
                        <a:ea typeface="Calibri"/>
                        <a:cs typeface="Times New Roman"/>
                      </a:endParaRPr>
                    </a:p>
                  </a:txBody>
                  <a:tcPr marL="68580" marR="68580" marT="0" marB="0"/>
                </a:tc>
                <a:tc>
                  <a:txBody>
                    <a:bodyPr/>
                    <a:lstStyle/>
                    <a:p>
                      <a:pPr marL="0" marR="0">
                        <a:spcBef>
                          <a:spcPts val="0"/>
                        </a:spcBef>
                        <a:spcAft>
                          <a:spcPts val="0"/>
                        </a:spcAft>
                      </a:pPr>
                      <a:r>
                        <a:rPr lang="en-US" sz="1400" b="1" dirty="0">
                          <a:latin typeface="Times New Roman"/>
                          <a:ea typeface="Times New Roman"/>
                          <a:cs typeface="Times New Roman"/>
                        </a:rPr>
                        <a:t>Explanation of how the tools </a:t>
                      </a:r>
                      <a:r>
                        <a:rPr lang="en-US" sz="1400" b="1" dirty="0" smtClean="0">
                          <a:latin typeface="Times New Roman"/>
                          <a:ea typeface="Times New Roman"/>
                          <a:cs typeface="Times New Roman"/>
                        </a:rPr>
                        <a:t>can contribute </a:t>
                      </a:r>
                      <a:r>
                        <a:rPr lang="en-US" sz="1400" b="1" dirty="0">
                          <a:latin typeface="Times New Roman"/>
                          <a:ea typeface="Times New Roman"/>
                          <a:cs typeface="Times New Roman"/>
                        </a:rPr>
                        <a:t>to the activity</a:t>
                      </a:r>
                      <a:endParaRPr lang="en-US" sz="1400" dirty="0">
                        <a:latin typeface="Times New Roman"/>
                        <a:ea typeface="Calibri"/>
                        <a:cs typeface="Times New Roman"/>
                      </a:endParaRPr>
                    </a:p>
                  </a:txBody>
                  <a:tcPr marL="68580" marR="68580" marT="0" marB="0"/>
                </a:tc>
              </a:tr>
              <a:tr h="930423">
                <a:tc rowSpan="3">
                  <a:txBody>
                    <a:bodyPr/>
                    <a:lstStyle/>
                    <a:p>
                      <a:pPr marL="0" marR="0">
                        <a:spcBef>
                          <a:spcPts val="0"/>
                        </a:spcBef>
                        <a:spcAft>
                          <a:spcPts val="0"/>
                        </a:spcAft>
                      </a:pPr>
                      <a:r>
                        <a:rPr lang="en-US" sz="1400" b="1" dirty="0" smtClean="0">
                          <a:latin typeface="Times New Roman"/>
                          <a:ea typeface="Times New Roman"/>
                          <a:cs typeface="Times New Roman"/>
                        </a:rPr>
                        <a:t>Objective </a:t>
                      </a:r>
                      <a:r>
                        <a:rPr lang="en-US" sz="1400" b="1" dirty="0">
                          <a:latin typeface="Times New Roman"/>
                          <a:ea typeface="Times New Roman"/>
                          <a:cs typeface="Times New Roman"/>
                        </a:rPr>
                        <a:t>setting</a:t>
                      </a:r>
                      <a:endParaRPr lang="en-US" sz="1400" dirty="0">
                        <a:latin typeface="Times New Roman"/>
                        <a:ea typeface="Calibri"/>
                        <a:cs typeface="Times New Roman"/>
                      </a:endParaRPr>
                    </a:p>
                  </a:txBody>
                  <a:tcPr marL="68580" marR="68580" marT="0" marB="0"/>
                </a:tc>
                <a:tc rowSpan="3">
                  <a:txBody>
                    <a:bodyPr/>
                    <a:lstStyle/>
                    <a:p>
                      <a:pPr marL="0" marR="0">
                        <a:spcBef>
                          <a:spcPts val="0"/>
                        </a:spcBef>
                        <a:spcAft>
                          <a:spcPts val="0"/>
                        </a:spcAft>
                      </a:pPr>
                      <a:r>
                        <a:rPr lang="en-US" sz="1400" dirty="0">
                          <a:latin typeface="Times New Roman"/>
                          <a:ea typeface="Times New Roman"/>
                          <a:cs typeface="Times New Roman"/>
                        </a:rPr>
                        <a:t>Defining goals of the country safeguards approach</a:t>
                      </a:r>
                      <a:endParaRPr lang="en-US" sz="1400" dirty="0">
                        <a:latin typeface="Times New Roman"/>
                        <a:ea typeface="Calibri"/>
                        <a:cs typeface="Times New Roman"/>
                      </a:endParaRPr>
                    </a:p>
                  </a:txBody>
                  <a:tcPr marL="68580" marR="68580" marT="0" marB="0"/>
                </a:tc>
                <a:tc>
                  <a:txBody>
                    <a:bodyPr/>
                    <a:lstStyle/>
                    <a:p>
                      <a:pPr marL="342900" marR="0" lvl="0" indent="-342900">
                        <a:spcBef>
                          <a:spcPts val="0"/>
                        </a:spcBef>
                        <a:spcAft>
                          <a:spcPts val="0"/>
                        </a:spcAft>
                        <a:buFont typeface="Symbol"/>
                        <a:buChar char=""/>
                      </a:pPr>
                      <a:r>
                        <a:rPr lang="en-US" sz="1400" dirty="0">
                          <a:latin typeface="Times New Roman"/>
                          <a:ea typeface="Times New Roman"/>
                          <a:cs typeface="Times New Roman"/>
                        </a:rPr>
                        <a:t>SEPC</a:t>
                      </a:r>
                      <a:endParaRPr lang="en-US" sz="1400" dirty="0">
                        <a:latin typeface="Times New Roman"/>
                        <a:ea typeface="Calibri"/>
                        <a:cs typeface="Times New Roman"/>
                      </a:endParaRPr>
                    </a:p>
                  </a:txBody>
                  <a:tcPr marL="68580" marR="68580" marT="0" marB="0"/>
                </a:tc>
                <a:tc>
                  <a:txBody>
                    <a:bodyPr/>
                    <a:lstStyle/>
                    <a:p>
                      <a:pPr marL="0" marR="0">
                        <a:spcBef>
                          <a:spcPts val="0"/>
                        </a:spcBef>
                        <a:spcAft>
                          <a:spcPts val="0"/>
                        </a:spcAft>
                      </a:pPr>
                      <a:r>
                        <a:rPr lang="en-US" sz="1400" dirty="0">
                          <a:latin typeface="Times New Roman"/>
                          <a:ea typeface="Times New Roman"/>
                          <a:cs typeface="Times New Roman"/>
                        </a:rPr>
                        <a:t>Provides more detailed criteria that can be used to ‘unpack’ the Cancun safeguards</a:t>
                      </a:r>
                      <a:endParaRPr lang="en-US" sz="1400" dirty="0">
                        <a:latin typeface="Times New Roman"/>
                        <a:ea typeface="Calibri"/>
                        <a:cs typeface="Times New Roman"/>
                      </a:endParaRPr>
                    </a:p>
                  </a:txBody>
                  <a:tcPr marL="68580" marR="68580" marT="0" marB="0"/>
                </a:tc>
              </a:tr>
              <a:tr h="1735000">
                <a:tc vMerge="1">
                  <a:txBody>
                    <a:bodyPr/>
                    <a:lstStyle/>
                    <a:p>
                      <a:endParaRPr lang="en-US"/>
                    </a:p>
                  </a:txBody>
                  <a:tcPr/>
                </a:tc>
                <a:tc vMerge="1">
                  <a:txBody>
                    <a:bodyPr/>
                    <a:lstStyle/>
                    <a:p>
                      <a:endParaRPr lang="en-US" dirty="0"/>
                    </a:p>
                  </a:txBody>
                  <a:tcPr/>
                </a:tc>
                <a:tc>
                  <a:txBody>
                    <a:bodyPr/>
                    <a:lstStyle/>
                    <a:p>
                      <a:pPr marL="342900" marR="0" lvl="0" indent="-342900">
                        <a:spcBef>
                          <a:spcPts val="0"/>
                        </a:spcBef>
                        <a:spcAft>
                          <a:spcPts val="0"/>
                        </a:spcAft>
                        <a:buFont typeface="Symbol"/>
                        <a:buChar char=""/>
                      </a:pPr>
                      <a:r>
                        <a:rPr lang="en-US" sz="1400" dirty="0">
                          <a:latin typeface="Times New Roman"/>
                          <a:ea typeface="Times New Roman"/>
                          <a:cs typeface="Times New Roman"/>
                        </a:rPr>
                        <a:t>UN-REDD/FCPF Stakeholder Engagement Guidelines </a:t>
                      </a:r>
                      <a:endParaRPr lang="en-US" sz="1400" dirty="0">
                        <a:latin typeface="Times New Roman"/>
                        <a:ea typeface="Calibri"/>
                        <a:cs typeface="Times New Roman"/>
                      </a:endParaRPr>
                    </a:p>
                  </a:txBody>
                  <a:tcPr marL="68580" marR="68580" marT="0" marB="0"/>
                </a:tc>
                <a:tc>
                  <a:txBody>
                    <a:bodyPr/>
                    <a:lstStyle/>
                    <a:p>
                      <a:pPr marL="0" marR="0">
                        <a:spcBef>
                          <a:spcPts val="0"/>
                        </a:spcBef>
                        <a:spcAft>
                          <a:spcPts val="0"/>
                        </a:spcAft>
                      </a:pPr>
                      <a:r>
                        <a:rPr lang="en-US" sz="1400" dirty="0">
                          <a:latin typeface="Times New Roman"/>
                          <a:ea typeface="Times New Roman"/>
                          <a:cs typeface="Times New Roman"/>
                        </a:rPr>
                        <a:t>Provides guidance on how participation of </a:t>
                      </a:r>
                      <a:r>
                        <a:rPr lang="en-US" sz="1400" dirty="0" smtClean="0">
                          <a:latin typeface="Times New Roman"/>
                          <a:ea typeface="Times New Roman"/>
                          <a:cs typeface="Times New Roman"/>
                        </a:rPr>
                        <a:t> stakeholders can </a:t>
                      </a:r>
                      <a:r>
                        <a:rPr lang="en-US" sz="1400" dirty="0">
                          <a:latin typeface="Times New Roman"/>
                          <a:ea typeface="Times New Roman"/>
                          <a:cs typeface="Times New Roman"/>
                        </a:rPr>
                        <a:t>be ensured in </a:t>
                      </a:r>
                      <a:r>
                        <a:rPr lang="en-US" sz="1400" dirty="0" smtClean="0">
                          <a:latin typeface="Times New Roman"/>
                          <a:ea typeface="Times New Roman"/>
                          <a:cs typeface="Times New Roman"/>
                        </a:rPr>
                        <a:t> UN-REDD activities, </a:t>
                      </a:r>
                      <a:r>
                        <a:rPr lang="en-US" sz="1400" dirty="0">
                          <a:latin typeface="Times New Roman"/>
                          <a:ea typeface="Times New Roman"/>
                          <a:cs typeface="Times New Roman"/>
                        </a:rPr>
                        <a:t>including how to apply the principle of </a:t>
                      </a:r>
                      <a:r>
                        <a:rPr lang="en-US" sz="1400" dirty="0">
                          <a:latin typeface="Times New Roman" pitchFamily="18" charset="0"/>
                          <a:ea typeface="Times New Roman"/>
                          <a:cs typeface="Times New Roman" pitchFamily="18" charset="0"/>
                        </a:rPr>
                        <a:t>FPIC; </a:t>
                      </a:r>
                      <a:r>
                        <a:rPr lang="en-US" sz="1400" kern="1200" dirty="0" smtClean="0">
                          <a:solidFill>
                            <a:schemeClr val="dk1"/>
                          </a:solidFill>
                          <a:latin typeface="Times New Roman" pitchFamily="18" charset="0"/>
                          <a:ea typeface="+mn-ea"/>
                          <a:cs typeface="Times New Roman" pitchFamily="18" charset="0"/>
                        </a:rPr>
                        <a:t>could be used by countries in the development of REDD+ PLRs and adapted to national context if necessary</a:t>
                      </a:r>
                      <a:endParaRPr lang="en-US" sz="1400" dirty="0">
                        <a:latin typeface="Times New Roman" pitchFamily="18" charset="0"/>
                        <a:ea typeface="Calibri"/>
                        <a:cs typeface="Times New Roman" pitchFamily="18" charset="0"/>
                      </a:endParaRPr>
                    </a:p>
                  </a:txBody>
                  <a:tcPr marL="68580" marR="68580" marT="0" marB="0"/>
                </a:tc>
              </a:tr>
              <a:tr h="1545952">
                <a:tc vMerge="1">
                  <a:txBody>
                    <a:bodyPr/>
                    <a:lstStyle/>
                    <a:p>
                      <a:endParaRPr lang="en-US"/>
                    </a:p>
                  </a:txBody>
                  <a:tcPr/>
                </a:tc>
                <a:tc vMerge="1">
                  <a:txBody>
                    <a:bodyPr/>
                    <a:lstStyle/>
                    <a:p>
                      <a:endParaRPr lang="en-US"/>
                    </a:p>
                  </a:txBody>
                  <a:tcPr/>
                </a:tc>
                <a:tc>
                  <a:txBody>
                    <a:bodyPr/>
                    <a:lstStyle/>
                    <a:p>
                      <a:pPr marL="342900" marR="0" lvl="0" indent="-342900">
                        <a:spcBef>
                          <a:spcPts val="0"/>
                        </a:spcBef>
                        <a:spcAft>
                          <a:spcPts val="0"/>
                        </a:spcAft>
                        <a:buFont typeface="Symbol"/>
                        <a:buChar char=""/>
                      </a:pPr>
                      <a:r>
                        <a:rPr lang="en-US" sz="1400" dirty="0">
                          <a:latin typeface="Times New Roman"/>
                          <a:ea typeface="Calibri"/>
                          <a:cs typeface="Times New Roman"/>
                        </a:rPr>
                        <a:t>UN-REDD FPIC Guidelines</a:t>
                      </a:r>
                    </a:p>
                  </a:txBody>
                  <a:tcPr marL="68580" marR="68580" marT="0" marB="0"/>
                </a:tc>
                <a:tc>
                  <a:txBody>
                    <a:bodyPr/>
                    <a:lstStyle/>
                    <a:p>
                      <a:pPr marL="0" marR="0">
                        <a:spcBef>
                          <a:spcPts val="0"/>
                        </a:spcBef>
                        <a:spcAft>
                          <a:spcPts val="0"/>
                        </a:spcAft>
                      </a:pPr>
                      <a:r>
                        <a:rPr lang="en-US" sz="1400" dirty="0">
                          <a:latin typeface="Times New Roman"/>
                          <a:ea typeface="Calibri"/>
                          <a:cs typeface="Times New Roman"/>
                        </a:rPr>
                        <a:t>Provides a framework for applying the principle of FPIC at community and national levels; primarily designed for UN-REDD activities but could be adopted in REDD+ PLRs and adapted to national context</a:t>
                      </a:r>
                    </a:p>
                  </a:txBody>
                  <a:tcPr marL="68580" marR="68580" marT="0" marB="0"/>
                </a:tc>
              </a:tr>
            </a:tbl>
          </a:graphicData>
        </a:graphic>
      </p:graphicFrame>
      <p:sp>
        <p:nvSpPr>
          <p:cNvPr id="5" name="Title 4"/>
          <p:cNvSpPr>
            <a:spLocks noGrp="1"/>
          </p:cNvSpPr>
          <p:nvPr>
            <p:ph type="title"/>
          </p:nvPr>
        </p:nvSpPr>
        <p:spPr>
          <a:xfrm>
            <a:off x="2380593" y="662152"/>
            <a:ext cx="6574221" cy="391886"/>
          </a:xfrm>
        </p:spPr>
        <p:txBody>
          <a:bodyPr/>
          <a:lstStyle/>
          <a:p>
            <a:pPr algn="l"/>
            <a:r>
              <a:rPr lang="en-US" sz="3200" b="1" dirty="0" smtClean="0"/>
              <a:t>UN-REDD Tools to Support National Approaches to Safeguards (1)</a:t>
            </a:r>
            <a:endParaRPr lang="en-US" sz="3200"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220718" y="1333913"/>
          <a:ext cx="8734096" cy="5439444"/>
        </p:xfrm>
        <a:graphic>
          <a:graphicData uri="http://schemas.openxmlformats.org/drawingml/2006/table">
            <a:tbl>
              <a:tblPr firstRow="1" bandRow="1">
                <a:tableStyleId>{5C22544A-7EE6-4342-B048-85BDC9FD1C3A}</a:tableStyleId>
              </a:tblPr>
              <a:tblGrid>
                <a:gridCol w="1693979"/>
                <a:gridCol w="1942636"/>
                <a:gridCol w="2004802"/>
                <a:gridCol w="3092679"/>
              </a:tblGrid>
              <a:tr h="460669">
                <a:tc>
                  <a:txBody>
                    <a:bodyPr/>
                    <a:lstStyle/>
                    <a:p>
                      <a:pPr marL="0" marR="0">
                        <a:spcBef>
                          <a:spcPts val="0"/>
                        </a:spcBef>
                        <a:spcAft>
                          <a:spcPts val="0"/>
                        </a:spcAft>
                      </a:pPr>
                      <a:r>
                        <a:rPr lang="en-US" sz="1400" b="1" dirty="0">
                          <a:latin typeface="Times New Roman" pitchFamily="18" charset="0"/>
                          <a:ea typeface="Times New Roman"/>
                          <a:cs typeface="Times New Roman" pitchFamily="18" charset="0"/>
                        </a:rPr>
                        <a:t>Step</a:t>
                      </a:r>
                      <a:endParaRPr lang="en-US" sz="1400" dirty="0">
                        <a:latin typeface="Times New Roman" pitchFamily="18" charset="0"/>
                        <a:ea typeface="Calibri"/>
                        <a:cs typeface="Times New Roman" pitchFamily="18" charset="0"/>
                      </a:endParaRPr>
                    </a:p>
                  </a:txBody>
                  <a:tcPr marL="68580" marR="68580" marT="0" marB="0"/>
                </a:tc>
                <a:tc>
                  <a:txBody>
                    <a:bodyPr/>
                    <a:lstStyle/>
                    <a:p>
                      <a:pPr marL="0" marR="0">
                        <a:lnSpc>
                          <a:spcPct val="115000"/>
                        </a:lnSpc>
                        <a:spcBef>
                          <a:spcPts val="0"/>
                        </a:spcBef>
                        <a:spcAft>
                          <a:spcPts val="1000"/>
                        </a:spcAft>
                      </a:pPr>
                      <a:r>
                        <a:rPr lang="en-US" sz="1400" b="1" dirty="0">
                          <a:latin typeface="Times New Roman" pitchFamily="18" charset="0"/>
                          <a:ea typeface="Times New Roman"/>
                          <a:cs typeface="Times New Roman" pitchFamily="18" charset="0"/>
                        </a:rPr>
                        <a:t>Detailed activities</a:t>
                      </a:r>
                      <a:endParaRPr lang="en-US" sz="1400" dirty="0">
                        <a:latin typeface="Times New Roman" pitchFamily="18" charset="0"/>
                        <a:ea typeface="Calibri"/>
                        <a:cs typeface="Times New Roman" pitchFamily="18" charset="0"/>
                      </a:endParaRPr>
                    </a:p>
                  </a:txBody>
                  <a:tcPr marL="68580" marR="68580" marT="0" marB="0"/>
                </a:tc>
                <a:tc>
                  <a:txBody>
                    <a:bodyPr/>
                    <a:lstStyle/>
                    <a:p>
                      <a:pPr marL="0" marR="0">
                        <a:spcBef>
                          <a:spcPts val="0"/>
                        </a:spcBef>
                        <a:spcAft>
                          <a:spcPts val="0"/>
                        </a:spcAft>
                      </a:pPr>
                      <a:r>
                        <a:rPr lang="en-US" sz="1400" b="1" dirty="0">
                          <a:latin typeface="Times New Roman" pitchFamily="18" charset="0"/>
                          <a:ea typeface="Times New Roman"/>
                          <a:cs typeface="Times New Roman" pitchFamily="18" charset="0"/>
                        </a:rPr>
                        <a:t>UN-REDD tools</a:t>
                      </a:r>
                      <a:endParaRPr lang="en-US" sz="1400" dirty="0">
                        <a:latin typeface="Times New Roman" pitchFamily="18" charset="0"/>
                        <a:ea typeface="Calibri"/>
                        <a:cs typeface="Times New Roman" pitchFamily="18" charset="0"/>
                      </a:endParaRPr>
                    </a:p>
                  </a:txBody>
                  <a:tcPr marL="68580" marR="68580" marT="0" marB="0"/>
                </a:tc>
                <a:tc>
                  <a:txBody>
                    <a:bodyPr/>
                    <a:lstStyle/>
                    <a:p>
                      <a:pPr marL="0" marR="0">
                        <a:spcBef>
                          <a:spcPts val="0"/>
                        </a:spcBef>
                        <a:spcAft>
                          <a:spcPts val="0"/>
                        </a:spcAft>
                      </a:pPr>
                      <a:r>
                        <a:rPr lang="en-US" sz="1400" b="1" dirty="0">
                          <a:latin typeface="Times New Roman" pitchFamily="18" charset="0"/>
                          <a:ea typeface="Times New Roman"/>
                          <a:cs typeface="Times New Roman" pitchFamily="18" charset="0"/>
                        </a:rPr>
                        <a:t>Explanation of how the tools contribute to the activity</a:t>
                      </a:r>
                      <a:endParaRPr lang="en-US" sz="1400" dirty="0">
                        <a:latin typeface="Times New Roman" pitchFamily="18" charset="0"/>
                        <a:ea typeface="Calibri"/>
                        <a:cs typeface="Times New Roman" pitchFamily="18" charset="0"/>
                      </a:endParaRPr>
                    </a:p>
                  </a:txBody>
                  <a:tcPr marL="68580" marR="68580" marT="0" marB="0"/>
                </a:tc>
              </a:tr>
              <a:tr h="579001">
                <a:tc rowSpan="6">
                  <a:txBody>
                    <a:bodyPr/>
                    <a:lstStyle/>
                    <a:p>
                      <a:pPr marL="0" marR="0">
                        <a:lnSpc>
                          <a:spcPct val="115000"/>
                        </a:lnSpc>
                        <a:spcBef>
                          <a:spcPts val="0"/>
                        </a:spcBef>
                        <a:spcAft>
                          <a:spcPts val="0"/>
                        </a:spcAft>
                      </a:pPr>
                      <a:r>
                        <a:rPr lang="en-US" sz="1200" b="1" dirty="0" smtClean="0">
                          <a:solidFill>
                            <a:schemeClr val="tx1"/>
                          </a:solidFill>
                          <a:latin typeface="Times New Roman" pitchFamily="18" charset="0"/>
                          <a:ea typeface="Calibri"/>
                          <a:cs typeface="Times New Roman" pitchFamily="18" charset="0"/>
                        </a:rPr>
                        <a:t>Defining </a:t>
                      </a:r>
                      <a:r>
                        <a:rPr lang="en-US" sz="1200" b="1" dirty="0">
                          <a:solidFill>
                            <a:schemeClr val="tx1"/>
                          </a:solidFill>
                          <a:latin typeface="Times New Roman" pitchFamily="18" charset="0"/>
                          <a:ea typeface="Calibri"/>
                          <a:cs typeface="Times New Roman" pitchFamily="18" charset="0"/>
                        </a:rPr>
                        <a:t>or developing safeguard policies, laws and regulations</a:t>
                      </a:r>
                      <a:endParaRPr lang="en-US" sz="1200" dirty="0">
                        <a:solidFill>
                          <a:schemeClr val="tx1"/>
                        </a:solidFill>
                        <a:latin typeface="Times New Roman" pitchFamily="18" charset="0"/>
                        <a:ea typeface="Calibri"/>
                        <a:cs typeface="Times New Roman" pitchFamily="18" charset="0"/>
                      </a:endParaRPr>
                    </a:p>
                  </a:txBody>
                  <a:tcPr marL="68580" marR="68580" marT="0" marB="0"/>
                </a:tc>
                <a:tc rowSpan="3">
                  <a:txBody>
                    <a:bodyPr/>
                    <a:lstStyle/>
                    <a:p>
                      <a:pPr marL="0" marR="0">
                        <a:lnSpc>
                          <a:spcPct val="115000"/>
                        </a:lnSpc>
                        <a:spcBef>
                          <a:spcPts val="0"/>
                        </a:spcBef>
                        <a:spcAft>
                          <a:spcPts val="0"/>
                        </a:spcAft>
                      </a:pPr>
                      <a:r>
                        <a:rPr lang="en-US" sz="1200">
                          <a:solidFill>
                            <a:schemeClr val="tx1"/>
                          </a:solidFill>
                          <a:latin typeface="Times New Roman" pitchFamily="18" charset="0"/>
                          <a:ea typeface="Calibri"/>
                          <a:cs typeface="Times New Roman" pitchFamily="18" charset="0"/>
                        </a:rPr>
                        <a:t>Gap analysis of existing PLRs</a:t>
                      </a:r>
                    </a:p>
                  </a:txBody>
                  <a:tcPr marL="68580" marR="68580" marT="0" marB="0"/>
                </a:tc>
                <a:tc>
                  <a:txBody>
                    <a:bodyPr/>
                    <a:lstStyle/>
                    <a:p>
                      <a:pPr marL="342900" marR="0" lvl="0" indent="-342900">
                        <a:spcBef>
                          <a:spcPts val="0"/>
                        </a:spcBef>
                        <a:spcAft>
                          <a:spcPts val="0"/>
                        </a:spcAft>
                        <a:buFont typeface="Symbol"/>
                        <a:buChar char=""/>
                      </a:pPr>
                      <a:r>
                        <a:rPr lang="en-US" sz="1200">
                          <a:solidFill>
                            <a:schemeClr val="tx1"/>
                          </a:solidFill>
                          <a:latin typeface="Times New Roman" pitchFamily="18" charset="0"/>
                          <a:ea typeface="Calibri"/>
                          <a:cs typeface="Times New Roman" pitchFamily="18" charset="0"/>
                        </a:rPr>
                        <a:t>BeRT</a:t>
                      </a:r>
                    </a:p>
                  </a:txBody>
                  <a:tcPr marL="68580" marR="68580" marT="0" marB="0"/>
                </a:tc>
                <a:tc>
                  <a:txBody>
                    <a:bodyPr/>
                    <a:lstStyle/>
                    <a:p>
                      <a:pPr marL="0" marR="0">
                        <a:lnSpc>
                          <a:spcPct val="115000"/>
                        </a:lnSpc>
                        <a:spcBef>
                          <a:spcPts val="0"/>
                        </a:spcBef>
                        <a:spcAft>
                          <a:spcPts val="0"/>
                        </a:spcAft>
                      </a:pPr>
                      <a:r>
                        <a:rPr lang="en-US" sz="1200" dirty="0">
                          <a:solidFill>
                            <a:schemeClr val="tx1"/>
                          </a:solidFill>
                          <a:latin typeface="Times New Roman" pitchFamily="18" charset="0"/>
                          <a:ea typeface="Calibri"/>
                          <a:cs typeface="Times New Roman" pitchFamily="18" charset="0"/>
                        </a:rPr>
                        <a:t>Provides a list of questions across a broad range of issues in order to assess existing PLRs</a:t>
                      </a:r>
                    </a:p>
                  </a:txBody>
                  <a:tcPr marL="68580" marR="68580" marT="0" marB="0"/>
                </a:tc>
              </a:tr>
              <a:tr h="991282">
                <a:tc vMerge="1">
                  <a:txBody>
                    <a:bodyPr/>
                    <a:lstStyle/>
                    <a:p>
                      <a:endParaRPr lang="en-US"/>
                    </a:p>
                  </a:txBody>
                  <a:tcPr/>
                </a:tc>
                <a:tc vMerge="1">
                  <a:txBody>
                    <a:bodyPr/>
                    <a:lstStyle/>
                    <a:p>
                      <a:endParaRPr lang="en-US"/>
                    </a:p>
                  </a:txBody>
                  <a:tcPr/>
                </a:tc>
                <a:tc>
                  <a:txBody>
                    <a:bodyPr/>
                    <a:lstStyle/>
                    <a:p>
                      <a:pPr marL="342900" marR="0" lvl="0" indent="-342900">
                        <a:spcBef>
                          <a:spcPts val="0"/>
                        </a:spcBef>
                        <a:spcAft>
                          <a:spcPts val="0"/>
                        </a:spcAft>
                        <a:buFont typeface="Symbol"/>
                        <a:buChar char=""/>
                      </a:pPr>
                      <a:r>
                        <a:rPr lang="en-US" sz="1200" dirty="0">
                          <a:solidFill>
                            <a:schemeClr val="tx1"/>
                          </a:solidFill>
                          <a:latin typeface="Times New Roman" pitchFamily="18" charset="0"/>
                          <a:ea typeface="Calibri"/>
                          <a:cs typeface="Times New Roman" pitchFamily="18" charset="0"/>
                        </a:rPr>
                        <a:t>PGA</a:t>
                      </a:r>
                    </a:p>
                  </a:txBody>
                  <a:tcPr marL="68580" marR="68580" marT="0" marB="0"/>
                </a:tc>
                <a:tc>
                  <a:txBody>
                    <a:bodyPr/>
                    <a:lstStyle/>
                    <a:p>
                      <a:pPr marL="0" marR="0">
                        <a:lnSpc>
                          <a:spcPct val="115000"/>
                        </a:lnSpc>
                        <a:spcBef>
                          <a:spcPts val="0"/>
                        </a:spcBef>
                        <a:spcAft>
                          <a:spcPts val="0"/>
                        </a:spcAft>
                      </a:pPr>
                      <a:r>
                        <a:rPr lang="en-US" sz="1200" dirty="0" smtClean="0">
                          <a:solidFill>
                            <a:schemeClr val="tx1"/>
                          </a:solidFill>
                          <a:latin typeface="Times New Roman" pitchFamily="18" charset="0"/>
                          <a:ea typeface="Calibri"/>
                          <a:cs typeface="Times New Roman" pitchFamily="18" charset="0"/>
                        </a:rPr>
                        <a:t>Provides </a:t>
                      </a:r>
                      <a:r>
                        <a:rPr lang="en-US" sz="1200" kern="1200" dirty="0" smtClean="0">
                          <a:solidFill>
                            <a:schemeClr val="dk1"/>
                          </a:solidFill>
                          <a:latin typeface="Times New Roman" pitchFamily="18" charset="0"/>
                          <a:ea typeface="+mn-ea"/>
                          <a:cs typeface="Times New Roman" pitchFamily="18" charset="0"/>
                        </a:rPr>
                        <a:t>governance data based on extensive stakeholder contributions, which serves as a basis for improvements in governance; can be used by governments in their planning and policy-making</a:t>
                      </a:r>
                      <a:endParaRPr lang="en-US" sz="1200" dirty="0">
                        <a:solidFill>
                          <a:schemeClr val="tx1"/>
                        </a:solidFill>
                        <a:latin typeface="Times New Roman" pitchFamily="18" charset="0"/>
                        <a:ea typeface="Calibri"/>
                        <a:cs typeface="Times New Roman" pitchFamily="18" charset="0"/>
                      </a:endParaRPr>
                    </a:p>
                  </a:txBody>
                  <a:tcPr marL="68580" marR="68580" marT="0" marB="0"/>
                </a:tc>
              </a:tr>
              <a:tr h="689588">
                <a:tc vMerge="1">
                  <a:txBody>
                    <a:bodyPr/>
                    <a:lstStyle/>
                    <a:p>
                      <a:endParaRPr lang="en-US"/>
                    </a:p>
                  </a:txBody>
                  <a:tcPr/>
                </a:tc>
                <a:tc vMerge="1">
                  <a:txBody>
                    <a:bodyPr/>
                    <a:lstStyle/>
                    <a:p>
                      <a:endParaRPr lang="en-US"/>
                    </a:p>
                  </a:txBody>
                  <a:tcPr/>
                </a:tc>
                <a:tc>
                  <a:txBody>
                    <a:bodyPr/>
                    <a:lstStyle/>
                    <a:p>
                      <a:pPr marL="342900" marR="0" lvl="0" indent="-342900">
                        <a:spcBef>
                          <a:spcPts val="0"/>
                        </a:spcBef>
                        <a:spcAft>
                          <a:spcPts val="0"/>
                        </a:spcAft>
                        <a:buFont typeface="Symbol"/>
                        <a:buChar char=""/>
                      </a:pPr>
                      <a:r>
                        <a:rPr lang="en-US" sz="1200" dirty="0">
                          <a:solidFill>
                            <a:schemeClr val="tx1"/>
                          </a:solidFill>
                          <a:latin typeface="Times New Roman" pitchFamily="18" charset="0"/>
                          <a:ea typeface="Calibri"/>
                          <a:cs typeface="Times New Roman" pitchFamily="18" charset="0"/>
                        </a:rPr>
                        <a:t>Draft Guidance on Conducting REDD+ Corruption Risk Assessment </a:t>
                      </a:r>
                    </a:p>
                  </a:txBody>
                  <a:tcPr marL="68580" marR="68580" marT="0" marB="0"/>
                </a:tc>
                <a:tc>
                  <a:txBody>
                    <a:bodyPr/>
                    <a:lstStyle/>
                    <a:p>
                      <a:pPr marL="0" marR="0">
                        <a:lnSpc>
                          <a:spcPct val="115000"/>
                        </a:lnSpc>
                        <a:spcBef>
                          <a:spcPts val="0"/>
                        </a:spcBef>
                        <a:spcAft>
                          <a:spcPts val="0"/>
                        </a:spcAft>
                      </a:pPr>
                      <a:r>
                        <a:rPr lang="en-US" sz="1200">
                          <a:solidFill>
                            <a:schemeClr val="tx1"/>
                          </a:solidFill>
                          <a:latin typeface="Times New Roman" pitchFamily="18" charset="0"/>
                          <a:ea typeface="Calibri"/>
                          <a:cs typeface="Times New Roman" pitchFamily="18" charset="0"/>
                        </a:rPr>
                        <a:t>Provides a more detailed framework (compared to BeRT) for assessing corruption risks in REDD+</a:t>
                      </a:r>
                    </a:p>
                  </a:txBody>
                  <a:tcPr marL="68580" marR="68580" marT="0" marB="0"/>
                </a:tc>
              </a:tr>
              <a:tr h="991282">
                <a:tc vMerge="1">
                  <a:txBody>
                    <a:bodyPr/>
                    <a:lstStyle/>
                    <a:p>
                      <a:endParaRPr lang="en-US"/>
                    </a:p>
                  </a:txBody>
                  <a:tcPr/>
                </a:tc>
                <a:tc rowSpan="3">
                  <a:txBody>
                    <a:bodyPr/>
                    <a:lstStyle/>
                    <a:p>
                      <a:pPr marL="0" marR="0">
                        <a:lnSpc>
                          <a:spcPct val="115000"/>
                        </a:lnSpc>
                        <a:spcBef>
                          <a:spcPts val="0"/>
                        </a:spcBef>
                        <a:spcAft>
                          <a:spcPts val="0"/>
                        </a:spcAft>
                      </a:pPr>
                      <a:r>
                        <a:rPr lang="en-US" sz="1200">
                          <a:solidFill>
                            <a:schemeClr val="tx1"/>
                          </a:solidFill>
                          <a:latin typeface="Times New Roman" pitchFamily="18" charset="0"/>
                          <a:ea typeface="Calibri"/>
                          <a:cs typeface="Times New Roman" pitchFamily="18" charset="0"/>
                        </a:rPr>
                        <a:t>Development of new PLRs (if necessary)</a:t>
                      </a:r>
                    </a:p>
                  </a:txBody>
                  <a:tcPr marL="68580" marR="68580" marT="0" marB="0"/>
                </a:tc>
                <a:tc>
                  <a:txBody>
                    <a:bodyPr/>
                    <a:lstStyle/>
                    <a:p>
                      <a:pPr marL="342900" marR="0" lvl="0" indent="-342900">
                        <a:spcBef>
                          <a:spcPts val="0"/>
                        </a:spcBef>
                        <a:spcAft>
                          <a:spcPts val="0"/>
                        </a:spcAft>
                        <a:buFont typeface="Symbol"/>
                        <a:buChar char=""/>
                      </a:pPr>
                      <a:r>
                        <a:rPr lang="en-US" sz="1200">
                          <a:solidFill>
                            <a:schemeClr val="tx1"/>
                          </a:solidFill>
                          <a:latin typeface="Times New Roman" pitchFamily="18" charset="0"/>
                          <a:ea typeface="Calibri"/>
                          <a:cs typeface="Times New Roman" pitchFamily="18" charset="0"/>
                        </a:rPr>
                        <a:t>FPIC Guidelines</a:t>
                      </a:r>
                    </a:p>
                  </a:txBody>
                  <a:tcPr marL="68580" marR="68580" marT="0" marB="0"/>
                </a:tc>
                <a:tc>
                  <a:txBody>
                    <a:bodyPr/>
                    <a:lstStyle/>
                    <a:p>
                      <a:pPr marL="0" marR="0">
                        <a:lnSpc>
                          <a:spcPct val="115000"/>
                        </a:lnSpc>
                        <a:spcBef>
                          <a:spcPts val="0"/>
                        </a:spcBef>
                        <a:spcAft>
                          <a:spcPts val="0"/>
                        </a:spcAft>
                      </a:pPr>
                      <a:r>
                        <a:rPr lang="en-US" sz="1200" kern="1200" dirty="0" smtClean="0">
                          <a:solidFill>
                            <a:schemeClr val="dk1"/>
                          </a:solidFill>
                          <a:latin typeface="Times New Roman" pitchFamily="18" charset="0"/>
                          <a:ea typeface="+mn-ea"/>
                          <a:cs typeface="Times New Roman" pitchFamily="18" charset="0"/>
                        </a:rPr>
                        <a:t>Provides a framework for applying the principle of FPIC at community and national levels; primarily designed for UN-REDD activities but could be adopted in REDD+ PLRs and adapted to national context</a:t>
                      </a:r>
                      <a:endParaRPr lang="en-US" sz="1200" dirty="0">
                        <a:solidFill>
                          <a:schemeClr val="tx1"/>
                        </a:solidFill>
                        <a:latin typeface="Times New Roman" pitchFamily="18" charset="0"/>
                        <a:ea typeface="Calibri"/>
                        <a:cs typeface="Times New Roman" pitchFamily="18" charset="0"/>
                      </a:endParaRPr>
                    </a:p>
                  </a:txBody>
                  <a:tcPr marL="68580" marR="68580" marT="0" marB="0"/>
                </a:tc>
              </a:tr>
              <a:tr h="861985">
                <a:tc vMerge="1">
                  <a:txBody>
                    <a:bodyPr/>
                    <a:lstStyle/>
                    <a:p>
                      <a:endParaRPr lang="en-US"/>
                    </a:p>
                  </a:txBody>
                  <a:tcPr/>
                </a:tc>
                <a:tc vMerge="1">
                  <a:txBody>
                    <a:bodyPr/>
                    <a:lstStyle/>
                    <a:p>
                      <a:endParaRPr lang="en-US"/>
                    </a:p>
                  </a:txBody>
                  <a:tcPr/>
                </a:tc>
                <a:tc>
                  <a:txBody>
                    <a:bodyPr/>
                    <a:lstStyle/>
                    <a:p>
                      <a:pPr marL="342900" marR="0" lvl="0" indent="-342900">
                        <a:spcBef>
                          <a:spcPts val="0"/>
                        </a:spcBef>
                        <a:spcAft>
                          <a:spcPts val="0"/>
                        </a:spcAft>
                        <a:buFont typeface="Symbol"/>
                        <a:buChar char=""/>
                      </a:pPr>
                      <a:r>
                        <a:rPr lang="en-US" sz="1200" dirty="0">
                          <a:solidFill>
                            <a:schemeClr val="tx1"/>
                          </a:solidFill>
                          <a:latin typeface="Times New Roman" pitchFamily="18" charset="0"/>
                          <a:ea typeface="Calibri"/>
                          <a:cs typeface="Times New Roman" pitchFamily="18" charset="0"/>
                        </a:rPr>
                        <a:t>Guidelines on </a:t>
                      </a:r>
                      <a:r>
                        <a:rPr lang="en-US" sz="1200" dirty="0" smtClean="0">
                          <a:solidFill>
                            <a:schemeClr val="tx1"/>
                          </a:solidFill>
                          <a:latin typeface="Times New Roman" pitchFamily="18" charset="0"/>
                          <a:ea typeface="Calibri"/>
                          <a:cs typeface="Times New Roman" pitchFamily="18" charset="0"/>
                        </a:rPr>
                        <a:t>Strengthening/</a:t>
                      </a:r>
                    </a:p>
                    <a:p>
                      <a:pPr marL="342900" marR="0" lvl="0" indent="-342900">
                        <a:spcBef>
                          <a:spcPts val="0"/>
                        </a:spcBef>
                        <a:spcAft>
                          <a:spcPts val="0"/>
                        </a:spcAft>
                        <a:buFont typeface="Symbol"/>
                        <a:buNone/>
                      </a:pPr>
                      <a:r>
                        <a:rPr lang="en-US" sz="1200" dirty="0" smtClean="0">
                          <a:solidFill>
                            <a:schemeClr val="tx1"/>
                          </a:solidFill>
                          <a:latin typeface="Times New Roman" pitchFamily="18" charset="0"/>
                          <a:ea typeface="Calibri"/>
                          <a:cs typeface="Times New Roman" pitchFamily="18" charset="0"/>
                        </a:rPr>
                        <a:t>         Establishing </a:t>
                      </a:r>
                      <a:r>
                        <a:rPr lang="en-US" sz="1200" dirty="0">
                          <a:solidFill>
                            <a:schemeClr val="tx1"/>
                          </a:solidFill>
                          <a:latin typeface="Times New Roman" pitchFamily="18" charset="0"/>
                          <a:ea typeface="Calibri"/>
                          <a:cs typeface="Times New Roman" pitchFamily="18" charset="0"/>
                        </a:rPr>
                        <a:t>National-Level Grievance Mechanisms</a:t>
                      </a:r>
                    </a:p>
                  </a:txBody>
                  <a:tcPr marL="68580" marR="68580" marT="0" marB="0"/>
                </a:tc>
                <a:tc>
                  <a:txBody>
                    <a:bodyPr/>
                    <a:lstStyle/>
                    <a:p>
                      <a:pPr marL="0" marR="0">
                        <a:lnSpc>
                          <a:spcPct val="115000"/>
                        </a:lnSpc>
                        <a:spcBef>
                          <a:spcPts val="0"/>
                        </a:spcBef>
                        <a:spcAft>
                          <a:spcPts val="0"/>
                        </a:spcAft>
                      </a:pPr>
                      <a:r>
                        <a:rPr lang="en-US" sz="1200">
                          <a:solidFill>
                            <a:schemeClr val="tx1"/>
                          </a:solidFill>
                          <a:latin typeface="Times New Roman" pitchFamily="18" charset="0"/>
                          <a:ea typeface="Calibri"/>
                          <a:cs typeface="Times New Roman" pitchFamily="18" charset="0"/>
                        </a:rPr>
                        <a:t>Provides guidance on how to assess and strengthen existing PLRs and institutional capacity to address REDD+ related grievances </a:t>
                      </a:r>
                    </a:p>
                  </a:txBody>
                  <a:tcPr marL="68580" marR="68580" marT="0" marB="0"/>
                </a:tc>
              </a:tr>
              <a:tr h="650734">
                <a:tc vMerge="1">
                  <a:txBody>
                    <a:bodyPr/>
                    <a:lstStyle/>
                    <a:p>
                      <a:endParaRPr lang="en-US"/>
                    </a:p>
                  </a:txBody>
                  <a:tcPr/>
                </a:tc>
                <a:tc vMerge="1">
                  <a:txBody>
                    <a:bodyPr/>
                    <a:lstStyle/>
                    <a:p>
                      <a:endParaRPr lang="en-US"/>
                    </a:p>
                  </a:txBody>
                  <a:tcPr/>
                </a:tc>
                <a:tc>
                  <a:txBody>
                    <a:bodyPr/>
                    <a:lstStyle/>
                    <a:p>
                      <a:pPr marL="342900" marR="0" lvl="0" indent="-342900">
                        <a:spcBef>
                          <a:spcPts val="0"/>
                        </a:spcBef>
                        <a:spcAft>
                          <a:spcPts val="0"/>
                        </a:spcAft>
                        <a:buFont typeface="Symbol"/>
                        <a:buChar char=""/>
                      </a:pPr>
                      <a:r>
                        <a:rPr lang="en-US" sz="1200">
                          <a:solidFill>
                            <a:schemeClr val="tx1"/>
                          </a:solidFill>
                          <a:latin typeface="Times New Roman" pitchFamily="18" charset="0"/>
                          <a:ea typeface="Calibri"/>
                          <a:cs typeface="Times New Roman" pitchFamily="18" charset="0"/>
                        </a:rPr>
                        <a:t>Participatory Law Development (LEG-REDD+)</a:t>
                      </a:r>
                    </a:p>
                  </a:txBody>
                  <a:tcPr marL="68580" marR="68580" marT="0" marB="0"/>
                </a:tc>
                <a:tc>
                  <a:txBody>
                    <a:bodyPr/>
                    <a:lstStyle/>
                    <a:p>
                      <a:pPr marL="0" marR="0">
                        <a:lnSpc>
                          <a:spcPct val="115000"/>
                        </a:lnSpc>
                        <a:spcBef>
                          <a:spcPts val="0"/>
                        </a:spcBef>
                        <a:spcAft>
                          <a:spcPts val="0"/>
                        </a:spcAft>
                      </a:pPr>
                      <a:r>
                        <a:rPr lang="en-US" sz="1200" dirty="0">
                          <a:solidFill>
                            <a:schemeClr val="tx1"/>
                          </a:solidFill>
                          <a:latin typeface="Times New Roman" pitchFamily="18" charset="0"/>
                          <a:ea typeface="Calibri"/>
                          <a:cs typeface="Times New Roman" pitchFamily="18" charset="0"/>
                        </a:rPr>
                        <a:t>Provides a participatory approach for formulating legal </a:t>
                      </a:r>
                      <a:r>
                        <a:rPr lang="en-US" sz="1200" dirty="0" smtClean="0">
                          <a:solidFill>
                            <a:schemeClr val="tx1"/>
                          </a:solidFill>
                          <a:latin typeface="Times New Roman" pitchFamily="18" charset="0"/>
                          <a:ea typeface="Calibri"/>
                          <a:cs typeface="Times New Roman" pitchFamily="18" charset="0"/>
                        </a:rPr>
                        <a:t>and </a:t>
                      </a:r>
                      <a:r>
                        <a:rPr lang="en-US" sz="1200" dirty="0">
                          <a:solidFill>
                            <a:schemeClr val="tx1"/>
                          </a:solidFill>
                          <a:latin typeface="Times New Roman" pitchFamily="18" charset="0"/>
                          <a:ea typeface="Calibri"/>
                          <a:cs typeface="Times New Roman" pitchFamily="18" charset="0"/>
                        </a:rPr>
                        <a:t>policy reforms and drafting new PLRs in response to REDD+</a:t>
                      </a:r>
                    </a:p>
                  </a:txBody>
                  <a:tcPr marL="68580" marR="68580" marT="0" marB="0"/>
                </a:tc>
              </a:tr>
            </a:tbl>
          </a:graphicData>
        </a:graphic>
      </p:graphicFrame>
      <p:sp>
        <p:nvSpPr>
          <p:cNvPr id="4" name="Title 4"/>
          <p:cNvSpPr>
            <a:spLocks noGrp="1"/>
          </p:cNvSpPr>
          <p:nvPr>
            <p:ph type="title"/>
          </p:nvPr>
        </p:nvSpPr>
        <p:spPr>
          <a:xfrm>
            <a:off x="2599981" y="0"/>
            <a:ext cx="6544019" cy="1531345"/>
          </a:xfrm>
        </p:spPr>
        <p:txBody>
          <a:bodyPr/>
          <a:lstStyle/>
          <a:p>
            <a:pPr algn="l"/>
            <a:r>
              <a:rPr lang="en-US" sz="2800" b="1" dirty="0" smtClean="0"/>
              <a:t>UN-REDD Tools to Support National Approaches to Safeguards (2)</a:t>
            </a:r>
            <a:endParaRPr lang="en-US" sz="2800"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236483" y="1721871"/>
          <a:ext cx="8715376" cy="4961357"/>
        </p:xfrm>
        <a:graphic>
          <a:graphicData uri="http://schemas.openxmlformats.org/drawingml/2006/table">
            <a:tbl>
              <a:tblPr firstRow="1" bandRow="1">
                <a:tableStyleId>{5C22544A-7EE6-4342-B048-85BDC9FD1C3A}</a:tableStyleId>
              </a:tblPr>
              <a:tblGrid>
                <a:gridCol w="660181"/>
                <a:gridCol w="1671145"/>
                <a:gridCol w="3342290"/>
                <a:gridCol w="3041760"/>
              </a:tblGrid>
              <a:tr h="801049">
                <a:tc>
                  <a:txBody>
                    <a:bodyPr/>
                    <a:lstStyle/>
                    <a:p>
                      <a:pPr marL="0" marR="0">
                        <a:spcBef>
                          <a:spcPts val="0"/>
                        </a:spcBef>
                        <a:spcAft>
                          <a:spcPts val="0"/>
                        </a:spcAft>
                      </a:pPr>
                      <a:r>
                        <a:rPr lang="en-US" sz="1400" b="1" dirty="0">
                          <a:latin typeface="Calibri" pitchFamily="34" charset="0"/>
                          <a:ea typeface="Times New Roman"/>
                          <a:cs typeface="Calibri" pitchFamily="34" charset="0"/>
                        </a:rPr>
                        <a:t>Step</a:t>
                      </a:r>
                      <a:endParaRPr lang="en-US" sz="1400" dirty="0">
                        <a:latin typeface="Calibri" pitchFamily="34" charset="0"/>
                        <a:ea typeface="Calibri"/>
                        <a:cs typeface="Calibri" pitchFamily="34" charset="0"/>
                      </a:endParaRPr>
                    </a:p>
                  </a:txBody>
                  <a:tcPr marL="68580" marR="68580" marT="0" marB="0"/>
                </a:tc>
                <a:tc>
                  <a:txBody>
                    <a:bodyPr/>
                    <a:lstStyle/>
                    <a:p>
                      <a:pPr marL="0" marR="0">
                        <a:lnSpc>
                          <a:spcPct val="115000"/>
                        </a:lnSpc>
                        <a:spcBef>
                          <a:spcPts val="0"/>
                        </a:spcBef>
                        <a:spcAft>
                          <a:spcPts val="1000"/>
                        </a:spcAft>
                      </a:pPr>
                      <a:r>
                        <a:rPr lang="en-US" sz="1400" b="1" dirty="0">
                          <a:latin typeface="Calibri" pitchFamily="34" charset="0"/>
                          <a:ea typeface="Times New Roman"/>
                          <a:cs typeface="Calibri" pitchFamily="34" charset="0"/>
                        </a:rPr>
                        <a:t>Detailed activities</a:t>
                      </a:r>
                      <a:endParaRPr lang="en-US" sz="1400" dirty="0">
                        <a:latin typeface="Calibri" pitchFamily="34" charset="0"/>
                        <a:ea typeface="Calibri"/>
                        <a:cs typeface="Calibri" pitchFamily="34" charset="0"/>
                      </a:endParaRPr>
                    </a:p>
                  </a:txBody>
                  <a:tcPr marL="68580" marR="68580" marT="0" marB="0"/>
                </a:tc>
                <a:tc>
                  <a:txBody>
                    <a:bodyPr/>
                    <a:lstStyle/>
                    <a:p>
                      <a:pPr marL="0" marR="0">
                        <a:spcBef>
                          <a:spcPts val="0"/>
                        </a:spcBef>
                        <a:spcAft>
                          <a:spcPts val="0"/>
                        </a:spcAft>
                      </a:pPr>
                      <a:r>
                        <a:rPr lang="en-US" sz="1400" b="1" dirty="0">
                          <a:latin typeface="Calibri" pitchFamily="34" charset="0"/>
                          <a:ea typeface="Times New Roman"/>
                          <a:cs typeface="Calibri" pitchFamily="34" charset="0"/>
                        </a:rPr>
                        <a:t>UN-REDD tools</a:t>
                      </a:r>
                      <a:endParaRPr lang="en-US" sz="1400" dirty="0">
                        <a:latin typeface="Calibri" pitchFamily="34" charset="0"/>
                        <a:ea typeface="Calibri"/>
                        <a:cs typeface="Calibri" pitchFamily="34" charset="0"/>
                      </a:endParaRPr>
                    </a:p>
                  </a:txBody>
                  <a:tcPr marL="68580" marR="68580" marT="0" marB="0"/>
                </a:tc>
                <a:tc>
                  <a:txBody>
                    <a:bodyPr/>
                    <a:lstStyle/>
                    <a:p>
                      <a:pPr marL="0" marR="0">
                        <a:spcBef>
                          <a:spcPts val="0"/>
                        </a:spcBef>
                        <a:spcAft>
                          <a:spcPts val="0"/>
                        </a:spcAft>
                      </a:pPr>
                      <a:r>
                        <a:rPr lang="en-US" sz="1400" b="1" dirty="0">
                          <a:latin typeface="Calibri" pitchFamily="34" charset="0"/>
                          <a:ea typeface="Times New Roman"/>
                          <a:cs typeface="Calibri" pitchFamily="34" charset="0"/>
                        </a:rPr>
                        <a:t>Explanation of how the tools contribute to the activity</a:t>
                      </a:r>
                      <a:endParaRPr lang="en-US" sz="1400" dirty="0">
                        <a:latin typeface="Calibri" pitchFamily="34" charset="0"/>
                        <a:ea typeface="Calibri"/>
                        <a:cs typeface="Calibri" pitchFamily="34" charset="0"/>
                      </a:endParaRPr>
                    </a:p>
                  </a:txBody>
                  <a:tcPr marL="68580" marR="68580" marT="0" marB="0"/>
                </a:tc>
              </a:tr>
              <a:tr h="815774">
                <a:tc rowSpan="4">
                  <a:txBody>
                    <a:bodyPr/>
                    <a:lstStyle/>
                    <a:p>
                      <a:pPr marL="0" marR="0">
                        <a:lnSpc>
                          <a:spcPct val="115000"/>
                        </a:lnSpc>
                        <a:spcBef>
                          <a:spcPts val="0"/>
                        </a:spcBef>
                        <a:spcAft>
                          <a:spcPts val="0"/>
                        </a:spcAft>
                      </a:pPr>
                      <a:r>
                        <a:rPr lang="en-US" sz="1400" b="1" dirty="0" smtClean="0">
                          <a:latin typeface="Times New Roman" pitchFamily="18" charset="0"/>
                          <a:ea typeface="Calibri"/>
                          <a:cs typeface="Times New Roman" pitchFamily="18" charset="0"/>
                        </a:rPr>
                        <a:t> </a:t>
                      </a:r>
                      <a:r>
                        <a:rPr lang="en-US" sz="1400" b="1" dirty="0">
                          <a:latin typeface="Times New Roman" pitchFamily="18" charset="0"/>
                          <a:ea typeface="Calibri"/>
                          <a:cs typeface="Times New Roman" pitchFamily="18" charset="0"/>
                        </a:rPr>
                        <a:t>SIS</a:t>
                      </a:r>
                      <a:endParaRPr lang="en-US" sz="1400" dirty="0">
                        <a:latin typeface="Times New Roman" pitchFamily="18" charset="0"/>
                        <a:ea typeface="Calibri"/>
                        <a:cs typeface="Times New Roman" pitchFamily="18" charset="0"/>
                      </a:endParaRPr>
                    </a:p>
                  </a:txBody>
                  <a:tcPr marL="68580" marR="68580" marT="0" marB="0"/>
                </a:tc>
                <a:tc rowSpan="2">
                  <a:txBody>
                    <a:bodyPr/>
                    <a:lstStyle/>
                    <a:p>
                      <a:pPr marL="0" marR="0">
                        <a:lnSpc>
                          <a:spcPct val="115000"/>
                        </a:lnSpc>
                        <a:spcBef>
                          <a:spcPts val="0"/>
                        </a:spcBef>
                        <a:spcAft>
                          <a:spcPts val="0"/>
                        </a:spcAft>
                      </a:pPr>
                      <a:r>
                        <a:rPr lang="en-US" sz="1400" dirty="0">
                          <a:latin typeface="Times New Roman" pitchFamily="18" charset="0"/>
                          <a:ea typeface="Calibri"/>
                          <a:cs typeface="Times New Roman" pitchFamily="18" charset="0"/>
                        </a:rPr>
                        <a:t>Indicators</a:t>
                      </a:r>
                    </a:p>
                  </a:txBody>
                  <a:tcPr marL="68580" marR="68580" marT="0" marB="0"/>
                </a:tc>
                <a:tc>
                  <a:txBody>
                    <a:bodyPr/>
                    <a:lstStyle/>
                    <a:p>
                      <a:pPr marL="342900" marR="0" lvl="0" indent="-342900">
                        <a:spcBef>
                          <a:spcPts val="0"/>
                        </a:spcBef>
                        <a:spcAft>
                          <a:spcPts val="0"/>
                        </a:spcAft>
                        <a:buFont typeface="Symbol"/>
                        <a:buChar char=""/>
                      </a:pPr>
                      <a:r>
                        <a:rPr lang="en-US" sz="1400" dirty="0">
                          <a:latin typeface="Times New Roman" pitchFamily="18" charset="0"/>
                          <a:ea typeface="Calibri"/>
                          <a:cs typeface="Times New Roman" pitchFamily="18" charset="0"/>
                        </a:rPr>
                        <a:t>PGAs</a:t>
                      </a:r>
                    </a:p>
                  </a:txBody>
                  <a:tcPr marL="68580" marR="68580" marT="0" marB="0"/>
                </a:tc>
                <a:tc>
                  <a:txBody>
                    <a:bodyPr/>
                    <a:lstStyle/>
                    <a:p>
                      <a:pPr marL="0" marR="0">
                        <a:lnSpc>
                          <a:spcPct val="115000"/>
                        </a:lnSpc>
                        <a:spcBef>
                          <a:spcPts val="0"/>
                        </a:spcBef>
                        <a:spcAft>
                          <a:spcPts val="0"/>
                        </a:spcAft>
                      </a:pPr>
                      <a:r>
                        <a:rPr lang="en-US" sz="1400">
                          <a:latin typeface="Times New Roman" pitchFamily="18" charset="0"/>
                          <a:ea typeface="Calibri"/>
                          <a:cs typeface="Times New Roman" pitchFamily="18" charset="0"/>
                        </a:rPr>
                        <a:t>Provides an overall approach for developing governance indicators for REDD+ schemes through a participatory approach</a:t>
                      </a:r>
                    </a:p>
                  </a:txBody>
                  <a:tcPr marL="68580" marR="68580" marT="0" marB="0"/>
                </a:tc>
              </a:tr>
              <a:tr h="866960">
                <a:tc vMerge="1">
                  <a:txBody>
                    <a:bodyPr/>
                    <a:lstStyle/>
                    <a:p>
                      <a:endParaRPr lang="en-US"/>
                    </a:p>
                  </a:txBody>
                  <a:tcPr/>
                </a:tc>
                <a:tc vMerge="1">
                  <a:txBody>
                    <a:bodyPr/>
                    <a:lstStyle/>
                    <a:p>
                      <a:endParaRPr lang="en-US"/>
                    </a:p>
                  </a:txBody>
                  <a:tcPr/>
                </a:tc>
                <a:tc>
                  <a:txBody>
                    <a:bodyPr/>
                    <a:lstStyle/>
                    <a:p>
                      <a:pPr marL="342900" marR="0" lvl="0" indent="-342900">
                        <a:spcBef>
                          <a:spcPts val="0"/>
                        </a:spcBef>
                        <a:spcAft>
                          <a:spcPts val="0"/>
                        </a:spcAft>
                        <a:buFont typeface="Symbol"/>
                        <a:buChar char=""/>
                      </a:pPr>
                      <a:r>
                        <a:rPr lang="en-US" sz="1400" dirty="0">
                          <a:latin typeface="Times New Roman" pitchFamily="18" charset="0"/>
                          <a:ea typeface="Calibri"/>
                          <a:cs typeface="Times New Roman" pitchFamily="18" charset="0"/>
                        </a:rPr>
                        <a:t>Framework for assessing and monitoring forest governance</a:t>
                      </a:r>
                    </a:p>
                  </a:txBody>
                  <a:tcPr marL="68580" marR="68580" marT="0" marB="0"/>
                </a:tc>
                <a:tc>
                  <a:txBody>
                    <a:bodyPr/>
                    <a:lstStyle/>
                    <a:p>
                      <a:pPr marL="0" marR="0">
                        <a:lnSpc>
                          <a:spcPct val="115000"/>
                        </a:lnSpc>
                        <a:spcBef>
                          <a:spcPts val="0"/>
                        </a:spcBef>
                        <a:spcAft>
                          <a:spcPts val="0"/>
                        </a:spcAft>
                      </a:pPr>
                      <a:r>
                        <a:rPr lang="en-US" sz="1400">
                          <a:latin typeface="Times New Roman" pitchFamily="18" charset="0"/>
                          <a:ea typeface="Calibri"/>
                          <a:cs typeface="Times New Roman" pitchFamily="18" charset="0"/>
                        </a:rPr>
                        <a:t>Provides a tool for designing robust and comprehensive sets of governance indicators</a:t>
                      </a:r>
                    </a:p>
                  </a:txBody>
                  <a:tcPr marL="68580" marR="68580" marT="0" marB="0"/>
                </a:tc>
              </a:tr>
              <a:tr h="1155946">
                <a:tc vMerge="1">
                  <a:txBody>
                    <a:bodyPr/>
                    <a:lstStyle/>
                    <a:p>
                      <a:endParaRPr lang="en-US"/>
                    </a:p>
                  </a:txBody>
                  <a:tcPr/>
                </a:tc>
                <a:tc rowSpan="2">
                  <a:txBody>
                    <a:bodyPr/>
                    <a:lstStyle/>
                    <a:p>
                      <a:pPr marL="0" marR="0">
                        <a:lnSpc>
                          <a:spcPct val="115000"/>
                        </a:lnSpc>
                        <a:spcBef>
                          <a:spcPts val="0"/>
                        </a:spcBef>
                        <a:spcAft>
                          <a:spcPts val="0"/>
                        </a:spcAft>
                      </a:pPr>
                      <a:r>
                        <a:rPr lang="en-US" sz="1400">
                          <a:latin typeface="Times New Roman" pitchFamily="18" charset="0"/>
                          <a:ea typeface="Calibri"/>
                          <a:cs typeface="Times New Roman" pitchFamily="18" charset="0"/>
                        </a:rPr>
                        <a:t>Methodologies for collection of information</a:t>
                      </a:r>
                    </a:p>
                  </a:txBody>
                  <a:tcPr marL="68580" marR="68580" marT="0" marB="0"/>
                </a:tc>
                <a:tc>
                  <a:txBody>
                    <a:bodyPr/>
                    <a:lstStyle/>
                    <a:p>
                      <a:pPr marL="342900" marR="0" lvl="0" indent="-342900">
                        <a:spcBef>
                          <a:spcPts val="0"/>
                        </a:spcBef>
                        <a:spcAft>
                          <a:spcPts val="0"/>
                        </a:spcAft>
                        <a:buFont typeface="Symbol"/>
                        <a:buChar char=""/>
                      </a:pPr>
                      <a:r>
                        <a:rPr lang="en-US" sz="1400" dirty="0">
                          <a:latin typeface="Times New Roman" pitchFamily="18" charset="0"/>
                          <a:ea typeface="Calibri"/>
                          <a:cs typeface="Times New Roman" pitchFamily="18" charset="0"/>
                        </a:rPr>
                        <a:t>Draft Guidelines for monitoring the impacts of REDD+ on biodiversity and ecosystem services</a:t>
                      </a:r>
                    </a:p>
                  </a:txBody>
                  <a:tcPr marL="68580" marR="68580" marT="0" marB="0"/>
                </a:tc>
                <a:tc>
                  <a:txBody>
                    <a:bodyPr/>
                    <a:lstStyle/>
                    <a:p>
                      <a:pPr marL="0" marR="0">
                        <a:lnSpc>
                          <a:spcPct val="115000"/>
                        </a:lnSpc>
                        <a:spcBef>
                          <a:spcPts val="0"/>
                        </a:spcBef>
                        <a:spcAft>
                          <a:spcPts val="0"/>
                        </a:spcAft>
                      </a:pPr>
                      <a:r>
                        <a:rPr lang="en-US" sz="1400" dirty="0">
                          <a:latin typeface="Times New Roman" pitchFamily="18" charset="0"/>
                          <a:ea typeface="Calibri"/>
                          <a:cs typeface="Times New Roman" pitchFamily="18" charset="0"/>
                        </a:rPr>
                        <a:t>Provides draft guidelines that could be used by government in establishing aspects of the SIS that are relevant to biodiversity</a:t>
                      </a:r>
                    </a:p>
                  </a:txBody>
                  <a:tcPr marL="68580" marR="68580" marT="0" marB="0"/>
                </a:tc>
              </a:tr>
              <a:tr h="1155946">
                <a:tc vMerge="1">
                  <a:txBody>
                    <a:bodyPr/>
                    <a:lstStyle/>
                    <a:p>
                      <a:endParaRPr lang="en-US"/>
                    </a:p>
                  </a:txBody>
                  <a:tcPr/>
                </a:tc>
                <a:tc vMerge="1">
                  <a:txBody>
                    <a:bodyPr/>
                    <a:lstStyle/>
                    <a:p>
                      <a:endParaRPr lang="en-US"/>
                    </a:p>
                  </a:txBody>
                  <a:tcPr/>
                </a:tc>
                <a:tc>
                  <a:txBody>
                    <a:bodyPr/>
                    <a:lstStyle/>
                    <a:p>
                      <a:pPr marL="342900" marR="0" lvl="0" indent="-342900">
                        <a:spcBef>
                          <a:spcPts val="0"/>
                        </a:spcBef>
                        <a:spcAft>
                          <a:spcPts val="0"/>
                        </a:spcAft>
                        <a:buFont typeface="Symbol"/>
                        <a:buChar char=""/>
                      </a:pPr>
                      <a:r>
                        <a:rPr lang="en-US" sz="1400" dirty="0">
                          <a:latin typeface="Times New Roman" pitchFamily="18" charset="0"/>
                          <a:ea typeface="Calibri"/>
                          <a:cs typeface="Times New Roman" pitchFamily="18" charset="0"/>
                        </a:rPr>
                        <a:t>Draft manual on the collection of forest governance data</a:t>
                      </a:r>
                    </a:p>
                  </a:txBody>
                  <a:tcPr marL="68580" marR="68580" marT="0" marB="0"/>
                </a:tc>
                <a:tc>
                  <a:txBody>
                    <a:bodyPr/>
                    <a:lstStyle/>
                    <a:p>
                      <a:pPr marL="0" marR="0">
                        <a:lnSpc>
                          <a:spcPct val="115000"/>
                        </a:lnSpc>
                        <a:spcBef>
                          <a:spcPts val="0"/>
                        </a:spcBef>
                        <a:spcAft>
                          <a:spcPts val="0"/>
                        </a:spcAft>
                      </a:pPr>
                      <a:r>
                        <a:rPr lang="en-US" sz="1400" dirty="0">
                          <a:latin typeface="Times New Roman" pitchFamily="18" charset="0"/>
                          <a:ea typeface="Calibri"/>
                          <a:cs typeface="Times New Roman" pitchFamily="18" charset="0"/>
                        </a:rPr>
                        <a:t>Provides a range of practical considerations, methods and available resources for collecting governance data</a:t>
                      </a:r>
                    </a:p>
                  </a:txBody>
                  <a:tcPr marL="68580" marR="68580" marT="0" marB="0"/>
                </a:tc>
              </a:tr>
            </a:tbl>
          </a:graphicData>
        </a:graphic>
      </p:graphicFrame>
      <p:sp>
        <p:nvSpPr>
          <p:cNvPr id="4" name="Title 4"/>
          <p:cNvSpPr>
            <a:spLocks noGrp="1"/>
          </p:cNvSpPr>
          <p:nvPr>
            <p:ph type="title"/>
          </p:nvPr>
        </p:nvSpPr>
        <p:spPr/>
        <p:txBody>
          <a:bodyPr/>
          <a:lstStyle/>
          <a:p>
            <a:pPr algn="l"/>
            <a:r>
              <a:rPr lang="en-US" sz="2800" b="1" dirty="0" smtClean="0"/>
              <a:t>UN-REDD Tools to Support National Approaches to Safeguards (3)</a:t>
            </a:r>
            <a:endParaRPr lang="en-US" sz="2800"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2522538" y="2060575"/>
            <a:ext cx="6389687" cy="1362075"/>
          </a:xfrm>
        </p:spPr>
        <p:txBody>
          <a:bodyPr/>
          <a:lstStyle/>
          <a:p>
            <a:r>
              <a:rPr lang="en-GB" sz="3200" dirty="0" smtClean="0">
                <a:solidFill>
                  <a:srgbClr val="000000"/>
                </a:solidFill>
                <a:latin typeface="Calibri" pitchFamily="1" charset="0"/>
              </a:rPr>
              <a:t>Thank you for listening!</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5720" y="1857363"/>
            <a:ext cx="8715436" cy="4769067"/>
          </a:xfrm>
        </p:spPr>
        <p:txBody>
          <a:bodyPr/>
          <a:lstStyle/>
          <a:p>
            <a:r>
              <a:rPr lang="en-US" sz="2800" dirty="0" smtClean="0">
                <a:latin typeface="Calibri" pitchFamily="34" charset="0"/>
                <a:cs typeface="Calibri" pitchFamily="34" charset="0"/>
              </a:rPr>
              <a:t>Core elements of a national approach to safeguards</a:t>
            </a:r>
          </a:p>
          <a:p>
            <a:endParaRPr lang="en-US" sz="2800" dirty="0" smtClean="0">
              <a:latin typeface="Calibri" pitchFamily="34" charset="0"/>
              <a:cs typeface="Calibri" pitchFamily="34" charset="0"/>
            </a:endParaRPr>
          </a:p>
          <a:p>
            <a:r>
              <a:rPr lang="en-US" sz="2800" dirty="0" smtClean="0">
                <a:latin typeface="Calibri" pitchFamily="34" charset="0"/>
                <a:cs typeface="Calibri" pitchFamily="34" charset="0"/>
              </a:rPr>
              <a:t>Key features of national approaches to safeguards</a:t>
            </a:r>
          </a:p>
          <a:p>
            <a:endParaRPr lang="en-US" sz="2800" dirty="0" smtClean="0">
              <a:latin typeface="Calibri" pitchFamily="34" charset="0"/>
              <a:cs typeface="Calibri" pitchFamily="34" charset="0"/>
            </a:endParaRPr>
          </a:p>
          <a:p>
            <a:r>
              <a:rPr lang="en-US" sz="2800" dirty="0" smtClean="0">
                <a:latin typeface="Calibri" pitchFamily="34" charset="0"/>
                <a:cs typeface="Calibri" pitchFamily="34" charset="0"/>
              </a:rPr>
              <a:t>Development of a national approach to safeguards</a:t>
            </a:r>
          </a:p>
          <a:p>
            <a:endParaRPr lang="en-US" sz="2800" dirty="0" smtClean="0">
              <a:latin typeface="Calibri" pitchFamily="34" charset="0"/>
              <a:cs typeface="Calibri" pitchFamily="34" charset="0"/>
            </a:endParaRPr>
          </a:p>
          <a:p>
            <a:r>
              <a:rPr lang="en-US" sz="2800" dirty="0" smtClean="0">
                <a:latin typeface="Calibri" pitchFamily="34" charset="0"/>
                <a:cs typeface="Calibri" pitchFamily="34" charset="0"/>
              </a:rPr>
              <a:t>UN-REDD Tools to Support National Approaches to Safeguards</a:t>
            </a:r>
            <a:endParaRPr lang="en-US" sz="2800" dirty="0">
              <a:latin typeface="Calibri" pitchFamily="34" charset="0"/>
              <a:cs typeface="Calibri" pitchFamily="34" charset="0"/>
            </a:endParaRPr>
          </a:p>
        </p:txBody>
      </p:sp>
      <p:sp>
        <p:nvSpPr>
          <p:cNvPr id="3" name="Title 2"/>
          <p:cNvSpPr>
            <a:spLocks noGrp="1"/>
          </p:cNvSpPr>
          <p:nvPr>
            <p:ph type="title"/>
          </p:nvPr>
        </p:nvSpPr>
        <p:spPr/>
        <p:txBody>
          <a:bodyPr/>
          <a:lstStyle/>
          <a:p>
            <a:pPr algn="l"/>
            <a:r>
              <a:rPr lang="en-US" b="1" dirty="0" smtClean="0"/>
              <a:t>Outline</a:t>
            </a:r>
            <a:endParaRPr lang="en-US"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49382" y="1983180"/>
            <a:ext cx="8668987" cy="4655126"/>
          </a:xfrm>
        </p:spPr>
        <p:style>
          <a:lnRef idx="2">
            <a:schemeClr val="dk1"/>
          </a:lnRef>
          <a:fillRef idx="1">
            <a:schemeClr val="lt1"/>
          </a:fillRef>
          <a:effectRef idx="0">
            <a:schemeClr val="dk1"/>
          </a:effectRef>
          <a:fontRef idx="minor">
            <a:schemeClr val="dk1"/>
          </a:fontRef>
        </p:style>
        <p:txBody>
          <a:bodyPr/>
          <a:lstStyle/>
          <a:p>
            <a:pPr marL="0" marR="0" algn="ctr">
              <a:lnSpc>
                <a:spcPct val="115000"/>
              </a:lnSpc>
              <a:spcBef>
                <a:spcPts val="0"/>
              </a:spcBef>
              <a:spcAft>
                <a:spcPts val="1000"/>
              </a:spcAft>
              <a:buNone/>
            </a:pPr>
            <a:r>
              <a:rPr lang="en-US" dirty="0" smtClean="0">
                <a:latin typeface="Calibri"/>
                <a:ea typeface="Calibri"/>
                <a:cs typeface="Times New Roman"/>
              </a:rPr>
              <a:t>Institutions</a:t>
            </a:r>
          </a:p>
          <a:p>
            <a:pPr marL="0" marR="0" algn="ctr">
              <a:lnSpc>
                <a:spcPct val="115000"/>
              </a:lnSpc>
              <a:spcBef>
                <a:spcPts val="0"/>
              </a:spcBef>
              <a:spcAft>
                <a:spcPts val="1000"/>
              </a:spcAft>
              <a:buNone/>
            </a:pPr>
            <a:endParaRPr lang="en-US" dirty="0" smtClean="0">
              <a:latin typeface="Calibri"/>
              <a:ea typeface="Calibri"/>
              <a:cs typeface="Times New Roman"/>
            </a:endParaRPr>
          </a:p>
          <a:p>
            <a:pPr marL="0" marR="0" algn="ctr">
              <a:lnSpc>
                <a:spcPct val="115000"/>
              </a:lnSpc>
              <a:spcBef>
                <a:spcPts val="0"/>
              </a:spcBef>
              <a:spcAft>
                <a:spcPts val="1000"/>
              </a:spcAft>
              <a:buNone/>
            </a:pPr>
            <a:endParaRPr lang="en-US" dirty="0" smtClean="0">
              <a:latin typeface="Calibri"/>
              <a:ea typeface="Calibri"/>
              <a:cs typeface="Times New Roman"/>
            </a:endParaRPr>
          </a:p>
          <a:p>
            <a:pPr marL="0" marR="0" algn="ctr">
              <a:lnSpc>
                <a:spcPct val="115000"/>
              </a:lnSpc>
              <a:spcBef>
                <a:spcPts val="0"/>
              </a:spcBef>
              <a:spcAft>
                <a:spcPts val="1000"/>
              </a:spcAft>
              <a:buNone/>
            </a:pPr>
            <a:endParaRPr lang="en-US" dirty="0" smtClean="0">
              <a:latin typeface="Calibri"/>
              <a:ea typeface="Calibri"/>
              <a:cs typeface="Times New Roman"/>
            </a:endParaRPr>
          </a:p>
          <a:p>
            <a:pPr marL="0" marR="0" algn="ctr">
              <a:lnSpc>
                <a:spcPct val="115000"/>
              </a:lnSpc>
              <a:spcBef>
                <a:spcPts val="0"/>
              </a:spcBef>
              <a:spcAft>
                <a:spcPts val="1000"/>
              </a:spcAft>
              <a:buNone/>
            </a:pPr>
            <a:endParaRPr lang="en-US" dirty="0" smtClean="0">
              <a:latin typeface="Calibri"/>
              <a:ea typeface="Calibri"/>
              <a:cs typeface="Times New Roman"/>
            </a:endParaRPr>
          </a:p>
          <a:p>
            <a:pPr marL="0" marR="0" algn="ctr">
              <a:lnSpc>
                <a:spcPct val="115000"/>
              </a:lnSpc>
              <a:spcBef>
                <a:spcPts val="0"/>
              </a:spcBef>
              <a:spcAft>
                <a:spcPts val="1000"/>
              </a:spcAft>
              <a:buNone/>
            </a:pPr>
            <a:endParaRPr lang="en-US" dirty="0" smtClean="0">
              <a:latin typeface="Calibri"/>
              <a:ea typeface="Calibri"/>
              <a:cs typeface="Times New Roman"/>
            </a:endParaRPr>
          </a:p>
          <a:p>
            <a:pPr marL="0" marR="0" algn="ctr">
              <a:lnSpc>
                <a:spcPct val="115000"/>
              </a:lnSpc>
              <a:spcBef>
                <a:spcPts val="0"/>
              </a:spcBef>
              <a:spcAft>
                <a:spcPts val="1000"/>
              </a:spcAft>
              <a:buNone/>
            </a:pPr>
            <a:r>
              <a:rPr lang="en-US" dirty="0" smtClean="0">
                <a:latin typeface="Calibri"/>
                <a:ea typeface="Calibri"/>
                <a:cs typeface="Times New Roman"/>
              </a:rPr>
              <a:t>Processes and Procedures</a:t>
            </a:r>
          </a:p>
          <a:p>
            <a:pPr marL="0" marR="0" algn="ctr">
              <a:lnSpc>
                <a:spcPct val="115000"/>
              </a:lnSpc>
              <a:spcBef>
                <a:spcPts val="0"/>
              </a:spcBef>
              <a:spcAft>
                <a:spcPts val="1000"/>
              </a:spcAft>
              <a:buNone/>
            </a:pPr>
            <a:endParaRPr lang="en-US" dirty="0" smtClean="0">
              <a:latin typeface="Calibri"/>
              <a:ea typeface="Calibri"/>
              <a:cs typeface="Times New Roman"/>
            </a:endParaRPr>
          </a:p>
        </p:txBody>
      </p:sp>
      <p:sp>
        <p:nvSpPr>
          <p:cNvPr id="3" name="Title 2"/>
          <p:cNvSpPr>
            <a:spLocks noGrp="1"/>
          </p:cNvSpPr>
          <p:nvPr>
            <p:ph type="title"/>
          </p:nvPr>
        </p:nvSpPr>
        <p:spPr/>
        <p:txBody>
          <a:bodyPr/>
          <a:lstStyle/>
          <a:p>
            <a:pPr algn="l"/>
            <a:r>
              <a:rPr lang="en-US" b="1" dirty="0" smtClean="0"/>
              <a:t>Core Elements of a National Approach to Safeguards</a:t>
            </a:r>
            <a:endParaRPr lang="en-US" b="1" dirty="0"/>
          </a:p>
        </p:txBody>
      </p:sp>
      <p:sp>
        <p:nvSpPr>
          <p:cNvPr id="6" name="Rectangle 5"/>
          <p:cNvSpPr/>
          <p:nvPr/>
        </p:nvSpPr>
        <p:spPr>
          <a:xfrm>
            <a:off x="5497454" y="3031074"/>
            <a:ext cx="2664373" cy="2096813"/>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2. </a:t>
            </a:r>
            <a:r>
              <a:rPr lang="en-US" sz="1600" b="1" dirty="0" smtClean="0">
                <a:solidFill>
                  <a:schemeClr val="tx1"/>
                </a:solidFill>
                <a:latin typeface="Calibri" pitchFamily="34" charset="0"/>
                <a:cs typeface="Calibri" pitchFamily="34" charset="0"/>
              </a:rPr>
              <a:t>Safeguard Information System (SIS):</a:t>
            </a:r>
          </a:p>
          <a:p>
            <a:pPr algn="ctr"/>
            <a:r>
              <a:rPr lang="en-US" sz="1600" dirty="0" smtClean="0">
                <a:solidFill>
                  <a:schemeClr val="tx1"/>
                </a:solidFill>
                <a:latin typeface="Calibri" pitchFamily="34" charset="0"/>
                <a:cs typeface="Calibri" pitchFamily="34" charset="0"/>
              </a:rPr>
              <a:t> Existing or new indicators, methodologies for collecting information, and framework for provision of information</a:t>
            </a:r>
          </a:p>
          <a:p>
            <a:pPr algn="ctr"/>
            <a:endParaRPr lang="en-US" sz="1600" dirty="0">
              <a:solidFill>
                <a:schemeClr val="tx1"/>
              </a:solidFill>
            </a:endParaRPr>
          </a:p>
        </p:txBody>
      </p:sp>
      <p:sp>
        <p:nvSpPr>
          <p:cNvPr id="11" name="Rectangle 10"/>
          <p:cNvSpPr/>
          <p:nvPr/>
        </p:nvSpPr>
        <p:spPr>
          <a:xfrm>
            <a:off x="804109" y="3015308"/>
            <a:ext cx="2664373" cy="2065283"/>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latin typeface="Calibri" pitchFamily="34" charset="0"/>
                <a:cs typeface="Calibri" pitchFamily="34" charset="0"/>
              </a:rPr>
              <a:t>1.Identification and development of relevant safeguards</a:t>
            </a:r>
            <a:r>
              <a:rPr lang="en-US" sz="1600" dirty="0" smtClean="0">
                <a:solidFill>
                  <a:schemeClr val="tx1"/>
                </a:solidFill>
                <a:latin typeface="Calibri" pitchFamily="34" charset="0"/>
                <a:cs typeface="Calibri" pitchFamily="34" charset="0"/>
              </a:rPr>
              <a:t>:</a:t>
            </a:r>
          </a:p>
          <a:p>
            <a:pPr algn="ctr"/>
            <a:r>
              <a:rPr lang="en-US" sz="1600" dirty="0" smtClean="0">
                <a:solidFill>
                  <a:schemeClr val="tx1"/>
                </a:solidFill>
                <a:latin typeface="Calibri" pitchFamily="34" charset="0"/>
                <a:cs typeface="Calibri" pitchFamily="34" charset="0"/>
              </a:rPr>
              <a:t> Policies, laws and regulations, either existing or those created for REDD+ </a:t>
            </a:r>
          </a:p>
          <a:p>
            <a:pPr algn="ctr"/>
            <a:endParaRPr lang="en-US" sz="1600" dirty="0">
              <a:solidFill>
                <a:schemeClr val="tx1"/>
              </a:solidFill>
            </a:endParaRPr>
          </a:p>
        </p:txBody>
      </p:sp>
      <p:sp>
        <p:nvSpPr>
          <p:cNvPr id="13" name="Right Arrow 12"/>
          <p:cNvSpPr/>
          <p:nvPr/>
        </p:nvSpPr>
        <p:spPr>
          <a:xfrm>
            <a:off x="4058085" y="3255067"/>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Left Arrow 13"/>
          <p:cNvSpPr/>
          <p:nvPr/>
        </p:nvSpPr>
        <p:spPr>
          <a:xfrm>
            <a:off x="4030444" y="3980486"/>
            <a:ext cx="9784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latin typeface="Calibri" pitchFamily="34" charset="0"/>
                <a:cs typeface="Calibri" pitchFamily="34" charset="0"/>
              </a:rPr>
              <a:t>Addressing and respecting the safeguards through the implementation of PLRs</a:t>
            </a:r>
          </a:p>
          <a:p>
            <a:pPr lvl="1"/>
            <a:r>
              <a:rPr lang="en-US" sz="2400" dirty="0" smtClean="0">
                <a:latin typeface="Calibri" pitchFamily="34" charset="0"/>
                <a:cs typeface="Calibri" pitchFamily="34" charset="0"/>
              </a:rPr>
              <a:t>Considering the specific potential REDD+ risks and benefits in the country</a:t>
            </a:r>
          </a:p>
          <a:p>
            <a:pPr>
              <a:buNone/>
            </a:pPr>
            <a:r>
              <a:rPr lang="en-US" dirty="0" smtClean="0">
                <a:latin typeface="Calibri" pitchFamily="34" charset="0"/>
                <a:cs typeface="Calibri" pitchFamily="34" charset="0"/>
              </a:rPr>
              <a:t> </a:t>
            </a:r>
          </a:p>
          <a:p>
            <a:r>
              <a:rPr lang="en-US" dirty="0" smtClean="0">
                <a:latin typeface="Calibri" pitchFamily="34" charset="0"/>
                <a:cs typeface="Calibri" pitchFamily="34" charset="0"/>
              </a:rPr>
              <a:t>May already exist or need to be created</a:t>
            </a:r>
          </a:p>
          <a:p>
            <a:pPr lvl="1"/>
            <a:r>
              <a:rPr lang="en-US" sz="2400" dirty="0" smtClean="0">
                <a:latin typeface="Calibri" pitchFamily="34" charset="0"/>
                <a:cs typeface="Calibri" pitchFamily="34" charset="0"/>
              </a:rPr>
              <a:t>Depends on the country-defined objectives</a:t>
            </a:r>
          </a:p>
          <a:p>
            <a:endParaRPr lang="en-US" dirty="0" smtClean="0">
              <a:latin typeface="Calibri" pitchFamily="34" charset="0"/>
              <a:cs typeface="Calibri" pitchFamily="34" charset="0"/>
            </a:endParaRPr>
          </a:p>
          <a:p>
            <a:r>
              <a:rPr lang="en-US" dirty="0" smtClean="0">
                <a:latin typeface="Calibri" pitchFamily="34" charset="0"/>
                <a:cs typeface="Calibri" pitchFamily="34" charset="0"/>
              </a:rPr>
              <a:t>Legal framework may not be required</a:t>
            </a:r>
          </a:p>
          <a:p>
            <a:pPr lvl="1"/>
            <a:r>
              <a:rPr lang="en-US" sz="2400" dirty="0" smtClean="0">
                <a:latin typeface="Calibri" pitchFamily="34" charset="0"/>
                <a:cs typeface="Calibri" pitchFamily="34" charset="0"/>
              </a:rPr>
              <a:t>E.g., national-level guidelines to promote/support a safeguard as opposed to a policy/law</a:t>
            </a:r>
            <a:endParaRPr lang="en-US" sz="2400" dirty="0">
              <a:latin typeface="Calibri" pitchFamily="34" charset="0"/>
              <a:cs typeface="Calibri" pitchFamily="34" charset="0"/>
            </a:endParaRPr>
          </a:p>
        </p:txBody>
      </p:sp>
      <p:sp>
        <p:nvSpPr>
          <p:cNvPr id="3" name="Title 2"/>
          <p:cNvSpPr>
            <a:spLocks noGrp="1"/>
          </p:cNvSpPr>
          <p:nvPr>
            <p:ph type="title"/>
          </p:nvPr>
        </p:nvSpPr>
        <p:spPr/>
        <p:txBody>
          <a:bodyPr/>
          <a:lstStyle/>
          <a:p>
            <a:pPr algn="l"/>
            <a:r>
              <a:rPr lang="en-US" b="1" dirty="0" smtClean="0"/>
              <a:t>Safeguard Policies, Laws, Regulations (PLRs)</a:t>
            </a:r>
            <a:endParaRPr lang="en-US"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solidFill>
                  <a:schemeClr val="tx1"/>
                </a:solidFill>
                <a:latin typeface="Calibri" pitchFamily="28" charset="0"/>
                <a:ea typeface="ＭＳ Ｐゴシック" charset="-128"/>
              </a:rPr>
              <a:t>approach for collecting and providing information on how REDD+ safeguards are being addressed and respected throughout REDD+ implementation</a:t>
            </a:r>
          </a:p>
          <a:p>
            <a:pPr>
              <a:buNone/>
            </a:pPr>
            <a:endParaRPr lang="en-US" dirty="0" smtClean="0">
              <a:solidFill>
                <a:schemeClr val="tx1"/>
              </a:solidFill>
              <a:latin typeface="Calibri" pitchFamily="28" charset="0"/>
              <a:ea typeface="ＭＳ Ｐゴシック" charset="-128"/>
            </a:endParaRPr>
          </a:p>
          <a:p>
            <a:r>
              <a:rPr lang="en-US" dirty="0" smtClean="0">
                <a:solidFill>
                  <a:schemeClr val="tx1"/>
                </a:solidFill>
                <a:latin typeface="Calibri" pitchFamily="28" charset="0"/>
                <a:ea typeface="ＭＳ Ｐゴシック" charset="-128"/>
              </a:rPr>
              <a:t>Likely components:</a:t>
            </a:r>
          </a:p>
          <a:p>
            <a:pPr lvl="1"/>
            <a:r>
              <a:rPr lang="en-US" dirty="0" smtClean="0">
                <a:solidFill>
                  <a:schemeClr val="tx1"/>
                </a:solidFill>
                <a:latin typeface="Calibri" pitchFamily="28" charset="0"/>
                <a:ea typeface="ＭＳ Ｐゴシック" charset="-128"/>
              </a:rPr>
              <a:t>Indicators </a:t>
            </a:r>
          </a:p>
          <a:p>
            <a:pPr lvl="1"/>
            <a:r>
              <a:rPr lang="en-US" dirty="0" smtClean="0">
                <a:solidFill>
                  <a:schemeClr val="tx1"/>
                </a:solidFill>
                <a:latin typeface="Calibri" pitchFamily="28" charset="0"/>
                <a:ea typeface="ＭＳ Ｐゴシック" charset="-128"/>
              </a:rPr>
              <a:t>Methodologies for collection of information (e.g., household surveys, participatory monitoring of biodiversity)</a:t>
            </a:r>
          </a:p>
          <a:p>
            <a:pPr lvl="1"/>
            <a:r>
              <a:rPr lang="en-US" dirty="0" smtClean="0">
                <a:solidFill>
                  <a:schemeClr val="tx1"/>
                </a:solidFill>
                <a:latin typeface="Calibri" pitchFamily="28" charset="0"/>
                <a:ea typeface="ＭＳ Ｐゴシック" charset="-128"/>
              </a:rPr>
              <a:t>Framework for provision of information</a:t>
            </a:r>
          </a:p>
          <a:p>
            <a:pPr lvl="1"/>
            <a:endParaRPr lang="en-US" dirty="0" smtClean="0">
              <a:solidFill>
                <a:schemeClr val="tx1"/>
              </a:solidFill>
              <a:latin typeface="Calibri" pitchFamily="28" charset="0"/>
              <a:ea typeface="ＭＳ Ｐゴシック" charset="-128"/>
            </a:endParaRPr>
          </a:p>
          <a:p>
            <a:r>
              <a:rPr lang="en-US" dirty="0" smtClean="0">
                <a:solidFill>
                  <a:schemeClr val="tx1"/>
                </a:solidFill>
                <a:latin typeface="Calibri" pitchFamily="28" charset="0"/>
                <a:ea typeface="ＭＳ Ｐゴシック" charset="-128"/>
              </a:rPr>
              <a:t>Should build on existing systems to the extent possible</a:t>
            </a:r>
            <a:endParaRPr lang="en-US" dirty="0"/>
          </a:p>
        </p:txBody>
      </p:sp>
      <p:sp>
        <p:nvSpPr>
          <p:cNvPr id="3" name="Title 2"/>
          <p:cNvSpPr>
            <a:spLocks noGrp="1"/>
          </p:cNvSpPr>
          <p:nvPr>
            <p:ph type="title"/>
          </p:nvPr>
        </p:nvSpPr>
        <p:spPr/>
        <p:txBody>
          <a:bodyPr/>
          <a:lstStyle/>
          <a:p>
            <a:pPr algn="l"/>
            <a:r>
              <a:rPr lang="en-US" b="1" dirty="0" smtClean="0"/>
              <a:t>Safeguard Information Systems (SIS)</a:t>
            </a:r>
            <a:endParaRPr lang="en-US"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07847" y="1731241"/>
            <a:ext cx="8715436" cy="4291188"/>
          </a:xfrm>
        </p:spPr>
        <p:txBody>
          <a:bodyPr/>
          <a:lstStyle/>
          <a:p>
            <a:r>
              <a:rPr lang="en-US" dirty="0" smtClean="0">
                <a:latin typeface="Calibri" pitchFamily="34" charset="0"/>
                <a:cs typeface="Calibri" pitchFamily="34" charset="0"/>
              </a:rPr>
              <a:t>Developing standards, policies, etc. for promoting and supporting safeguards</a:t>
            </a:r>
          </a:p>
          <a:p>
            <a:pPr>
              <a:buNone/>
            </a:pPr>
            <a:r>
              <a:rPr lang="en-US" dirty="0" smtClean="0">
                <a:latin typeface="Calibri" pitchFamily="34" charset="0"/>
                <a:cs typeface="Calibri" pitchFamily="34" charset="0"/>
              </a:rPr>
              <a:t> Conducting preliminary assessments of:</a:t>
            </a:r>
          </a:p>
          <a:p>
            <a:pPr lvl="1"/>
            <a:r>
              <a:rPr lang="en-US" dirty="0" smtClean="0">
                <a:latin typeface="Calibri" pitchFamily="34" charset="0"/>
                <a:cs typeface="Calibri" pitchFamily="34" charset="0"/>
              </a:rPr>
              <a:t>the potential social and environmental risks of REDD+</a:t>
            </a:r>
          </a:p>
          <a:p>
            <a:pPr lvl="1"/>
            <a:r>
              <a:rPr lang="en-US" dirty="0" smtClean="0">
                <a:latin typeface="Calibri" pitchFamily="34" charset="0"/>
                <a:cs typeface="Calibri" pitchFamily="34" charset="0"/>
              </a:rPr>
              <a:t>existing safeguards in order to understand what additional safeguards are needed in responding to Cancun</a:t>
            </a:r>
          </a:p>
          <a:p>
            <a:pPr lvl="0"/>
            <a:r>
              <a:rPr lang="en-US" dirty="0" smtClean="0">
                <a:latin typeface="Calibri" pitchFamily="34" charset="0"/>
                <a:cs typeface="Calibri" pitchFamily="34" charset="0"/>
              </a:rPr>
              <a:t>Holding multi-stakeholder consultations to assess the risks of REDD+ and to develop safeguards</a:t>
            </a:r>
          </a:p>
          <a:p>
            <a:pPr lvl="0"/>
            <a:r>
              <a:rPr lang="en-US" dirty="0" smtClean="0">
                <a:latin typeface="Calibri" pitchFamily="34" charset="0"/>
                <a:cs typeface="Calibri" pitchFamily="34" charset="0"/>
              </a:rPr>
              <a:t>Defining the overall approach to implementing safeguards in a strategic plan or draft policy</a:t>
            </a:r>
          </a:p>
          <a:p>
            <a:pPr lvl="0"/>
            <a:r>
              <a:rPr lang="en-US" dirty="0" smtClean="0">
                <a:latin typeface="Calibri" pitchFamily="34" charset="0"/>
                <a:cs typeface="Calibri" pitchFamily="34" charset="0"/>
              </a:rPr>
              <a:t>Establishing a governance system (e.g. a working group) to oversee work on safeguards</a:t>
            </a:r>
          </a:p>
          <a:p>
            <a:pPr lvl="0"/>
            <a:endParaRPr lang="en-US" dirty="0" smtClean="0"/>
          </a:p>
          <a:p>
            <a:endParaRPr lang="en-US" dirty="0"/>
          </a:p>
        </p:txBody>
      </p:sp>
      <p:sp>
        <p:nvSpPr>
          <p:cNvPr id="3" name="Title 2"/>
          <p:cNvSpPr>
            <a:spLocks noGrp="1"/>
          </p:cNvSpPr>
          <p:nvPr>
            <p:ph type="title"/>
          </p:nvPr>
        </p:nvSpPr>
        <p:spPr/>
        <p:txBody>
          <a:bodyPr/>
          <a:lstStyle/>
          <a:p>
            <a:pPr algn="l"/>
            <a:r>
              <a:rPr lang="en-US" b="1" dirty="0" smtClean="0"/>
              <a:t>Key features of national approaches to safeguards</a:t>
            </a:r>
            <a:endParaRPr lang="en-US"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73845" y="1952367"/>
            <a:ext cx="8715436" cy="4643470"/>
          </a:xfrm>
        </p:spPr>
        <p:txBody>
          <a:bodyPr/>
          <a:lstStyle/>
          <a:p>
            <a:r>
              <a:rPr lang="en-US" sz="3600" dirty="0" smtClean="0">
                <a:latin typeface="Calibri" pitchFamily="34" charset="0"/>
                <a:cs typeface="Calibri" pitchFamily="34" charset="0"/>
              </a:rPr>
              <a:t>Not a fixed, linear path for design</a:t>
            </a:r>
          </a:p>
          <a:p>
            <a:endParaRPr lang="en-US" sz="3600" dirty="0" smtClean="0">
              <a:latin typeface="Calibri" pitchFamily="34" charset="0"/>
              <a:cs typeface="Calibri" pitchFamily="34" charset="0"/>
            </a:endParaRPr>
          </a:p>
          <a:p>
            <a:r>
              <a:rPr lang="en-US" sz="3600" dirty="0" smtClean="0">
                <a:latin typeface="Calibri" pitchFamily="34" charset="0"/>
                <a:cs typeface="Calibri" pitchFamily="34" charset="0"/>
              </a:rPr>
              <a:t>Will depend on what’s in place and the objectives defined by that country</a:t>
            </a:r>
          </a:p>
          <a:p>
            <a:endParaRPr lang="en-US" sz="3600" dirty="0" smtClean="0">
              <a:latin typeface="Calibri" pitchFamily="34" charset="0"/>
              <a:cs typeface="Calibri" pitchFamily="34" charset="0"/>
            </a:endParaRPr>
          </a:p>
          <a:p>
            <a:r>
              <a:rPr lang="en-US" sz="3600" dirty="0" smtClean="0">
                <a:latin typeface="Calibri" pitchFamily="34" charset="0"/>
                <a:cs typeface="Calibri" pitchFamily="34" charset="0"/>
              </a:rPr>
              <a:t>Throughout the process, effective participation will be essential</a:t>
            </a:r>
            <a:endParaRPr lang="en-US" sz="3600" dirty="0">
              <a:latin typeface="Calibri" pitchFamily="34" charset="0"/>
              <a:cs typeface="Calibri" pitchFamily="34" charset="0"/>
            </a:endParaRPr>
          </a:p>
        </p:txBody>
      </p:sp>
      <p:sp>
        <p:nvSpPr>
          <p:cNvPr id="3" name="Title 2"/>
          <p:cNvSpPr>
            <a:spLocks noGrp="1"/>
          </p:cNvSpPr>
          <p:nvPr>
            <p:ph type="title"/>
          </p:nvPr>
        </p:nvSpPr>
        <p:spPr/>
        <p:txBody>
          <a:bodyPr/>
          <a:lstStyle/>
          <a:p>
            <a:pPr algn="l"/>
            <a:r>
              <a:rPr lang="en-US" b="1" dirty="0" smtClean="0"/>
              <a:t>Development of a National approach to safeguards</a:t>
            </a:r>
            <a:endParaRPr lang="en-US"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US" dirty="0" smtClean="0">
                <a:latin typeface="Calibri" pitchFamily="34" charset="0"/>
                <a:cs typeface="Calibri" pitchFamily="34" charset="0"/>
              </a:rPr>
              <a:t>Clearly define what the safeguards approach is supposed to do:</a:t>
            </a:r>
          </a:p>
          <a:p>
            <a:pPr lvl="0">
              <a:buNone/>
            </a:pPr>
            <a:endParaRPr lang="en-US" dirty="0" smtClean="0">
              <a:latin typeface="Calibri" pitchFamily="34" charset="0"/>
              <a:cs typeface="Calibri" pitchFamily="34" charset="0"/>
            </a:endParaRPr>
          </a:p>
          <a:p>
            <a:pPr lvl="1"/>
            <a:r>
              <a:rPr lang="en-US" sz="2400" dirty="0" smtClean="0">
                <a:latin typeface="Calibri" pitchFamily="34" charset="0"/>
                <a:cs typeface="Calibri" pitchFamily="34" charset="0"/>
              </a:rPr>
              <a:t>interpreting what is contained in the UNFCCC decisions from the country perspective</a:t>
            </a:r>
          </a:p>
          <a:p>
            <a:pPr lvl="1">
              <a:buNone/>
            </a:pPr>
            <a:endParaRPr lang="en-US" sz="2400" dirty="0" smtClean="0">
              <a:latin typeface="Calibri" pitchFamily="34" charset="0"/>
              <a:cs typeface="Calibri" pitchFamily="34" charset="0"/>
            </a:endParaRPr>
          </a:p>
          <a:p>
            <a:pPr lvl="1"/>
            <a:r>
              <a:rPr lang="en-US" sz="2400" dirty="0" smtClean="0">
                <a:latin typeface="Calibri" pitchFamily="34" charset="0"/>
                <a:cs typeface="Calibri" pitchFamily="34" charset="0"/>
              </a:rPr>
              <a:t>consideration of the specific social and environmental risks as well as benefits that might be associated with REDD+ in the country</a:t>
            </a:r>
          </a:p>
          <a:p>
            <a:pPr lvl="1"/>
            <a:endParaRPr lang="en-US" sz="2400" dirty="0" smtClean="0">
              <a:latin typeface="Calibri" pitchFamily="34" charset="0"/>
              <a:cs typeface="Calibri" pitchFamily="34" charset="0"/>
            </a:endParaRPr>
          </a:p>
          <a:p>
            <a:pPr lvl="1"/>
            <a:r>
              <a:rPr lang="en-US" sz="2400" dirty="0" smtClean="0">
                <a:latin typeface="Calibri" pitchFamily="34" charset="0"/>
                <a:cs typeface="Calibri" pitchFamily="34" charset="0"/>
              </a:rPr>
              <a:t>Responding to any other objectives identified by the country</a:t>
            </a:r>
            <a:endParaRPr lang="en-US" sz="2400" dirty="0">
              <a:latin typeface="Calibri" pitchFamily="34" charset="0"/>
              <a:cs typeface="Calibri" pitchFamily="34" charset="0"/>
            </a:endParaRPr>
          </a:p>
        </p:txBody>
      </p:sp>
      <p:sp>
        <p:nvSpPr>
          <p:cNvPr id="3" name="Title 2"/>
          <p:cNvSpPr>
            <a:spLocks noGrp="1"/>
          </p:cNvSpPr>
          <p:nvPr>
            <p:ph type="title"/>
          </p:nvPr>
        </p:nvSpPr>
        <p:spPr/>
        <p:txBody>
          <a:bodyPr/>
          <a:lstStyle/>
          <a:p>
            <a:pPr algn="l"/>
            <a:r>
              <a:rPr lang="en-US" b="1" dirty="0" smtClean="0"/>
              <a:t>Determining the Objectives</a:t>
            </a:r>
            <a:endParaRPr lang="en-US"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solidFill>
                  <a:schemeClr val="tx1"/>
                </a:solidFill>
                <a:latin typeface="Calibri" pitchFamily="28" charset="0"/>
                <a:ea typeface="ＭＳ Ｐゴシック" charset="-128"/>
              </a:rPr>
              <a:t>Gap analysis of existing country PLRs</a:t>
            </a:r>
          </a:p>
          <a:p>
            <a:pPr lvl="1"/>
            <a:r>
              <a:rPr lang="en-US" sz="2400" dirty="0" smtClean="0">
                <a:solidFill>
                  <a:schemeClr val="tx1"/>
                </a:solidFill>
                <a:latin typeface="Calibri" pitchFamily="28" charset="0"/>
                <a:ea typeface="ＭＳ Ｐゴシック" charset="-128"/>
              </a:rPr>
              <a:t>consider what, if any, PLRs need to be in place to achieve the objectives</a:t>
            </a:r>
          </a:p>
          <a:p>
            <a:endParaRPr lang="en-US" dirty="0" smtClean="0">
              <a:solidFill>
                <a:schemeClr val="tx1"/>
              </a:solidFill>
              <a:latin typeface="Calibri" pitchFamily="28" charset="0"/>
              <a:ea typeface="ＭＳ Ｐゴシック" charset="-128"/>
            </a:endParaRPr>
          </a:p>
          <a:p>
            <a:r>
              <a:rPr lang="en-US" dirty="0" smtClean="0">
                <a:solidFill>
                  <a:schemeClr val="tx1"/>
                </a:solidFill>
                <a:latin typeface="Calibri" pitchFamily="28" charset="0"/>
                <a:ea typeface="ＭＳ Ｐゴシック" charset="-128"/>
              </a:rPr>
              <a:t>Determine the effectiveness of existing systems</a:t>
            </a:r>
          </a:p>
          <a:p>
            <a:pPr lvl="1"/>
            <a:r>
              <a:rPr lang="en-US" sz="2400" dirty="0" smtClean="0">
                <a:solidFill>
                  <a:schemeClr val="tx1"/>
                </a:solidFill>
                <a:latin typeface="Calibri" pitchFamily="28" charset="0"/>
                <a:ea typeface="ＭＳ Ｐゴシック" charset="-128"/>
              </a:rPr>
              <a:t>Existing tools can be helpful to assess gaps</a:t>
            </a:r>
          </a:p>
          <a:p>
            <a:endParaRPr lang="en-US" dirty="0" smtClean="0">
              <a:solidFill>
                <a:schemeClr val="tx1"/>
              </a:solidFill>
              <a:latin typeface="Calibri" pitchFamily="28" charset="0"/>
              <a:ea typeface="ＭＳ Ｐゴシック" charset="-128"/>
            </a:endParaRPr>
          </a:p>
          <a:p>
            <a:r>
              <a:rPr lang="en-US" dirty="0" smtClean="0">
                <a:solidFill>
                  <a:schemeClr val="tx1"/>
                </a:solidFill>
                <a:latin typeface="Calibri" pitchFamily="28" charset="0"/>
                <a:ea typeface="ＭＳ Ｐゴシック" charset="-128"/>
              </a:rPr>
              <a:t>Safeguard policy framework</a:t>
            </a:r>
          </a:p>
          <a:p>
            <a:pPr lvl="1"/>
            <a:r>
              <a:rPr lang="en-US" sz="2400" dirty="0" smtClean="0">
                <a:solidFill>
                  <a:schemeClr val="tx1"/>
                </a:solidFill>
                <a:latin typeface="Calibri" pitchFamily="28" charset="0"/>
                <a:ea typeface="ＭＳ Ｐゴシック" charset="-128"/>
              </a:rPr>
              <a:t>Provides the basis for the country’s response to UNFCCC and other requirements</a:t>
            </a:r>
          </a:p>
          <a:p>
            <a:endParaRPr lang="en-US" dirty="0"/>
          </a:p>
        </p:txBody>
      </p:sp>
      <p:sp>
        <p:nvSpPr>
          <p:cNvPr id="3" name="Title 2"/>
          <p:cNvSpPr>
            <a:spLocks noGrp="1"/>
          </p:cNvSpPr>
          <p:nvPr>
            <p:ph type="title"/>
          </p:nvPr>
        </p:nvSpPr>
        <p:spPr/>
        <p:txBody>
          <a:bodyPr/>
          <a:lstStyle/>
          <a:p>
            <a:pPr algn="l"/>
            <a:r>
              <a:rPr lang="en-US" b="1" dirty="0" smtClean="0"/>
              <a:t>Developing Safeguard PLRs</a:t>
            </a:r>
            <a:endParaRPr lang="en-US"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0_Office Them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10_Office Theme">
      <a:majorFont>
        <a:latin typeface="Arial"/>
        <a:ea typeface="ＭＳ Ｐゴシック"/>
        <a:cs typeface=""/>
      </a:majorFont>
      <a:minorFont>
        <a:latin typeface=""/>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5541</TotalTime>
  <Words>3382</Words>
  <Application>Microsoft Office PowerPoint</Application>
  <PresentationFormat>On-screen Show (4:3)</PresentationFormat>
  <Paragraphs>200</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10_Office Theme</vt:lpstr>
      <vt:lpstr>National Approaches to Safeguards</vt:lpstr>
      <vt:lpstr>Outline</vt:lpstr>
      <vt:lpstr>Core Elements of a National Approach to Safeguards</vt:lpstr>
      <vt:lpstr>Safeguard Policies, Laws, Regulations (PLRs)</vt:lpstr>
      <vt:lpstr>Safeguard Information Systems (SIS)</vt:lpstr>
      <vt:lpstr>Key features of national approaches to safeguards</vt:lpstr>
      <vt:lpstr>Development of a National approach to safeguards</vt:lpstr>
      <vt:lpstr>Determining the Objectives</vt:lpstr>
      <vt:lpstr>Developing Safeguard PLRs</vt:lpstr>
      <vt:lpstr>Developing the SIS</vt:lpstr>
      <vt:lpstr>UN-REDD Tools to Support National Approaches to Safeguards (1)</vt:lpstr>
      <vt:lpstr>UN-REDD Tools to Support National Approaches to Safeguards (2)</vt:lpstr>
      <vt:lpstr>UN-REDD Tools to Support National Approaches to Safeguards (3)</vt:lpstr>
      <vt:lpstr>Thank you for listening!</vt:lpstr>
    </vt:vector>
  </TitlesOfParts>
  <Company>S V</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Engagement of Indigenous Peoples and Civil Society</dc:title>
  <dc:creator>S V</dc:creator>
  <cp:lastModifiedBy>kimberly.todd</cp:lastModifiedBy>
  <cp:revision>153</cp:revision>
  <cp:lastPrinted>2009-09-11T19:08:30Z</cp:lastPrinted>
  <dcterms:created xsi:type="dcterms:W3CDTF">2012-08-30T23:13:23Z</dcterms:created>
  <dcterms:modified xsi:type="dcterms:W3CDTF">2012-11-12T10:06:41Z</dcterms:modified>
</cp:coreProperties>
</file>