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37921-9C85-41E1-A5DF-06F7EAA1F1C8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8E815-FE12-477F-9FDF-68A22E4DDADA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8E815-FE12-477F-9FDF-68A22E4DDA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definition of</a:t>
            </a:r>
            <a:r>
              <a:rPr lang="en-US" baseline="0" dirty="0" smtClean="0"/>
              <a:t> CR : </a:t>
            </a:r>
            <a:br>
              <a:rPr lang="en-US" baseline="0" dirty="0" smtClean="0"/>
            </a:br>
            <a:r>
              <a:rPr lang="en-US" baseline="0" dirty="0" smtClean="0"/>
              <a:t>National , Individual / Community Level : Both levels imply a certain risk for corruption  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8E815-FE12-477F-9FDF-68A22E4DDA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CDEFA-26B9-4FC6-823F-2C1DD1BA4E35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BC7CF-75D5-4683-9D35-F5509C3C5F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johannawehkamp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A Comparative Overview of REDD+ Policy and</a:t>
            </a:r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en-US" sz="3600" dirty="0" smtClean="0"/>
              <a:t>Governance Approaches Across the Africa Region</a:t>
            </a:r>
            <a:r>
              <a:rPr lang="en-US" dirty="0" smtClean="0"/>
              <a:t/>
            </a:r>
            <a:br>
              <a:rPr lang="en-US" dirty="0" smtClean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Johanna Wehkamp, Mercator Fellowship on International Affairs  </a:t>
            </a:r>
          </a:p>
          <a:p>
            <a:r>
              <a:rPr lang="en-US" sz="2000" dirty="0" smtClean="0"/>
              <a:t>( study conducted with Carole </a:t>
            </a:r>
            <a:r>
              <a:rPr lang="en-US" sz="2000" dirty="0" err="1" smtClean="0"/>
              <a:t>Megevand</a:t>
            </a:r>
            <a:r>
              <a:rPr lang="en-US" sz="2000" dirty="0" smtClean="0"/>
              <a:t>, </a:t>
            </a:r>
            <a:r>
              <a:rPr lang="en-GB" sz="2000" dirty="0" smtClean="0"/>
              <a:t>Erik Winter Reed and Rajesh </a:t>
            </a:r>
            <a:r>
              <a:rPr lang="en-GB" sz="2000" dirty="0" err="1" smtClean="0"/>
              <a:t>Koirala</a:t>
            </a:r>
            <a:r>
              <a:rPr lang="en-GB" sz="2000" dirty="0" smtClean="0"/>
              <a:t>)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b="1" i="1" dirty="0"/>
              <a:t>1. Governance issues are a central driver of deforestation for African countries  </a:t>
            </a:r>
            <a:endParaRPr lang="en-US" sz="2800" dirty="0"/>
          </a:p>
        </p:txBody>
      </p:sp>
      <p:pic>
        <p:nvPicPr>
          <p:cNvPr id="4" name="Grafik 3"/>
          <p:cNvPicPr/>
          <p:nvPr/>
        </p:nvPicPr>
        <p:blipFill>
          <a:blip r:embed="rId3" cstate="print"/>
          <a:srcRect l="5282" t="37939" r="29374" b="20588"/>
          <a:stretch>
            <a:fillRect/>
          </a:stretch>
        </p:blipFill>
        <p:spPr bwMode="auto">
          <a:xfrm>
            <a:off x="611560" y="1628800"/>
            <a:ext cx="7992887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069502" y="5432539"/>
            <a:ext cx="700499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Relative frequency of different drivers of deforestation (as mentioned in the R-PPs)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i="1" dirty="0"/>
              <a:t>2. African countries have different priorities in their REDD+ strategies </a:t>
            </a:r>
            <a:endParaRPr lang="en-US" sz="2800" dirty="0"/>
          </a:p>
        </p:txBody>
      </p:sp>
      <p:pic>
        <p:nvPicPr>
          <p:cNvPr id="4" name="Grafik 3"/>
          <p:cNvPicPr/>
          <p:nvPr/>
        </p:nvPicPr>
        <p:blipFill>
          <a:blip r:embed="rId2" cstate="print"/>
          <a:srcRect l="25141" t="33511" r="23660" b="23455"/>
          <a:stretch>
            <a:fillRect/>
          </a:stretch>
        </p:blipFill>
        <p:spPr bwMode="auto">
          <a:xfrm>
            <a:off x="323528" y="1628800"/>
            <a:ext cx="8496944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llipse 4"/>
          <p:cNvSpPr/>
          <p:nvPr/>
        </p:nvSpPr>
        <p:spPr>
          <a:xfrm>
            <a:off x="5076056" y="3717032"/>
            <a:ext cx="504056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/>
              <a:t>Mapping African countries approaches to carbon ownership and benefit sharing </a:t>
            </a:r>
            <a:endParaRPr lang="en-US" sz="2800" b="1" i="1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683568" y="4005064"/>
          <a:ext cx="7848872" cy="1962912"/>
        </p:xfrm>
        <a:graphic>
          <a:graphicData uri="http://schemas.openxmlformats.org/drawingml/2006/table">
            <a:tbl>
              <a:tblPr/>
              <a:tblGrid>
                <a:gridCol w="1308271"/>
                <a:gridCol w="1397322"/>
                <a:gridCol w="1756608"/>
                <a:gridCol w="1755724"/>
                <a:gridCol w="1630947"/>
              </a:tblGrid>
              <a:tr h="594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Calibri"/>
                          <a:ea typeface="Times New Roman"/>
                          <a:cs typeface="Calibri"/>
                        </a:rPr>
                        <a:t>National benefit sharing mechanism</a:t>
                      </a:r>
                      <a:endParaRPr lang="de-DE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Calibri"/>
                          <a:ea typeface="Times New Roman"/>
                          <a:cs typeface="Calibri"/>
                        </a:rPr>
                        <a:t>National redistribution fund</a:t>
                      </a:r>
                      <a:endParaRPr lang="de-DE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Calibri"/>
                          <a:ea typeface="Times New Roman"/>
                          <a:cs typeface="Calibri"/>
                        </a:rPr>
                        <a:t>Local BS managed by a decentralized state authority </a:t>
                      </a:r>
                      <a:endParaRPr lang="de-DE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Calibri"/>
                          <a:ea typeface="Times New Roman"/>
                          <a:cs typeface="Calibri"/>
                        </a:rPr>
                        <a:t>Local or project level benefit sharing with a share to the state</a:t>
                      </a:r>
                      <a:endParaRPr lang="de-DE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Calibri"/>
                          <a:ea typeface="Times New Roman"/>
                          <a:cs typeface="Calibri"/>
                        </a:rPr>
                        <a:t>Not yet clarified </a:t>
                      </a:r>
                      <a:endParaRPr lang="de-DE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9901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Burkina Faso</a:t>
                      </a:r>
                      <a:b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CAR (1)</a:t>
                      </a:r>
                      <a:b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Ghana</a:t>
                      </a:r>
                      <a:endParaRPr lang="de-DE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Times New Roman"/>
                          <a:cs typeface="Calibri"/>
                        </a:rPr>
                        <a:t>DRC</a:t>
                      </a:r>
                      <a:br>
                        <a:rPr lang="en-GB" sz="140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>
                          <a:latin typeface="Calibri"/>
                          <a:ea typeface="Times New Roman"/>
                          <a:cs typeface="Calibri"/>
                        </a:rPr>
                        <a:t>Madagascar</a:t>
                      </a:r>
                      <a:endParaRPr lang="de-DE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Times New Roman"/>
                          <a:cs typeface="Calibri"/>
                        </a:rPr>
                        <a:t>Republic of the Congo</a:t>
                      </a:r>
                      <a:endParaRPr lang="de-DE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Times New Roman"/>
                          <a:cs typeface="Calibri"/>
                        </a:rPr>
                        <a:t>Cameroon </a:t>
                      </a:r>
                      <a:br>
                        <a:rPr lang="en-GB" sz="140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>
                          <a:latin typeface="Calibri"/>
                          <a:ea typeface="Times New Roman"/>
                          <a:cs typeface="Calibri"/>
                        </a:rPr>
                        <a:t>CAR (2)</a:t>
                      </a:r>
                      <a:br>
                        <a:rPr lang="en-GB" sz="140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>
                          <a:latin typeface="Calibri"/>
                          <a:ea typeface="Times New Roman"/>
                          <a:cs typeface="Calibri"/>
                        </a:rPr>
                        <a:t>Liberia </a:t>
                      </a:r>
                      <a:endParaRPr lang="de-DE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Ethiopia, </a:t>
                      </a:r>
                      <a:endParaRPr lang="de-DE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Kenya</a:t>
                      </a:r>
                      <a:r>
                        <a:rPr lang="en-GB" sz="14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/>
                      </a:r>
                      <a:br>
                        <a:rPr lang="en-GB" sz="14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Mozambique</a:t>
                      </a:r>
                      <a:br>
                        <a:rPr lang="en-GB" sz="14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Tanzania</a:t>
                      </a:r>
                      <a:br>
                        <a:rPr lang="en-GB" sz="14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Uganda </a:t>
                      </a:r>
                      <a:endParaRPr lang="de-DE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/>
        </p:nvGraphicFramePr>
        <p:xfrm>
          <a:off x="683568" y="1700808"/>
          <a:ext cx="7776864" cy="1800200"/>
        </p:xfrm>
        <a:graphic>
          <a:graphicData uri="http://schemas.openxmlformats.org/drawingml/2006/table">
            <a:tbl>
              <a:tblPr/>
              <a:tblGrid>
                <a:gridCol w="1993122"/>
                <a:gridCol w="1736369"/>
                <a:gridCol w="2248667"/>
                <a:gridCol w="1798706"/>
              </a:tblGrid>
              <a:tr h="771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Calibri"/>
                          <a:ea typeface="Times New Roman"/>
                          <a:cs typeface="Calibri"/>
                        </a:rPr>
                        <a:t>State Ownership</a:t>
                      </a:r>
                      <a:endParaRPr lang="de-DE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Calibri"/>
                          <a:ea typeface="Times New Roman"/>
                          <a:cs typeface="Calibri"/>
                        </a:rPr>
                        <a:t>Individual /Community Ownership</a:t>
                      </a:r>
                      <a:endParaRPr lang="de-DE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Calibri"/>
                          <a:ea typeface="Times New Roman"/>
                          <a:cs typeface="Calibri"/>
                        </a:rPr>
                        <a:t>Both approaches are considered  </a:t>
                      </a:r>
                      <a:endParaRPr lang="de-DE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latin typeface="Calibri"/>
                          <a:ea typeface="Times New Roman"/>
                          <a:cs typeface="Calibri"/>
                        </a:rPr>
                        <a:t>Issue has not been explored yet </a:t>
                      </a:r>
                      <a:endParaRPr lang="de-DE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0286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latin typeface="Calibri"/>
                          <a:ea typeface="Times New Roman"/>
                          <a:cs typeface="Calibri"/>
                        </a:rPr>
                        <a:t>Burkina Faso </a:t>
                      </a:r>
                      <a:br>
                        <a:rPr lang="es-ES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s-ES" sz="1400" dirty="0">
                          <a:latin typeface="Calibri"/>
                          <a:ea typeface="Times New Roman"/>
                          <a:cs typeface="Calibri"/>
                        </a:rPr>
                        <a:t>Cameroon</a:t>
                      </a:r>
                      <a:br>
                        <a:rPr lang="es-ES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s-ES" sz="1400" dirty="0">
                          <a:latin typeface="Calibri"/>
                          <a:ea typeface="Times New Roman"/>
                          <a:cs typeface="Calibri"/>
                        </a:rPr>
                        <a:t>Ghana </a:t>
                      </a:r>
                      <a:br>
                        <a:rPr lang="es-ES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s-ES" sz="1400" dirty="0">
                          <a:latin typeface="Calibri"/>
                          <a:ea typeface="Times New Roman"/>
                          <a:cs typeface="Calibri"/>
                        </a:rPr>
                        <a:t>Liberia</a:t>
                      </a:r>
                      <a:endParaRPr lang="de-DE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Kenya </a:t>
                      </a: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/>
                      </a:r>
                      <a:b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Madagascar</a:t>
                      </a:r>
                      <a:b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Mozambique</a:t>
                      </a:r>
                      <a:b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Uganda </a:t>
                      </a:r>
                      <a:endParaRPr lang="de-DE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Central African Republic </a:t>
                      </a:r>
                      <a:b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Republic of the Congo</a:t>
                      </a:r>
                      <a:b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DR Congo</a:t>
                      </a:r>
                      <a:endParaRPr lang="de-DE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Ethiopia</a:t>
                      </a:r>
                      <a:b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GB" sz="1400" dirty="0">
                          <a:latin typeface="Calibri"/>
                          <a:ea typeface="Times New Roman"/>
                          <a:cs typeface="Calibri"/>
                        </a:rPr>
                        <a:t>Tanzania</a:t>
                      </a:r>
                      <a:endParaRPr lang="de-DE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</a:tr>
            </a:tbl>
          </a:graphicData>
        </a:graphic>
      </p:graphicFrame>
      <p:sp>
        <p:nvSpPr>
          <p:cNvPr id="7" name="Titel 1"/>
          <p:cNvSpPr txBox="1">
            <a:spLocks/>
          </p:cNvSpPr>
          <p:nvPr/>
        </p:nvSpPr>
        <p:spPr>
          <a:xfrm>
            <a:off x="611560" y="2060848"/>
            <a:ext cx="3672408" cy="3384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Carbon Ownership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 dirty="0" smtClean="0">
                <a:latin typeface="+mj-lt"/>
                <a:ea typeface="+mj-ea"/>
                <a:cs typeface="+mj-cs"/>
              </a:rPr>
              <a:t>Benefit Sharing </a:t>
            </a:r>
            <a:endParaRPr kumimoji="0" lang="en-US" sz="1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i="1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Concluding Observations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Governance weakness is a central driver of deforestation, but at the same time the political discussions and institutional tool-set are not developed enough in order to provide solutions to this central driver of deforestation.</a:t>
            </a:r>
          </a:p>
          <a:p>
            <a:r>
              <a:rPr lang="en-GB" sz="2400" dirty="0" smtClean="0"/>
              <a:t>For many countries a certain degree of perplexity could be observed with regards to defining the different elements of the implementation framework in a precise manner </a:t>
            </a:r>
          </a:p>
          <a:p>
            <a:r>
              <a:rPr lang="en-US" sz="1700" i="1" dirty="0" smtClean="0"/>
              <a:t>(Kenya: “The international REDD+ mechanism expected to be finalized in the coming months </a:t>
            </a:r>
            <a:r>
              <a:rPr lang="en-US" sz="1700" dirty="0" smtClean="0"/>
              <a:t>[</a:t>
            </a:r>
            <a:r>
              <a:rPr lang="en-US" sz="1700" i="1" dirty="0" smtClean="0"/>
              <a:t>will likely clarify the modalities by which Kenya will be able to access funding for REDD+ strategies it may </a:t>
            </a:r>
            <a:r>
              <a:rPr lang="en-US" sz="1700" i="1" smtClean="0"/>
              <a:t>select.”)</a:t>
            </a:r>
          </a:p>
          <a:p>
            <a:pPr lvl="1"/>
            <a:endParaRPr lang="en-US" sz="1300" i="1" dirty="0" smtClean="0"/>
          </a:p>
          <a:p>
            <a:pPr lvl="1">
              <a:buNone/>
            </a:pPr>
            <a:endParaRPr lang="de-DE" sz="1300" dirty="0" smtClean="0"/>
          </a:p>
          <a:p>
            <a:pPr>
              <a:buNone/>
            </a:pPr>
            <a:r>
              <a:rPr lang="en-GB" sz="2400" dirty="0" smtClean="0">
                <a:sym typeface="Wingdings" pitchFamily="2" charset="2"/>
              </a:rPr>
              <a:t>	</a:t>
            </a:r>
            <a:endParaRPr lang="en-GB" sz="2400" dirty="0" smtClean="0"/>
          </a:p>
          <a:p>
            <a:pPr lvl="1"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Thank very much you for your attention! </a:t>
            </a:r>
          </a:p>
          <a:p>
            <a:pPr algn="ctr">
              <a:buNone/>
            </a:pPr>
            <a:endParaRPr lang="en-US" dirty="0">
              <a:hlinkClick r:id="rId2"/>
            </a:endParaRPr>
          </a:p>
          <a:p>
            <a:pPr algn="ctr">
              <a:buNone/>
            </a:pPr>
            <a:r>
              <a:rPr lang="en-US" sz="2000" dirty="0" smtClean="0">
                <a:hlinkClick r:id="rId2"/>
              </a:rPr>
              <a:t> johannawehkamp@gmail.com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Bildschirmpräsentation (4:3)</PresentationFormat>
  <Paragraphs>63</Paragraphs>
  <Slides>6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Larissa-Design</vt:lpstr>
      <vt:lpstr>A Comparative Overview of REDD+ Policy and Governance Approaches Across the Africa Region </vt:lpstr>
      <vt:lpstr>1. Governance issues are a central driver of deforestation for African countries  </vt:lpstr>
      <vt:lpstr>2. African countries have different priorities in their REDD+ strategies </vt:lpstr>
      <vt:lpstr>Mapping African countries approaches to carbon ownership and benefit sharing </vt:lpstr>
      <vt:lpstr>Concluding Observations</vt:lpstr>
      <vt:lpstr>Folie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Approaches to REDD+ Governance Across the Africa Region</dc:title>
  <dc:creator>johannaka</dc:creator>
  <cp:lastModifiedBy>johannaka</cp:lastModifiedBy>
  <cp:revision>24</cp:revision>
  <dcterms:created xsi:type="dcterms:W3CDTF">2013-06-26T16:19:01Z</dcterms:created>
  <dcterms:modified xsi:type="dcterms:W3CDTF">2013-07-03T07:22:25Z</dcterms:modified>
</cp:coreProperties>
</file>