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58" r:id="rId7"/>
    <p:sldId id="259" r:id="rId8"/>
    <p:sldId id="29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99" r:id="rId21"/>
    <p:sldId id="275" r:id="rId22"/>
    <p:sldId id="300" r:id="rId23"/>
    <p:sldId id="276" r:id="rId24"/>
    <p:sldId id="284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71" autoAdjust="0"/>
  </p:normalViewPr>
  <p:slideViewPr>
    <p:cSldViewPr showGuides="1">
      <p:cViewPr>
        <p:scale>
          <a:sx n="100" d="100"/>
          <a:sy n="100" d="100"/>
        </p:scale>
        <p:origin x="-558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6563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>
            <a:lvl1pPr eaLnBrk="1" fontAlgn="auto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nb-NO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1438" y="0"/>
            <a:ext cx="29765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>
            <a:lvl1pPr algn="r" eaLnBrk="1" fontAlgn="auto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nb-NO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6800"/>
            <a:ext cx="2976563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/>
          <a:lstStyle>
            <a:lvl1pPr eaLnBrk="1" fontAlgn="auto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nb-NO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1438" y="8686800"/>
            <a:ext cx="29765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numCol="1" anchor="b" anchorCtr="0" compatLnSpc="1">
            <a:prstTxWarp prst="textNoShape">
              <a:avLst/>
            </a:prstTxWarp>
          </a:bodyPr>
          <a:lstStyle>
            <a:lvl1pPr algn="r" eaLnBrk="1">
              <a:defRPr sz="1400"/>
            </a:lvl1pPr>
          </a:lstStyle>
          <a:p>
            <a:pPr>
              <a:defRPr/>
            </a:pPr>
            <a:fld id="{FDCA8A53-69E7-446A-8217-68230DEEC148}" type="slidenum">
              <a:rPr lang="en-US" altLang="en-US"/>
              <a:pPr>
                <a:defRPr/>
              </a:pPr>
              <a:t>‹#›</a:t>
            </a:fld>
            <a:endParaRPr lang="nb-NO" altLang="en-US" sz="1200"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085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nb-NO" noProof="0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defRPr sz="1400">
                <a:latin typeface="Times New Roman" pitchFamily="18" charset="0"/>
                <a:ea typeface="Lucida Sans Unicode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275BA0C6-0F58-4638-874E-55CCC0568A13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096238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nb-NO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27651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81E3911A-C839-446F-8382-E686C191FF63}" type="slidenum">
              <a:rPr lang="nb-NO" altLang="en-US" smtClean="0">
                <a:latin typeface="Times New Roman" pitchFamily="18" charset="0"/>
              </a:rPr>
              <a:pPr algn="l" hangingPunct="1"/>
              <a:t>2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2867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28676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29699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6DA2AB49-C245-4C2F-918F-CE9F4325036A}" type="slidenum">
              <a:rPr lang="nb-NO" altLang="en-US" smtClean="0">
                <a:latin typeface="Times New Roman" pitchFamily="18" charset="0"/>
              </a:rPr>
              <a:pPr algn="l" hangingPunct="1"/>
              <a:t>4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3072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0724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3F541D85-3CC8-4B6A-9632-02AFFC6F7D08}" type="slidenum">
              <a:rPr lang="nb-NO" altLang="en-US" smtClean="0">
                <a:latin typeface="Times New Roman" pitchFamily="18" charset="0"/>
              </a:rPr>
              <a:pPr algn="l" hangingPunct="1"/>
              <a:t>5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3174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1748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39C00A54-0A38-4848-BD78-1D0167895C46}" type="slidenum">
              <a:rPr lang="nb-NO" altLang="en-US" smtClean="0">
                <a:latin typeface="Times New Roman" pitchFamily="18" charset="0"/>
              </a:rPr>
              <a:pPr algn="l" hangingPunct="1"/>
              <a:t>6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3277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2772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r>
              <a:rPr altLang="en-US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186E8958-E549-4AEF-BAB0-53A977FCC99A}" type="slidenum">
              <a:rPr lang="nb-NO" altLang="en-US" smtClean="0">
                <a:latin typeface="Times New Roman" pitchFamily="18" charset="0"/>
              </a:rPr>
              <a:pPr algn="l" hangingPunct="1"/>
              <a:t>7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3379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3796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r>
              <a:rPr altLang="en-US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4819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5843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6867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7891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8915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 anchor="t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hangingPunct="1"/>
            <a:fld id="{406B255E-7E8C-4B37-BEFE-01267EABEA39}" type="slidenum">
              <a:rPr lang="nb-NO" altLang="en-US" smtClean="0">
                <a:latin typeface="Times New Roman" pitchFamily="18" charset="0"/>
              </a:rPr>
              <a:pPr algn="l" hangingPunct="1"/>
              <a:t>13</a:t>
            </a:fld>
            <a:endParaRPr lang="nb-NO" altLang="en-US" sz="1800" smtClean="0">
              <a:solidFill>
                <a:srgbClr val="000000"/>
              </a:solidFill>
            </a:endParaRPr>
          </a:p>
        </p:txBody>
      </p:sp>
      <p:sp>
        <p:nvSpPr>
          <p:cNvPr id="3993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39940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r>
              <a:rPr altLang="en-US" sz="18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0963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1987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3011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4035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5059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6083" name="Notes Placeholder 2"/>
          <p:cNvSpPr txBox="1"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CFE7F5"/>
          </a:solidFill>
          <a:ln w="25400">
            <a:solidFill>
              <a:srgbClr val="808080"/>
            </a:solidFill>
            <a:miter lim="800000"/>
            <a:headEnd/>
            <a:tailEnd/>
          </a:ln>
        </p:spPr>
      </p:sp>
      <p:sp>
        <p:nvSpPr>
          <p:cNvPr id="47107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altLang="en-US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DB0A8-3039-49A6-A002-9AA5ECA75D0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155C6-71A6-46AC-846D-54BF85BA2FF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59765036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0DFEF-DD64-4769-9CD6-B494FA78C346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F11A2-54E9-486F-80AC-FEAD3BCBBA8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70181456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74165-A043-45C8-86A5-4097B91D83B4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DF16D-6EDB-4A17-89E6-A68C00F25D98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426772662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9A58A-C808-43A5-8CCB-239DBD12A802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23D90-7906-4DF5-B46C-FE351FAF22AC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80116470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11861-E17B-4977-8378-91B6429DD62E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4E6BC-8C51-49B1-95C8-1AFEB941C720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172655004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0D7B3-5F57-4770-9910-8ACD144C6CC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00AA9-C67B-4487-BCFC-0D40BA3C8ECE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714574843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9ADCD-72AE-4E1E-9399-BE5CA5A985D0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B9D07-FAD7-4D23-B208-B5CEE9CDBFC1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612764069"/>
      </p:ext>
    </p:extLst>
  </p:cSld>
  <p:clrMapOvr>
    <a:masterClrMapping/>
  </p:clrMapOvr>
  <p:transition spd="slow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C5AED-F08C-4B5A-8553-92EAE7B0E880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82A8A-F943-4432-B2A9-8B3F5F9B1ABD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023209492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65CF3-BD0F-498B-A7AD-D521EF50E4B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ED3C8-A8B6-46CD-8C14-F0CDF05DB19F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547334305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7446D-74FC-4C5A-902E-BBFD86C2B64F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8692D-4FFB-433A-A589-B895D24F008E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8888424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7400" cy="4525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4525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0D6C7-A6C4-475D-AEB1-64CF3C62B78B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8F351-C318-43CF-A4DC-D44FDEB0056E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09630786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4303F-A33B-416D-A2A3-226FA462C8F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9A735-AB75-46BB-86D7-5691B46316C7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469576219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F2641-1622-417E-9C84-890BCC1D560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617BA-B70F-4D52-ADD8-7E7D99F20D74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9104545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1A37F-446C-47C8-9AA4-EA56C8E3612B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BE05C-19DD-452B-81DD-475EB4D26A53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042926840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78B1A-83AA-41AF-969A-184DB6111A12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A27BA-C635-45CB-84C8-FE2A13256CF6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411436878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23B43-16B9-4F4A-B278-2FB8EFAEB661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8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F59B7-EF46-4E8C-A75E-D49F01784EA5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610430549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AD055-CA50-4A33-AE6B-2823A7306AD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54E5D-E555-4D95-AB8A-4759066A2A59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86244884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DDB26-988A-41D6-80F4-C546C4AACD1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D78A4-DAEB-491F-9554-74613B8BBA77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175599127"/>
      </p:ext>
    </p:extLst>
  </p:cSld>
  <p:clrMapOvr>
    <a:masterClrMapping/>
  </p:clrMapOvr>
  <p:transition spd="slow"/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B5770-6965-4AC1-B86A-C6CF3D79F18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32F46-4F58-465F-8094-A0C46D40C4C8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368528915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260C2-7201-45BA-9939-49090A3AFF42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2594C-CF71-4182-B733-9E2406C92EDF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836724015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D6F3B-1920-402B-BA66-0FEE78AB8C4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4FEB7-9E30-4F95-AEF5-7E20579CEFD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512336999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5857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7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B231A-3810-435C-8EE2-D8B2D6F7E98E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2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3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A7EA6-1665-43F6-854A-DF7A28EC5395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923155759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50ED6-5B64-4B4E-AE56-C07FB292A2C2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1AEF2-FC30-4271-8070-C4E73FB6A220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94475603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23C7D-9652-4CAC-BEE4-30B0C846290D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C18F3-3C19-4D22-8263-4CF4C1A8A957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07651544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E7275-66F3-4D3E-BA02-6C58399E7C53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55104-01D7-4A1E-A09C-1B499A72B7E2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229868737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8BD6B-D759-4BBE-A805-4857D06D206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6FDBE-9076-4E5A-9B9A-90E23663B4E8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379203920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75F2B-CF96-4639-A404-87E9EA9BB22D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8008F-6165-4FF5-8397-16211913D469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011944055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DDE2B-51E6-474C-A475-DF05D181811F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588F7-D2E5-4B5A-A9C4-CC9FF4522921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212656503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9B0E5-7D35-4D32-B32C-454FB82AFFBC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02600-5C25-4E1F-B0B0-13D57F50A28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786611573"/>
      </p:ext>
    </p:extLst>
  </p:cSld>
  <p:clrMapOvr>
    <a:masterClrMapping/>
  </p:clrMapOvr>
  <p:transition spd="slow"/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7343B-E88A-422B-BA93-23B8E13C2DE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DD0B2-1B81-4E3C-93DD-E7D9AFE0A621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411421208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C4ADD-B491-4554-8E42-38632882B6B5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42005-9909-4B17-9591-EECE14A0340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962046540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BFF16-8FA0-41B5-A862-27DDCE3B012A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4989DB-62BE-473F-AA1D-5DFE76603CE6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64991698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1CB4B-E408-417C-A727-04D9E2AA38A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162EA-33AA-47F6-BCD1-E7E2910AF52E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532835646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D6CD3-BBBB-4DD8-8553-67492A64824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82B26-5F85-44D3-BB16-A87E58F6603D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877114446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B53776-3F97-44EB-A67E-015598B6886E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0FF5D-36B0-4532-9DE1-5D6E41B08F88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477831887"/>
      </p:ext>
    </p:extLst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AC980-D51A-4CC1-9B61-A9EF17A7C2C6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6B757-25A7-43B9-9C34-40CBCE75DD81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753463433"/>
      </p:ext>
    </p:extLst>
  </p:cSld>
  <p:clrMapOvr>
    <a:masterClrMapping/>
  </p:clrMapOvr>
  <p:transition spd="slow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E040F-D6D9-442B-9ADB-FC7A00BB2A27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A4AE8-0AC2-4CD5-95AD-5C0B2AB9DDAB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528768111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104CB-7A22-446A-AC8B-2EBE8FCD54BB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8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617F4-7892-4991-85DC-4757F4BA7CD9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033318137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E06F9-2D38-4409-9659-E543858ECE7B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397C5-9338-41FA-95F4-9FF7FF878082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2905826880"/>
      </p:ext>
    </p:extLst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8DFAC-6F58-4187-8D41-03FACC546396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3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D9D25-EC9C-423B-8C1C-572E1240F0B6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791539444"/>
      </p:ext>
    </p:extLst>
  </p:cSld>
  <p:clrMapOvr>
    <a:masterClrMapping/>
  </p:clrMapOvr>
  <p:transition spd="slow"/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80117-E477-42FF-B22D-C5D75F942A74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FDBD9-8F40-4C11-90AC-C8F54C0FD260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741555516"/>
      </p:ext>
    </p:extLst>
  </p:cSld>
  <p:clrMapOvr>
    <a:masterClrMapping/>
  </p:clrMapOvr>
  <p:transition spd="slow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A3CD4-FB7A-4C9C-A6BA-911B48E7658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6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B5166-5E54-441C-AF6F-FDD94F3AAF78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717616596"/>
      </p:ext>
    </p:extLst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C32D-BE3D-4245-9156-282B30734826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B70B2-F954-42FF-8839-036B2A0F32D3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1107295981"/>
      </p:ext>
    </p:extLst>
  </p:cSld>
  <p:clrMapOvr>
    <a:masterClrMapping/>
  </p:clrMapOvr>
  <p:transition spd="slow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B9F84-E425-40F6-B01F-03E74E9E0079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3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06D-4671-494E-AB0B-9D0ACB239E23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905517475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"/>
          <p:cNvSpPr txBox="1">
            <a:spLocks noGrp="1"/>
          </p:cNvSpPr>
          <p:nvPr>
            <p:ph type="title"/>
          </p:nvPr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Klikk for å redigere titteltekstformatetClick to edit Master title style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eaLnBrk="1" fontAlgn="auto" hangingPunct="1">
              <a:spcBef>
                <a:spcPts val="0"/>
              </a:spcBef>
              <a:spcAft>
                <a:spcPts val="0"/>
              </a:spcAft>
              <a:buNone/>
              <a:tabLst/>
              <a:defRPr lang="nb-NO" sz="1800" b="0" i="0" u="none" strike="noStrike" kern="1200" spc="0">
                <a:solidFill>
                  <a:srgbClr val="000000"/>
                </a:solidFill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2C92D8EA-D756-408F-B436-132253E768C4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2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Lucida Sans Unicode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B4CE980F-8E44-4C9E-9CB4-FA7781B11740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  <p:sp>
        <p:nvSpPr>
          <p:cNvPr id="1030" name="Text Placeholder 5"/>
          <p:cNvSpPr txBox="1">
            <a:spLocks noGrp="1"/>
          </p:cNvSpPr>
          <p:nvPr>
            <p:ph type="body" idx="1"/>
          </p:nvPr>
        </p:nvSpPr>
        <p:spPr bwMode="auto">
          <a:xfrm>
            <a:off x="457200" y="16049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defRPr lang="en-US" sz="32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eaLnBrk="1" fontAlgn="auto" hangingPunct="1">
              <a:spcBef>
                <a:spcPts val="0"/>
              </a:spcBef>
              <a:spcAft>
                <a:spcPts val="0"/>
              </a:spcAft>
              <a:buNone/>
              <a:tabLst/>
              <a:defRPr lang="nb-NO" sz="1800" b="0" i="0" u="none" strike="noStrike" kern="1200" spc="0">
                <a:solidFill>
                  <a:srgbClr val="000000"/>
                </a:solidFill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55102B4E-7CF5-4E9C-8D8B-AA9B371DC394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2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Lucida Sans Unicode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280B1D01-C32C-4354-ACBE-CAAB41A3A843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  <p:sp>
        <p:nvSpPr>
          <p:cNvPr id="2053" name="Title Placeholder 4"/>
          <p:cNvSpPr txBox="1"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/>
          </a:p>
        </p:txBody>
      </p:sp>
      <p:sp>
        <p:nvSpPr>
          <p:cNvPr id="2054" name="Text Placeholder 5"/>
          <p:cNvSpPr txBox="1">
            <a:spLocks noGrp="1"/>
          </p:cNvSpPr>
          <p:nvPr>
            <p:ph type="body" idx="1"/>
          </p:nvPr>
        </p:nvSpPr>
        <p:spPr bwMode="auto">
          <a:xfrm>
            <a:off x="457200" y="16049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l" rtl="0" eaLnBrk="0" fontAlgn="base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l" rtl="0" eaLnBrk="0" fontAlgn="base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l" rtl="0" eaLnBrk="0" fontAlgn="base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l" rtl="0" eaLnBrk="0" fontAlgn="base">
        <a:spcBef>
          <a:spcPct val="0"/>
        </a:spcBef>
        <a:spcAft>
          <a:spcPct val="0"/>
        </a:spcAft>
        <a:defRPr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defRPr lang="en-US" sz="32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Klikk for å redigere titteltekstformatetClick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1999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3999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en-US"/>
              <a:t>Klikk for å redigere formatet på disposisjonsteksten</a:t>
            </a:r>
          </a:p>
          <a:p>
            <a:pPr lvl="1"/>
            <a:r>
              <a:rPr lang="en-US"/>
              <a:t>Andre disposisjonsnivå</a:t>
            </a:r>
          </a:p>
          <a:p>
            <a:pPr lvl="2"/>
            <a:r>
              <a:rPr lang="en-US"/>
              <a:t>Tredje disposisjonsnivå</a:t>
            </a:r>
          </a:p>
          <a:p>
            <a:pPr lvl="3"/>
            <a:r>
              <a:rPr lang="en-US"/>
              <a:t>Fjerde disposisjonsnivå</a:t>
            </a:r>
          </a:p>
          <a:p>
            <a:pPr lvl="4"/>
            <a:r>
              <a:rPr lang="en-US"/>
              <a:t>Femte disposisjonsnivå</a:t>
            </a:r>
          </a:p>
          <a:p>
            <a:pPr lvl="5"/>
            <a:r>
              <a:rPr lang="en-US"/>
              <a:t>Sjette disposisjonsnivå</a:t>
            </a:r>
          </a:p>
          <a:p>
            <a:pPr lvl="6"/>
            <a:r>
              <a:rPr lang="en-US"/>
              <a:t>Sjuende disposisjonsnivå</a:t>
            </a:r>
          </a:p>
          <a:p>
            <a:pPr lvl="7"/>
            <a:r>
              <a:rPr lang="en-US"/>
              <a:t>Åttende disposisjonsnivå</a:t>
            </a:r>
          </a:p>
          <a:p>
            <a:pPr lvl="0"/>
            <a:r>
              <a:rPr lang="en-US"/>
              <a:t>Niende disposisjonsnivåClick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eaLnBrk="1" fontAlgn="auto" hangingPunct="1">
              <a:spcBef>
                <a:spcPts val="0"/>
              </a:spcBef>
              <a:spcAft>
                <a:spcPts val="0"/>
              </a:spcAft>
              <a:buNone/>
              <a:tabLst/>
              <a:defRPr lang="nb-NO" sz="1800" b="0" i="0" u="none" strike="noStrike" kern="1200" spc="0">
                <a:solidFill>
                  <a:srgbClr val="000000"/>
                </a:solidFill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C24A02D8-D0FC-48D0-8252-72E28CED937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2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Lucida Sans Unicode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D4560281-459D-47D1-A169-BA913B1ECB62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45000"/>
        <a:buFont typeface="StarSymbol"/>
        <a:buChar char="●"/>
        <a:defRPr lang="en-US" sz="3200">
          <a:solidFill>
            <a:srgbClr val="000000"/>
          </a:solidFill>
          <a:latin typeface="Calibri" pitchFamily="18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75000"/>
        <a:buFont typeface="StarSymbol"/>
        <a:buChar char="–"/>
        <a:defRPr lang="en-US" sz="3200">
          <a:solidFill>
            <a:srgbClr val="000000"/>
          </a:solidFill>
          <a:latin typeface="Calibri" pitchFamily="18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45000"/>
        <a:buFont typeface="StarSymbol"/>
        <a:buChar char="●"/>
        <a:defRPr lang="en-US" sz="3200">
          <a:solidFill>
            <a:srgbClr val="000000"/>
          </a:solidFill>
          <a:latin typeface="Calibri" pitchFamily="18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StarSymbol"/>
        <a:buChar char="–"/>
        <a:defRPr lang="en-US" sz="3200">
          <a:solidFill>
            <a:srgbClr val="000000"/>
          </a:solidFill>
          <a:latin typeface="Calibri" pitchFamily="18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SzPct val="45000"/>
        <a:buFont typeface="StarSymbol"/>
        <a:buChar char="●"/>
        <a:defRPr lang="en-US" sz="3200">
          <a:solidFill>
            <a:srgbClr val="000000"/>
          </a:solidFill>
          <a:latin typeface="Calibri" pitchFamily="18"/>
        </a:defRPr>
      </a:lvl5pPr>
      <a:lvl6pPr lvl="5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Calibri" pitchFamily="18"/>
        </a:defRPr>
      </a:lvl6pPr>
      <a:lvl7pPr lvl="6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Calibri" pitchFamily="18"/>
        </a:defRPr>
      </a:lvl7pPr>
      <a:lvl8pPr lvl="7" rtl="0">
        <a:buSzPct val="45000"/>
        <a:buFont typeface="StarSymbol"/>
        <a:buChar char="●"/>
        <a:tabLst/>
        <a:defRPr lang="en-US" sz="3200" b="0" i="0" u="none" strike="noStrike" spc="0">
          <a:solidFill>
            <a:srgbClr val="000000"/>
          </a:solidFill>
          <a:latin typeface="Calibri" pitchFamily="18"/>
        </a:defRPr>
      </a:lvl8pPr>
      <a:lvl9pPr marL="0" marR="0" lvl="0" indent="0" algn="l" rtl="0" hangingPunct="1">
        <a:spcBef>
          <a:spcPts val="638"/>
        </a:spcBef>
        <a:spcAft>
          <a:spcPts val="1417"/>
        </a:spcAft>
        <a:buSzPct val="45000"/>
        <a:buFont typeface="Arial" pitchFamily="32"/>
        <a:buChar char="•"/>
        <a:tabLst/>
        <a:defRPr lang="en-US" sz="3200" b="0" i="0" u="none" strike="noStrike" spc="0">
          <a:solidFill>
            <a:srgbClr val="000000"/>
          </a:solidFill>
          <a:latin typeface="Calibri" pitchFamily="18"/>
        </a:defRPr>
      </a:lvl9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Klikk for å redigere titteltekstformatetClick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eaLnBrk="1" fontAlgn="auto" hangingPunct="1">
              <a:spcBef>
                <a:spcPts val="0"/>
              </a:spcBef>
              <a:spcAft>
                <a:spcPts val="0"/>
              </a:spcAft>
              <a:buNone/>
              <a:tabLst/>
              <a:defRPr lang="nb-NO" sz="1800" b="0" i="0" u="none" strike="noStrike" kern="1200" spc="0">
                <a:solidFill>
                  <a:srgbClr val="000000"/>
                </a:solidFill>
                <a:latin typeface="Calibri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036835A3-616C-4C59-9E35-7544611D5E08}" type="datetime1">
              <a:rPr/>
              <a:pPr>
                <a:defRPr/>
              </a:pPr>
              <a:t>09.07.2014</a:t>
            </a:fld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eaLnBrk="1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nb-NO" sz="2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Lucida Sans Unicode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4C69E42A-BAFB-458A-B8E5-85D02D0BB20E}" type="slidenum">
              <a:rPr lang="nb-NO" altLang="en-US"/>
              <a:pPr>
                <a:defRPr/>
              </a:pPr>
              <a:t>‹#›</a:t>
            </a:fld>
            <a:endParaRPr lang="nb-NO" altLang="en-US"/>
          </a:p>
        </p:txBody>
      </p:sp>
      <p:sp>
        <p:nvSpPr>
          <p:cNvPr id="4102" name="Text Placeholder 5"/>
          <p:cNvSpPr txBox="1">
            <a:spLocks noGrp="1"/>
          </p:cNvSpPr>
          <p:nvPr>
            <p:ph type="body" idx="1"/>
          </p:nvPr>
        </p:nvSpPr>
        <p:spPr bwMode="auto">
          <a:xfrm>
            <a:off x="457200" y="160496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defRPr lang="en-US" sz="3200" kern="1200"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eg"/><Relationship Id="rId5" Type="http://schemas.openxmlformats.org/officeDocument/2006/relationships/hyperlink" Target="http://www.zambiatourism.com/destinations/waterfalls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0" y="1944688"/>
            <a:ext cx="8866188" cy="9366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5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STRATEGY IN THE MAKING</a:t>
            </a:r>
          </a:p>
        </p:txBody>
      </p:sp>
      <p:sp>
        <p:nvSpPr>
          <p:cNvPr id="3" name="Rectangle 4"/>
          <p:cNvSpPr/>
          <p:nvPr/>
        </p:nvSpPr>
        <p:spPr>
          <a:xfrm>
            <a:off x="0" y="2908300"/>
            <a:ext cx="9144000" cy="12858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5"/>
          <p:cNvSpPr/>
          <p:nvPr/>
        </p:nvSpPr>
        <p:spPr>
          <a:xfrm>
            <a:off x="346075" y="3248025"/>
            <a:ext cx="8747125" cy="59213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Lessons and Experiences from Zambia </a:t>
            </a:r>
          </a:p>
        </p:txBody>
      </p:sp>
      <p:sp>
        <p:nvSpPr>
          <p:cNvPr id="5" name="TextBox 15"/>
          <p:cNvSpPr/>
          <p:nvPr/>
        </p:nvSpPr>
        <p:spPr>
          <a:xfrm>
            <a:off x="1874838" y="5334000"/>
            <a:ext cx="6335712" cy="103028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Presented by the Zambia UN-REDD Team on Behalf of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Mr. Ignatius Makumba, Director of Forestry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July 7th, 2014</a:t>
            </a:r>
          </a:p>
        </p:txBody>
      </p:sp>
      <p:pic>
        <p:nvPicPr>
          <p:cNvPr id="512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488" y="666750"/>
            <a:ext cx="1389062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473075"/>
            <a:ext cx="135572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 </a:t>
            </a: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A</a:t>
            </a:r>
          </a:p>
        </p:txBody>
      </p:sp>
      <p:sp>
        <p:nvSpPr>
          <p:cNvPr id="8" name="Rectangle 18"/>
          <p:cNvSpPr/>
          <p:nvPr/>
        </p:nvSpPr>
        <p:spPr>
          <a:xfrm>
            <a:off x="1487488" y="203200"/>
            <a:ext cx="5035550" cy="6381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6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OUTLINE</a:t>
            </a:r>
          </a:p>
        </p:txBody>
      </p:sp>
      <p:sp>
        <p:nvSpPr>
          <p:cNvPr id="9" name="Oval 23"/>
          <p:cNvSpPr/>
          <p:nvPr/>
        </p:nvSpPr>
        <p:spPr>
          <a:xfrm>
            <a:off x="833438" y="1758950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Rectangle 12"/>
          <p:cNvSpPr/>
          <p:nvPr/>
        </p:nvSpPr>
        <p:spPr>
          <a:xfrm>
            <a:off x="1435100" y="1665288"/>
            <a:ext cx="6723063" cy="4667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Context for REDD+: Opportunities and Challenges </a:t>
            </a:r>
          </a:p>
        </p:txBody>
      </p:sp>
      <p:sp>
        <p:nvSpPr>
          <p:cNvPr id="11" name="Rectangle 25"/>
          <p:cNvSpPr/>
          <p:nvPr/>
        </p:nvSpPr>
        <p:spPr>
          <a:xfrm>
            <a:off x="1435100" y="3168650"/>
            <a:ext cx="6723063" cy="4667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Approach to REDD+ Strategy Development</a:t>
            </a:r>
          </a:p>
        </p:txBody>
      </p:sp>
      <p:sp>
        <p:nvSpPr>
          <p:cNvPr id="12" name="Oval 26"/>
          <p:cNvSpPr/>
          <p:nvPr/>
        </p:nvSpPr>
        <p:spPr>
          <a:xfrm>
            <a:off x="849313" y="332422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pic>
        <p:nvPicPr>
          <p:cNvPr id="615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4"/>
          <p:cNvSpPr/>
          <p:nvPr/>
        </p:nvSpPr>
        <p:spPr>
          <a:xfrm>
            <a:off x="833438" y="2506663"/>
            <a:ext cx="273050" cy="27463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al 15"/>
          <p:cNvSpPr/>
          <p:nvPr/>
        </p:nvSpPr>
        <p:spPr>
          <a:xfrm>
            <a:off x="844550" y="4170363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Oval 16"/>
          <p:cNvSpPr/>
          <p:nvPr/>
        </p:nvSpPr>
        <p:spPr>
          <a:xfrm>
            <a:off x="801688" y="4987925"/>
            <a:ext cx="274637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7" name="Rectangle 17"/>
          <p:cNvSpPr/>
          <p:nvPr/>
        </p:nvSpPr>
        <p:spPr>
          <a:xfrm>
            <a:off x="1435100" y="2478088"/>
            <a:ext cx="6723063" cy="4667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Zambia’s Response and What It Needs to Do</a:t>
            </a:r>
          </a:p>
        </p:txBody>
      </p:sp>
      <p:sp>
        <p:nvSpPr>
          <p:cNvPr id="18" name="Rectangle 19"/>
          <p:cNvSpPr/>
          <p:nvPr/>
        </p:nvSpPr>
        <p:spPr>
          <a:xfrm>
            <a:off x="1368425" y="4076700"/>
            <a:ext cx="6721475" cy="45561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Key Outcomes and Results Expected    </a:t>
            </a:r>
          </a:p>
        </p:txBody>
      </p:sp>
      <p:sp>
        <p:nvSpPr>
          <p:cNvPr id="19" name="Rectangle 20"/>
          <p:cNvSpPr/>
          <p:nvPr/>
        </p:nvSpPr>
        <p:spPr>
          <a:xfrm>
            <a:off x="1389063" y="4894263"/>
            <a:ext cx="6721475" cy="4556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Lessons, Experiences and Key Messages</a:t>
            </a:r>
          </a:p>
        </p:txBody>
      </p:sp>
      <p:sp>
        <p:nvSpPr>
          <p:cNvPr id="20" name="Rectangle 21"/>
          <p:cNvSpPr/>
          <p:nvPr/>
        </p:nvSpPr>
        <p:spPr>
          <a:xfrm>
            <a:off x="1368425" y="5737225"/>
            <a:ext cx="6721475" cy="45561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Next Steps and Way Forward</a:t>
            </a:r>
          </a:p>
        </p:txBody>
      </p:sp>
      <p:sp>
        <p:nvSpPr>
          <p:cNvPr id="21" name="Oval 22"/>
          <p:cNvSpPr/>
          <p:nvPr/>
        </p:nvSpPr>
        <p:spPr>
          <a:xfrm>
            <a:off x="833438" y="5864225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2" name="Oval 23"/>
          <p:cNvSpPr/>
          <p:nvPr/>
        </p:nvSpPr>
        <p:spPr>
          <a:xfrm>
            <a:off x="849313" y="1085850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3" name="Rectangle 12"/>
          <p:cNvSpPr/>
          <p:nvPr/>
        </p:nvSpPr>
        <p:spPr>
          <a:xfrm>
            <a:off x="1389063" y="995363"/>
            <a:ext cx="6721475" cy="4556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Zambia at a Glance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/>
          <p:nvPr/>
        </p:nvSpPr>
        <p:spPr>
          <a:xfrm>
            <a:off x="2952750" y="82550"/>
            <a:ext cx="5983288" cy="6223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600" b="1" dirty="0">
                <a:solidFill>
                  <a:srgbClr val="C0504D"/>
                </a:solidFill>
                <a:latin typeface="Arial" pitchFamily="18"/>
                <a:ea typeface="Microsoft YaHei" pitchFamily="2"/>
                <a:cs typeface="Arial" pitchFamily="2"/>
              </a:rPr>
              <a:t>ZAMBIA AT A GLANCE</a:t>
            </a:r>
          </a:p>
        </p:txBody>
      </p:sp>
      <p:sp>
        <p:nvSpPr>
          <p:cNvPr id="4" name="Rectangle 5"/>
          <p:cNvSpPr/>
          <p:nvPr/>
        </p:nvSpPr>
        <p:spPr>
          <a:xfrm>
            <a:off x="90488" y="2154238"/>
            <a:ext cx="2952750" cy="26003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1600">
                <a:solidFill>
                  <a:srgbClr val="000000"/>
                </a:solidFill>
                <a:latin typeface="Arial" pitchFamily="18"/>
                <a:ea typeface="Microsoft YaHei" pitchFamily="2"/>
                <a:cs typeface="Arial" pitchFamily="2"/>
              </a:rPr>
              <a:t>: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1600">
                <a:solidFill>
                  <a:srgbClr val="000000"/>
                </a:solidFill>
                <a:latin typeface="Arial" pitchFamily="18"/>
                <a:ea typeface="Microsoft YaHei" pitchFamily="2"/>
                <a:cs typeface="Arial" pitchFamily="2"/>
              </a:rPr>
              <a:t> 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600">
              <a:solidFill>
                <a:srgbClr val="000000"/>
              </a:solidFill>
              <a:latin typeface="Arial" pitchFamily="18"/>
              <a:ea typeface="Microsoft YaHei" pitchFamily="2"/>
              <a:cs typeface="Arial" pitchFamily="2"/>
            </a:endParaRPr>
          </a:p>
        </p:txBody>
      </p:sp>
      <p:pic>
        <p:nvPicPr>
          <p:cNvPr id="717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2740025"/>
            <a:ext cx="3022600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30226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 descr="http://www.zambiatourism.com/media/Waterfalls5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708025"/>
            <a:ext cx="2925762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 descr="http://www.fao.org/ag/agp/AGPC/doc/Counprof/zambia/images/figure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38" y="609600"/>
            <a:ext cx="6100762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7"/>
          <p:cNvSpPr/>
          <p:nvPr/>
        </p:nvSpPr>
        <p:spPr>
          <a:xfrm>
            <a:off x="733425" y="0"/>
            <a:ext cx="742950" cy="7445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sz="6000" b="1" dirty="0">
                <a:solidFill>
                  <a:schemeClr val="bg1"/>
                </a:solidFill>
                <a:latin typeface="Calibri" pitchFamily="18"/>
                <a:ea typeface="Microsoft YaHei" pitchFamily="2"/>
                <a:cs typeface="Mangal" pitchFamily="2"/>
              </a:rPr>
              <a:t>B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 dirty="0">
              <a:solidFill>
                <a:schemeClr val="bg1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4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 </a:t>
            </a:r>
          </a:p>
        </p:txBody>
      </p:sp>
      <p:sp>
        <p:nvSpPr>
          <p:cNvPr id="5" name="Rectangle 27"/>
          <p:cNvSpPr/>
          <p:nvPr/>
        </p:nvSpPr>
        <p:spPr>
          <a:xfrm>
            <a:off x="52388" y="828675"/>
            <a:ext cx="2579687" cy="53514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Surface Area: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Forest Cover: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Vegetation Type: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Plantations: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Carbon Stocks (current):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Straight Connector 29"/>
          <p:cNvSpPr/>
          <p:nvPr/>
        </p:nvSpPr>
        <p:spPr>
          <a:xfrm>
            <a:off x="2713038" y="847725"/>
            <a:ext cx="0" cy="5224463"/>
          </a:xfrm>
          <a:prstGeom prst="line">
            <a:avLst/>
          </a:prstGeom>
          <a:noFill/>
          <a:ln w="9360">
            <a:solidFill>
              <a:srgbClr val="4A7EBB"/>
            </a:solidFill>
            <a:prstDash val="solid"/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Rectangle 30"/>
          <p:cNvSpPr/>
          <p:nvPr/>
        </p:nvSpPr>
        <p:spPr>
          <a:xfrm>
            <a:off x="2867025" y="757238"/>
            <a:ext cx="5994400" cy="5461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752,614Km² with a population of 13 million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49.9 million ha (66% of land cover) 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Miombo (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Semi-evergreen forests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); Baikiaea, Munga, Mopane, Kalahari woodlands (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Deciduous Forests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), Ripian, Swap, Parinari, Itigi, Lake basin Chipya (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Evergreen forests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), Termitary associated bushes (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Shrub thickets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), 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grasslands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, and 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wooded grasslands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61,000 ha </a:t>
            </a: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FF0000"/>
                </a:solidFill>
                <a:latin typeface="Calibri" pitchFamily="18"/>
                <a:ea typeface="Microsoft YaHei" pitchFamily="2"/>
                <a:cs typeface="Mangal" pitchFamily="2"/>
              </a:rPr>
              <a:t>	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FF0000"/>
                </a:solidFill>
                <a:latin typeface="Calibri" pitchFamily="18"/>
                <a:ea typeface="Microsoft YaHei" pitchFamily="2"/>
                <a:cs typeface="Mangal" pitchFamily="2"/>
              </a:rPr>
              <a:t>        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2.9 billion m³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of growing stock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       5.6 billion tonnes  of biomass 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(below and above)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       434 million tonnes 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as dead wood biomass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       TOTAL: 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6 billion tonnes  (ILUA 2008)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FF0000"/>
                </a:solidFill>
                <a:latin typeface="Calibri" pitchFamily="18"/>
                <a:ea typeface="Microsoft YaHei" pitchFamily="2"/>
                <a:cs typeface="Mangal" pitchFamily="2"/>
              </a:rPr>
              <a:t>        </a:t>
            </a: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About </a:t>
            </a:r>
            <a:r>
              <a:rPr lang="nb-NO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2.8 billion tonnes of Carbon stored in forests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val 31"/>
          <p:cNvSpPr/>
          <p:nvPr/>
        </p:nvSpPr>
        <p:spPr>
          <a:xfrm>
            <a:off x="2632075" y="846138"/>
            <a:ext cx="207963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 w="9360">
            <a:solidFill>
              <a:srgbClr val="4F81BD"/>
            </a:solidFill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val 32"/>
          <p:cNvSpPr/>
          <p:nvPr/>
        </p:nvSpPr>
        <p:spPr>
          <a:xfrm>
            <a:off x="2614613" y="1509713"/>
            <a:ext cx="207962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al 33"/>
          <p:cNvSpPr/>
          <p:nvPr/>
        </p:nvSpPr>
        <p:spPr>
          <a:xfrm>
            <a:off x="2614613" y="2189163"/>
            <a:ext cx="207962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al 34"/>
          <p:cNvSpPr/>
          <p:nvPr/>
        </p:nvSpPr>
        <p:spPr>
          <a:xfrm>
            <a:off x="2616200" y="3856038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val 35"/>
          <p:cNvSpPr/>
          <p:nvPr/>
        </p:nvSpPr>
        <p:spPr>
          <a:xfrm>
            <a:off x="2587625" y="4459288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TextBox 37"/>
          <p:cNvSpPr/>
          <p:nvPr/>
        </p:nvSpPr>
        <p:spPr>
          <a:xfrm>
            <a:off x="1219200" y="82550"/>
            <a:ext cx="8188325" cy="4159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200" b="1" dirty="0">
                <a:solidFill>
                  <a:srgbClr val="C0504D"/>
                </a:solidFill>
                <a:latin typeface="Arial" pitchFamily="18"/>
                <a:ea typeface="Microsoft YaHei" pitchFamily="2"/>
                <a:cs typeface="Arial" pitchFamily="2"/>
              </a:rPr>
              <a:t>CONTEXT FOR REDD+: OPPORTUNITIES &amp; CHALLENGES</a:t>
            </a:r>
          </a:p>
        </p:txBody>
      </p:sp>
      <p:sp>
        <p:nvSpPr>
          <p:cNvPr id="14" name="Oval 7"/>
          <p:cNvSpPr/>
          <p:nvPr/>
        </p:nvSpPr>
        <p:spPr>
          <a:xfrm>
            <a:off x="280988" y="98425"/>
            <a:ext cx="741362" cy="63817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sz="4800" b="1" dirty="0">
                <a:solidFill>
                  <a:schemeClr val="bg1"/>
                </a:solidFill>
                <a:latin typeface="Calibri" pitchFamily="18"/>
                <a:ea typeface="Microsoft YaHei" pitchFamily="2"/>
                <a:cs typeface="Mangal" pitchFamily="2"/>
              </a:rPr>
              <a:t>C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 dirty="0">
              <a:solidFill>
                <a:schemeClr val="bg1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4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 </a:t>
            </a:r>
          </a:p>
        </p:txBody>
      </p:sp>
      <p:sp>
        <p:nvSpPr>
          <p:cNvPr id="5" name="Rectangle 27"/>
          <p:cNvSpPr/>
          <p:nvPr/>
        </p:nvSpPr>
        <p:spPr>
          <a:xfrm>
            <a:off x="103188" y="503238"/>
            <a:ext cx="2579687" cy="66817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Tranboundary Ecosystem: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Water Resources: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Livelihoods 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Environment and Climate Change 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Drivers of deforestation: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Livelihood impact</a:t>
            </a: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Straight Connector 29"/>
          <p:cNvSpPr/>
          <p:nvPr/>
        </p:nvSpPr>
        <p:spPr>
          <a:xfrm>
            <a:off x="2713038" y="847725"/>
            <a:ext cx="0" cy="5224463"/>
          </a:xfrm>
          <a:prstGeom prst="line">
            <a:avLst/>
          </a:prstGeom>
          <a:noFill/>
          <a:ln w="9360">
            <a:solidFill>
              <a:srgbClr val="4A7EBB"/>
            </a:solidFill>
            <a:prstDash val="solid"/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Rectangle 30"/>
          <p:cNvSpPr/>
          <p:nvPr/>
        </p:nvSpPr>
        <p:spPr>
          <a:xfrm>
            <a:off x="2867025" y="501650"/>
            <a:ext cx="5994400" cy="738663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Has unique ecosystems shared with Angola, Botswana, the Democratic Republic of Congo (DRC), Malawi, Mozambique, Namibia, Tanzania and Zimbabwe </a:t>
            </a: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Holds 30-40% of water resources in Southern Africa which originates from forested watersheds</a:t>
            </a: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Forests are major source of livelihood especially for the rural communities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-Impacted by drought, land degradation and deforestation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en-GB" dirty="0">
                <a:latin typeface="+mn-lt"/>
              </a:rPr>
              <a:t>-Forests are under increased pressure. Between 250,000 and 300,000 hectares of forest are lost every year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en-GB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Main drivers of deforestation &amp; forest degradation are: agrilculture expansion, infrastructure development, charcoal production and late fires </a:t>
            </a: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en-GB" dirty="0">
              <a:latin typeface="+mn-lt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en-GB" dirty="0">
                <a:latin typeface="+mn-lt"/>
              </a:rPr>
              <a:t>Deforestation impacts on the economy and overall livelihoods in terms of food, water and energy security</a:t>
            </a:r>
            <a:endParaRPr lang="en-US" dirty="0">
              <a:latin typeface="+mn-lt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12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marL="457200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500" i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val 31"/>
          <p:cNvSpPr/>
          <p:nvPr/>
        </p:nvSpPr>
        <p:spPr>
          <a:xfrm>
            <a:off x="2608263" y="622300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 w="9360">
            <a:solidFill>
              <a:srgbClr val="4F81BD"/>
            </a:solidFill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val 32"/>
          <p:cNvSpPr/>
          <p:nvPr/>
        </p:nvSpPr>
        <p:spPr>
          <a:xfrm>
            <a:off x="2606675" y="1809750"/>
            <a:ext cx="207963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val 33"/>
          <p:cNvSpPr/>
          <p:nvPr/>
        </p:nvSpPr>
        <p:spPr>
          <a:xfrm>
            <a:off x="2593975" y="3354388"/>
            <a:ext cx="207963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al 34"/>
          <p:cNvSpPr/>
          <p:nvPr/>
        </p:nvSpPr>
        <p:spPr>
          <a:xfrm>
            <a:off x="2606675" y="4497388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al 34"/>
          <p:cNvSpPr/>
          <p:nvPr/>
        </p:nvSpPr>
        <p:spPr>
          <a:xfrm>
            <a:off x="2620963" y="5697538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Oval 32"/>
          <p:cNvSpPr/>
          <p:nvPr/>
        </p:nvSpPr>
        <p:spPr>
          <a:xfrm>
            <a:off x="2605088" y="2438400"/>
            <a:ext cx="209550" cy="2095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620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"/>
          <p:cNvSpPr/>
          <p:nvPr/>
        </p:nvSpPr>
        <p:spPr>
          <a:xfrm>
            <a:off x="0" y="6335713"/>
            <a:ext cx="9144000" cy="522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10163" y="6335713"/>
            <a:ext cx="3170237" cy="401637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 dirty="0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E. What Zambia needs to do to get ready for REDD+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 txBox="1">
            <a:spLocks noGrp="1"/>
          </p:cNvSpPr>
          <p:nvPr>
            <p:ph type="title" idx="4294967295"/>
          </p:nvPr>
        </p:nvSpPr>
        <p:spPr>
          <a:xfrm>
            <a:off x="1905000" y="704850"/>
            <a:ext cx="6781800" cy="492125"/>
          </a:xfrm>
        </p:spPr>
        <p:txBody>
          <a:bodyPr/>
          <a:lstStyle/>
          <a:p>
            <a:pPr eaLnBrk="1" hangingPunct="1">
              <a:buSzPct val="45000"/>
              <a:buFont typeface="StarSymbol"/>
              <a:buNone/>
            </a:pPr>
            <a:r>
              <a:rPr lang="nb-NO" altLang="en-US" sz="2800" b="1" smtClean="0">
                <a:solidFill>
                  <a:srgbClr val="C0504D"/>
                </a:solidFill>
                <a:latin typeface="Arial" pitchFamily="34" charset="0"/>
                <a:ea typeface="Microsoft YaHei" pitchFamily="34" charset="-122"/>
                <a:cs typeface="Arial" pitchFamily="34" charset="0"/>
              </a:rPr>
              <a:t>ZAMBIA’S RESPONSE 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type="body" idx="4294967295"/>
          </p:nvPr>
        </p:nvSpPr>
        <p:spPr>
          <a:xfrm>
            <a:off x="457200" y="1339850"/>
            <a:ext cx="8229600" cy="5257800"/>
          </a:xfrm>
        </p:spPr>
        <p:txBody>
          <a:bodyPr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1999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3999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r>
              <a:rPr sz="2400" dirty="0" smtClean="0">
                <a:latin typeface="Calibri" pitchFamily="18"/>
              </a:rPr>
              <a:t>Prepare </a:t>
            </a:r>
            <a:r>
              <a:rPr sz="2400" dirty="0">
                <a:latin typeface="Calibri" pitchFamily="18"/>
              </a:rPr>
              <a:t>a </a:t>
            </a:r>
            <a:r>
              <a:rPr sz="2400" b="1" dirty="0">
                <a:latin typeface="Calibri" pitchFamily="18"/>
              </a:rPr>
              <a:t>national </a:t>
            </a:r>
            <a:r>
              <a:rPr sz="2400" b="1" dirty="0" smtClean="0">
                <a:latin typeface="Calibri" pitchFamily="18"/>
              </a:rPr>
              <a:t>strategy or action plan </a:t>
            </a:r>
            <a:r>
              <a:rPr sz="2400" dirty="0" smtClean="0">
                <a:latin typeface="Calibri" pitchFamily="18"/>
              </a:rPr>
              <a:t>aimed </a:t>
            </a:r>
            <a:r>
              <a:rPr sz="2400" dirty="0">
                <a:latin typeface="Calibri" pitchFamily="18"/>
              </a:rPr>
              <a:t>at reducing deforestation and forest </a:t>
            </a:r>
            <a:r>
              <a:rPr sz="2400" dirty="0" smtClean="0">
                <a:latin typeface="Calibri" pitchFamily="18"/>
              </a:rPr>
              <a:t>degradation;</a:t>
            </a: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endParaRPr sz="2400" dirty="0" smtClean="0">
              <a:latin typeface="Calibri" pitchFamily="18"/>
            </a:endParaRP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r>
              <a:rPr sz="2400" dirty="0" smtClean="0">
                <a:latin typeface="Calibri" pitchFamily="18"/>
              </a:rPr>
              <a:t>Develop </a:t>
            </a:r>
            <a:r>
              <a:rPr sz="2400" dirty="0">
                <a:latin typeface="Calibri" pitchFamily="18"/>
              </a:rPr>
              <a:t>a </a:t>
            </a:r>
            <a:r>
              <a:rPr sz="2400" b="1" dirty="0">
                <a:latin typeface="Calibri" pitchFamily="18"/>
              </a:rPr>
              <a:t>national forest reference emission level and/or forest reference level</a:t>
            </a:r>
            <a:r>
              <a:rPr sz="2400" dirty="0">
                <a:latin typeface="Calibri" pitchFamily="18"/>
              </a:rPr>
              <a:t> (interim measure, sub national) in order to establish the national level of </a:t>
            </a:r>
            <a:r>
              <a:rPr sz="2400" dirty="0" smtClean="0">
                <a:latin typeface="Calibri" pitchFamily="18"/>
              </a:rPr>
              <a:t>emissions</a:t>
            </a: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endParaRPr sz="2400" dirty="0" smtClean="0">
              <a:latin typeface="Calibri" pitchFamily="18"/>
            </a:endParaRP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r>
              <a:rPr sz="2400" dirty="0" smtClean="0">
                <a:latin typeface="Calibri" pitchFamily="18"/>
              </a:rPr>
              <a:t>Develop </a:t>
            </a:r>
            <a:r>
              <a:rPr sz="2400" dirty="0">
                <a:latin typeface="Calibri" pitchFamily="18"/>
              </a:rPr>
              <a:t>a </a:t>
            </a:r>
            <a:r>
              <a:rPr sz="2400" b="1" dirty="0">
                <a:latin typeface="Calibri" pitchFamily="18"/>
              </a:rPr>
              <a:t>robust and transparent national forest monitoring system</a:t>
            </a:r>
            <a:r>
              <a:rPr sz="2400" dirty="0">
                <a:latin typeface="Calibri" pitchFamily="18"/>
              </a:rPr>
              <a:t> for the monitoring and reporting of the REDD + activities (interim measure, sub </a:t>
            </a:r>
            <a:r>
              <a:rPr sz="2400" dirty="0" smtClean="0">
                <a:latin typeface="Calibri" pitchFamily="18"/>
              </a:rPr>
              <a:t>national)</a:t>
            </a: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endParaRPr sz="2400" dirty="0" smtClean="0">
              <a:latin typeface="Calibri" pitchFamily="18"/>
            </a:endParaRPr>
          </a:p>
          <a:p>
            <a:pPr marL="342900" indent="-342900" algn="just" eaLnBrk="1" fontAlgn="auto">
              <a:spcAft>
                <a:spcPts val="0"/>
              </a:spcAft>
              <a:tabLst>
                <a:tab pos="457200" algn="l"/>
              </a:tabLst>
              <a:defRPr/>
            </a:pPr>
            <a:r>
              <a:rPr sz="2400" dirty="0" smtClean="0">
                <a:latin typeface="Calibri" pitchFamily="18"/>
              </a:rPr>
              <a:t>Develop </a:t>
            </a:r>
            <a:r>
              <a:rPr sz="2400" dirty="0">
                <a:latin typeface="Calibri" pitchFamily="18"/>
              </a:rPr>
              <a:t>a </a:t>
            </a:r>
            <a:r>
              <a:rPr sz="2400" b="1" dirty="0">
                <a:latin typeface="Calibri" pitchFamily="18"/>
              </a:rPr>
              <a:t>system for providing information on how the safeguards</a:t>
            </a:r>
            <a:r>
              <a:rPr sz="2400" dirty="0">
                <a:latin typeface="Calibri" pitchFamily="18"/>
              </a:rPr>
              <a:t> (environment and social) will be addressed and respected</a:t>
            </a:r>
          </a:p>
          <a:p>
            <a:pPr marL="0" indent="0" eaLnBrk="1" fontAlgn="auto">
              <a:spcBef>
                <a:spcPts val="638"/>
              </a:spcBef>
              <a:spcAft>
                <a:spcPts val="0"/>
              </a:spcAft>
              <a:buFont typeface="StarSymbol"/>
              <a:buNone/>
              <a:tabLst>
                <a:tab pos="457200" algn="l"/>
              </a:tabLst>
              <a:defRPr/>
            </a:pPr>
            <a:endParaRPr dirty="0">
              <a:latin typeface="Calibri" pitchFamily="18"/>
            </a:endParaRPr>
          </a:p>
        </p:txBody>
      </p:sp>
      <p:sp>
        <p:nvSpPr>
          <p:cNvPr id="4" name="Rectangle 1"/>
          <p:cNvSpPr/>
          <p:nvPr/>
        </p:nvSpPr>
        <p:spPr>
          <a:xfrm>
            <a:off x="0" y="6477000"/>
            <a:ext cx="9144000" cy="381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b="1" dirty="0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Oval 7"/>
          <p:cNvSpPr/>
          <p:nvPr/>
        </p:nvSpPr>
        <p:spPr>
          <a:xfrm>
            <a:off x="304800" y="557213"/>
            <a:ext cx="742950" cy="63976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sz="4800" b="1" dirty="0">
                <a:solidFill>
                  <a:schemeClr val="bg1"/>
                </a:solidFill>
                <a:latin typeface="Calibri" pitchFamily="18"/>
                <a:ea typeface="Microsoft YaHei" pitchFamily="2"/>
                <a:cs typeface="Mangal" pitchFamily="2"/>
              </a:rPr>
              <a:t>D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 dirty="0">
              <a:solidFill>
                <a:schemeClr val="bg1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ZAMBIA APPROACH TO REDD+ STRATEG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 txBox="1">
            <a:spLocks noGrp="1"/>
          </p:cNvSpPr>
          <p:nvPr>
            <p:ph type="title" idx="4294967295"/>
          </p:nvPr>
        </p:nvSpPr>
        <p:spPr>
          <a:xfrm>
            <a:off x="1862138" y="274638"/>
            <a:ext cx="6824662" cy="1023937"/>
          </a:xfrm>
        </p:spPr>
        <p:txBody>
          <a:bodyPr/>
          <a:lstStyle/>
          <a:p>
            <a:pPr eaLnBrk="1" hangingPunct="1">
              <a:buSzPct val="45000"/>
              <a:buFont typeface="StarSymbol"/>
              <a:buNone/>
            </a:pPr>
            <a:r>
              <a:rPr altLang="en-US" sz="2800" b="1" smtClean="0">
                <a:solidFill>
                  <a:srgbClr val="C0504D"/>
                </a:solidFill>
                <a:latin typeface="Arial" pitchFamily="34" charset="0"/>
                <a:ea typeface="Microsoft YaHei" pitchFamily="34" charset="-122"/>
                <a:cs typeface="Arial" pitchFamily="34" charset="0"/>
              </a:rPr>
              <a:t> ZAMBIA APPROACH TO REDD+ STRATEGY</a:t>
            </a:r>
          </a:p>
        </p:txBody>
      </p:sp>
      <p:grpSp>
        <p:nvGrpSpPr>
          <p:cNvPr id="12291" name="Group 2"/>
          <p:cNvGrpSpPr>
            <a:grpSpLocks/>
          </p:cNvGrpSpPr>
          <p:nvPr/>
        </p:nvGrpSpPr>
        <p:grpSpPr bwMode="auto">
          <a:xfrm>
            <a:off x="228600" y="1524000"/>
            <a:ext cx="8318500" cy="5405438"/>
            <a:chOff x="211140" y="1452600"/>
            <a:chExt cx="8319059" cy="5405040"/>
          </a:xfrm>
        </p:grpSpPr>
        <p:sp>
          <p:nvSpPr>
            <p:cNvPr id="12293" name="Rectangle 3"/>
            <p:cNvSpPr>
              <a:spLocks/>
            </p:cNvSpPr>
            <p:nvPr/>
          </p:nvSpPr>
          <p:spPr bwMode="auto">
            <a:xfrm>
              <a:off x="1936869" y="1741504"/>
              <a:ext cx="358799" cy="457166"/>
            </a:xfrm>
            <a:custGeom>
              <a:avLst/>
              <a:gdLst>
                <a:gd name="T0" fmla="*/ 49501388 w 21600"/>
                <a:gd name="T1" fmla="*/ 0 h 21600"/>
                <a:gd name="T2" fmla="*/ 99002494 w 21600"/>
                <a:gd name="T3" fmla="*/ 102396295 h 21600"/>
                <a:gd name="T4" fmla="*/ 49501388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01</a:t>
              </a:r>
            </a:p>
          </p:txBody>
        </p:sp>
        <p:sp>
          <p:nvSpPr>
            <p:cNvPr id="12294" name="Rectangle 4"/>
            <p:cNvSpPr>
              <a:spLocks/>
            </p:cNvSpPr>
            <p:nvPr/>
          </p:nvSpPr>
          <p:spPr bwMode="auto">
            <a:xfrm>
              <a:off x="1820973" y="2805050"/>
              <a:ext cx="360387" cy="457166"/>
            </a:xfrm>
            <a:custGeom>
              <a:avLst/>
              <a:gdLst>
                <a:gd name="T0" fmla="*/ 50161566 w 21600"/>
                <a:gd name="T1" fmla="*/ 0 h 21600"/>
                <a:gd name="T2" fmla="*/ 100322848 w 21600"/>
                <a:gd name="T3" fmla="*/ 102396295 h 21600"/>
                <a:gd name="T4" fmla="*/ 50161566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02</a:t>
              </a:r>
            </a:p>
          </p:txBody>
        </p:sp>
        <p:sp>
          <p:nvSpPr>
            <p:cNvPr id="12295" name="Rectangle 5"/>
            <p:cNvSpPr>
              <a:spLocks/>
            </p:cNvSpPr>
            <p:nvPr/>
          </p:nvSpPr>
          <p:spPr bwMode="auto">
            <a:xfrm>
              <a:off x="333386" y="1900242"/>
              <a:ext cx="1862262" cy="22223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762352 h 21600"/>
                <a:gd name="T4" fmla="*/ 2147483647 w 21600"/>
                <a:gd name="T5" fmla="*/ 23524693 h 21600"/>
                <a:gd name="T6" fmla="*/ 0 w 21600"/>
                <a:gd name="T7" fmla="*/ 11762352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1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Background to the REDD+</a:t>
              </a:r>
            </a:p>
          </p:txBody>
        </p:sp>
        <p:sp>
          <p:nvSpPr>
            <p:cNvPr id="12296" name="Rectangle 6"/>
            <p:cNvSpPr>
              <a:spLocks/>
            </p:cNvSpPr>
            <p:nvPr/>
          </p:nvSpPr>
          <p:spPr bwMode="auto">
            <a:xfrm>
              <a:off x="352437" y="2103427"/>
              <a:ext cx="1228808" cy="217472"/>
            </a:xfrm>
            <a:custGeom>
              <a:avLst/>
              <a:gdLst>
                <a:gd name="T0" fmla="*/ 1988449596 w 21600"/>
                <a:gd name="T1" fmla="*/ 0 h 21600"/>
                <a:gd name="T2" fmla="*/ 2147483647 w 21600"/>
                <a:gd name="T3" fmla="*/ 11022307 h 21600"/>
                <a:gd name="T4" fmla="*/ 1988449596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readiness process</a:t>
              </a:r>
            </a:p>
          </p:txBody>
        </p:sp>
        <p:sp>
          <p:nvSpPr>
            <p:cNvPr id="12297" name="Rectangle 7"/>
            <p:cNvSpPr>
              <a:spLocks/>
            </p:cNvSpPr>
            <p:nvPr/>
          </p:nvSpPr>
          <p:spPr bwMode="auto">
            <a:xfrm>
              <a:off x="211140" y="2911406"/>
              <a:ext cx="1854325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Defining a strong national</a:t>
              </a:r>
            </a:p>
          </p:txBody>
        </p:sp>
        <p:sp>
          <p:nvSpPr>
            <p:cNvPr id="12298" name="Rectangle 8"/>
            <p:cNvSpPr>
              <a:spLocks/>
            </p:cNvSpPr>
            <p:nvPr/>
          </p:nvSpPr>
          <p:spPr bwMode="auto">
            <a:xfrm>
              <a:off x="250831" y="3103478"/>
              <a:ext cx="1600308" cy="217472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307 h 21600"/>
                <a:gd name="T4" fmla="*/ 2147483647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vision to guide REDD+</a:t>
              </a:r>
            </a:p>
          </p:txBody>
        </p:sp>
        <p:sp>
          <p:nvSpPr>
            <p:cNvPr id="12299" name="Rectangle 9"/>
            <p:cNvSpPr>
              <a:spLocks/>
            </p:cNvSpPr>
            <p:nvPr/>
          </p:nvSpPr>
          <p:spPr bwMode="auto">
            <a:xfrm>
              <a:off x="250831" y="3266979"/>
              <a:ext cx="1543154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strategy</a:t>
              </a:r>
            </a:p>
          </p:txBody>
        </p:sp>
        <p:sp>
          <p:nvSpPr>
            <p:cNvPr id="11" name="Shape 1168"/>
            <p:cNvSpPr/>
            <p:nvPr/>
          </p:nvSpPr>
          <p:spPr>
            <a:xfrm>
              <a:off x="3249819" y="2879658"/>
              <a:ext cx="2046426" cy="2217574"/>
            </a:xfrm>
            <a:custGeom>
              <a:avLst/>
              <a:gdLst>
                <a:gd name="f0" fmla="val 0"/>
                <a:gd name="f1" fmla="val 1622171"/>
                <a:gd name="f2" fmla="val 811086"/>
                <a:gd name="f3" fmla="val 1259027"/>
                <a:gd name="f4" fmla="val 363144"/>
                <a:gd name="f5" fmla="val 811085"/>
                <a:gd name="f6" fmla="val 36313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622171" h="1622171">
                  <a:moveTo>
                    <a:pt x="f2" y="f0"/>
                  </a:moveTo>
                  <a:cubicBezTo>
                    <a:pt x="f3" y="f0"/>
                    <a:pt x="f1" y="f4"/>
                    <a:pt x="f1" y="f5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6" y="f1"/>
                    <a:pt x="f0" y="f3"/>
                    <a:pt x="f0" y="f5"/>
                  </a:cubicBezTo>
                  <a:cubicBezTo>
                    <a:pt x="f0" y="f4"/>
                    <a:pt x="f6" y="f0"/>
                    <a:pt x="f2" y="f0"/>
                  </a:cubicBezTo>
                  <a:close/>
                </a:path>
              </a:pathLst>
            </a:custGeom>
            <a:solidFill>
              <a:srgbClr val="E6443A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" name="Shape 1169"/>
            <p:cNvSpPr/>
            <p:nvPr/>
          </p:nvSpPr>
          <p:spPr>
            <a:xfrm>
              <a:off x="3249819" y="2879658"/>
              <a:ext cx="2046426" cy="2217574"/>
            </a:xfrm>
            <a:custGeom>
              <a:avLst/>
              <a:gdLst>
                <a:gd name="f0" fmla="val 0"/>
                <a:gd name="f1" fmla="val 1622171"/>
                <a:gd name="f2" fmla="val 811086"/>
                <a:gd name="f3" fmla="val 1259027"/>
                <a:gd name="f4" fmla="val 363131"/>
                <a:gd name="f5" fmla="val 363144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622171" h="1622171">
                  <a:moveTo>
                    <a:pt x="f1" y="f2"/>
                  </a:move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5"/>
                    <a:pt x="f4" y="f0"/>
                    <a:pt x="f2" y="f0"/>
                  </a:cubicBezTo>
                  <a:cubicBezTo>
                    <a:pt x="f3" y="f0"/>
                    <a:pt x="f1" y="f5"/>
                    <a:pt x="f1" y="f2"/>
                  </a:cubicBezTo>
                  <a:close/>
                </a:path>
              </a:pathLst>
            </a:custGeom>
            <a:noFill/>
            <a:ln w="38160">
              <a:solidFill>
                <a:srgbClr val="F9F8F7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302" name="Rectangle 12"/>
            <p:cNvSpPr>
              <a:spLocks/>
            </p:cNvSpPr>
            <p:nvPr/>
          </p:nvSpPr>
          <p:spPr bwMode="auto">
            <a:xfrm>
              <a:off x="3484785" y="3641602"/>
              <a:ext cx="2197248" cy="35557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48178417 h 21600"/>
                <a:gd name="T4" fmla="*/ 2147483647 w 21600"/>
                <a:gd name="T5" fmla="*/ 96356834 h 21600"/>
                <a:gd name="T6" fmla="*/ 0 w 21600"/>
                <a:gd name="T7" fmla="*/ 4817841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300">
                  <a:solidFill>
                    <a:srgbClr val="FFFEFD"/>
                  </a:solidFill>
                  <a:ea typeface="Microsoft YaHei" pitchFamily="34" charset="-122"/>
                  <a:cs typeface="Mangal" pitchFamily="18" charset="0"/>
                </a:rPr>
                <a:t>Zambia’s approach</a:t>
              </a:r>
            </a:p>
          </p:txBody>
        </p:sp>
        <p:sp>
          <p:nvSpPr>
            <p:cNvPr id="12303" name="Rectangle 13"/>
            <p:cNvSpPr>
              <a:spLocks/>
            </p:cNvSpPr>
            <p:nvPr/>
          </p:nvSpPr>
          <p:spPr bwMode="auto">
            <a:xfrm>
              <a:off x="3505424" y="3908282"/>
              <a:ext cx="2143269" cy="35557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48178417 h 21600"/>
                <a:gd name="T4" fmla="*/ 2147483647 w 21600"/>
                <a:gd name="T5" fmla="*/ 96356834 h 21600"/>
                <a:gd name="T6" fmla="*/ 0 w 21600"/>
                <a:gd name="T7" fmla="*/ 4817841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300">
                  <a:solidFill>
                    <a:srgbClr val="FFFEFD"/>
                  </a:solidFill>
                  <a:ea typeface="Microsoft YaHei" pitchFamily="34" charset="-122"/>
                  <a:cs typeface="Mangal" pitchFamily="18" charset="0"/>
                </a:rPr>
                <a:t>to REDD+ strategy</a:t>
              </a:r>
            </a:p>
          </p:txBody>
        </p:sp>
        <p:sp>
          <p:nvSpPr>
            <p:cNvPr id="15" name="Shape 1172"/>
            <p:cNvSpPr/>
            <p:nvPr/>
          </p:nvSpPr>
          <p:spPr>
            <a:xfrm>
              <a:off x="5251792" y="4397196"/>
              <a:ext cx="34927" cy="34922"/>
            </a:xfrm>
            <a:custGeom>
              <a:avLst/>
              <a:gdLst>
                <a:gd name="f0" fmla="val 0"/>
                <a:gd name="f1" fmla="val 28232"/>
                <a:gd name="f2" fmla="val 2559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8232" h="25590">
                  <a:moveTo>
                    <a:pt x="f0" y="f0"/>
                  </a:moveTo>
                  <a:lnTo>
                    <a:pt x="f1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6" name="Shape 1173"/>
            <p:cNvSpPr/>
            <p:nvPr/>
          </p:nvSpPr>
          <p:spPr>
            <a:xfrm>
              <a:off x="5356574" y="4500376"/>
              <a:ext cx="1024006" cy="150802"/>
            </a:xfrm>
            <a:custGeom>
              <a:avLst/>
              <a:gdLst>
                <a:gd name="f0" fmla="val 0"/>
                <a:gd name="f1" fmla="val 811505"/>
                <a:gd name="f2" fmla="val 111023"/>
                <a:gd name="f3" fmla="val 122466"/>
                <a:gd name="f4" fmla="val 10782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1505" h="111023">
                  <a:moveTo>
                    <a:pt x="f0" y="f0"/>
                  </a:moveTo>
                  <a:lnTo>
                    <a:pt x="f3" y="f2"/>
                  </a:lnTo>
                  <a:lnTo>
                    <a:pt x="f1" y="f4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7" name="Shape 1174"/>
            <p:cNvSpPr/>
            <p:nvPr/>
          </p:nvSpPr>
          <p:spPr>
            <a:xfrm>
              <a:off x="6428208" y="4648003"/>
              <a:ext cx="47628" cy="0"/>
            </a:xfrm>
            <a:custGeom>
              <a:avLst/>
              <a:gdLst>
                <a:gd name="f0" fmla="val 0"/>
                <a:gd name="f1" fmla="val 38100"/>
                <a:gd name="f2" fmla="val 17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178">
                  <a:moveTo>
                    <a:pt x="f0" y="f2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8" name="Shape 1175"/>
            <p:cNvSpPr/>
            <p:nvPr/>
          </p:nvSpPr>
          <p:spPr>
            <a:xfrm>
              <a:off x="6412332" y="4581333"/>
              <a:ext cx="120658" cy="131752"/>
            </a:xfrm>
            <a:custGeom>
              <a:avLst/>
              <a:gdLst>
                <a:gd name="f0" fmla="val 0"/>
                <a:gd name="f1" fmla="val 95745"/>
                <a:gd name="f2" fmla="val 95746"/>
                <a:gd name="f3" fmla="val 47650"/>
                <a:gd name="f4" fmla="val 114"/>
                <a:gd name="f5" fmla="val 74015"/>
                <a:gd name="f6" fmla="val 95491"/>
                <a:gd name="f7" fmla="val 21273"/>
                <a:gd name="f8" fmla="val 95618"/>
                <a:gd name="f9" fmla="val 47651"/>
                <a:gd name="f10" fmla="val 74016"/>
                <a:gd name="f11" fmla="val 74460"/>
                <a:gd name="f12" fmla="val 48095"/>
                <a:gd name="f13" fmla="val 21730"/>
                <a:gd name="f14" fmla="val 241"/>
                <a:gd name="f15" fmla="val 127"/>
                <a:gd name="f16" fmla="val 21285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745" h="95746">
                  <a:moveTo>
                    <a:pt x="f3" y="f4"/>
                  </a:moveTo>
                  <a:cubicBezTo>
                    <a:pt x="f5" y="f0"/>
                    <a:pt x="f6" y="f7"/>
                    <a:pt x="f8" y="f9"/>
                  </a:cubicBezTo>
                  <a:cubicBezTo>
                    <a:pt x="f1" y="f10"/>
                    <a:pt x="f11" y="f6"/>
                    <a:pt x="f12" y="f8"/>
                  </a:cubicBezTo>
                  <a:cubicBezTo>
                    <a:pt x="f13" y="f2"/>
                    <a:pt x="f14" y="f11"/>
                    <a:pt x="f15" y="f12"/>
                  </a:cubicBezTo>
                  <a:cubicBezTo>
                    <a:pt x="f0" y="f13"/>
                    <a:pt x="f16" y="f14"/>
                    <a:pt x="f3" y="f4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9" name="Shape 1176"/>
            <p:cNvSpPr/>
            <p:nvPr/>
          </p:nvSpPr>
          <p:spPr>
            <a:xfrm>
              <a:off x="3481610" y="3006649"/>
              <a:ext cx="22226" cy="44447"/>
            </a:xfrm>
            <a:custGeom>
              <a:avLst/>
              <a:gdLst>
                <a:gd name="f0" fmla="val 0"/>
                <a:gd name="f1" fmla="val 19088"/>
                <a:gd name="f2" fmla="val 3296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9088" h="32969">
                  <a:moveTo>
                    <a:pt x="f1" y="f2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0" name="Shape 1177"/>
            <p:cNvSpPr/>
            <p:nvPr/>
          </p:nvSpPr>
          <p:spPr>
            <a:xfrm>
              <a:off x="3046606" y="2193908"/>
              <a:ext cx="382614" cy="715909"/>
            </a:xfrm>
            <a:custGeom>
              <a:avLst/>
              <a:gdLst>
                <a:gd name="f0" fmla="val 0"/>
                <a:gd name="f1" fmla="val 303657"/>
                <a:gd name="f2" fmla="val 52459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03657" h="524599">
                  <a:moveTo>
                    <a:pt x="f1" y="f2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1" name="Shape 1178"/>
            <p:cNvSpPr/>
            <p:nvPr/>
          </p:nvSpPr>
          <p:spPr>
            <a:xfrm>
              <a:off x="2949762" y="2100252"/>
              <a:ext cx="71442" cy="44447"/>
            </a:xfrm>
            <a:custGeom>
              <a:avLst/>
              <a:gdLst>
                <a:gd name="f0" fmla="val 0"/>
                <a:gd name="f1" fmla="val 57188"/>
                <a:gd name="f2" fmla="val 32969"/>
                <a:gd name="f3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7188" h="32969">
                  <a:moveTo>
                    <a:pt x="f1" y="f2"/>
                  </a:moveTo>
                  <a:lnTo>
                    <a:pt x="f3" y="f0"/>
                  </a:ln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2" name="Shape 1179"/>
            <p:cNvSpPr/>
            <p:nvPr/>
          </p:nvSpPr>
          <p:spPr>
            <a:xfrm>
              <a:off x="2011486" y="2100252"/>
              <a:ext cx="847782" cy="0"/>
            </a:xfrm>
            <a:custGeom>
              <a:avLst/>
              <a:gdLst>
                <a:gd name="f0" fmla="val 0"/>
                <a:gd name="f1" fmla="val 67214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672148" h="360">
                  <a:moveTo>
                    <a:pt x="f1" y="f0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3" name="Shape 1180"/>
            <p:cNvSpPr/>
            <p:nvPr/>
          </p:nvSpPr>
          <p:spPr>
            <a:xfrm>
              <a:off x="1919405" y="2100252"/>
              <a:ext cx="47628" cy="0"/>
            </a:xfrm>
            <a:custGeom>
              <a:avLst/>
              <a:gdLst>
                <a:gd name="f0" fmla="val 0"/>
                <a:gd name="f1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360">
                  <a:moveTo>
                    <a:pt x="f1" y="f0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4" name="Shape 1181"/>
            <p:cNvSpPr/>
            <p:nvPr/>
          </p:nvSpPr>
          <p:spPr>
            <a:xfrm>
              <a:off x="1862251" y="2035170"/>
              <a:ext cx="119071" cy="130165"/>
            </a:xfrm>
            <a:custGeom>
              <a:avLst/>
              <a:gdLst>
                <a:gd name="f0" fmla="val 0"/>
                <a:gd name="f1" fmla="val 95504"/>
                <a:gd name="f2" fmla="val 47752"/>
                <a:gd name="f3" fmla="val 74117"/>
                <a:gd name="f4" fmla="val 2138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504" h="95504">
                  <a:moveTo>
                    <a:pt x="f2" y="f0"/>
                  </a:moveTo>
                  <a:cubicBezTo>
                    <a:pt x="f3" y="f0"/>
                    <a:pt x="f1" y="f4"/>
                    <a:pt x="f1" y="f2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4"/>
                    <a:pt x="f4" y="f0"/>
                    <a:pt x="f2" y="f0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5" name="Shape 1182"/>
            <p:cNvSpPr/>
            <p:nvPr/>
          </p:nvSpPr>
          <p:spPr>
            <a:xfrm>
              <a:off x="3470497" y="4744833"/>
              <a:ext cx="22226" cy="46035"/>
            </a:xfrm>
            <a:custGeom>
              <a:avLst/>
              <a:gdLst>
                <a:gd name="f0" fmla="val 0"/>
                <a:gd name="f1" fmla="val 16866"/>
                <a:gd name="f2" fmla="val 3416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6866" h="34163">
                  <a:moveTo>
                    <a:pt x="f1" y="f0"/>
                  </a:moveTo>
                  <a:lnTo>
                    <a:pt x="f0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6" name="Shape 1183"/>
            <p:cNvSpPr/>
            <p:nvPr/>
          </p:nvSpPr>
          <p:spPr>
            <a:xfrm>
              <a:off x="3095822" y="4887697"/>
              <a:ext cx="331809" cy="725435"/>
            </a:xfrm>
            <a:custGeom>
              <a:avLst/>
              <a:gdLst>
                <a:gd name="f0" fmla="val 0"/>
                <a:gd name="f1" fmla="val 262344"/>
                <a:gd name="f2" fmla="val 53108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62344" h="531089">
                  <a:moveTo>
                    <a:pt x="f1" y="f0"/>
                  </a:moveTo>
                  <a:lnTo>
                    <a:pt x="f0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7" name="Shape 1184"/>
            <p:cNvSpPr/>
            <p:nvPr/>
          </p:nvSpPr>
          <p:spPr>
            <a:xfrm>
              <a:off x="3005328" y="5662340"/>
              <a:ext cx="68268" cy="46035"/>
            </a:xfrm>
            <a:custGeom>
              <a:avLst/>
              <a:gdLst>
                <a:gd name="f0" fmla="val 0"/>
                <a:gd name="f1" fmla="val 54978"/>
                <a:gd name="f2" fmla="val 34163"/>
                <a:gd name="f3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4978" h="34163">
                  <a:moveTo>
                    <a:pt x="f1" y="f0"/>
                  </a:moveTo>
                  <a:lnTo>
                    <a:pt x="f3" y="f2"/>
                  </a:lnTo>
                  <a:lnTo>
                    <a:pt x="f0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8" name="Shape 1185"/>
            <p:cNvSpPr/>
            <p:nvPr/>
          </p:nvSpPr>
          <p:spPr>
            <a:xfrm flipV="1">
              <a:off x="2505232" y="5709962"/>
              <a:ext cx="401664" cy="47621"/>
            </a:xfrm>
            <a:custGeom>
              <a:avLst/>
              <a:gdLst>
                <a:gd name="f0" fmla="val 0"/>
                <a:gd name="f1" fmla="val 42057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420573" h="360">
                  <a:moveTo>
                    <a:pt x="f1" y="f0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9" name="Shape 1186"/>
            <p:cNvSpPr/>
            <p:nvPr/>
          </p:nvSpPr>
          <p:spPr>
            <a:xfrm>
              <a:off x="2281379" y="5709962"/>
              <a:ext cx="47628" cy="0"/>
            </a:xfrm>
            <a:custGeom>
              <a:avLst/>
              <a:gdLst>
                <a:gd name="f0" fmla="val 0"/>
                <a:gd name="f1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360">
                  <a:moveTo>
                    <a:pt x="f1" y="f0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0" name="Shape 1187"/>
            <p:cNvSpPr/>
            <p:nvPr/>
          </p:nvSpPr>
          <p:spPr>
            <a:xfrm>
              <a:off x="2317895" y="5643291"/>
              <a:ext cx="120658" cy="130165"/>
            </a:xfrm>
            <a:custGeom>
              <a:avLst/>
              <a:gdLst>
                <a:gd name="f0" fmla="val 0"/>
                <a:gd name="f1" fmla="val 95504"/>
                <a:gd name="f2" fmla="val 47752"/>
                <a:gd name="f3" fmla="val 74117"/>
                <a:gd name="f4" fmla="val 2138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504" h="95504">
                  <a:moveTo>
                    <a:pt x="f2" y="f0"/>
                  </a:moveTo>
                  <a:cubicBezTo>
                    <a:pt x="f3" y="f0"/>
                    <a:pt x="f1" y="f4"/>
                    <a:pt x="f1" y="f2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4"/>
                    <a:pt x="f4" y="f0"/>
                    <a:pt x="f2" y="f0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1" name="Shape 1188"/>
            <p:cNvSpPr/>
            <p:nvPr/>
          </p:nvSpPr>
          <p:spPr>
            <a:xfrm>
              <a:off x="2057527" y="3174911"/>
              <a:ext cx="1190705" cy="393671"/>
            </a:xfrm>
            <a:custGeom>
              <a:avLst/>
              <a:gdLst>
                <a:gd name="f0" fmla="val 0"/>
                <a:gd name="f1" fmla="val 1136383"/>
                <a:gd name="f2" fmla="val 287896"/>
                <a:gd name="f3" fmla="val 773062"/>
                <a:gd name="f4" fmla="val 17145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136383" h="287896">
                  <a:moveTo>
                    <a:pt x="f1" y="f2"/>
                  </a:moveTo>
                  <a:lnTo>
                    <a:pt x="f3" y="f0"/>
                  </a:lnTo>
                  <a:lnTo>
                    <a:pt x="f0" y="f4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2" name="Shape 1189"/>
            <p:cNvSpPr/>
            <p:nvPr/>
          </p:nvSpPr>
          <p:spPr>
            <a:xfrm>
              <a:off x="1978147" y="3144750"/>
              <a:ext cx="120658" cy="131753"/>
            </a:xfrm>
            <a:custGeom>
              <a:avLst/>
              <a:gdLst>
                <a:gd name="f0" fmla="val 0"/>
                <a:gd name="f1" fmla="val 96647"/>
                <a:gd name="f2" fmla="val 47269"/>
                <a:gd name="f3" fmla="val 584"/>
                <a:gd name="f4" fmla="val 73622"/>
                <a:gd name="f5" fmla="val 95479"/>
                <a:gd name="f6" fmla="val 20904"/>
                <a:gd name="f7" fmla="val 96063"/>
                <a:gd name="f8" fmla="val 75743"/>
                <a:gd name="f9" fmla="val 49378"/>
                <a:gd name="f10" fmla="val 23025"/>
                <a:gd name="f11" fmla="val 1168"/>
                <a:gd name="f12" fmla="val 116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6647" h="96647">
                  <a:moveTo>
                    <a:pt x="f2" y="f3"/>
                  </a:moveTo>
                  <a:cubicBezTo>
                    <a:pt x="f4" y="f0"/>
                    <a:pt x="f5" y="f6"/>
                    <a:pt x="f7" y="f2"/>
                  </a:cubicBezTo>
                  <a:cubicBezTo>
                    <a:pt x="f1" y="f4"/>
                    <a:pt x="f8" y="f5"/>
                    <a:pt x="f9" y="f7"/>
                  </a:cubicBezTo>
                  <a:cubicBezTo>
                    <a:pt x="f10" y="f1"/>
                    <a:pt x="f11" y="f8"/>
                    <a:pt x="f3" y="f9"/>
                  </a:cubicBezTo>
                  <a:cubicBezTo>
                    <a:pt x="f0" y="f10"/>
                    <a:pt x="f6" y="f12"/>
                    <a:pt x="f2" y="f3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3" name="Shape 1190"/>
            <p:cNvSpPr/>
            <p:nvPr/>
          </p:nvSpPr>
          <p:spPr>
            <a:xfrm>
              <a:off x="273057" y="2820924"/>
              <a:ext cx="1635235" cy="644478"/>
            </a:xfrm>
            <a:custGeom>
              <a:avLst/>
              <a:gdLst>
                <a:gd name="f0" fmla="val 0"/>
                <a:gd name="f1" fmla="val 1267689"/>
                <a:gd name="f2" fmla="val 471907"/>
                <a:gd name="f3" fmla="val 293040"/>
                <a:gd name="f4" fmla="val 391833"/>
                <a:gd name="f5" fmla="val 62459"/>
                <a:gd name="f6" fmla="val 139497"/>
                <a:gd name="f7" fmla="val 1128192"/>
                <a:gd name="f8" fmla="val 1205230"/>
                <a:gd name="f9" fmla="val 178867"/>
                <a:gd name="f10" fmla="val 800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07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4" name="Shape 1191"/>
            <p:cNvSpPr/>
            <p:nvPr/>
          </p:nvSpPr>
          <p:spPr>
            <a:xfrm>
              <a:off x="220666" y="1778014"/>
              <a:ext cx="1666987" cy="617492"/>
            </a:xfrm>
            <a:custGeom>
              <a:avLst/>
              <a:gdLst>
                <a:gd name="f0" fmla="val 0"/>
                <a:gd name="f1" fmla="val 1267689"/>
                <a:gd name="f2" fmla="val 471919"/>
                <a:gd name="f3" fmla="val 293052"/>
                <a:gd name="f4" fmla="val 391833"/>
                <a:gd name="f5" fmla="val 62446"/>
                <a:gd name="f6" fmla="val 139484"/>
                <a:gd name="f7" fmla="val 1128192"/>
                <a:gd name="f8" fmla="val 1205230"/>
                <a:gd name="f9" fmla="val 178879"/>
                <a:gd name="f10" fmla="val 800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19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5" name="Shape 1192"/>
            <p:cNvSpPr/>
            <p:nvPr/>
          </p:nvSpPr>
          <p:spPr>
            <a:xfrm>
              <a:off x="352437" y="4287666"/>
              <a:ext cx="1809872" cy="615905"/>
            </a:xfrm>
            <a:custGeom>
              <a:avLst/>
              <a:gdLst>
                <a:gd name="f0" fmla="val 0"/>
                <a:gd name="f1" fmla="val 1267701"/>
                <a:gd name="f2" fmla="val 471906"/>
                <a:gd name="f3" fmla="val 293040"/>
                <a:gd name="f4" fmla="val 391833"/>
                <a:gd name="f5" fmla="val 62459"/>
                <a:gd name="f6" fmla="val 139497"/>
                <a:gd name="f7" fmla="val 1128205"/>
                <a:gd name="f8" fmla="val 1205243"/>
                <a:gd name="f9" fmla="val 178867"/>
                <a:gd name="f10" fmla="val 800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701" h="471906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6" name="Shape 1193"/>
            <p:cNvSpPr/>
            <p:nvPr/>
          </p:nvSpPr>
          <p:spPr>
            <a:xfrm>
              <a:off x="581053" y="5313116"/>
              <a:ext cx="1747954" cy="601619"/>
            </a:xfrm>
            <a:custGeom>
              <a:avLst/>
              <a:gdLst>
                <a:gd name="f0" fmla="val 0"/>
                <a:gd name="f1" fmla="val 1267701"/>
                <a:gd name="f2" fmla="val 471906"/>
                <a:gd name="f3" fmla="val 293040"/>
                <a:gd name="f4" fmla="val 391821"/>
                <a:gd name="f5" fmla="val 62459"/>
                <a:gd name="f6" fmla="val 139510"/>
                <a:gd name="f7" fmla="val 1128205"/>
                <a:gd name="f8" fmla="val 1205243"/>
                <a:gd name="f9" fmla="val 178867"/>
                <a:gd name="f10" fmla="val 8007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701" h="471906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7" name="Shape 1194"/>
            <p:cNvSpPr/>
            <p:nvPr/>
          </p:nvSpPr>
          <p:spPr>
            <a:xfrm>
              <a:off x="3427631" y="6124269"/>
              <a:ext cx="1824161" cy="733371"/>
            </a:xfrm>
            <a:custGeom>
              <a:avLst/>
              <a:gdLst>
                <a:gd name="f0" fmla="val 0"/>
                <a:gd name="f1" fmla="val 1267689"/>
                <a:gd name="f2" fmla="val 471907"/>
                <a:gd name="f3" fmla="val 293040"/>
                <a:gd name="f4" fmla="val 391820"/>
                <a:gd name="f5" fmla="val 62459"/>
                <a:gd name="f6" fmla="val 139497"/>
                <a:gd name="f7" fmla="val 1128204"/>
                <a:gd name="f8" fmla="val 1205243"/>
                <a:gd name="f9" fmla="val 178867"/>
                <a:gd name="f10" fmla="val 8007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07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8" name="Shape 1195"/>
            <p:cNvSpPr/>
            <p:nvPr/>
          </p:nvSpPr>
          <p:spPr>
            <a:xfrm>
              <a:off x="4200796" y="5097232"/>
              <a:ext cx="46040" cy="831789"/>
            </a:xfrm>
            <a:custGeom>
              <a:avLst/>
              <a:gdLst>
                <a:gd name="f0" fmla="val 0"/>
                <a:gd name="f1" fmla="val 73822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60" h="738226">
                  <a:moveTo>
                    <a:pt x="f0" y="f0"/>
                  </a:moveTo>
                  <a:lnTo>
                    <a:pt x="f0" y="f1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39" name="Shape 1196"/>
            <p:cNvSpPr/>
            <p:nvPr/>
          </p:nvSpPr>
          <p:spPr>
            <a:xfrm>
              <a:off x="4170631" y="5971880"/>
              <a:ext cx="120658" cy="130165"/>
            </a:xfrm>
            <a:custGeom>
              <a:avLst/>
              <a:gdLst>
                <a:gd name="f0" fmla="val 0"/>
                <a:gd name="f1" fmla="val 95504"/>
                <a:gd name="f2" fmla="val 47752"/>
                <a:gd name="f3" fmla="val 74117"/>
                <a:gd name="f4" fmla="val 2138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504" h="95504">
                  <a:moveTo>
                    <a:pt x="f2" y="f0"/>
                  </a:moveTo>
                  <a:cubicBezTo>
                    <a:pt x="f3" y="f0"/>
                    <a:pt x="f1" y="f4"/>
                    <a:pt x="f1" y="f2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4"/>
                    <a:pt x="f4" y="f0"/>
                    <a:pt x="f2" y="f0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40" name="Shape 1197"/>
            <p:cNvSpPr/>
            <p:nvPr/>
          </p:nvSpPr>
          <p:spPr>
            <a:xfrm>
              <a:off x="6904490" y="2893944"/>
              <a:ext cx="1598720" cy="646065"/>
            </a:xfrm>
            <a:custGeom>
              <a:avLst/>
              <a:gdLst>
                <a:gd name="f0" fmla="val 0"/>
                <a:gd name="f1" fmla="val 1267689"/>
                <a:gd name="f2" fmla="val 471919"/>
                <a:gd name="f3" fmla="val 293052"/>
                <a:gd name="f4" fmla="val 391833"/>
                <a:gd name="f5" fmla="val 62446"/>
                <a:gd name="f6" fmla="val 139497"/>
                <a:gd name="f7" fmla="val 1128192"/>
                <a:gd name="f8" fmla="val 1205230"/>
                <a:gd name="f9" fmla="val 178879"/>
                <a:gd name="f10" fmla="val 800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19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41" name="Shape 1198"/>
            <p:cNvSpPr/>
            <p:nvPr/>
          </p:nvSpPr>
          <p:spPr>
            <a:xfrm>
              <a:off x="6567917" y="1824048"/>
              <a:ext cx="1838449" cy="619079"/>
            </a:xfrm>
            <a:custGeom>
              <a:avLst/>
              <a:gdLst>
                <a:gd name="f0" fmla="val 0"/>
                <a:gd name="f1" fmla="val 1267689"/>
                <a:gd name="f2" fmla="val 471919"/>
                <a:gd name="f3" fmla="val 293052"/>
                <a:gd name="f4" fmla="val 391833"/>
                <a:gd name="f5" fmla="val 62459"/>
                <a:gd name="f6" fmla="val 139484"/>
                <a:gd name="f7" fmla="val 1128204"/>
                <a:gd name="f8" fmla="val 1205230"/>
                <a:gd name="f9" fmla="val 178879"/>
                <a:gd name="f10" fmla="val 8009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19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42" name="Shape 1199"/>
            <p:cNvSpPr/>
            <p:nvPr/>
          </p:nvSpPr>
          <p:spPr>
            <a:xfrm>
              <a:off x="6590144" y="4373385"/>
              <a:ext cx="1816222" cy="611143"/>
            </a:xfrm>
            <a:custGeom>
              <a:avLst/>
              <a:gdLst>
                <a:gd name="f0" fmla="val 0"/>
                <a:gd name="f1" fmla="val 1267689"/>
                <a:gd name="f2" fmla="val 471919"/>
                <a:gd name="f3" fmla="val 293052"/>
                <a:gd name="f4" fmla="val 391833"/>
                <a:gd name="f5" fmla="val 62459"/>
                <a:gd name="f6" fmla="val 139497"/>
                <a:gd name="f7" fmla="val 1128192"/>
                <a:gd name="f8" fmla="val 1205230"/>
                <a:gd name="f9" fmla="val 178879"/>
                <a:gd name="f10" fmla="val 800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689" h="471919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43" name="Shape 1200"/>
            <p:cNvSpPr/>
            <p:nvPr/>
          </p:nvSpPr>
          <p:spPr>
            <a:xfrm>
              <a:off x="6293262" y="5473442"/>
              <a:ext cx="1600308" cy="644478"/>
            </a:xfrm>
            <a:custGeom>
              <a:avLst/>
              <a:gdLst>
                <a:gd name="f0" fmla="val 0"/>
                <a:gd name="f1" fmla="val 1267701"/>
                <a:gd name="f2" fmla="val 471906"/>
                <a:gd name="f3" fmla="val 293040"/>
                <a:gd name="f4" fmla="val 391821"/>
                <a:gd name="f5" fmla="val 62471"/>
                <a:gd name="f6" fmla="val 139497"/>
                <a:gd name="f7" fmla="val 1128204"/>
                <a:gd name="f8" fmla="val 1205243"/>
                <a:gd name="f9" fmla="val 178867"/>
                <a:gd name="f10" fmla="val 8007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267701" h="471906">
                  <a:moveTo>
                    <a:pt x="f0" y="f3"/>
                  </a:moveTo>
                  <a:cubicBezTo>
                    <a:pt x="f0" y="f4"/>
                    <a:pt x="f5" y="f2"/>
                    <a:pt x="f6" y="f2"/>
                  </a:cubicBezTo>
                  <a:lnTo>
                    <a:pt x="f7" y="f2"/>
                  </a:lnTo>
                  <a:cubicBezTo>
                    <a:pt x="f8" y="f2"/>
                    <a:pt x="f1" y="f4"/>
                    <a:pt x="f1" y="f3"/>
                  </a:cubicBezTo>
                  <a:lnTo>
                    <a:pt x="f1" y="f9"/>
                  </a:lnTo>
                  <a:cubicBezTo>
                    <a:pt x="f1" y="f10"/>
                    <a:pt x="f8" y="f0"/>
                    <a:pt x="f7" y="f0"/>
                  </a:cubicBezTo>
                  <a:lnTo>
                    <a:pt x="f6" y="f0"/>
                  </a:lnTo>
                  <a:cubicBezTo>
                    <a:pt x="f5" y="f0"/>
                    <a:pt x="f0" y="f10"/>
                    <a:pt x="f0" y="f9"/>
                  </a:cubicBezTo>
                  <a:lnTo>
                    <a:pt x="f0" y="f3"/>
                  </a:lnTo>
                  <a:close/>
                </a:path>
              </a:pathLst>
            </a:custGeom>
            <a:noFill/>
            <a:ln w="12600">
              <a:solidFill>
                <a:srgbClr val="17161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333" name="Rectangle 43"/>
            <p:cNvSpPr>
              <a:spLocks/>
            </p:cNvSpPr>
            <p:nvPr/>
          </p:nvSpPr>
          <p:spPr bwMode="auto">
            <a:xfrm>
              <a:off x="2179772" y="4228934"/>
              <a:ext cx="360387" cy="457166"/>
            </a:xfrm>
            <a:custGeom>
              <a:avLst/>
              <a:gdLst>
                <a:gd name="T0" fmla="*/ 50161566 w 21600"/>
                <a:gd name="T1" fmla="*/ 0 h 21600"/>
                <a:gd name="T2" fmla="*/ 100322848 w 21600"/>
                <a:gd name="T3" fmla="*/ 102396295 h 21600"/>
                <a:gd name="T4" fmla="*/ 50161566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03</a:t>
              </a:r>
            </a:p>
          </p:txBody>
        </p:sp>
        <p:sp>
          <p:nvSpPr>
            <p:cNvPr id="12334" name="Rectangle 44"/>
            <p:cNvSpPr>
              <a:spLocks/>
            </p:cNvSpPr>
            <p:nvPr/>
          </p:nvSpPr>
          <p:spPr bwMode="auto">
            <a:xfrm>
              <a:off x="444519" y="4344812"/>
              <a:ext cx="1767006" cy="217472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307 h 21600"/>
                <a:gd name="T4" fmla="*/ 2147483647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Bringing REDD+ strategy</a:t>
              </a:r>
            </a:p>
          </p:txBody>
        </p:sp>
        <p:sp>
          <p:nvSpPr>
            <p:cNvPr id="12335" name="Rectangle 45"/>
            <p:cNvSpPr>
              <a:spLocks/>
            </p:cNvSpPr>
            <p:nvPr/>
          </p:nvSpPr>
          <p:spPr bwMode="auto">
            <a:xfrm>
              <a:off x="444519" y="4508313"/>
              <a:ext cx="1897189" cy="226995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2534685 h 21600"/>
                <a:gd name="T4" fmla="*/ 2147483647 w 21600"/>
                <a:gd name="T5" fmla="*/ 25069254 h 21600"/>
                <a:gd name="T6" fmla="*/ 0 w 21600"/>
                <a:gd name="T7" fmla="*/ 1253468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development into the core</a:t>
              </a:r>
            </a:p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endParaRPr lang="nb-NO" altLang="en-US" sz="1200">
                <a:solidFill>
                  <a:srgbClr val="181717"/>
                </a:solidFill>
                <a:ea typeface="Microsoft YaHei" pitchFamily="34" charset="-122"/>
                <a:cs typeface="Mangal" pitchFamily="18" charset="0"/>
              </a:endParaRPr>
            </a:p>
          </p:txBody>
        </p:sp>
        <p:sp>
          <p:nvSpPr>
            <p:cNvPr id="12336" name="Rectangle 46"/>
            <p:cNvSpPr>
              <a:spLocks/>
            </p:cNvSpPr>
            <p:nvPr/>
          </p:nvSpPr>
          <p:spPr bwMode="auto">
            <a:xfrm>
              <a:off x="444519" y="4673401"/>
              <a:ext cx="1443134" cy="217471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206 h 21600"/>
                <a:gd name="T4" fmla="*/ 2147483647 w 21600"/>
                <a:gd name="T5" fmla="*/ 22044310 h 21600"/>
                <a:gd name="T6" fmla="*/ 0 w 21600"/>
                <a:gd name="T7" fmla="*/ 11022206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of REDD+ Readiness</a:t>
              </a:r>
            </a:p>
          </p:txBody>
        </p:sp>
        <p:sp>
          <p:nvSpPr>
            <p:cNvPr id="12337" name="Rectangle 47"/>
            <p:cNvSpPr>
              <a:spLocks/>
            </p:cNvSpPr>
            <p:nvPr/>
          </p:nvSpPr>
          <p:spPr bwMode="auto">
            <a:xfrm>
              <a:off x="2311544" y="5300417"/>
              <a:ext cx="360386" cy="457166"/>
            </a:xfrm>
            <a:custGeom>
              <a:avLst/>
              <a:gdLst>
                <a:gd name="T0" fmla="*/ 50161009 w 21600"/>
                <a:gd name="T1" fmla="*/ 0 h 21600"/>
                <a:gd name="T2" fmla="*/ 100322019 w 21600"/>
                <a:gd name="T3" fmla="*/ 102396295 h 21600"/>
                <a:gd name="T4" fmla="*/ 50161009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04</a:t>
              </a:r>
            </a:p>
          </p:txBody>
        </p:sp>
        <p:sp>
          <p:nvSpPr>
            <p:cNvPr id="12338" name="Rectangle 48"/>
            <p:cNvSpPr>
              <a:spLocks/>
            </p:cNvSpPr>
            <p:nvPr/>
          </p:nvSpPr>
          <p:spPr bwMode="auto">
            <a:xfrm>
              <a:off x="693772" y="5441694"/>
              <a:ext cx="1819397" cy="217471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206 h 21600"/>
                <a:gd name="T4" fmla="*/ 2147483647 w 21600"/>
                <a:gd name="T5" fmla="*/ 22044310 h 21600"/>
                <a:gd name="T6" fmla="*/ 0 w 21600"/>
                <a:gd name="T7" fmla="*/ 11022206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Development of a REDD+</a:t>
              </a:r>
            </a:p>
          </p:txBody>
        </p:sp>
        <p:sp>
          <p:nvSpPr>
            <p:cNvPr id="12339" name="Rectangle 49"/>
            <p:cNvSpPr>
              <a:spLocks/>
            </p:cNvSpPr>
            <p:nvPr/>
          </p:nvSpPr>
          <p:spPr bwMode="auto">
            <a:xfrm>
              <a:off x="693772" y="5605194"/>
              <a:ext cx="1239921" cy="217472"/>
            </a:xfrm>
            <a:custGeom>
              <a:avLst/>
              <a:gdLst>
                <a:gd name="T0" fmla="*/ 2042889592 w 21600"/>
                <a:gd name="T1" fmla="*/ 0 h 21600"/>
                <a:gd name="T2" fmla="*/ 2147483647 w 21600"/>
                <a:gd name="T3" fmla="*/ 11022307 h 21600"/>
                <a:gd name="T4" fmla="*/ 2042889592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strategy roadmap</a:t>
              </a:r>
            </a:p>
          </p:txBody>
        </p:sp>
        <p:sp>
          <p:nvSpPr>
            <p:cNvPr id="12340" name="Rectangle 50"/>
            <p:cNvSpPr>
              <a:spLocks/>
            </p:cNvSpPr>
            <p:nvPr/>
          </p:nvSpPr>
          <p:spPr bwMode="auto">
            <a:xfrm>
              <a:off x="6028131" y="1804999"/>
              <a:ext cx="360387" cy="457166"/>
            </a:xfrm>
            <a:custGeom>
              <a:avLst/>
              <a:gdLst>
                <a:gd name="T0" fmla="*/ 50161566 w 21600"/>
                <a:gd name="T1" fmla="*/ 0 h 21600"/>
                <a:gd name="T2" fmla="*/ 100322848 w 21600"/>
                <a:gd name="T3" fmla="*/ 102396295 h 21600"/>
                <a:gd name="T4" fmla="*/ 50161566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05</a:t>
              </a:r>
            </a:p>
          </p:txBody>
        </p:sp>
        <p:sp>
          <p:nvSpPr>
            <p:cNvPr id="12341" name="Rectangle 51"/>
            <p:cNvSpPr>
              <a:spLocks/>
            </p:cNvSpPr>
            <p:nvPr/>
          </p:nvSpPr>
          <p:spPr bwMode="auto">
            <a:xfrm>
              <a:off x="6948943" y="1897067"/>
              <a:ext cx="1500289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Connecting the dots:</a:t>
              </a:r>
            </a:p>
          </p:txBody>
        </p:sp>
        <p:sp>
          <p:nvSpPr>
            <p:cNvPr id="12342" name="Rectangle 52"/>
            <p:cNvSpPr>
              <a:spLocks/>
            </p:cNvSpPr>
            <p:nvPr/>
          </p:nvSpPr>
          <p:spPr bwMode="auto">
            <a:xfrm>
              <a:off x="6782245" y="2060568"/>
              <a:ext cx="1720966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bringing analytical work</a:t>
              </a:r>
            </a:p>
          </p:txBody>
        </p:sp>
        <p:sp>
          <p:nvSpPr>
            <p:cNvPr id="12343" name="Rectangle 53"/>
            <p:cNvSpPr>
              <a:spLocks/>
            </p:cNvSpPr>
            <p:nvPr/>
          </p:nvSpPr>
          <p:spPr bwMode="auto">
            <a:xfrm>
              <a:off x="6917191" y="2225656"/>
              <a:ext cx="1355816" cy="217471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206 h 21600"/>
                <a:gd name="T4" fmla="*/ 2147483647 w 21600"/>
                <a:gd name="T5" fmla="*/ 22044310 h 21600"/>
                <a:gd name="T6" fmla="*/ 0 w 21600"/>
                <a:gd name="T7" fmla="*/ 11022206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together</a:t>
              </a:r>
              <a:r>
                <a:rPr lang="nb-NO" altLang="en-US" sz="8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  </a:t>
              </a:r>
            </a:p>
          </p:txBody>
        </p:sp>
        <p:sp>
          <p:nvSpPr>
            <p:cNvPr id="12344" name="Rectangle 54"/>
            <p:cNvSpPr>
              <a:spLocks/>
            </p:cNvSpPr>
            <p:nvPr/>
          </p:nvSpPr>
          <p:spPr bwMode="auto">
            <a:xfrm>
              <a:off x="7052138" y="3033634"/>
              <a:ext cx="1465360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Partnership building</a:t>
              </a:r>
            </a:p>
          </p:txBody>
        </p:sp>
        <p:sp>
          <p:nvSpPr>
            <p:cNvPr id="12345" name="Rectangle 55"/>
            <p:cNvSpPr>
              <a:spLocks/>
            </p:cNvSpPr>
            <p:nvPr/>
          </p:nvSpPr>
          <p:spPr bwMode="auto">
            <a:xfrm>
              <a:off x="7222011" y="3198721"/>
              <a:ext cx="1203406" cy="217472"/>
            </a:xfrm>
            <a:custGeom>
              <a:avLst/>
              <a:gdLst>
                <a:gd name="T0" fmla="*/ 1867665164 w 21600"/>
                <a:gd name="T1" fmla="*/ 0 h 21600"/>
                <a:gd name="T2" fmla="*/ 2147483647 w 21600"/>
                <a:gd name="T3" fmla="*/ 11022307 h 21600"/>
                <a:gd name="T4" fmla="*/ 1867665164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and coordination</a:t>
              </a:r>
            </a:p>
          </p:txBody>
        </p:sp>
        <p:sp>
          <p:nvSpPr>
            <p:cNvPr id="12346" name="Rectangle 56"/>
            <p:cNvSpPr>
              <a:spLocks/>
            </p:cNvSpPr>
            <p:nvPr/>
          </p:nvSpPr>
          <p:spPr bwMode="auto">
            <a:xfrm>
              <a:off x="6239283" y="2839973"/>
              <a:ext cx="360386" cy="457166"/>
            </a:xfrm>
            <a:custGeom>
              <a:avLst/>
              <a:gdLst>
                <a:gd name="T0" fmla="*/ 50161009 w 21600"/>
                <a:gd name="T1" fmla="*/ 0 h 21600"/>
                <a:gd name="T2" fmla="*/ 100322019 w 21600"/>
                <a:gd name="T3" fmla="*/ 102396295 h 21600"/>
                <a:gd name="T4" fmla="*/ 50161009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06</a:t>
              </a:r>
            </a:p>
          </p:txBody>
        </p:sp>
        <p:sp>
          <p:nvSpPr>
            <p:cNvPr id="12347" name="Rectangle 57"/>
            <p:cNvSpPr>
              <a:spLocks/>
            </p:cNvSpPr>
            <p:nvPr/>
          </p:nvSpPr>
          <p:spPr bwMode="auto">
            <a:xfrm>
              <a:off x="6618721" y="4398783"/>
              <a:ext cx="1911478" cy="252394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7230564 h 21600"/>
                <a:gd name="T4" fmla="*/ 2147483647 w 21600"/>
                <a:gd name="T5" fmla="*/ 34461141 h 21600"/>
                <a:gd name="T6" fmla="*/ 0 w 21600"/>
                <a:gd name="T7" fmla="*/ 1723056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Institutionalization of the</a:t>
              </a:r>
            </a:p>
          </p:txBody>
        </p:sp>
        <p:sp>
          <p:nvSpPr>
            <p:cNvPr id="12348" name="Rectangle 58"/>
            <p:cNvSpPr>
              <a:spLocks/>
            </p:cNvSpPr>
            <p:nvPr/>
          </p:nvSpPr>
          <p:spPr bwMode="auto">
            <a:xfrm>
              <a:off x="7020386" y="4563871"/>
              <a:ext cx="1416145" cy="217472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307 h 21600"/>
                <a:gd name="T4" fmla="*/ 2147483647 w 21600"/>
                <a:gd name="T5" fmla="*/ 22044613 h 21600"/>
                <a:gd name="T6" fmla="*/ 0 w 21600"/>
                <a:gd name="T7" fmla="*/ 110223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REDD+ developmet</a:t>
              </a:r>
            </a:p>
          </p:txBody>
        </p:sp>
        <p:sp>
          <p:nvSpPr>
            <p:cNvPr id="12349" name="Rectangle 59"/>
            <p:cNvSpPr>
              <a:spLocks/>
            </p:cNvSpPr>
            <p:nvPr/>
          </p:nvSpPr>
          <p:spPr bwMode="auto">
            <a:xfrm>
              <a:off x="7315680" y="4727372"/>
              <a:ext cx="873184" cy="246044"/>
            </a:xfrm>
            <a:custGeom>
              <a:avLst/>
              <a:gdLst>
                <a:gd name="T0" fmla="*/ 713476706 w 21600"/>
                <a:gd name="T1" fmla="*/ 0 h 21600"/>
                <a:gd name="T2" fmla="*/ 1426953452 w 21600"/>
                <a:gd name="T3" fmla="*/ 15962492 h 21600"/>
                <a:gd name="T4" fmla="*/ 713476706 w 21600"/>
                <a:gd name="T5" fmla="*/ 31924995 h 21600"/>
                <a:gd name="T6" fmla="*/ 0 w 21600"/>
                <a:gd name="T7" fmla="*/ 15962492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process</a:t>
              </a:r>
            </a:p>
          </p:txBody>
        </p:sp>
        <p:sp>
          <p:nvSpPr>
            <p:cNvPr id="12350" name="Rectangle 60"/>
            <p:cNvSpPr>
              <a:spLocks/>
            </p:cNvSpPr>
            <p:nvPr/>
          </p:nvSpPr>
          <p:spPr bwMode="auto">
            <a:xfrm>
              <a:off x="6175779" y="4201948"/>
              <a:ext cx="358799" cy="457166"/>
            </a:xfrm>
            <a:custGeom>
              <a:avLst/>
              <a:gdLst>
                <a:gd name="T0" fmla="*/ 49501388 w 21600"/>
                <a:gd name="T1" fmla="*/ 0 h 21600"/>
                <a:gd name="T2" fmla="*/ 99002494 w 21600"/>
                <a:gd name="T3" fmla="*/ 102396295 h 21600"/>
                <a:gd name="T4" fmla="*/ 49501388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07</a:t>
              </a:r>
            </a:p>
          </p:txBody>
        </p:sp>
        <p:sp>
          <p:nvSpPr>
            <p:cNvPr id="12351" name="Rectangle 61"/>
            <p:cNvSpPr>
              <a:spLocks/>
            </p:cNvSpPr>
            <p:nvPr/>
          </p:nvSpPr>
          <p:spPr bwMode="auto">
            <a:xfrm>
              <a:off x="6253571" y="5682976"/>
              <a:ext cx="1776532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Stakeholder engagement</a:t>
              </a:r>
            </a:p>
          </p:txBody>
        </p:sp>
        <p:sp>
          <p:nvSpPr>
            <p:cNvPr id="12352" name="Rectangle 62"/>
            <p:cNvSpPr>
              <a:spLocks/>
            </p:cNvSpPr>
            <p:nvPr/>
          </p:nvSpPr>
          <p:spPr bwMode="auto">
            <a:xfrm>
              <a:off x="5834443" y="5430582"/>
              <a:ext cx="360387" cy="457166"/>
            </a:xfrm>
            <a:custGeom>
              <a:avLst/>
              <a:gdLst>
                <a:gd name="T0" fmla="*/ 50161566 w 21600"/>
                <a:gd name="T1" fmla="*/ 0 h 21600"/>
                <a:gd name="T2" fmla="*/ 100322848 w 21600"/>
                <a:gd name="T3" fmla="*/ 102396295 h 21600"/>
                <a:gd name="T4" fmla="*/ 50161566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08</a:t>
              </a:r>
            </a:p>
          </p:txBody>
        </p:sp>
        <p:sp>
          <p:nvSpPr>
            <p:cNvPr id="12353" name="Rectangle 63"/>
            <p:cNvSpPr>
              <a:spLocks/>
            </p:cNvSpPr>
            <p:nvPr/>
          </p:nvSpPr>
          <p:spPr bwMode="auto">
            <a:xfrm>
              <a:off x="3487960" y="6286182"/>
              <a:ext cx="1395507" cy="219059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265434 h 21600"/>
                <a:gd name="T4" fmla="*/ 2147483647 w 21600"/>
                <a:gd name="T5" fmla="*/ 22530756 h 21600"/>
                <a:gd name="T6" fmla="*/ 0 w 21600"/>
                <a:gd name="T7" fmla="*/ 11265434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Mainstreaming and</a:t>
              </a:r>
            </a:p>
          </p:txBody>
        </p:sp>
        <p:sp>
          <p:nvSpPr>
            <p:cNvPr id="12354" name="Rectangle 64"/>
            <p:cNvSpPr>
              <a:spLocks/>
            </p:cNvSpPr>
            <p:nvPr/>
          </p:nvSpPr>
          <p:spPr bwMode="auto">
            <a:xfrm>
              <a:off x="3487960" y="6451270"/>
              <a:ext cx="1911478" cy="217471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11022206 h 21600"/>
                <a:gd name="T4" fmla="*/ 2147483647 w 21600"/>
                <a:gd name="T5" fmla="*/ 22044310 h 21600"/>
                <a:gd name="T6" fmla="*/ 0 w 21600"/>
                <a:gd name="T7" fmla="*/ 11022206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support to legal and policy</a:t>
              </a:r>
            </a:p>
          </p:txBody>
        </p:sp>
        <p:sp>
          <p:nvSpPr>
            <p:cNvPr id="12355" name="Rectangle 65"/>
            <p:cNvSpPr>
              <a:spLocks/>
            </p:cNvSpPr>
            <p:nvPr/>
          </p:nvSpPr>
          <p:spPr bwMode="auto">
            <a:xfrm>
              <a:off x="3487960" y="6614770"/>
              <a:ext cx="803329" cy="176200"/>
            </a:xfrm>
            <a:custGeom>
              <a:avLst/>
              <a:gdLst>
                <a:gd name="T0" fmla="*/ 555575865 w 21600"/>
                <a:gd name="T1" fmla="*/ 0 h 21600"/>
                <a:gd name="T2" fmla="*/ 1111150354 w 21600"/>
                <a:gd name="T3" fmla="*/ 5862468 h 21600"/>
                <a:gd name="T4" fmla="*/ 555575865 w 21600"/>
                <a:gd name="T5" fmla="*/ 11724927 h 21600"/>
                <a:gd name="T6" fmla="*/ 0 w 21600"/>
                <a:gd name="T7" fmla="*/ 5862468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2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processes</a:t>
              </a:r>
            </a:p>
          </p:txBody>
        </p:sp>
        <p:sp>
          <p:nvSpPr>
            <p:cNvPr id="12356" name="Rectangle 66"/>
            <p:cNvSpPr>
              <a:spLocks/>
            </p:cNvSpPr>
            <p:nvPr/>
          </p:nvSpPr>
          <p:spPr bwMode="auto">
            <a:xfrm>
              <a:off x="4305578" y="5786156"/>
              <a:ext cx="358799" cy="457166"/>
            </a:xfrm>
            <a:custGeom>
              <a:avLst/>
              <a:gdLst>
                <a:gd name="T0" fmla="*/ 49501388 w 21600"/>
                <a:gd name="T1" fmla="*/ 0 h 21600"/>
                <a:gd name="T2" fmla="*/ 99002494 w 21600"/>
                <a:gd name="T3" fmla="*/ 102396295 h 21600"/>
                <a:gd name="T4" fmla="*/ 49501388 w 21600"/>
                <a:gd name="T5" fmla="*/ 204792610 h 21600"/>
                <a:gd name="T6" fmla="*/ 0 w 21600"/>
                <a:gd name="T7" fmla="*/ 102396295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1600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09</a:t>
              </a:r>
            </a:p>
          </p:txBody>
        </p:sp>
        <p:sp>
          <p:nvSpPr>
            <p:cNvPr id="68" name="Shape 1225"/>
            <p:cNvSpPr/>
            <p:nvPr/>
          </p:nvSpPr>
          <p:spPr>
            <a:xfrm>
              <a:off x="4853302" y="3057445"/>
              <a:ext cx="23815" cy="44447"/>
            </a:xfrm>
            <a:custGeom>
              <a:avLst/>
              <a:gdLst>
                <a:gd name="f0" fmla="val 0"/>
                <a:gd name="f1" fmla="val 19088"/>
                <a:gd name="f2" fmla="val 3296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9088" h="32969">
                  <a:moveTo>
                    <a:pt x="f0" y="f2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69" name="Shape 1226"/>
            <p:cNvSpPr/>
            <p:nvPr/>
          </p:nvSpPr>
          <p:spPr>
            <a:xfrm>
              <a:off x="4929507" y="2244705"/>
              <a:ext cx="382614" cy="715909"/>
            </a:xfrm>
            <a:custGeom>
              <a:avLst/>
              <a:gdLst>
                <a:gd name="f0" fmla="val 0"/>
                <a:gd name="f1" fmla="val 303657"/>
                <a:gd name="f2" fmla="val 52459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03657" h="524599">
                  <a:moveTo>
                    <a:pt x="f0" y="f2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0" name="Shape 1227"/>
            <p:cNvSpPr/>
            <p:nvPr/>
          </p:nvSpPr>
          <p:spPr>
            <a:xfrm>
              <a:off x="5337522" y="2151049"/>
              <a:ext cx="71442" cy="44447"/>
            </a:xfrm>
            <a:custGeom>
              <a:avLst/>
              <a:gdLst>
                <a:gd name="f0" fmla="val 0"/>
                <a:gd name="f1" fmla="val 57188"/>
                <a:gd name="f2" fmla="val 32969"/>
                <a:gd name="f3" fmla="val 1908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7188" h="32969">
                  <a:moveTo>
                    <a:pt x="f0" y="f2"/>
                  </a:moveTo>
                  <a:lnTo>
                    <a:pt x="f3" y="f0"/>
                  </a:ln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1" name="Shape 1228"/>
            <p:cNvSpPr/>
            <p:nvPr/>
          </p:nvSpPr>
          <p:spPr>
            <a:xfrm>
              <a:off x="5499458" y="2151049"/>
              <a:ext cx="847782" cy="0"/>
            </a:xfrm>
            <a:custGeom>
              <a:avLst/>
              <a:gdLst>
                <a:gd name="f0" fmla="val 0"/>
                <a:gd name="f1" fmla="val 6721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672147" h="360">
                  <a:moveTo>
                    <a:pt x="f0" y="f0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2" name="Shape 1229"/>
            <p:cNvSpPr/>
            <p:nvPr/>
          </p:nvSpPr>
          <p:spPr>
            <a:xfrm>
              <a:off x="6391693" y="2151049"/>
              <a:ext cx="47628" cy="0"/>
            </a:xfrm>
            <a:custGeom>
              <a:avLst/>
              <a:gdLst>
                <a:gd name="f0" fmla="val 0"/>
                <a:gd name="f1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360">
                  <a:moveTo>
                    <a:pt x="f0" y="f0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3" name="Shape 1230"/>
            <p:cNvSpPr/>
            <p:nvPr/>
          </p:nvSpPr>
          <p:spPr>
            <a:xfrm>
              <a:off x="6377404" y="2085966"/>
              <a:ext cx="119071" cy="130165"/>
            </a:xfrm>
            <a:custGeom>
              <a:avLst/>
              <a:gdLst>
                <a:gd name="f0" fmla="val 0"/>
                <a:gd name="f1" fmla="val 95504"/>
                <a:gd name="f2" fmla="val 47752"/>
                <a:gd name="f3" fmla="val 74117"/>
                <a:gd name="f4" fmla="val 2138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504" h="95504">
                  <a:moveTo>
                    <a:pt x="f2" y="f0"/>
                  </a:moveTo>
                  <a:cubicBezTo>
                    <a:pt x="f3" y="f0"/>
                    <a:pt x="f1" y="f4"/>
                    <a:pt x="f1" y="f2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4"/>
                    <a:pt x="f4" y="f0"/>
                    <a:pt x="f2" y="f0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4" name="Shape 1231"/>
            <p:cNvSpPr/>
            <p:nvPr/>
          </p:nvSpPr>
          <p:spPr>
            <a:xfrm>
              <a:off x="5251792" y="3174911"/>
              <a:ext cx="1433608" cy="393671"/>
            </a:xfrm>
            <a:custGeom>
              <a:avLst/>
              <a:gdLst>
                <a:gd name="f0" fmla="val 0"/>
                <a:gd name="f1" fmla="val 1136371"/>
                <a:gd name="f2" fmla="val 287896"/>
                <a:gd name="f3" fmla="val 363322"/>
                <a:gd name="f4" fmla="val 17145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136371" h="287896">
                  <a:moveTo>
                    <a:pt x="f0" y="f2"/>
                  </a:moveTo>
                  <a:lnTo>
                    <a:pt x="f3" y="f0"/>
                  </a:lnTo>
                  <a:lnTo>
                    <a:pt x="f1" y="f4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5" name="Shape 1232"/>
            <p:cNvSpPr/>
            <p:nvPr/>
          </p:nvSpPr>
          <p:spPr>
            <a:xfrm>
              <a:off x="6621896" y="3132051"/>
              <a:ext cx="122246" cy="131753"/>
            </a:xfrm>
            <a:custGeom>
              <a:avLst/>
              <a:gdLst>
                <a:gd name="f0" fmla="val 0"/>
                <a:gd name="f1" fmla="val 96647"/>
                <a:gd name="f2" fmla="val 96634"/>
                <a:gd name="f3" fmla="val 49378"/>
                <a:gd name="f4" fmla="val 571"/>
                <a:gd name="f5" fmla="val 75743"/>
                <a:gd name="f6" fmla="val 1156"/>
                <a:gd name="f7" fmla="val 23012"/>
                <a:gd name="f8" fmla="val 96063"/>
                <a:gd name="f9" fmla="val 95479"/>
                <a:gd name="f10" fmla="val 75730"/>
                <a:gd name="f11" fmla="val 73622"/>
                <a:gd name="f12" fmla="val 47270"/>
                <a:gd name="f13" fmla="val 96050"/>
                <a:gd name="f14" fmla="val 20905"/>
                <a:gd name="f15" fmla="val 95466"/>
                <a:gd name="f16" fmla="val 584"/>
                <a:gd name="f17" fmla="val 47257"/>
                <a:gd name="f18" fmla="val 1169"/>
                <a:gd name="f19" fmla="val 20904"/>
                <a:gd name="f20" fmla="val 23025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6647" h="96634">
                  <a:moveTo>
                    <a:pt x="f3" y="f4"/>
                  </a:moveTo>
                  <a:cubicBezTo>
                    <a:pt x="f5" y="f6"/>
                    <a:pt x="f1" y="f7"/>
                    <a:pt x="f8" y="f3"/>
                  </a:cubicBezTo>
                  <a:cubicBezTo>
                    <a:pt x="f9" y="f10"/>
                    <a:pt x="f11" y="f2"/>
                    <a:pt x="f12" y="f13"/>
                  </a:cubicBezTo>
                  <a:cubicBezTo>
                    <a:pt x="f14" y="f15"/>
                    <a:pt x="f0" y="f11"/>
                    <a:pt x="f16" y="f17"/>
                  </a:cubicBezTo>
                  <a:cubicBezTo>
                    <a:pt x="f18" y="f19"/>
                    <a:pt x="f20" y="f0"/>
                    <a:pt x="f3" y="f4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6" name="Shape 1233"/>
            <p:cNvSpPr/>
            <p:nvPr/>
          </p:nvSpPr>
          <p:spPr>
            <a:xfrm>
              <a:off x="3287922" y="4354336"/>
              <a:ext cx="34927" cy="33336"/>
            </a:xfrm>
            <a:custGeom>
              <a:avLst/>
              <a:gdLst>
                <a:gd name="f0" fmla="val 0"/>
                <a:gd name="f1" fmla="val 28232"/>
                <a:gd name="f2" fmla="val 2559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8232" h="25590">
                  <a:moveTo>
                    <a:pt x="f1" y="f0"/>
                  </a:moveTo>
                  <a:lnTo>
                    <a:pt x="f0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7" name="Shape 1234"/>
            <p:cNvSpPr/>
            <p:nvPr/>
          </p:nvSpPr>
          <p:spPr>
            <a:xfrm>
              <a:off x="2295668" y="4492439"/>
              <a:ext cx="922399" cy="115878"/>
            </a:xfrm>
            <a:custGeom>
              <a:avLst/>
              <a:gdLst>
                <a:gd name="f0" fmla="val 0"/>
                <a:gd name="f1" fmla="val 811505"/>
                <a:gd name="f2" fmla="val 111023"/>
                <a:gd name="f3" fmla="val 689038"/>
                <a:gd name="f4" fmla="val 107823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11505" h="111023">
                  <a:moveTo>
                    <a:pt x="f1" y="f0"/>
                  </a:moveTo>
                  <a:lnTo>
                    <a:pt x="f3" y="f2"/>
                  </a:lnTo>
                  <a:lnTo>
                    <a:pt x="f0" y="f4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8" name="Shape 1235"/>
            <p:cNvSpPr/>
            <p:nvPr/>
          </p:nvSpPr>
          <p:spPr>
            <a:xfrm>
              <a:off x="2100392" y="4603556"/>
              <a:ext cx="47628" cy="1587"/>
            </a:xfrm>
            <a:custGeom>
              <a:avLst/>
              <a:gdLst>
                <a:gd name="f0" fmla="val 0"/>
                <a:gd name="f1" fmla="val 38100"/>
                <a:gd name="f2" fmla="val 17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178">
                  <a:moveTo>
                    <a:pt x="f1" y="f2"/>
                  </a:moveTo>
                  <a:lnTo>
                    <a:pt x="f0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79" name="Shape 1236"/>
            <p:cNvSpPr/>
            <p:nvPr/>
          </p:nvSpPr>
          <p:spPr>
            <a:xfrm>
              <a:off x="2151195" y="4538473"/>
              <a:ext cx="120658" cy="130165"/>
            </a:xfrm>
            <a:custGeom>
              <a:avLst/>
              <a:gdLst>
                <a:gd name="f0" fmla="val 0"/>
                <a:gd name="f1" fmla="val 95745"/>
                <a:gd name="f2" fmla="val 48095"/>
                <a:gd name="f3" fmla="val 127"/>
                <a:gd name="f4" fmla="val 74460"/>
                <a:gd name="f5" fmla="val 254"/>
                <a:gd name="f6" fmla="val 21730"/>
                <a:gd name="f7" fmla="val 95618"/>
                <a:gd name="f8" fmla="val 95491"/>
                <a:gd name="f9" fmla="val 74473"/>
                <a:gd name="f10" fmla="val 74016"/>
                <a:gd name="f11" fmla="val 47650"/>
                <a:gd name="f12" fmla="val 95631"/>
                <a:gd name="f13" fmla="val 21285"/>
                <a:gd name="f14" fmla="val 95504"/>
                <a:gd name="f15" fmla="val 74015"/>
                <a:gd name="f16" fmla="val 24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745" h="95745">
                  <a:moveTo>
                    <a:pt x="f2" y="f3"/>
                  </a:moveTo>
                  <a:cubicBezTo>
                    <a:pt x="f4" y="f5"/>
                    <a:pt x="f1" y="f6"/>
                    <a:pt x="f7" y="f2"/>
                  </a:cubicBezTo>
                  <a:cubicBezTo>
                    <a:pt x="f8" y="f9"/>
                    <a:pt x="f10" y="f1"/>
                    <a:pt x="f11" y="f12"/>
                  </a:cubicBezTo>
                  <a:cubicBezTo>
                    <a:pt x="f13" y="f14"/>
                    <a:pt x="f0" y="f15"/>
                    <a:pt x="f3" y="f11"/>
                  </a:cubicBezTo>
                  <a:cubicBezTo>
                    <a:pt x="f16" y="f13"/>
                    <a:pt x="f6" y="f0"/>
                    <a:pt x="f2" y="f3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0" name="Shape 1237"/>
            <p:cNvSpPr/>
            <p:nvPr/>
          </p:nvSpPr>
          <p:spPr>
            <a:xfrm>
              <a:off x="4954909" y="4830551"/>
              <a:ext cx="20639" cy="46035"/>
            </a:xfrm>
            <a:custGeom>
              <a:avLst/>
              <a:gdLst>
                <a:gd name="f0" fmla="val 0"/>
                <a:gd name="f1" fmla="val 16878"/>
                <a:gd name="f2" fmla="val 3415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6878" h="34150">
                  <a:moveTo>
                    <a:pt x="f0" y="f0"/>
                  </a:moveTo>
                  <a:lnTo>
                    <a:pt x="f1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1" name="Shape 1238"/>
            <p:cNvSpPr/>
            <p:nvPr/>
          </p:nvSpPr>
          <p:spPr>
            <a:xfrm>
              <a:off x="5020001" y="4973416"/>
              <a:ext cx="330222" cy="727021"/>
            </a:xfrm>
            <a:custGeom>
              <a:avLst/>
              <a:gdLst>
                <a:gd name="f0" fmla="val 0"/>
                <a:gd name="f1" fmla="val 262344"/>
                <a:gd name="f2" fmla="val 53108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62344" h="531089">
                  <a:moveTo>
                    <a:pt x="f0" y="f0"/>
                  </a:moveTo>
                  <a:lnTo>
                    <a:pt x="f1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2" name="Shape 1239"/>
            <p:cNvSpPr/>
            <p:nvPr/>
          </p:nvSpPr>
          <p:spPr>
            <a:xfrm>
              <a:off x="5372450" y="5748059"/>
              <a:ext cx="69855" cy="47621"/>
            </a:xfrm>
            <a:custGeom>
              <a:avLst/>
              <a:gdLst>
                <a:gd name="f0" fmla="val 0"/>
                <a:gd name="f1" fmla="val 54978"/>
                <a:gd name="f2" fmla="val 34163"/>
                <a:gd name="f3" fmla="val 16878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54978" h="34163">
                  <a:moveTo>
                    <a:pt x="f0" y="f0"/>
                  </a:moveTo>
                  <a:lnTo>
                    <a:pt x="f3" y="f2"/>
                  </a:lnTo>
                  <a:lnTo>
                    <a:pt x="f1" y="f2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3" name="Shape 1240"/>
            <p:cNvSpPr/>
            <p:nvPr/>
          </p:nvSpPr>
          <p:spPr>
            <a:xfrm>
              <a:off x="5539148" y="5795680"/>
              <a:ext cx="530261" cy="0"/>
            </a:xfrm>
            <a:custGeom>
              <a:avLst/>
              <a:gdLst>
                <a:gd name="f0" fmla="val 0"/>
                <a:gd name="f1" fmla="val 42058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420586" h="360">
                  <a:moveTo>
                    <a:pt x="f0" y="f0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4" name="Shape 1241"/>
            <p:cNvSpPr/>
            <p:nvPr/>
          </p:nvSpPr>
          <p:spPr>
            <a:xfrm>
              <a:off x="6118625" y="5795680"/>
              <a:ext cx="47628" cy="0"/>
            </a:xfrm>
            <a:custGeom>
              <a:avLst/>
              <a:gdLst>
                <a:gd name="f0" fmla="val 0"/>
                <a:gd name="f1" fmla="val 381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38100" h="360">
                  <a:moveTo>
                    <a:pt x="f0" y="f0"/>
                  </a:moveTo>
                  <a:lnTo>
                    <a:pt x="f1" y="f0"/>
                  </a:lnTo>
                </a:path>
              </a:pathLst>
            </a:custGeom>
            <a:noFill/>
            <a:ln w="12600">
              <a:solidFill>
                <a:srgbClr val="E22C26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5" name="Shape 1242"/>
            <p:cNvSpPr/>
            <p:nvPr/>
          </p:nvSpPr>
          <p:spPr>
            <a:xfrm>
              <a:off x="6102749" y="5730598"/>
              <a:ext cx="120658" cy="130165"/>
            </a:xfrm>
            <a:custGeom>
              <a:avLst/>
              <a:gdLst>
                <a:gd name="f0" fmla="val 0"/>
                <a:gd name="f1" fmla="val 95504"/>
                <a:gd name="f2" fmla="val 47752"/>
                <a:gd name="f3" fmla="val 74117"/>
                <a:gd name="f4" fmla="val 2138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95504" h="95504">
                  <a:moveTo>
                    <a:pt x="f2" y="f0"/>
                  </a:moveTo>
                  <a:cubicBezTo>
                    <a:pt x="f3" y="f0"/>
                    <a:pt x="f1" y="f4"/>
                    <a:pt x="f1" y="f2"/>
                  </a:cubicBezTo>
                  <a:cubicBezTo>
                    <a:pt x="f1" y="f3"/>
                    <a:pt x="f3" y="f1"/>
                    <a:pt x="f2" y="f1"/>
                  </a:cubicBezTo>
                  <a:cubicBezTo>
                    <a:pt x="f4" y="f1"/>
                    <a:pt x="f0" y="f3"/>
                    <a:pt x="f0" y="f2"/>
                  </a:cubicBezTo>
                  <a:cubicBezTo>
                    <a:pt x="f0" y="f4"/>
                    <a:pt x="f4" y="f0"/>
                    <a:pt x="f2" y="f0"/>
                  </a:cubicBezTo>
                  <a:close/>
                </a:path>
              </a:pathLst>
            </a:custGeom>
            <a:solidFill>
              <a:srgbClr val="E4322B"/>
            </a:solidFill>
            <a:ln>
              <a:noFill/>
              <a:prstDash val="solid"/>
            </a:ln>
          </p:spPr>
          <p:txBody>
            <a:bodyPr lIns="90000" tIns="45000" rIns="90000" bIns="45000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5675682" y="1452600"/>
              <a:ext cx="638218" cy="253981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lIns="0" tIns="0" rIns="0" bIns="0" compatLnSpc="0"/>
            <a:lstStyle/>
            <a:p>
              <a:pPr marL="81360" marR="26640" indent="-6120" eaLnBrk="1" fontAlgn="auto">
                <a:lnSpc>
                  <a:spcPct val="107000"/>
                </a:lnSpc>
                <a:spcBef>
                  <a:spcPts val="0"/>
                </a:spcBef>
                <a:spcAft>
                  <a:spcPts val="799"/>
                </a:spcAft>
                <a:defRPr sz="1800"/>
              </a:pPr>
              <a:endParaRPr lang="nb-NO" sz="900" b="1" i="1" dirty="0">
                <a:solidFill>
                  <a:srgbClr val="181717"/>
                </a:solidFill>
                <a:latin typeface="Calibri" pitchFamily="34"/>
                <a:ea typeface="Calibri" pitchFamily="1"/>
                <a:cs typeface="Calibri" pitchFamily="34"/>
              </a:endParaRPr>
            </a:p>
          </p:txBody>
        </p:sp>
        <p:sp>
          <p:nvSpPr>
            <p:cNvPr id="12376" name="Rectangle 86"/>
            <p:cNvSpPr>
              <a:spLocks/>
            </p:cNvSpPr>
            <p:nvPr/>
          </p:nvSpPr>
          <p:spPr bwMode="auto">
            <a:xfrm>
              <a:off x="6156728" y="1452600"/>
              <a:ext cx="44453" cy="253981"/>
            </a:xfrm>
            <a:custGeom>
              <a:avLst/>
              <a:gdLst>
                <a:gd name="T0" fmla="*/ 94140 w 21600"/>
                <a:gd name="T1" fmla="*/ 0 h 21600"/>
                <a:gd name="T2" fmla="*/ 188277 w 21600"/>
                <a:gd name="T3" fmla="*/ 17557707 h 21600"/>
                <a:gd name="T4" fmla="*/ 94140 w 21600"/>
                <a:gd name="T5" fmla="*/ 35115284 h 21600"/>
                <a:gd name="T6" fmla="*/ 0 w 21600"/>
                <a:gd name="T7" fmla="*/ 17557707 h 21600"/>
                <a:gd name="T8" fmla="*/ 17694720 60000 65536"/>
                <a:gd name="T9" fmla="*/ 0 60000 65536"/>
                <a:gd name="T10" fmla="*/ 5898240 60000 65536"/>
                <a:gd name="T11" fmla="*/ 1179648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80963" indent="-4763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>
                <a:lnSpc>
                  <a:spcPct val="107000"/>
                </a:lnSpc>
                <a:spcAft>
                  <a:spcPts val="800"/>
                </a:spcAft>
              </a:pPr>
              <a:r>
                <a:rPr lang="nb-NO" altLang="en-US" sz="900" b="1">
                  <a:solidFill>
                    <a:srgbClr val="181717"/>
                  </a:solidFill>
                  <a:ea typeface="Microsoft YaHei" pitchFamily="34" charset="-122"/>
                  <a:cs typeface="Mangal" pitchFamily="18" charset="0"/>
                </a:rPr>
                <a:t>.</a:t>
              </a:r>
            </a:p>
          </p:txBody>
        </p:sp>
      </p:grpSp>
      <p:sp>
        <p:nvSpPr>
          <p:cNvPr id="89" name="Oval 7"/>
          <p:cNvSpPr/>
          <p:nvPr/>
        </p:nvSpPr>
        <p:spPr>
          <a:xfrm>
            <a:off x="400050" y="438150"/>
            <a:ext cx="819150" cy="73501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sz="4800" b="1" dirty="0">
                <a:solidFill>
                  <a:schemeClr val="bg1"/>
                </a:solidFill>
                <a:latin typeface="Calibri" pitchFamily="18"/>
                <a:ea typeface="Microsoft YaHei" pitchFamily="2"/>
                <a:cs typeface="Mangal" pitchFamily="2"/>
              </a:rPr>
              <a:t>E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 dirty="0">
              <a:solidFill>
                <a:schemeClr val="bg1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70827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638300" y="5802313"/>
            <a:ext cx="7212013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 </a:t>
            </a: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val 8"/>
          <p:cNvSpPr/>
          <p:nvPr/>
        </p:nvSpPr>
        <p:spPr>
          <a:xfrm>
            <a:off x="595313" y="2659063"/>
            <a:ext cx="741362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val 9"/>
          <p:cNvSpPr/>
          <p:nvPr/>
        </p:nvSpPr>
        <p:spPr>
          <a:xfrm>
            <a:off x="566738" y="1389063"/>
            <a:ext cx="742950" cy="74136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val 10"/>
          <p:cNvSpPr/>
          <p:nvPr/>
        </p:nvSpPr>
        <p:spPr>
          <a:xfrm>
            <a:off x="611188" y="3884613"/>
            <a:ext cx="742950" cy="741362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1</a:t>
            </a:r>
          </a:p>
        </p:txBody>
      </p:sp>
      <p:sp>
        <p:nvSpPr>
          <p:cNvPr id="11" name="TextBox 14"/>
          <p:cNvSpPr/>
          <p:nvPr/>
        </p:nvSpPr>
        <p:spPr>
          <a:xfrm>
            <a:off x="636588" y="1062038"/>
            <a:ext cx="709612" cy="118903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2</a:t>
            </a:r>
          </a:p>
        </p:txBody>
      </p:sp>
      <p:sp>
        <p:nvSpPr>
          <p:cNvPr id="12" name="TextBox 15"/>
          <p:cNvSpPr/>
          <p:nvPr/>
        </p:nvSpPr>
        <p:spPr>
          <a:xfrm>
            <a:off x="625475" y="2351088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3</a:t>
            </a:r>
          </a:p>
        </p:txBody>
      </p:sp>
      <p:sp>
        <p:nvSpPr>
          <p:cNvPr id="13" name="TextBox 16"/>
          <p:cNvSpPr/>
          <p:nvPr/>
        </p:nvSpPr>
        <p:spPr>
          <a:xfrm>
            <a:off x="644525" y="3578225"/>
            <a:ext cx="709613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4</a:t>
            </a:r>
          </a:p>
        </p:txBody>
      </p:sp>
      <p:sp>
        <p:nvSpPr>
          <p:cNvPr id="14" name="Rectangle 19"/>
          <p:cNvSpPr/>
          <p:nvPr/>
        </p:nvSpPr>
        <p:spPr>
          <a:xfrm>
            <a:off x="1536700" y="2713038"/>
            <a:ext cx="6624638" cy="1593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Mainstreaming </a:t>
            </a: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of REDD+ into broader national development processes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487488" y="198438"/>
            <a:ext cx="6667500" cy="12176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Defining </a:t>
            </a: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 strong national vision to guide strategy development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1612900" y="3914775"/>
            <a:ext cx="6273800" cy="8429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Partnership </a:t>
            </a:r>
            <a:r>
              <a:rPr lang="nb-NO" sz="2400" b="1" dirty="0">
                <a:latin typeface="Calibri" pitchFamily="18"/>
                <a:ea typeface="Microsoft YaHei" pitchFamily="2"/>
                <a:cs typeface="Mangal" pitchFamily="2"/>
              </a:rPr>
              <a:t>building, coordination and stakeholder </a:t>
            </a: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engagement</a:t>
            </a:r>
          </a:p>
        </p:txBody>
      </p:sp>
      <p:sp>
        <p:nvSpPr>
          <p:cNvPr id="17" name="Rectangle 23"/>
          <p:cNvSpPr/>
          <p:nvPr/>
        </p:nvSpPr>
        <p:spPr>
          <a:xfrm>
            <a:off x="1638300" y="5340350"/>
            <a:ext cx="6024563" cy="457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b="1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8" name="Rectangle 25"/>
          <p:cNvSpPr/>
          <p:nvPr/>
        </p:nvSpPr>
        <p:spPr>
          <a:xfrm>
            <a:off x="1555750" y="1411288"/>
            <a:ext cx="6624638" cy="118903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Connecting </a:t>
            </a:r>
            <a:r>
              <a:rPr lang="nb-NO" sz="2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the dots and bringing the analytics together   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1</a:t>
            </a:r>
          </a:p>
        </p:txBody>
      </p:sp>
      <p:sp>
        <p:nvSpPr>
          <p:cNvPr id="8" name="Oval 23"/>
          <p:cNvSpPr/>
          <p:nvPr/>
        </p:nvSpPr>
        <p:spPr>
          <a:xfrm>
            <a:off x="833438" y="1395413"/>
            <a:ext cx="273050" cy="27463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Rectangle 25"/>
          <p:cNvSpPr/>
          <p:nvPr/>
        </p:nvSpPr>
        <p:spPr>
          <a:xfrm>
            <a:off x="1320800" y="887413"/>
            <a:ext cx="7535863" cy="1092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Aligning </a:t>
            </a:r>
            <a:r>
              <a:rPr lang="nb-NO" sz="20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REDD Strategy with with other strategies such as climate change financing framework</a:t>
            </a:r>
          </a:p>
        </p:txBody>
      </p:sp>
      <p:sp>
        <p:nvSpPr>
          <p:cNvPr id="10" name="Oval 26"/>
          <p:cNvSpPr/>
          <p:nvPr/>
        </p:nvSpPr>
        <p:spPr>
          <a:xfrm>
            <a:off x="820738" y="2384425"/>
            <a:ext cx="274637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1265238" y="2305050"/>
            <a:ext cx="7591425" cy="103028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Ensuring </a:t>
            </a:r>
            <a:r>
              <a:rPr lang="nb-NO" sz="20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harmonized approach to REDD Strategy development (National Forest Inventory, methodological approaches for GHG reporting, linking Global UN-REDD support  to National Programme)</a:t>
            </a:r>
          </a:p>
        </p:txBody>
      </p:sp>
      <p:sp>
        <p:nvSpPr>
          <p:cNvPr id="12" name="Rectangle 9"/>
          <p:cNvSpPr/>
          <p:nvPr/>
        </p:nvSpPr>
        <p:spPr>
          <a:xfrm>
            <a:off x="1323975" y="3835400"/>
            <a:ext cx="7002463" cy="103028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0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Establishing </a:t>
            </a:r>
            <a:r>
              <a:rPr lang="nb-NO" sz="20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 partnership forum where actors working on REDD can dialogue on issues of common interest</a:t>
            </a:r>
          </a:p>
        </p:txBody>
      </p:sp>
      <p:sp>
        <p:nvSpPr>
          <p:cNvPr id="13" name="Oval 19"/>
          <p:cNvSpPr/>
          <p:nvPr/>
        </p:nvSpPr>
        <p:spPr>
          <a:xfrm>
            <a:off x="876300" y="4302125"/>
            <a:ext cx="274638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al 20"/>
          <p:cNvSpPr/>
          <p:nvPr/>
        </p:nvSpPr>
        <p:spPr>
          <a:xfrm>
            <a:off x="847725" y="5324475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Rectangle 21"/>
          <p:cNvSpPr/>
          <p:nvPr/>
        </p:nvSpPr>
        <p:spPr>
          <a:xfrm>
            <a:off x="1487488" y="100013"/>
            <a:ext cx="5434012" cy="9667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8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Defining </a:t>
            </a:r>
            <a:r>
              <a:rPr lang="nb-NO" sz="28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 Strong National Vision to Guide Strategy </a:t>
            </a:r>
          </a:p>
        </p:txBody>
      </p:sp>
      <p:pic>
        <p:nvPicPr>
          <p:cNvPr id="1435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2"/>
          <p:cNvSpPr/>
          <p:nvPr/>
        </p:nvSpPr>
        <p:spPr>
          <a:xfrm>
            <a:off x="1336675" y="5154613"/>
            <a:ext cx="7807325" cy="1030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Building </a:t>
            </a:r>
            <a:r>
              <a:rPr lang="nb-NO" sz="20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on existing institutional structures such as the Inter-ministerial Climate Change Secretariat and instituitionalizing REDD+ processes (Central Statistics Office and FLES surveys to include safeguards)</a:t>
            </a:r>
          </a:p>
        </p:txBody>
      </p:sp>
      <p:sp>
        <p:nvSpPr>
          <p:cNvPr id="18" name="Oval 26"/>
          <p:cNvSpPr/>
          <p:nvPr/>
        </p:nvSpPr>
        <p:spPr>
          <a:xfrm>
            <a:off x="844550" y="3562350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355" name="Rectangle 18"/>
          <p:cNvSpPr>
            <a:spLocks noChangeArrowheads="1"/>
          </p:cNvSpPr>
          <p:nvPr/>
        </p:nvSpPr>
        <p:spPr bwMode="auto">
          <a:xfrm>
            <a:off x="1289050" y="3243263"/>
            <a:ext cx="69405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nb-NO" altLang="en-US">
              <a:solidFill>
                <a:srgbClr val="C0504D"/>
              </a:solidFill>
              <a:ea typeface="Microsoft YaHei" pitchFamily="34" charset="-122"/>
              <a:cs typeface="Mangal" pitchFamily="18" charset="0"/>
            </a:endParaRPr>
          </a:p>
          <a:p>
            <a:pPr eaLnBrk="1" hangingPunct="1"/>
            <a:r>
              <a:rPr lang="nb-NO" altLang="en-US" sz="2000">
                <a:solidFill>
                  <a:srgbClr val="C0504D"/>
                </a:solidFill>
                <a:ea typeface="Microsoft YaHei" pitchFamily="34" charset="-122"/>
                <a:cs typeface="Mangal" pitchFamily="18" charset="0"/>
              </a:rPr>
              <a:t>Bringing </a:t>
            </a:r>
            <a:r>
              <a:rPr lang="nb-NO" altLang="en-US" sz="2000">
                <a:ea typeface="Microsoft YaHei" pitchFamily="34" charset="-122"/>
                <a:cs typeface="Mangal" pitchFamily="18" charset="0"/>
              </a:rPr>
              <a:t>REDD+ Strategy into the core of the Readiness process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/>
          <p:nvPr/>
        </p:nvSpPr>
        <p:spPr>
          <a:xfrm>
            <a:off x="4232275" y="4233863"/>
            <a:ext cx="184150" cy="3683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pic>
        <p:nvPicPr>
          <p:cNvPr id="1536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86106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4"/>
          <p:cNvSpPr/>
          <p:nvPr/>
        </p:nvSpPr>
        <p:spPr>
          <a:xfrm>
            <a:off x="225425" y="381000"/>
            <a:ext cx="8891588" cy="52863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800" b="1" dirty="0">
                <a:solidFill>
                  <a:srgbClr val="FF0000"/>
                </a:solidFill>
                <a:latin typeface="Calibri" pitchFamily="18"/>
                <a:ea typeface="Microsoft YaHei" pitchFamily="2"/>
                <a:cs typeface="Mangal" pitchFamily="2"/>
              </a:rPr>
              <a:t>Example of Institutional Arrangement for CC Governance</a:t>
            </a:r>
          </a:p>
        </p:txBody>
      </p:sp>
      <p:sp>
        <p:nvSpPr>
          <p:cNvPr id="5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67288" y="6273800"/>
            <a:ext cx="3170237" cy="401638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2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 </a:t>
            </a: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2</a:t>
            </a:r>
          </a:p>
        </p:txBody>
      </p:sp>
      <p:sp>
        <p:nvSpPr>
          <p:cNvPr id="8" name="Oval 23"/>
          <p:cNvSpPr/>
          <p:nvPr/>
        </p:nvSpPr>
        <p:spPr>
          <a:xfrm>
            <a:off x="833438" y="1395413"/>
            <a:ext cx="273050" cy="27463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Rectangle 12"/>
          <p:cNvSpPr/>
          <p:nvPr/>
        </p:nvSpPr>
        <p:spPr>
          <a:xfrm>
            <a:off x="1493838" y="1258888"/>
            <a:ext cx="6721475" cy="8413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Developing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 national REDD Strategy that is based on sound analytics and evidence</a:t>
            </a:r>
          </a:p>
        </p:txBody>
      </p:sp>
      <p:sp>
        <p:nvSpPr>
          <p:cNvPr id="10" name="Rectangle 25"/>
          <p:cNvSpPr/>
          <p:nvPr/>
        </p:nvSpPr>
        <p:spPr>
          <a:xfrm>
            <a:off x="1487488" y="2322513"/>
            <a:ext cx="6721475" cy="8413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Conducting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key analytical work with particular attention to key prerequisites for REDD+ Strategy </a:t>
            </a:r>
          </a:p>
        </p:txBody>
      </p:sp>
      <p:sp>
        <p:nvSpPr>
          <p:cNvPr id="11" name="Oval 26"/>
          <p:cNvSpPr/>
          <p:nvPr/>
        </p:nvSpPr>
        <p:spPr>
          <a:xfrm>
            <a:off x="849313" y="248602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1487488" y="3313113"/>
            <a:ext cx="6721475" cy="8413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Sequencing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activities to ensure proper forward and backward linkages</a:t>
            </a:r>
          </a:p>
        </p:txBody>
      </p:sp>
      <p:sp>
        <p:nvSpPr>
          <p:cNvPr id="13" name="Rectangle 9"/>
          <p:cNvSpPr/>
          <p:nvPr/>
        </p:nvSpPr>
        <p:spPr>
          <a:xfrm>
            <a:off x="1493838" y="4403725"/>
            <a:ext cx="7000875" cy="121761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Preparing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an Issues and Options report to draw key elements from analytics and to provide the foundation for the national REDD Strategy</a:t>
            </a:r>
          </a:p>
        </p:txBody>
      </p:sp>
      <p:sp>
        <p:nvSpPr>
          <p:cNvPr id="14" name="Oval 19"/>
          <p:cNvSpPr/>
          <p:nvPr/>
        </p:nvSpPr>
        <p:spPr>
          <a:xfrm>
            <a:off x="863600" y="3508375"/>
            <a:ext cx="274638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al 20"/>
          <p:cNvSpPr/>
          <p:nvPr/>
        </p:nvSpPr>
        <p:spPr>
          <a:xfrm>
            <a:off x="809625" y="4606925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1487488" y="100013"/>
            <a:ext cx="5434012" cy="94456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8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Connecting </a:t>
            </a:r>
            <a:r>
              <a:rPr lang="nb-NO" sz="28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the dots and bringing the analytics together  </a:t>
            </a:r>
          </a:p>
        </p:txBody>
      </p:sp>
      <p:pic>
        <p:nvPicPr>
          <p:cNvPr id="1640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914400" y="1447800"/>
            <a:ext cx="7105650" cy="1300163"/>
            <a:chOff x="914400" y="1447919"/>
            <a:chExt cx="7105319" cy="1299959"/>
          </a:xfrm>
        </p:grpSpPr>
        <p:sp>
          <p:nvSpPr>
            <p:cNvPr id="3" name="Rectangle 9"/>
            <p:cNvSpPr/>
            <p:nvPr/>
          </p:nvSpPr>
          <p:spPr>
            <a:xfrm>
              <a:off x="2701842" y="1447919"/>
              <a:ext cx="1544566" cy="1250754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FFD2BC"/>
                </a:gs>
                <a:gs pos="100000">
                  <a:srgbClr val="FFF1EC"/>
                </a:gs>
              </a:gsLst>
              <a:lin ang="16200000"/>
            </a:gradFill>
            <a:ln w="9360">
              <a:solidFill>
                <a:srgbClr val="F59240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Infrastructure development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Settlements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Urban expansion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2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4" name="Rectangle 10"/>
            <p:cNvSpPr/>
            <p:nvPr/>
          </p:nvSpPr>
          <p:spPr>
            <a:xfrm>
              <a:off x="4514682" y="1447919"/>
              <a:ext cx="1739819" cy="1257103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FFD2BC"/>
                </a:gs>
                <a:gs pos="100000">
                  <a:srgbClr val="FFF1EC"/>
                </a:gs>
              </a:gsLst>
              <a:lin ang="16200000"/>
            </a:gradFill>
            <a:ln w="9360">
              <a:solidFill>
                <a:srgbClr val="F59240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Wood extraction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Charcoal  production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Wood fuel collection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Logging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5" name="Rectangle 12"/>
            <p:cNvSpPr/>
            <p:nvPr/>
          </p:nvSpPr>
          <p:spPr>
            <a:xfrm>
              <a:off x="914400" y="1447919"/>
              <a:ext cx="1569965" cy="1299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FFD2BC"/>
                </a:gs>
                <a:gs pos="100000">
                  <a:srgbClr val="FFF1EC"/>
                </a:gs>
              </a:gsLst>
              <a:lin ang="16200000"/>
            </a:gradFill>
            <a:ln w="9360">
              <a:solidFill>
                <a:srgbClr val="F59240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Agricultural expansion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Shifting cultivation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Agriculture extensification</a:t>
              </a:r>
            </a:p>
          </p:txBody>
        </p:sp>
        <p:sp>
          <p:nvSpPr>
            <p:cNvPr id="6" name="Rectangle 13"/>
            <p:cNvSpPr/>
            <p:nvPr/>
          </p:nvSpPr>
          <p:spPr>
            <a:xfrm>
              <a:off x="6514839" y="1447919"/>
              <a:ext cx="1504880" cy="1295197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FFD2BC"/>
                </a:gs>
                <a:gs pos="100000">
                  <a:srgbClr val="FFF1EC"/>
                </a:gs>
              </a:gsLst>
              <a:lin ang="16200000"/>
            </a:gradFill>
            <a:ln w="9360">
              <a:solidFill>
                <a:srgbClr val="F59240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Environmental factors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Uncontrolled fires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7" name="Line 20"/>
          <p:cNvSpPr/>
          <p:nvPr/>
        </p:nvSpPr>
        <p:spPr>
          <a:xfrm>
            <a:off x="914400" y="3657600"/>
            <a:ext cx="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fill="none"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lIns="90000" tIns="45000" rIns="90000" bIns="45000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Line 23"/>
          <p:cNvSpPr/>
          <p:nvPr/>
        </p:nvSpPr>
        <p:spPr>
          <a:xfrm>
            <a:off x="1066800" y="3581400"/>
            <a:ext cx="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fill="none"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lIns="90000" tIns="45000" rIns="90000" bIns="45000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grpSp>
        <p:nvGrpSpPr>
          <p:cNvPr id="9" name="Group 58"/>
          <p:cNvGrpSpPr>
            <a:grpSpLocks/>
          </p:cNvGrpSpPr>
          <p:nvPr/>
        </p:nvGrpSpPr>
        <p:grpSpPr bwMode="auto">
          <a:xfrm>
            <a:off x="1219200" y="2738438"/>
            <a:ext cx="6800850" cy="1524000"/>
            <a:chOff x="1219320" y="2738159"/>
            <a:chExt cx="6800400" cy="1524240"/>
          </a:xfrm>
        </p:grpSpPr>
        <p:sp>
          <p:nvSpPr>
            <p:cNvPr id="10" name="Rectangle 19"/>
            <p:cNvSpPr/>
            <p:nvPr/>
          </p:nvSpPr>
          <p:spPr>
            <a:xfrm>
              <a:off x="1219320" y="3501866"/>
              <a:ext cx="6800400" cy="455685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72FA26"/>
            </a:solidFill>
            <a:ln w="9360">
              <a:solidFill>
                <a:srgbClr val="000000"/>
              </a:solidFill>
              <a:prstDash val="solid"/>
              <a:miter/>
            </a:ln>
          </p:spPr>
          <p:txBody>
            <a:bodyPr lIns="90000" tIns="45000" rIns="90000" bIns="45000" compatLnSpc="0">
              <a:spAutoFit/>
            </a:bodyPr>
            <a:lstStyle/>
            <a:p>
              <a:pPr marL="343080" indent="-342720" algn="ctr" eaLnBrk="1" fontAlgn="auto">
                <a:spcBef>
                  <a:spcPts val="1800"/>
                </a:spcBef>
                <a:spcAft>
                  <a:spcPts val="0"/>
                </a:spcAft>
                <a:defRPr sz="1800"/>
              </a:pPr>
              <a:r>
                <a:rPr lang="nb-NO" sz="2400" b="1">
                  <a:solidFill>
                    <a:srgbClr val="008000"/>
                  </a:solidFill>
                  <a:latin typeface="Trebuchet MS" pitchFamily="34"/>
                  <a:ea typeface="Microsoft YaHei" pitchFamily="2"/>
                  <a:cs typeface="Arial" pitchFamily="2"/>
                </a:rPr>
                <a:t>DIRECT or PROXIMATE DRIVERS</a:t>
              </a:r>
            </a:p>
          </p:txBody>
        </p:sp>
        <p:cxnSp>
          <p:nvCxnSpPr>
            <p:cNvPr id="17437" name="Straight Arrow Connector 16"/>
            <p:cNvCxnSpPr>
              <a:cxnSpLocks noChangeShapeType="1"/>
            </p:cNvCxnSpPr>
            <p:nvPr/>
          </p:nvCxnSpPr>
          <p:spPr bwMode="auto">
            <a:xfrm flipV="1">
              <a:off x="1684079" y="2771639"/>
              <a:ext cx="15840" cy="428401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8" name="Straight Arrow Connector 17"/>
            <p:cNvCxnSpPr>
              <a:cxnSpLocks noChangeShapeType="1"/>
            </p:cNvCxnSpPr>
            <p:nvPr/>
          </p:nvCxnSpPr>
          <p:spPr bwMode="auto">
            <a:xfrm flipV="1">
              <a:off x="3412800" y="2771639"/>
              <a:ext cx="0" cy="380880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9" name="Straight Arrow Connector 18"/>
            <p:cNvCxnSpPr>
              <a:cxnSpLocks noChangeShapeType="1"/>
            </p:cNvCxnSpPr>
            <p:nvPr/>
          </p:nvCxnSpPr>
          <p:spPr bwMode="auto">
            <a:xfrm flipV="1">
              <a:off x="5435279" y="2738159"/>
              <a:ext cx="0" cy="381241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40" name="Straight Arrow Connector 19"/>
            <p:cNvCxnSpPr>
              <a:cxnSpLocks noChangeShapeType="1"/>
            </p:cNvCxnSpPr>
            <p:nvPr/>
          </p:nvCxnSpPr>
          <p:spPr bwMode="auto">
            <a:xfrm flipV="1">
              <a:off x="7278479" y="2771639"/>
              <a:ext cx="0" cy="420481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Straight Connector 20"/>
            <p:cNvSpPr/>
            <p:nvPr/>
          </p:nvSpPr>
          <p:spPr>
            <a:xfrm>
              <a:off x="1684427" y="3200194"/>
              <a:ext cx="5630489" cy="0"/>
            </a:xfrm>
            <a:prstGeom prst="line">
              <a:avLst/>
            </a:prstGeom>
            <a:noFill/>
            <a:ln w="47520">
              <a:solidFill>
                <a:srgbClr val="4A7EBB"/>
              </a:solidFill>
              <a:prstDash val="solid"/>
            </a:ln>
          </p:spPr>
          <p:txBody>
            <a:bodyPr lIns="90000" tIns="45000" rIns="90000" bIns="45000" anchor="ctr" anchorCtr="1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cxnSp>
          <p:nvCxnSpPr>
            <p:cNvPr id="17442" name="Straight Arrow Connector 21"/>
            <p:cNvCxnSpPr>
              <a:cxnSpLocks noChangeShapeType="1"/>
            </p:cNvCxnSpPr>
            <p:nvPr/>
          </p:nvCxnSpPr>
          <p:spPr bwMode="auto">
            <a:xfrm flipV="1">
              <a:off x="4419719" y="3124079"/>
              <a:ext cx="0" cy="380880"/>
            </a:xfrm>
            <a:prstGeom prst="bentConnector3">
              <a:avLst>
                <a:gd name="adj1" fmla="val 50000"/>
              </a:avLst>
            </a:prstGeom>
            <a:noFill/>
            <a:ln w="63360">
              <a:solidFill>
                <a:srgbClr val="C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43" name="Straight Arrow Connector 22"/>
            <p:cNvCxnSpPr>
              <a:cxnSpLocks noChangeShapeType="1"/>
            </p:cNvCxnSpPr>
            <p:nvPr/>
          </p:nvCxnSpPr>
          <p:spPr bwMode="auto">
            <a:xfrm flipV="1">
              <a:off x="4478040" y="3886199"/>
              <a:ext cx="0" cy="376200"/>
            </a:xfrm>
            <a:prstGeom prst="bentConnector3">
              <a:avLst>
                <a:gd name="adj1" fmla="val 50000"/>
              </a:avLst>
            </a:prstGeom>
            <a:noFill/>
            <a:ln w="63360">
              <a:solidFill>
                <a:srgbClr val="C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8" name="Group 57"/>
          <p:cNvGrpSpPr>
            <a:grpSpLocks/>
          </p:cNvGrpSpPr>
          <p:nvPr/>
        </p:nvGrpSpPr>
        <p:grpSpPr bwMode="auto">
          <a:xfrm>
            <a:off x="152400" y="4267200"/>
            <a:ext cx="8874125" cy="2514600"/>
            <a:chOff x="152280" y="4267080"/>
            <a:chExt cx="8873639" cy="2514599"/>
          </a:xfrm>
        </p:grpSpPr>
        <p:sp>
          <p:nvSpPr>
            <p:cNvPr id="19" name="Content Placeholder 1"/>
            <p:cNvSpPr/>
            <p:nvPr/>
          </p:nvSpPr>
          <p:spPr>
            <a:xfrm>
              <a:off x="1295217" y="6278442"/>
              <a:ext cx="6929059" cy="503237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72FA26"/>
            </a:solidFill>
            <a:ln w="9360">
              <a:solidFill>
                <a:srgbClr val="000000"/>
              </a:solidFill>
              <a:prstDash val="solid"/>
              <a:miter/>
            </a:ln>
          </p:spPr>
          <p:txBody>
            <a:bodyPr lIns="90000" tIns="45000" rIns="90000" bIns="45000" compatLnSpc="0"/>
            <a:lstStyle/>
            <a:p>
              <a:pPr marL="343080" indent="-342720" algn="ctr" eaLnBrk="1" fontAlgn="auto">
                <a:spcBef>
                  <a:spcPts val="1800"/>
                </a:spcBef>
                <a:spcAft>
                  <a:spcPts val="0"/>
                </a:spcAft>
                <a:defRPr sz="1800"/>
              </a:pPr>
              <a:r>
                <a:rPr lang="nb-NO" sz="2400" b="1">
                  <a:solidFill>
                    <a:srgbClr val="008000"/>
                  </a:solidFill>
                  <a:latin typeface="Trebuchet MS" pitchFamily="34"/>
                  <a:ea typeface="Microsoft YaHei" pitchFamily="2"/>
                  <a:cs typeface="Arial" pitchFamily="2"/>
                </a:rPr>
                <a:t>UNDERLYING DRIVERS</a:t>
              </a:r>
            </a:p>
          </p:txBody>
        </p:sp>
        <p:sp>
          <p:nvSpPr>
            <p:cNvPr id="20" name="Rectangle 14"/>
            <p:cNvSpPr/>
            <p:nvPr/>
          </p:nvSpPr>
          <p:spPr>
            <a:xfrm>
              <a:off x="152280" y="4300418"/>
              <a:ext cx="1569952" cy="1262061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D9FDA6"/>
                </a:gs>
                <a:gs pos="100000">
                  <a:srgbClr val="F4FFE6"/>
                </a:gs>
              </a:gsLst>
              <a:lin ang="16200000"/>
            </a:gradFill>
            <a:ln w="9360">
              <a:solidFill>
                <a:srgbClr val="98B855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Policy &amp; Legal framework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Inconsistencies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Weak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1" name="Rectangle 15"/>
            <p:cNvSpPr/>
            <p:nvPr/>
          </p:nvSpPr>
          <p:spPr>
            <a:xfrm>
              <a:off x="1828588" y="4267080"/>
              <a:ext cx="1890609" cy="1295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D9FDA6"/>
                </a:gs>
                <a:gs pos="100000">
                  <a:srgbClr val="F4FFE6"/>
                </a:gs>
              </a:gsLst>
              <a:lin ang="16200000"/>
            </a:gradFill>
            <a:ln w="9360">
              <a:solidFill>
                <a:srgbClr val="98B855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Socio-economic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Poverty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Low employment opportunities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Insecure land tenure</a:t>
              </a:r>
            </a:p>
          </p:txBody>
        </p:sp>
        <p:sp>
          <p:nvSpPr>
            <p:cNvPr id="22" name="Rectangle 16"/>
            <p:cNvSpPr/>
            <p:nvPr/>
          </p:nvSpPr>
          <p:spPr>
            <a:xfrm>
              <a:off x="3885876" y="4300418"/>
              <a:ext cx="1595351" cy="1262061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D9FDA6"/>
                </a:gs>
                <a:gs pos="100000">
                  <a:srgbClr val="F4FFE6"/>
                </a:gs>
              </a:gsLst>
              <a:lin ang="16200000"/>
            </a:gradFill>
            <a:ln w="9360">
              <a:solidFill>
                <a:srgbClr val="98B855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Demographic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Population growth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Immigration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Population density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2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3" name="Rectangle 17"/>
            <p:cNvSpPr/>
            <p:nvPr/>
          </p:nvSpPr>
          <p:spPr>
            <a:xfrm>
              <a:off x="5698701" y="4300418"/>
              <a:ext cx="1630274" cy="1262061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D9FDA6"/>
                </a:gs>
                <a:gs pos="100000">
                  <a:srgbClr val="F4FFE6"/>
                </a:gs>
              </a:gsLst>
              <a:lin ang="16200000"/>
            </a:gradFill>
            <a:ln w="9360">
              <a:solidFill>
                <a:srgbClr val="98B855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Institutional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Poor funding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Low staffing levels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Lack of transport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Low staff morale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4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 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4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24" name="Rectangle 18"/>
            <p:cNvSpPr/>
            <p:nvPr/>
          </p:nvSpPr>
          <p:spPr>
            <a:xfrm>
              <a:off x="7421045" y="4300418"/>
              <a:ext cx="1604874" cy="1262061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gradFill>
              <a:gsLst>
                <a:gs pos="0">
                  <a:srgbClr val="D9FDA6"/>
                </a:gs>
                <a:gs pos="100000">
                  <a:srgbClr val="F4FFE6"/>
                </a:gs>
              </a:gsLst>
              <a:lin ang="16200000"/>
            </a:gradFill>
            <a:ln w="9360">
              <a:solidFill>
                <a:srgbClr val="98B855"/>
              </a:solidFill>
              <a:prstDash val="solid"/>
            </a:ln>
          </p:spPr>
          <p:txBody>
            <a:bodyPr lIns="90000" tIns="45000" rIns="90000" bIns="45000" compatLnSpc="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r>
                <a:rPr lang="nb-NO" sz="1600" b="1">
                  <a:solidFill>
                    <a:srgbClr val="002060"/>
                  </a:solidFill>
                  <a:latin typeface="Calibri" pitchFamily="18"/>
                  <a:ea typeface="Microsoft YaHei" pitchFamily="2"/>
                  <a:cs typeface="Mangal" pitchFamily="2"/>
                </a:rPr>
                <a:t>Environmental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1800"/>
              </a:pPr>
              <a:endParaRPr lang="nb-NO" sz="1600" b="1">
                <a:solidFill>
                  <a:srgbClr val="002060"/>
                </a:solidFill>
                <a:latin typeface="Calibri" pitchFamily="18"/>
                <a:ea typeface="Microsoft YaHei" pitchFamily="2"/>
                <a:cs typeface="Mangal" pitchFamily="2"/>
              </a:endParaRP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Climate variability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Soils</a:t>
              </a:r>
            </a:p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buSzPct val="45000"/>
                <a:buFont typeface="Arial" pitchFamily="32"/>
                <a:buChar char="•"/>
                <a:defRPr sz="1800"/>
              </a:pPr>
              <a:r>
                <a:rPr lang="nb-NO" sz="1200" b="1">
                  <a:solidFill>
                    <a:srgbClr val="000000"/>
                  </a:solidFill>
                  <a:latin typeface="Calibri" pitchFamily="18"/>
                  <a:ea typeface="Microsoft YaHei" pitchFamily="2"/>
                  <a:cs typeface="Mangal" pitchFamily="2"/>
                </a:rPr>
                <a:t>Topography</a:t>
              </a:r>
            </a:p>
          </p:txBody>
        </p:sp>
        <p:cxnSp>
          <p:nvCxnSpPr>
            <p:cNvPr id="17429" name="Straight Arrow Connector 23"/>
            <p:cNvCxnSpPr>
              <a:cxnSpLocks noChangeShapeType="1"/>
            </p:cNvCxnSpPr>
            <p:nvPr/>
          </p:nvCxnSpPr>
          <p:spPr bwMode="auto">
            <a:xfrm flipV="1">
              <a:off x="4478040" y="5867279"/>
              <a:ext cx="0" cy="376200"/>
            </a:xfrm>
            <a:prstGeom prst="bentConnector3">
              <a:avLst>
                <a:gd name="adj1" fmla="val 50000"/>
              </a:avLst>
            </a:prstGeom>
            <a:noFill/>
            <a:ln w="63360">
              <a:solidFill>
                <a:srgbClr val="C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0" name="Straight Arrow Connector 24"/>
            <p:cNvCxnSpPr>
              <a:cxnSpLocks noChangeShapeType="1"/>
            </p:cNvCxnSpPr>
            <p:nvPr/>
          </p:nvCxnSpPr>
          <p:spPr bwMode="auto">
            <a:xfrm flipV="1">
              <a:off x="1218959" y="5562360"/>
              <a:ext cx="0" cy="304919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1" name="Straight Arrow Connector 25"/>
            <p:cNvCxnSpPr>
              <a:cxnSpLocks noChangeShapeType="1"/>
            </p:cNvCxnSpPr>
            <p:nvPr/>
          </p:nvCxnSpPr>
          <p:spPr bwMode="auto">
            <a:xfrm flipV="1">
              <a:off x="3047760" y="5562360"/>
              <a:ext cx="0" cy="304919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2" name="Straight Arrow Connector 26"/>
            <p:cNvCxnSpPr>
              <a:cxnSpLocks noChangeShapeType="1"/>
            </p:cNvCxnSpPr>
            <p:nvPr/>
          </p:nvCxnSpPr>
          <p:spPr bwMode="auto">
            <a:xfrm flipV="1">
              <a:off x="4876559" y="5562360"/>
              <a:ext cx="0" cy="304919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3" name="Straight Arrow Connector 27"/>
            <p:cNvCxnSpPr>
              <a:cxnSpLocks noChangeShapeType="1"/>
            </p:cNvCxnSpPr>
            <p:nvPr/>
          </p:nvCxnSpPr>
          <p:spPr bwMode="auto">
            <a:xfrm flipV="1">
              <a:off x="8381879" y="5562360"/>
              <a:ext cx="0" cy="304919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4" name="Straight Arrow Connector 28"/>
            <p:cNvCxnSpPr>
              <a:cxnSpLocks noChangeShapeType="1"/>
            </p:cNvCxnSpPr>
            <p:nvPr/>
          </p:nvCxnSpPr>
          <p:spPr bwMode="auto">
            <a:xfrm flipV="1">
              <a:off x="6781680" y="5562360"/>
              <a:ext cx="0" cy="304919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" name="Straight Connector 29"/>
            <p:cNvSpPr/>
            <p:nvPr/>
          </p:nvSpPr>
          <p:spPr>
            <a:xfrm>
              <a:off x="1219022" y="5872042"/>
              <a:ext cx="7157646" cy="0"/>
            </a:xfrm>
            <a:prstGeom prst="line">
              <a:avLst/>
            </a:prstGeom>
            <a:noFill/>
            <a:ln w="47520">
              <a:solidFill>
                <a:srgbClr val="4A7EBB"/>
              </a:solidFill>
              <a:prstDash val="solid"/>
            </a:ln>
          </p:spPr>
          <p:txBody>
            <a:bodyPr lIns="90000" tIns="45000" rIns="90000" bIns="45000" anchor="ctr" anchorCtr="1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grpSp>
        <p:nvGrpSpPr>
          <p:cNvPr id="17415" name="Group 60"/>
          <p:cNvGrpSpPr>
            <a:grpSpLocks/>
          </p:cNvGrpSpPr>
          <p:nvPr/>
        </p:nvGrpSpPr>
        <p:grpSpPr bwMode="auto">
          <a:xfrm>
            <a:off x="1636713" y="376238"/>
            <a:ext cx="5641975" cy="1071562"/>
            <a:chOff x="1636560" y="376199"/>
            <a:chExt cx="5641919" cy="1071360"/>
          </a:xfrm>
        </p:grpSpPr>
        <p:cxnSp>
          <p:nvCxnSpPr>
            <p:cNvPr id="17416" name="Straight Arrow Connector 39"/>
            <p:cNvCxnSpPr>
              <a:cxnSpLocks noChangeShapeType="1"/>
            </p:cNvCxnSpPr>
            <p:nvPr/>
          </p:nvCxnSpPr>
          <p:spPr bwMode="auto">
            <a:xfrm flipV="1">
              <a:off x="1636560" y="1142639"/>
              <a:ext cx="0" cy="304920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17" name="Straight Arrow Connector 41"/>
            <p:cNvCxnSpPr>
              <a:cxnSpLocks noChangeShapeType="1"/>
            </p:cNvCxnSpPr>
            <p:nvPr/>
          </p:nvCxnSpPr>
          <p:spPr bwMode="auto">
            <a:xfrm flipV="1">
              <a:off x="3414600" y="1142639"/>
              <a:ext cx="0" cy="304920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18" name="Straight Arrow Connector 42"/>
            <p:cNvCxnSpPr>
              <a:cxnSpLocks noChangeShapeType="1"/>
            </p:cNvCxnSpPr>
            <p:nvPr/>
          </p:nvCxnSpPr>
          <p:spPr bwMode="auto">
            <a:xfrm flipV="1">
              <a:off x="5384520" y="1142639"/>
              <a:ext cx="0" cy="304920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19" name="Straight Arrow Connector 44"/>
            <p:cNvCxnSpPr>
              <a:cxnSpLocks noChangeShapeType="1"/>
            </p:cNvCxnSpPr>
            <p:nvPr/>
          </p:nvCxnSpPr>
          <p:spPr bwMode="auto">
            <a:xfrm flipV="1">
              <a:off x="7278479" y="1142639"/>
              <a:ext cx="0" cy="304920"/>
            </a:xfrm>
            <a:prstGeom prst="bentConnector3">
              <a:avLst>
                <a:gd name="adj1" fmla="val 50000"/>
              </a:avLst>
            </a:prstGeom>
            <a:noFill/>
            <a:ln w="38160">
              <a:solidFill>
                <a:srgbClr val="4A7EBB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7" name="Straight Connector 46"/>
            <p:cNvSpPr/>
            <p:nvPr/>
          </p:nvSpPr>
          <p:spPr>
            <a:xfrm>
              <a:off x="1636560" y="1142816"/>
              <a:ext cx="5630806" cy="0"/>
            </a:xfrm>
            <a:prstGeom prst="line">
              <a:avLst/>
            </a:prstGeom>
            <a:noFill/>
            <a:ln w="47520">
              <a:solidFill>
                <a:srgbClr val="4A7EBB"/>
              </a:solidFill>
              <a:prstDash val="solid"/>
            </a:ln>
          </p:spPr>
          <p:txBody>
            <a:bodyPr lIns="90000" tIns="45000" rIns="90000" bIns="45000" anchor="ctr" anchorCtr="1" compatLnSpc="0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cxnSp>
          <p:nvCxnSpPr>
            <p:cNvPr id="17421" name="Straight Arrow Connector 47"/>
            <p:cNvCxnSpPr>
              <a:cxnSpLocks noChangeShapeType="1"/>
            </p:cNvCxnSpPr>
            <p:nvPr/>
          </p:nvCxnSpPr>
          <p:spPr bwMode="auto">
            <a:xfrm flipV="1">
              <a:off x="4451400" y="761759"/>
              <a:ext cx="0" cy="380880"/>
            </a:xfrm>
            <a:prstGeom prst="bentConnector3">
              <a:avLst>
                <a:gd name="adj1" fmla="val 50000"/>
              </a:avLst>
            </a:prstGeom>
            <a:noFill/>
            <a:ln w="63360">
              <a:solidFill>
                <a:srgbClr val="C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9" name="Rectangle 19"/>
            <p:cNvSpPr/>
            <p:nvPr/>
          </p:nvSpPr>
          <p:spPr>
            <a:xfrm>
              <a:off x="2703349" y="376199"/>
              <a:ext cx="3551202" cy="455526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FFFF"/>
            </a:solidFill>
            <a:ln w="25560">
              <a:solidFill>
                <a:srgbClr val="C0504D"/>
              </a:solidFill>
              <a:prstDash val="solid"/>
            </a:ln>
          </p:spPr>
          <p:txBody>
            <a:bodyPr lIns="90000" tIns="45000" rIns="90000" bIns="45000" compatLnSpc="0">
              <a:spAutoFit/>
            </a:bodyPr>
            <a:lstStyle/>
            <a:p>
              <a:pPr marL="343080" indent="-342720" algn="ctr" eaLnBrk="1" fontAlgn="auto">
                <a:spcBef>
                  <a:spcPts val="1800"/>
                </a:spcBef>
                <a:spcAft>
                  <a:spcPts val="0"/>
                </a:spcAft>
                <a:defRPr sz="1800"/>
              </a:pPr>
              <a:r>
                <a:rPr lang="nb-NO" sz="2400" b="1">
                  <a:solidFill>
                    <a:srgbClr val="008000"/>
                  </a:solidFill>
                  <a:latin typeface="Trebuchet MS" pitchFamily="34"/>
                  <a:ea typeface="Microsoft YaHei" pitchFamily="2"/>
                  <a:cs typeface="Mangal" pitchFamily="2"/>
                </a:rPr>
                <a:t>Forest LOSS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Example of Sequencing of Activities &amp; &#10;Pre-requisites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04800"/>
            <a:ext cx="6629400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3</a:t>
            </a:r>
          </a:p>
        </p:txBody>
      </p:sp>
      <p:sp>
        <p:nvSpPr>
          <p:cNvPr id="8" name="Oval 23"/>
          <p:cNvSpPr/>
          <p:nvPr/>
        </p:nvSpPr>
        <p:spPr>
          <a:xfrm>
            <a:off x="833438" y="1395413"/>
            <a:ext cx="273050" cy="27463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Rectangle 12"/>
          <p:cNvSpPr/>
          <p:nvPr/>
        </p:nvSpPr>
        <p:spPr>
          <a:xfrm>
            <a:off x="1493838" y="1258888"/>
            <a:ext cx="6721475" cy="8223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Supporting </a:t>
            </a:r>
            <a:r>
              <a:rPr lang="nb-NO" sz="240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national policy and legal processes such as National Forest Bill (currently under revision)</a:t>
            </a:r>
          </a:p>
        </p:txBody>
      </p:sp>
      <p:sp>
        <p:nvSpPr>
          <p:cNvPr id="10" name="Rectangle 25"/>
          <p:cNvSpPr/>
          <p:nvPr/>
        </p:nvSpPr>
        <p:spPr>
          <a:xfrm>
            <a:off x="1487488" y="2322513"/>
            <a:ext cx="6721475" cy="1593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Mainstreaming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REDD+ into national Climate Change policy, Agriculture policy, National Agriculture Investment Programme and donor co-operation frameworks with government  </a:t>
            </a:r>
          </a:p>
        </p:txBody>
      </p:sp>
      <p:sp>
        <p:nvSpPr>
          <p:cNvPr id="11" name="Oval 26"/>
          <p:cNvSpPr/>
          <p:nvPr/>
        </p:nvSpPr>
        <p:spPr>
          <a:xfrm>
            <a:off x="849313" y="248602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1487488" y="3313113"/>
            <a:ext cx="7153275" cy="19685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Holding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national dialogue on key issues of importance to REDD+ to galvanise support in addressing key drivers of deforestation (e.g. charcoal)</a:t>
            </a:r>
          </a:p>
        </p:txBody>
      </p:sp>
      <p:sp>
        <p:nvSpPr>
          <p:cNvPr id="13" name="Rectangle 9"/>
          <p:cNvSpPr/>
          <p:nvPr/>
        </p:nvSpPr>
        <p:spPr>
          <a:xfrm>
            <a:off x="1493838" y="4403725"/>
            <a:ext cx="7000875" cy="8413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800100" y="4152900"/>
            <a:ext cx="273050" cy="2873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al 20"/>
          <p:cNvSpPr/>
          <p:nvPr/>
        </p:nvSpPr>
        <p:spPr>
          <a:xfrm>
            <a:off x="852488" y="552767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1487488" y="100013"/>
            <a:ext cx="5434012" cy="94456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Mainstreaming </a:t>
            </a:r>
            <a:r>
              <a:rPr lang="nb-NO" sz="2400" b="1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of REDD+ into broader national development processes   </a:t>
            </a:r>
          </a:p>
        </p:txBody>
      </p:sp>
      <p:pic>
        <p:nvPicPr>
          <p:cNvPr id="1947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4" name="Rectangle 17"/>
          <p:cNvSpPr>
            <a:spLocks noChangeArrowheads="1"/>
          </p:cNvSpPr>
          <p:nvPr/>
        </p:nvSpPr>
        <p:spPr bwMode="auto">
          <a:xfrm>
            <a:off x="1497013" y="5167313"/>
            <a:ext cx="76469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nb-NO" altLang="en-US">
              <a:solidFill>
                <a:srgbClr val="C0504D"/>
              </a:solidFill>
              <a:ea typeface="Microsoft YaHei" pitchFamily="34" charset="-122"/>
              <a:cs typeface="Mangal" pitchFamily="18" charset="0"/>
            </a:endParaRPr>
          </a:p>
          <a:p>
            <a:pPr eaLnBrk="1" hangingPunct="1"/>
            <a:r>
              <a:rPr lang="nb-NO" altLang="en-US" sz="2400">
                <a:solidFill>
                  <a:srgbClr val="C0504D"/>
                </a:solidFill>
                <a:ea typeface="Microsoft YaHei" pitchFamily="34" charset="-122"/>
                <a:cs typeface="Mangal" pitchFamily="18" charset="0"/>
              </a:rPr>
              <a:t>Integrating  </a:t>
            </a:r>
            <a:r>
              <a:rPr lang="nb-NO" altLang="en-US" sz="2400">
                <a:solidFill>
                  <a:srgbClr val="000000"/>
                </a:solidFill>
                <a:ea typeface="Microsoft YaHei" pitchFamily="34" charset="-122"/>
                <a:cs typeface="Mangal" pitchFamily="18" charset="0"/>
              </a:rPr>
              <a:t>REDD+ into Provincial and District Development Coordinating Commitees and decentralized processes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969963" y="960438"/>
            <a:ext cx="0" cy="53117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5" name="Rectangle 5"/>
          <p:cNvSpPr/>
          <p:nvPr/>
        </p:nvSpPr>
        <p:spPr>
          <a:xfrm>
            <a:off x="1795463" y="5802313"/>
            <a:ext cx="7213600" cy="5778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val 7"/>
          <p:cNvSpPr/>
          <p:nvPr/>
        </p:nvSpPr>
        <p:spPr>
          <a:xfrm>
            <a:off x="566738" y="217488"/>
            <a:ext cx="742950" cy="7429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3"/>
          <p:cNvSpPr/>
          <p:nvPr/>
        </p:nvSpPr>
        <p:spPr>
          <a:xfrm>
            <a:off x="625475" y="-117475"/>
            <a:ext cx="711200" cy="118745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4</a:t>
            </a:r>
          </a:p>
        </p:txBody>
      </p:sp>
      <p:sp>
        <p:nvSpPr>
          <p:cNvPr id="8" name="Oval 23"/>
          <p:cNvSpPr/>
          <p:nvPr/>
        </p:nvSpPr>
        <p:spPr>
          <a:xfrm>
            <a:off x="833438" y="1395413"/>
            <a:ext cx="273050" cy="27463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Rectangle 12"/>
          <p:cNvSpPr/>
          <p:nvPr/>
        </p:nvSpPr>
        <p:spPr>
          <a:xfrm>
            <a:off x="1341438" y="1295400"/>
            <a:ext cx="7116762" cy="1219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Strenghthening inter-agency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partnerships through joint planning, programming, sequencing of activities (FAO, UNDP, UNEP)</a:t>
            </a:r>
          </a:p>
        </p:txBody>
      </p:sp>
      <p:sp>
        <p:nvSpPr>
          <p:cNvPr id="10" name="Rectangle 25"/>
          <p:cNvSpPr/>
          <p:nvPr/>
        </p:nvSpPr>
        <p:spPr>
          <a:xfrm>
            <a:off x="1336675" y="2284413"/>
            <a:ext cx="7426325" cy="38481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Financing </a:t>
            </a:r>
            <a:r>
              <a:rPr lang="nb-NO" sz="2400" dirty="0">
                <a:latin typeface="Calibri" pitchFamily="18"/>
                <a:ea typeface="Microsoft YaHei" pitchFamily="2"/>
                <a:cs typeface="Mangal" pitchFamily="2"/>
              </a:rPr>
              <a:t>partnerships (GEF 5, World Bank, USAID, Finland,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ILUA II, UNDP-LECB)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Research 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partnerships with CIFOR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Programmatic </a:t>
            </a:r>
            <a:r>
              <a:rPr lang="nb-NO" sz="2400" dirty="0">
                <a:latin typeface="Calibri" pitchFamily="18"/>
                <a:ea typeface="Microsoft YaHei" pitchFamily="2"/>
                <a:cs typeface="Mangal" pitchFamily="2"/>
              </a:rPr>
              <a:t>partnerships (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ILUA II, UNDP-LECB)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Learning </a:t>
            </a:r>
            <a:r>
              <a:rPr lang="nb-NO" sz="2400" dirty="0">
                <a:latin typeface="Calibri" pitchFamily="18"/>
                <a:ea typeface="Microsoft YaHei" pitchFamily="2"/>
                <a:cs typeface="Mangal" pitchFamily="2"/>
              </a:rPr>
              <a:t>partnerships (IDLO, GCP, BioCarbon Partners</a:t>
            </a:r>
            <a:r>
              <a:rPr lang="nb-NO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801688" y="274637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1309688" y="960438"/>
            <a:ext cx="7331075" cy="38481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dirty="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Rectangle 9"/>
          <p:cNvSpPr/>
          <p:nvPr/>
        </p:nvSpPr>
        <p:spPr>
          <a:xfrm>
            <a:off x="1638300" y="4403725"/>
            <a:ext cx="7002463" cy="191928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>
              <a:solidFill>
                <a:srgbClr val="C0504D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835025" y="3716338"/>
            <a:ext cx="273050" cy="288925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5" name="Oval 20"/>
          <p:cNvSpPr/>
          <p:nvPr/>
        </p:nvSpPr>
        <p:spPr>
          <a:xfrm>
            <a:off x="844550" y="4670425"/>
            <a:ext cx="273050" cy="2746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6" name="Rectangle 21"/>
          <p:cNvSpPr/>
          <p:nvPr/>
        </p:nvSpPr>
        <p:spPr>
          <a:xfrm>
            <a:off x="1487488" y="100013"/>
            <a:ext cx="5434012" cy="4667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Partnership </a:t>
            </a: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building and Coordination    </a:t>
            </a:r>
          </a:p>
        </p:txBody>
      </p:sp>
      <p:pic>
        <p:nvPicPr>
          <p:cNvPr id="2049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20"/>
          <p:cNvSpPr/>
          <p:nvPr/>
        </p:nvSpPr>
        <p:spPr>
          <a:xfrm>
            <a:off x="858838" y="5413375"/>
            <a:ext cx="273050" cy="27305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4F81B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24"/>
          <p:cNvSpPr/>
          <p:nvPr/>
        </p:nvSpPr>
        <p:spPr>
          <a:xfrm>
            <a:off x="684213" y="312738"/>
            <a:ext cx="0" cy="5959475"/>
          </a:xfrm>
          <a:prstGeom prst="line">
            <a:avLst/>
          </a:prstGeom>
          <a:noFill/>
          <a:ln w="25560">
            <a:solidFill>
              <a:srgbClr val="4F81BD"/>
            </a:solidFill>
            <a:custDash>
              <a:ds d="300000" sp="100000"/>
            </a:custDash>
          </a:ln>
        </p:spPr>
        <p:txBody>
          <a:bodyPr lIns="90000" tIns="45000" rIns="90000" bIns="45000" anchor="ctr" anchorCtr="1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2867025" y="6272213"/>
            <a:ext cx="6142038" cy="39528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0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sz="2000" b="1" dirty="0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sz="2000" b="1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</a:p>
        </p:txBody>
      </p:sp>
      <p:sp>
        <p:nvSpPr>
          <p:cNvPr id="6" name="Oval 9"/>
          <p:cNvSpPr/>
          <p:nvPr/>
        </p:nvSpPr>
        <p:spPr>
          <a:xfrm>
            <a:off x="334963" y="244475"/>
            <a:ext cx="742950" cy="74136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Box 14"/>
          <p:cNvSpPr/>
          <p:nvPr/>
        </p:nvSpPr>
        <p:spPr>
          <a:xfrm>
            <a:off x="404813" y="-82550"/>
            <a:ext cx="709612" cy="1219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7200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F</a:t>
            </a:r>
          </a:p>
        </p:txBody>
      </p:sp>
      <p:sp>
        <p:nvSpPr>
          <p:cNvPr id="8" name="Rectangle 19"/>
          <p:cNvSpPr/>
          <p:nvPr/>
        </p:nvSpPr>
        <p:spPr>
          <a:xfrm>
            <a:off x="1262063" y="171450"/>
            <a:ext cx="6624637" cy="8413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Key Outcomes </a:t>
            </a:r>
            <a:r>
              <a:rPr lang="nb-NO" sz="2400" b="1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and Expected </a:t>
            </a:r>
            <a:r>
              <a:rPr lang="nb-NO" sz="2400" b="1" dirty="0">
                <a:solidFill>
                  <a:srgbClr val="C0504D"/>
                </a:solidFill>
                <a:latin typeface="Calibri" pitchFamily="18"/>
                <a:ea typeface="Microsoft YaHei" pitchFamily="2"/>
                <a:cs typeface="Mangal" pitchFamily="2"/>
              </a:rPr>
              <a:t>Results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endParaRPr lang="nb-NO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pic>
        <p:nvPicPr>
          <p:cNvPr id="2151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84163"/>
            <a:ext cx="1389063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Rectangle 4"/>
          <p:cNvSpPr>
            <a:spLocks noChangeArrowheads="1"/>
          </p:cNvSpPr>
          <p:nvPr/>
        </p:nvSpPr>
        <p:spPr bwMode="auto">
          <a:xfrm>
            <a:off x="1033463" y="1012825"/>
            <a:ext cx="7653337" cy="540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103000"/>
              </a:lnSpc>
              <a:spcAft>
                <a:spcPts val="1150"/>
              </a:spcAft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A result oriented strategy 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based on requisite analytical work and sequencing of activities</a:t>
            </a:r>
          </a:p>
          <a:p>
            <a:pPr algn="just" eaLnBrk="1" hangingPunct="1">
              <a:lnSpc>
                <a:spcPct val="103000"/>
              </a:lnSpc>
              <a:spcAft>
                <a:spcPts val="1150"/>
              </a:spcAft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A well-defined and coordinated approach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 to key REDD+ actions which links different sectors and institutions to ensure effective reporting at the national level</a:t>
            </a:r>
          </a:p>
          <a:p>
            <a:pPr algn="just" eaLnBrk="1" hangingPunct="1">
              <a:lnSpc>
                <a:spcPct val="103000"/>
              </a:lnSpc>
              <a:spcAft>
                <a:spcPts val="1150"/>
              </a:spcAft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A robust partnership framework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 with the potential for resource mobilization and multiplier effects through new and emerging programmes such as the BioCarbon Fund, UNDP supported programmes, USAID supported programmes, and Finnish programmes</a:t>
            </a:r>
          </a:p>
          <a:p>
            <a:pPr algn="just" eaLnBrk="1" hangingPunct="1">
              <a:lnSpc>
                <a:spcPct val="103000"/>
              </a:lnSpc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A space for innovation, learning, scaling up and replication  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especially  on forest monitoring and MRV work, and stakeholder engagement processes;</a:t>
            </a:r>
          </a:p>
          <a:p>
            <a:pPr algn="just" eaLnBrk="1" hangingPunct="1">
              <a:lnSpc>
                <a:spcPct val="103000"/>
              </a:lnSpc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endParaRPr lang="en-GB" altLang="en-US">
              <a:solidFill>
                <a:srgbClr val="181717"/>
              </a:solidFill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03000"/>
              </a:lnSpc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Long-term sustainability, 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given that the UN-REDD Programme has built on existing institutional structures</a:t>
            </a:r>
          </a:p>
          <a:p>
            <a:pPr algn="just" eaLnBrk="1" hangingPunct="1">
              <a:lnSpc>
                <a:spcPct val="103000"/>
              </a:lnSpc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endParaRPr lang="en-GB" altLang="en-US" b="1">
              <a:solidFill>
                <a:srgbClr val="181717"/>
              </a:solidFill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03000"/>
              </a:lnSpc>
              <a:buClr>
                <a:srgbClr val="181717"/>
              </a:buClr>
              <a:buSzPts val="1000"/>
              <a:buFont typeface="Calibri" pitchFamily="34" charset="0"/>
              <a:buAutoNum type="alphaLcPeriod"/>
            </a:pPr>
            <a:r>
              <a:rPr lang="en-GB" altLang="en-US" b="1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A conducive enabling environment </a:t>
            </a:r>
            <a:r>
              <a:rPr lang="en-GB" altLang="en-US">
                <a:solidFill>
                  <a:srgbClr val="181717"/>
                </a:solidFill>
                <a:ea typeface="Calibri" pitchFamily="34" charset="0"/>
                <a:cs typeface="Calibri" pitchFamily="34" charset="0"/>
              </a:rPr>
              <a:t>for investments in REDD+ and potential results based payments from BioCarbon Fund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ESS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 txBox="1">
            <a:spLocks noGrp="1"/>
          </p:cNvSpPr>
          <p:nvPr>
            <p:ph type="title" idx="4294967295"/>
          </p:nvPr>
        </p:nvSpPr>
        <p:spPr>
          <a:xfrm>
            <a:off x="1600200" y="274638"/>
            <a:ext cx="7086600" cy="792162"/>
          </a:xfrm>
        </p:spPr>
        <p:txBody>
          <a:bodyPr/>
          <a:lstStyle/>
          <a:p>
            <a:pPr eaLnBrk="1" hangingPunct="1">
              <a:buSzPct val="45000"/>
              <a:buFont typeface="StarSymbol"/>
              <a:buNone/>
            </a:pPr>
            <a:r>
              <a:rPr lang="nb-NO" altLang="en-US" sz="3200" b="1" smtClean="0">
                <a:solidFill>
                  <a:srgbClr val="C0504D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Lessons Learned  </a:t>
            </a:r>
          </a:p>
        </p:txBody>
      </p:sp>
      <p:sp>
        <p:nvSpPr>
          <p:cNvPr id="22531" name="Content Placeholder 2"/>
          <p:cNvSpPr txBox="1">
            <a:spLocks noGrp="1"/>
          </p:cNvSpPr>
          <p:nvPr>
            <p:ph type="body" idx="4294967295"/>
          </p:nvPr>
        </p:nvSpPr>
        <p:spPr bwMode="auto">
          <a:xfrm>
            <a:off x="457200" y="1066800"/>
            <a:ext cx="8229600" cy="5059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marL="342900" indent="-342900" eaLnBrk="1">
              <a:spcBef>
                <a:spcPts val="638"/>
              </a:spcBef>
              <a:spcAft>
                <a:spcPts val="1413"/>
              </a:spcAft>
            </a:pPr>
            <a:r>
              <a:rPr altLang="en-US" sz="2000"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Avoid overambitious programme design because REDD+ can only solve specific problems based on what drives deforestation and forest degradation.</a:t>
            </a:r>
          </a:p>
          <a:p>
            <a:pPr marL="342900" indent="-342900" eaLnBrk="1">
              <a:spcBef>
                <a:spcPts val="638"/>
              </a:spcBef>
              <a:spcAft>
                <a:spcPts val="1413"/>
              </a:spcAft>
            </a:pPr>
            <a:r>
              <a:rPr altLang="en-US" sz="2000"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Address conceptual issues at the beginning to avoid over expectations and uncoordinated approach to REDD+ readiness process and distinguish it from REDD+ implementation.</a:t>
            </a:r>
          </a:p>
          <a:p>
            <a:pPr marL="342900" indent="-342900" eaLnBrk="1">
              <a:spcBef>
                <a:spcPts val="638"/>
              </a:spcBef>
              <a:spcAft>
                <a:spcPts val="1413"/>
              </a:spcAft>
            </a:pPr>
            <a:r>
              <a:rPr altLang="en-US" sz="2000"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Involve key stakeholders from the beginning of the REDD+ readiness process so that they clearly understand their and others roles and responsibilities.</a:t>
            </a:r>
          </a:p>
          <a:p>
            <a:pPr marL="342900" indent="-342900" eaLnBrk="1">
              <a:spcBef>
                <a:spcPts val="638"/>
              </a:spcBef>
              <a:spcAft>
                <a:spcPts val="1413"/>
              </a:spcAft>
            </a:pPr>
            <a:r>
              <a:rPr altLang="en-US" sz="2000"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It takes time to set up structures. Therefore, it is important to plan the start-up phase of REDD+ readiness programmes including recruiting, seconding or attaching teams to implement such programmes.   </a:t>
            </a:r>
          </a:p>
        </p:txBody>
      </p:sp>
      <p:sp>
        <p:nvSpPr>
          <p:cNvPr id="4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  <a:endParaRPr lang="nb-NO" b="1" dirty="0">
              <a:solidFill>
                <a:srgbClr val="FFFFFF"/>
              </a:solidFill>
              <a:latin typeface="Calibri" pitchFamily="18"/>
              <a:ea typeface="Microsoft YaHei" pitchFamily="2"/>
              <a:cs typeface="Brush Script MT Italic" pitchFamily="2"/>
            </a:endParaRPr>
          </a:p>
        </p:txBody>
      </p:sp>
      <p:sp>
        <p:nvSpPr>
          <p:cNvPr id="5" name="Oval 9"/>
          <p:cNvSpPr/>
          <p:nvPr/>
        </p:nvSpPr>
        <p:spPr>
          <a:xfrm>
            <a:off x="334963" y="244475"/>
            <a:ext cx="742950" cy="74136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600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G</a:t>
            </a:r>
          </a:p>
        </p:txBody>
      </p:sp>
      <p:pic>
        <p:nvPicPr>
          <p:cNvPr id="2253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77800"/>
            <a:ext cx="1389063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87400"/>
            <a:ext cx="8153400" cy="4927600"/>
          </a:xfrm>
        </p:spPr>
        <p:txBody>
          <a:bodyPr/>
          <a:lstStyle/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dirty="0">
                <a:latin typeface="Calibri" pitchFamily="18"/>
              </a:rPr>
              <a:t>The government should lead and own the REDD+ readiness process to ensure full support to the process and enhance stakeholder ownership of the </a:t>
            </a:r>
            <a:r>
              <a:rPr sz="2000" dirty="0" smtClean="0">
                <a:latin typeface="Calibri" pitchFamily="18"/>
              </a:rPr>
              <a:t>process.</a:t>
            </a: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dirty="0" smtClean="0">
                <a:latin typeface="Calibri" pitchFamily="18"/>
              </a:rPr>
              <a:t>Promote </a:t>
            </a:r>
            <a:r>
              <a:rPr sz="2000" dirty="0">
                <a:latin typeface="Calibri" pitchFamily="18"/>
              </a:rPr>
              <a:t>synergy among different </a:t>
            </a:r>
            <a:r>
              <a:rPr sz="2000" dirty="0" err="1">
                <a:latin typeface="Calibri" pitchFamily="18"/>
              </a:rPr>
              <a:t>programmes</a:t>
            </a:r>
            <a:r>
              <a:rPr sz="2000" dirty="0">
                <a:latin typeface="Calibri" pitchFamily="18"/>
              </a:rPr>
              <a:t> </a:t>
            </a:r>
            <a:r>
              <a:rPr sz="2000" dirty="0" smtClean="0">
                <a:latin typeface="Calibri" pitchFamily="18"/>
              </a:rPr>
              <a:t>in </a:t>
            </a:r>
            <a:r>
              <a:rPr sz="2000" dirty="0">
                <a:latin typeface="Calibri" pitchFamily="18"/>
              </a:rPr>
              <a:t>order to respond to the national vision and national circumstances, </a:t>
            </a:r>
            <a:r>
              <a:rPr sz="2000" dirty="0" smtClean="0">
                <a:latin typeface="Calibri" pitchFamily="18"/>
              </a:rPr>
              <a:t>to </a:t>
            </a:r>
            <a:r>
              <a:rPr sz="2000" dirty="0">
                <a:latin typeface="Calibri" pitchFamily="18"/>
              </a:rPr>
              <a:t>avoid duplication and thinly spreading out </a:t>
            </a:r>
            <a:r>
              <a:rPr sz="2000" dirty="0" smtClean="0">
                <a:latin typeface="Calibri" pitchFamily="18"/>
              </a:rPr>
              <a:t>resources.</a:t>
            </a: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dirty="0" smtClean="0">
                <a:latin typeface="Calibri" pitchFamily="18"/>
              </a:rPr>
              <a:t>REDD</a:t>
            </a:r>
            <a:r>
              <a:rPr sz="2000" dirty="0">
                <a:latin typeface="Calibri" pitchFamily="18"/>
              </a:rPr>
              <a:t>+ should not be seen as a separate development agenda or a stand-alone initiative but should be considered an important opportunity to mainstream, strengthen and consolidate existing efforts </a:t>
            </a:r>
            <a:r>
              <a:rPr sz="2000" dirty="0" smtClean="0">
                <a:latin typeface="Calibri" pitchFamily="18"/>
              </a:rPr>
              <a:t>all levels </a:t>
            </a: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dirty="0" smtClean="0">
                <a:latin typeface="Calibri" pitchFamily="18"/>
              </a:rPr>
              <a:t>UN-REDD </a:t>
            </a:r>
            <a:r>
              <a:rPr sz="2000" dirty="0" err="1">
                <a:latin typeface="Calibri" pitchFamily="18"/>
              </a:rPr>
              <a:t>Programme</a:t>
            </a:r>
            <a:r>
              <a:rPr sz="2000" dirty="0">
                <a:latin typeface="Calibri" pitchFamily="18"/>
              </a:rPr>
              <a:t> collaborating agencies </a:t>
            </a:r>
            <a:r>
              <a:rPr sz="2000" dirty="0" smtClean="0">
                <a:latin typeface="Calibri" pitchFamily="18"/>
              </a:rPr>
              <a:t>should </a:t>
            </a:r>
            <a:r>
              <a:rPr sz="2000" dirty="0">
                <a:latin typeface="Calibri" pitchFamily="18"/>
              </a:rPr>
              <a:t>work in a synergistic manner in the interest of the national REDD+ </a:t>
            </a:r>
            <a:r>
              <a:rPr sz="2000" dirty="0" err="1">
                <a:latin typeface="Calibri" pitchFamily="18"/>
              </a:rPr>
              <a:t>programme</a:t>
            </a:r>
            <a:r>
              <a:rPr sz="2000" dirty="0">
                <a:latin typeface="Calibri" pitchFamily="18"/>
              </a:rPr>
              <a:t> and not in silos.</a:t>
            </a:r>
          </a:p>
          <a:p>
            <a:pPr eaLnBrk="1" fontAlgn="auto">
              <a:defRPr/>
            </a:pPr>
            <a:endParaRPr lang="en-GB" dirty="0"/>
          </a:p>
        </p:txBody>
      </p:sp>
      <p:sp>
        <p:nvSpPr>
          <p:cNvPr id="4" name="Rectangle 1"/>
          <p:cNvSpPr/>
          <p:nvPr/>
        </p:nvSpPr>
        <p:spPr>
          <a:xfrm>
            <a:off x="0" y="6273800"/>
            <a:ext cx="9144000" cy="58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  <a:endParaRPr lang="nb-NO" b="1" dirty="0">
              <a:solidFill>
                <a:srgbClr val="FFFFFF"/>
              </a:solidFill>
              <a:latin typeface="Calibri" pitchFamily="18"/>
              <a:ea typeface="Microsoft YaHei" pitchFamily="2"/>
              <a:cs typeface="Brush Script MT Italic" pitchFamily="2"/>
            </a:endParaRPr>
          </a:p>
        </p:txBody>
      </p:sp>
      <p:pic>
        <p:nvPicPr>
          <p:cNvPr id="2355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77800"/>
            <a:ext cx="10842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NEXT STEPS &amp; WAY FORW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 txBox="1">
            <a:spLocks noGrp="1"/>
          </p:cNvSpPr>
          <p:nvPr>
            <p:ph type="title" idx="4294967295"/>
          </p:nvPr>
        </p:nvSpPr>
        <p:spPr>
          <a:xfrm>
            <a:off x="1905000" y="274638"/>
            <a:ext cx="6781800" cy="1143000"/>
          </a:xfrm>
        </p:spPr>
        <p:txBody>
          <a:bodyPr/>
          <a:lstStyle/>
          <a:p>
            <a:pPr eaLnBrk="1" hangingPunct="1">
              <a:buSzPct val="45000"/>
              <a:buFont typeface="StarSymbol"/>
              <a:buNone/>
            </a:pPr>
            <a:r>
              <a:rPr lang="nb-NO" altLang="en-US" sz="4000" b="1" smtClean="0">
                <a:solidFill>
                  <a:srgbClr val="C0504D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Next Steps &amp; Way Forward  </a:t>
            </a:r>
            <a:endParaRPr altLang="en-US" sz="4000" smtClean="0">
              <a:latin typeface="Calibri" pitchFamily="34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3" name="Conten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308100"/>
            <a:ext cx="9144000" cy="5257800"/>
          </a:xfrm>
        </p:spPr>
        <p:txBody>
          <a:bodyPr/>
          <a:lstStyle>
            <a:def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1999" lvl="5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3999" lvl="6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b="1" dirty="0" smtClean="0">
                <a:latin typeface="Calibri" pitchFamily="18"/>
              </a:rPr>
              <a:t>Finalization of the strategy:</a:t>
            </a:r>
            <a:r>
              <a:rPr sz="2000" dirty="0" smtClean="0">
                <a:latin typeface="Calibri" pitchFamily="18"/>
              </a:rPr>
              <a:t> By </a:t>
            </a:r>
            <a:r>
              <a:rPr sz="2000" dirty="0">
                <a:latin typeface="Calibri" pitchFamily="18"/>
              </a:rPr>
              <a:t>advancing its REDD+ </a:t>
            </a:r>
            <a:r>
              <a:rPr sz="2000" dirty="0" smtClean="0">
                <a:latin typeface="Calibri" pitchFamily="18"/>
              </a:rPr>
              <a:t>strategy to be completed by December 2014, </a:t>
            </a:r>
            <a:r>
              <a:rPr sz="2000" dirty="0">
                <a:latin typeface="Calibri" pitchFamily="18"/>
              </a:rPr>
              <a:t>the country is demonstrating its global </a:t>
            </a:r>
            <a:r>
              <a:rPr sz="2000" dirty="0" smtClean="0">
                <a:latin typeface="Calibri" pitchFamily="18"/>
              </a:rPr>
              <a:t>and </a:t>
            </a:r>
            <a:r>
              <a:rPr sz="2000" dirty="0">
                <a:latin typeface="Calibri" pitchFamily="18"/>
              </a:rPr>
              <a:t>national commitments to promote REDD+ through strategic options and targets. </a:t>
            </a:r>
            <a:endParaRPr sz="2000" dirty="0" smtClean="0">
              <a:latin typeface="Calibri" pitchFamily="18"/>
            </a:endParaRP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b="1" dirty="0" smtClean="0">
                <a:latin typeface="Calibri" pitchFamily="18"/>
              </a:rPr>
              <a:t>Design </a:t>
            </a:r>
            <a:r>
              <a:rPr sz="2000" b="1" dirty="0">
                <a:latin typeface="Calibri" pitchFamily="18"/>
              </a:rPr>
              <a:t>of a UN-REDD </a:t>
            </a:r>
            <a:r>
              <a:rPr sz="2000" b="1" dirty="0" err="1">
                <a:latin typeface="Calibri" pitchFamily="18"/>
              </a:rPr>
              <a:t>Programme</a:t>
            </a:r>
            <a:r>
              <a:rPr sz="2000" b="1" dirty="0">
                <a:latin typeface="Calibri" pitchFamily="18"/>
              </a:rPr>
              <a:t> </a:t>
            </a:r>
            <a:r>
              <a:rPr sz="2000" b="1">
                <a:latin typeface="Calibri" pitchFamily="18"/>
              </a:rPr>
              <a:t>phase </a:t>
            </a:r>
            <a:r>
              <a:rPr sz="2000" b="1" smtClean="0">
                <a:latin typeface="Calibri" pitchFamily="18"/>
              </a:rPr>
              <a:t>II: </a:t>
            </a:r>
            <a:r>
              <a:rPr sz="2000" dirty="0">
                <a:latin typeface="Calibri" pitchFamily="18"/>
              </a:rPr>
              <a:t>T</a:t>
            </a:r>
            <a:r>
              <a:rPr sz="2000" dirty="0" smtClean="0">
                <a:latin typeface="Calibri" pitchFamily="18"/>
              </a:rPr>
              <a:t>o mobilize  </a:t>
            </a:r>
            <a:r>
              <a:rPr sz="2000" dirty="0">
                <a:latin typeface="Calibri" pitchFamily="18"/>
              </a:rPr>
              <a:t>financial support and investments to </a:t>
            </a:r>
            <a:r>
              <a:rPr sz="2000" dirty="0" smtClean="0">
                <a:latin typeface="Calibri" pitchFamily="18"/>
              </a:rPr>
              <a:t>transit </a:t>
            </a:r>
            <a:r>
              <a:rPr sz="2000" dirty="0">
                <a:latin typeface="Calibri" pitchFamily="18"/>
              </a:rPr>
              <a:t>from REDD+ readiness to REDD+ implementation. </a:t>
            </a:r>
            <a:endParaRPr sz="2000" dirty="0" smtClean="0">
              <a:latin typeface="Calibri" pitchFamily="18"/>
            </a:endParaRP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b="1" dirty="0" smtClean="0">
                <a:latin typeface="Calibri" pitchFamily="18"/>
              </a:rPr>
              <a:t>Support from Policy Board/UN-REDD: </a:t>
            </a:r>
            <a:r>
              <a:rPr sz="2000" dirty="0" smtClean="0">
                <a:latin typeface="Calibri" pitchFamily="18"/>
              </a:rPr>
              <a:t>It is imperative that, Zambia with the near conclusion of the REDD+ Strategy, is supported with: a) financing for REDD+ implementation (e.g. low hanging fruits); and b) transitional plan from Readiness to implementation. This is to ensure </a:t>
            </a:r>
            <a:r>
              <a:rPr sz="2000" dirty="0">
                <a:latin typeface="Calibri" pitchFamily="18"/>
              </a:rPr>
              <a:t>that the </a:t>
            </a:r>
            <a:r>
              <a:rPr sz="2000" dirty="0" smtClean="0">
                <a:latin typeface="Calibri" pitchFamily="18"/>
              </a:rPr>
              <a:t>years of hard </a:t>
            </a:r>
            <a:r>
              <a:rPr sz="2000" dirty="0">
                <a:latin typeface="Calibri" pitchFamily="18"/>
              </a:rPr>
              <a:t>work are capitalized on </a:t>
            </a:r>
            <a:r>
              <a:rPr sz="2000" dirty="0" smtClean="0">
                <a:latin typeface="Calibri" pitchFamily="18"/>
              </a:rPr>
              <a:t>and leveraged with </a:t>
            </a:r>
            <a:r>
              <a:rPr sz="2000" dirty="0">
                <a:latin typeface="Calibri" pitchFamily="18"/>
              </a:rPr>
              <a:t>minimal or no gaps.</a:t>
            </a:r>
          </a:p>
          <a:p>
            <a:pPr marL="285750" indent="-285750" eaLnBrk="1" fontAlgn="auto">
              <a:spcBef>
                <a:spcPts val="638"/>
              </a:spcBef>
              <a:defRPr/>
            </a:pPr>
            <a:r>
              <a:rPr sz="2000" b="1" dirty="0" smtClean="0">
                <a:latin typeface="Calibri" pitchFamily="18"/>
              </a:rPr>
              <a:t>Mobilization of strategic partnerships: </a:t>
            </a:r>
            <a:r>
              <a:rPr sz="2000" dirty="0" smtClean="0">
                <a:latin typeface="Calibri" pitchFamily="18"/>
              </a:rPr>
              <a:t>The </a:t>
            </a:r>
            <a:r>
              <a:rPr sz="2000" dirty="0">
                <a:latin typeface="Calibri" pitchFamily="18"/>
              </a:rPr>
              <a:t>government, </a:t>
            </a:r>
            <a:r>
              <a:rPr sz="2000" dirty="0" smtClean="0">
                <a:latin typeface="Calibri" pitchFamily="18"/>
              </a:rPr>
              <a:t>with </a:t>
            </a:r>
            <a:r>
              <a:rPr sz="2000" dirty="0">
                <a:latin typeface="Calibri" pitchFamily="18"/>
              </a:rPr>
              <a:t>support of UN </a:t>
            </a:r>
            <a:r>
              <a:rPr sz="2000" dirty="0" smtClean="0">
                <a:latin typeface="Calibri" pitchFamily="18"/>
              </a:rPr>
              <a:t>and development </a:t>
            </a:r>
            <a:r>
              <a:rPr sz="2000" dirty="0">
                <a:latin typeface="Calibri" pitchFamily="18"/>
              </a:rPr>
              <a:t>partners, will be </a:t>
            </a:r>
            <a:r>
              <a:rPr sz="2000" dirty="0" smtClean="0">
                <a:latin typeface="Calibri" pitchFamily="18"/>
              </a:rPr>
              <a:t>developing </a:t>
            </a:r>
            <a:r>
              <a:rPr sz="2000" dirty="0">
                <a:latin typeface="Calibri" pitchFamily="18"/>
              </a:rPr>
              <a:t>proposals and concept notes for engaging with key development partners in support of REDD+ implementation in Zambia</a:t>
            </a:r>
            <a:r>
              <a:rPr sz="2000" dirty="0" smtClean="0">
                <a:latin typeface="Calibri" pitchFamily="18"/>
              </a:rPr>
              <a:t>.</a:t>
            </a:r>
          </a:p>
          <a:p>
            <a:pPr marL="0" indent="0" eaLnBrk="1" fontAlgn="auto">
              <a:spcBef>
                <a:spcPts val="638"/>
              </a:spcBef>
              <a:buFont typeface="StarSymbol"/>
              <a:buNone/>
              <a:defRPr/>
            </a:pPr>
            <a:endParaRPr dirty="0">
              <a:latin typeface="Calibri" pitchFamily="18"/>
            </a:endParaRPr>
          </a:p>
        </p:txBody>
      </p:sp>
      <p:sp>
        <p:nvSpPr>
          <p:cNvPr id="5" name="Rectangle 1"/>
          <p:cNvSpPr/>
          <p:nvPr/>
        </p:nvSpPr>
        <p:spPr>
          <a:xfrm>
            <a:off x="0" y="6477000"/>
            <a:ext cx="9144000" cy="381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Towards the </a:t>
            </a:r>
            <a:r>
              <a:rPr lang="nb-NO" b="1">
                <a:solidFill>
                  <a:srgbClr val="4F81BD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REDD+</a:t>
            </a:r>
            <a:r>
              <a:rPr lang="nb-NO" b="1">
                <a:solidFill>
                  <a:srgbClr val="FFFFFF"/>
                </a:solidFill>
                <a:latin typeface="Calibri" pitchFamily="18"/>
                <a:ea typeface="Microsoft YaHei" pitchFamily="2"/>
                <a:cs typeface="Brush Script MT Italic" pitchFamily="2"/>
              </a:rPr>
              <a:t> Strategy</a:t>
            </a:r>
            <a:endParaRPr lang="nb-NO" b="1" dirty="0">
              <a:solidFill>
                <a:srgbClr val="FFFFFF"/>
              </a:solidFill>
              <a:latin typeface="Calibri" pitchFamily="18"/>
              <a:ea typeface="Microsoft YaHei" pitchFamily="2"/>
              <a:cs typeface="Brush Script MT Italic" pitchFamily="2"/>
            </a:endParaRPr>
          </a:p>
        </p:txBody>
      </p:sp>
      <p:sp>
        <p:nvSpPr>
          <p:cNvPr id="6" name="Oval 9"/>
          <p:cNvSpPr/>
          <p:nvPr/>
        </p:nvSpPr>
        <p:spPr>
          <a:xfrm>
            <a:off x="334963" y="244475"/>
            <a:ext cx="742950" cy="74136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3600" dirty="0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H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-333375"/>
            <a:ext cx="9144000" cy="40798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504D"/>
          </a:solidFill>
          <a:ln>
            <a:noFill/>
            <a:prstDash val="solid"/>
          </a:ln>
        </p:spPr>
        <p:txBody>
          <a:bodyPr lIns="90000" tIns="45000" rIns="90000" bIns="45000" anchor="ctr" compatLnSpc="0"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nb-NO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Rectangle 16"/>
          <p:cNvSpPr/>
          <p:nvPr/>
        </p:nvSpPr>
        <p:spPr>
          <a:xfrm>
            <a:off x="1028700" y="2743200"/>
            <a:ext cx="7212013" cy="13081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/>
            </a:pPr>
            <a:r>
              <a:rPr lang="nb-NO" sz="8000" b="1">
                <a:solidFill>
                  <a:srgbClr val="FFFFFF"/>
                </a:solidFill>
                <a:latin typeface="Calibri" pitchFamily="18"/>
                <a:ea typeface="Microsoft YaHei" pitchFamily="2"/>
                <a:cs typeface="Mangal" pitchFamily="2"/>
              </a:rPr>
              <a:t>THANK YOU</a:t>
            </a:r>
          </a:p>
        </p:txBody>
      </p:sp>
      <p:pic>
        <p:nvPicPr>
          <p:cNvPr id="2560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3887788"/>
            <a:ext cx="206057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andard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tandard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tandard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1530</Words>
  <Application>Microsoft Office PowerPoint</Application>
  <PresentationFormat>On-screen Show (4:3)</PresentationFormat>
  <Paragraphs>311</Paragraphs>
  <Slides>21</Slides>
  <Notes>20</Notes>
  <HiddenSlides>1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35" baseType="lpstr">
      <vt:lpstr>Calibri</vt:lpstr>
      <vt:lpstr>Arial</vt:lpstr>
      <vt:lpstr>Microsoft YaHei</vt:lpstr>
      <vt:lpstr>Mangal</vt:lpstr>
      <vt:lpstr>StarSymbol</vt:lpstr>
      <vt:lpstr>Lucida Sans Unicode</vt:lpstr>
      <vt:lpstr>Tahoma</vt:lpstr>
      <vt:lpstr>Times New Roman</vt:lpstr>
      <vt:lpstr>Brush Script MT Italic</vt:lpstr>
      <vt:lpstr>Trebuchet MS</vt:lpstr>
      <vt:lpstr>Standard</vt:lpstr>
      <vt:lpstr>Standard 1</vt:lpstr>
      <vt:lpstr>Standard 2</vt:lpstr>
      <vt:lpstr>Standard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ZAMBIA’S RESPONSE </vt:lpstr>
      <vt:lpstr> ZAMBIA APPROACH TO REDD+ STRATEGY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Lessons Learned  </vt:lpstr>
      <vt:lpstr>PowerPoint Presentation</vt:lpstr>
      <vt:lpstr>Next Steps &amp; Way Forward 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Elsie</dc:creator>
  <cp:lastModifiedBy>Linda Mumoki</cp:lastModifiedBy>
  <cp:revision>65</cp:revision>
  <dcterms:modified xsi:type="dcterms:W3CDTF">2014-07-09T12:26:42Z</dcterms:modified>
</cp:coreProperties>
</file>