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1" r:id="rId4"/>
    <p:sldId id="268" r:id="rId5"/>
    <p:sldId id="275" r:id="rId6"/>
    <p:sldId id="276" r:id="rId7"/>
    <p:sldId id="278" r:id="rId8"/>
    <p:sldId id="277" r:id="rId9"/>
    <p:sldId id="279" r:id="rId10"/>
    <p:sldId id="281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B577"/>
    <a:srgbClr val="B0BFA9"/>
    <a:srgbClr val="9ACE9F"/>
    <a:srgbClr val="69AB7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72" autoAdjust="0"/>
    <p:restoredTop sz="85977" autoAdjust="0"/>
  </p:normalViewPr>
  <p:slideViewPr>
    <p:cSldViewPr>
      <p:cViewPr>
        <p:scale>
          <a:sx n="70" d="100"/>
          <a:sy n="70" d="100"/>
        </p:scale>
        <p:origin x="-86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1B543E-4463-488D-AE76-1CB18AE243EF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DEBF74-795F-4565-896E-4F88DB5F7C2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dfid/4114996979/in/photostream/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21372148@N00/458731562/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cifor/5655985105/in/photostream/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cifor/5594698696/in/photostream/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Photo: (Indonesia</a:t>
            </a:r>
            <a:r>
              <a:rPr lang="en-US" baseline="0" dirty="0" smtClean="0"/>
              <a:t> - </a:t>
            </a:r>
            <a:r>
              <a:rPr lang="en-US" dirty="0" smtClean="0"/>
              <a:t>ex-illegal logger turned forestry ranger) </a:t>
            </a:r>
            <a:r>
              <a:rPr lang="en-US" dirty="0" smtClean="0">
                <a:hlinkClick r:id="rId3"/>
              </a:rPr>
              <a:t>http://www.flickr.com/photos/dfid/4114996979/in/photostream/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EBF74-795F-4565-896E-4F88DB5F7C2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Photo: (Indonesia – forest/develop) </a:t>
            </a:r>
            <a:r>
              <a:rPr lang="en-US" dirty="0" smtClean="0">
                <a:hlinkClick r:id="rId3"/>
              </a:rPr>
              <a:t>http://www.flickr.com/photos/21372148@N00/458731562/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EBF74-795F-4565-896E-4F88DB5F7C27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EBF74-795F-4565-896E-4F88DB5F7C27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EBF74-795F-4565-896E-4F88DB5F7C27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9519B5-89D6-4D05-8F6A-9E3BF20F485C}" type="slidenum">
              <a:rPr lang="en-US" smtClean="0">
                <a:latin typeface="Arial" pitchFamily="34" charset="0"/>
              </a:rPr>
              <a:pPr/>
              <a:t>5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baseline="0" dirty="0" smtClean="0">
              <a:latin typeface="Arial Unicode MS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EBF74-795F-4565-896E-4F88DB5F7C27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EBF74-795F-4565-896E-4F88DB5F7C27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Photo:  (</a:t>
            </a:r>
            <a:r>
              <a:rPr lang="en-US" baseline="0" dirty="0" err="1" smtClean="0"/>
              <a:t>indonesia</a:t>
            </a:r>
            <a:r>
              <a:rPr lang="en-US" baseline="0" dirty="0" smtClean="0"/>
              <a:t>) </a:t>
            </a:r>
            <a:r>
              <a:rPr lang="en-US" dirty="0" smtClean="0">
                <a:hlinkClick r:id="rId3"/>
              </a:rPr>
              <a:t>http://www.flickr.com/photos/cifor/5655985105/in/photostream/</a:t>
            </a:r>
            <a:endParaRPr lang="en-US" baseline="0" dirty="0" smtClean="0"/>
          </a:p>
          <a:p>
            <a:endParaRPr lang="en-US" dirty="0" smtClean="0"/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EBF74-795F-4565-896E-4F88DB5F7C27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EBF74-795F-4565-896E-4F88DB5F7C27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PHOTO:</a:t>
            </a:r>
            <a:r>
              <a:rPr lang="en-US" baseline="0" dirty="0" smtClean="0"/>
              <a:t> (Indonesia) </a:t>
            </a:r>
            <a:r>
              <a:rPr lang="en-US" dirty="0" smtClean="0">
                <a:hlinkClick r:id="rId3"/>
              </a:rPr>
              <a:t>http://www.flickr.com/photos/cifor/5594698696/in/photostream/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EBF74-795F-4565-896E-4F88DB5F7C27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E8B0F-65BD-4F5C-9DE7-44BE940F15B4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BFCEA-54D6-44DD-9201-069849A4A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E8B0F-65BD-4F5C-9DE7-44BE940F15B4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BFCEA-54D6-44DD-9201-069849A4A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E8B0F-65BD-4F5C-9DE7-44BE940F15B4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BFCEA-54D6-44DD-9201-069849A4A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E8B0F-65BD-4F5C-9DE7-44BE940F15B4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BFCEA-54D6-44DD-9201-069849A4A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E8B0F-65BD-4F5C-9DE7-44BE940F15B4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BFCEA-54D6-44DD-9201-069849A4A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E8B0F-65BD-4F5C-9DE7-44BE940F15B4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BFCEA-54D6-44DD-9201-069849A4A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E8B0F-65BD-4F5C-9DE7-44BE940F15B4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BFCEA-54D6-44DD-9201-069849A4A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E8B0F-65BD-4F5C-9DE7-44BE940F15B4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BFCEA-54D6-44DD-9201-069849A4A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E8B0F-65BD-4F5C-9DE7-44BE940F15B4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BFCEA-54D6-44DD-9201-069849A4A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E8B0F-65BD-4F5C-9DE7-44BE940F15B4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BFCEA-54D6-44DD-9201-069849A4A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E8B0F-65BD-4F5C-9DE7-44BE940F15B4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BFCEA-54D6-44DD-9201-069849A4A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E8B0F-65BD-4F5C-9DE7-44BE940F15B4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5BFCEA-54D6-44DD-9201-069849A4A01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tiff"/><Relationship Id="rId5" Type="http://schemas.openxmlformats.org/officeDocument/2006/relationships/image" Target="../media/image3.tiff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mailto:cdavis@wri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3" cstate="print"/>
          <a:srcRect l="20833" t="46875" r="35000" b="1171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ound Diagonal Corner Rectangle 9"/>
          <p:cNvSpPr/>
          <p:nvPr/>
        </p:nvSpPr>
        <p:spPr>
          <a:xfrm>
            <a:off x="3581400" y="1524000"/>
            <a:ext cx="5257800" cy="5029200"/>
          </a:xfrm>
          <a:prstGeom prst="round2DiagRect">
            <a:avLst/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3581400" y="4038601"/>
            <a:ext cx="5257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i="1" dirty="0" smtClean="0"/>
              <a:t>Oslo Governance Forum</a:t>
            </a:r>
            <a:br>
              <a:rPr lang="en-US" sz="2400" i="1" dirty="0" smtClean="0"/>
            </a:br>
            <a:r>
              <a:rPr lang="en-US" sz="2400" i="1" dirty="0" smtClean="0"/>
              <a:t>4 October 2011</a:t>
            </a:r>
          </a:p>
          <a:p>
            <a:pPr algn="ctr"/>
            <a:endParaRPr lang="en-US" sz="2400" dirty="0" smtClean="0"/>
          </a:p>
          <a:p>
            <a:pPr algn="ctr"/>
            <a:r>
              <a:rPr lang="en-US" sz="2400" b="1" dirty="0" smtClean="0"/>
              <a:t>CRYSTAL DAVIS</a:t>
            </a:r>
          </a:p>
          <a:p>
            <a:pPr algn="ctr"/>
            <a:r>
              <a:rPr lang="en-US" sz="2400" dirty="0" smtClean="0"/>
              <a:t>Institutions &amp; Governance Program</a:t>
            </a:r>
          </a:p>
          <a:p>
            <a:pPr algn="ctr"/>
            <a:r>
              <a:rPr lang="en-US" sz="2400" dirty="0" smtClean="0"/>
              <a:t>World Resources Institute</a:t>
            </a:r>
          </a:p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962400" y="1828800"/>
            <a:ext cx="52578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GOVERNANCE OF FORESTS INITIATIVE </a:t>
            </a:r>
            <a:br>
              <a:rPr lang="en-US" sz="4400" b="1" dirty="0" smtClean="0"/>
            </a:br>
            <a:r>
              <a:rPr lang="en-US" sz="4400" dirty="0" smtClean="0"/>
              <a:t>Indicator Toolkit</a:t>
            </a:r>
            <a:endParaRPr lang="en-US" sz="4400" dirty="0"/>
          </a:p>
        </p:txBody>
      </p:sp>
      <p:pic>
        <p:nvPicPr>
          <p:cNvPr id="17" name="Picture 16" descr="wri-logo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8600" y="83820"/>
            <a:ext cx="2603196" cy="9067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52600"/>
            <a:ext cx="3810000" cy="1143000"/>
          </a:xfrm>
        </p:spPr>
        <p:txBody>
          <a:bodyPr/>
          <a:lstStyle/>
          <a:p>
            <a:pPr algn="l"/>
            <a:r>
              <a:rPr lang="en-US" b="1" dirty="0" smtClean="0"/>
              <a:t>Outline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51037"/>
            <a:ext cx="8229600" cy="4525963"/>
          </a:xfrm>
        </p:spPr>
        <p:txBody>
          <a:bodyPr anchor="ctr"/>
          <a:lstStyle/>
          <a:p>
            <a:r>
              <a:rPr lang="en-US" dirty="0" smtClean="0"/>
              <a:t>Methodology</a:t>
            </a:r>
          </a:p>
          <a:p>
            <a:r>
              <a:rPr lang="en-US" dirty="0" smtClean="0"/>
              <a:t>Pilot phase</a:t>
            </a:r>
          </a:p>
          <a:p>
            <a:r>
              <a:rPr lang="en-US" dirty="0" smtClean="0"/>
              <a:t>Lessons learned</a:t>
            </a:r>
          </a:p>
          <a:p>
            <a:r>
              <a:rPr lang="en-US" dirty="0" smtClean="0"/>
              <a:t>Links to REDD+</a:t>
            </a:r>
            <a:endParaRPr lang="en-US" dirty="0"/>
          </a:p>
        </p:txBody>
      </p:sp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168275" y="141288"/>
            <a:ext cx="1965325" cy="773112"/>
            <a:chOff x="7026528" y="65088"/>
            <a:chExt cx="1965072" cy="773112"/>
          </a:xfrm>
        </p:grpSpPr>
        <p:pic>
          <p:nvPicPr>
            <p:cNvPr id="7" name="Picture 6" descr="logo_wri_hi-res_trajan_k.tif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 l="35484"/>
            <a:stretch>
              <a:fillRect/>
            </a:stretch>
          </p:blipFill>
          <p:spPr bwMode="auto">
            <a:xfrm>
              <a:off x="7791670" y="152312"/>
              <a:ext cx="1199930" cy="609688"/>
            </a:xfrm>
            <a:prstGeom prst="rect">
              <a:avLst/>
            </a:prstGeom>
          </p:spPr>
        </p:pic>
        <p:pic>
          <p:nvPicPr>
            <p:cNvPr id="8" name="Picture 7" descr="Logo2.tif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 bwMode="auto">
            <a:xfrm>
              <a:off x="7026528" y="65088"/>
              <a:ext cx="765142" cy="773112"/>
            </a:xfrm>
            <a:prstGeom prst="rect">
              <a:avLst/>
            </a:prstGeom>
          </p:spPr>
        </p:pic>
      </p:grpSp>
      <p:pic>
        <p:nvPicPr>
          <p:cNvPr id="24578" name="Picture 2" descr="http://farm1.static.flickr.com/213/458731562_651fa0cec5_o.jpg"/>
          <p:cNvPicPr>
            <a:picLocks noChangeAspect="1" noChangeArrowheads="1"/>
          </p:cNvPicPr>
          <p:nvPr/>
        </p:nvPicPr>
        <p:blipFill>
          <a:blip r:embed="rId5" cstate="print"/>
          <a:srcRect l="6383" t="4255"/>
          <a:stretch>
            <a:fillRect/>
          </a:stretch>
        </p:blipFill>
        <p:spPr bwMode="auto">
          <a:xfrm>
            <a:off x="4114800" y="0"/>
            <a:ext cx="50292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0"/>
            <a:ext cx="50292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6096000" y="1981200"/>
            <a:ext cx="3200400" cy="762000"/>
          </a:xfrm>
          <a:prstGeom prst="rect">
            <a:avLst/>
          </a:prstGeom>
          <a:solidFill>
            <a:srgbClr val="7AB577"/>
          </a:solidFill>
          <a:ln>
            <a:noFill/>
          </a:ln>
          <a:effectLst>
            <a:softEdge rad="12700"/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/>
              <a:t>Qualitative</a:t>
            </a:r>
            <a:endParaRPr lang="en-US" sz="3200" dirty="0"/>
          </a:p>
        </p:txBody>
      </p:sp>
      <p:sp>
        <p:nvSpPr>
          <p:cNvPr id="7" name="Rectangle 6"/>
          <p:cNvSpPr/>
          <p:nvPr/>
        </p:nvSpPr>
        <p:spPr>
          <a:xfrm>
            <a:off x="6096000" y="2971800"/>
            <a:ext cx="3200400" cy="762000"/>
          </a:xfrm>
          <a:prstGeom prst="rect">
            <a:avLst/>
          </a:prstGeom>
          <a:solidFill>
            <a:srgbClr val="7AB577"/>
          </a:solidFill>
          <a:ln>
            <a:noFill/>
          </a:ln>
          <a:effectLst>
            <a:softEdge rad="12700"/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/>
              <a:t>Comprehensive</a:t>
            </a:r>
            <a:endParaRPr 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6096000" y="3962400"/>
            <a:ext cx="3200400" cy="762000"/>
          </a:xfrm>
          <a:prstGeom prst="rect">
            <a:avLst/>
          </a:prstGeom>
          <a:solidFill>
            <a:srgbClr val="7AB577"/>
          </a:solidFill>
          <a:ln>
            <a:noFill/>
          </a:ln>
          <a:effectLst>
            <a:softEdge rad="12700"/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/>
              <a:t>Evidence-based</a:t>
            </a:r>
            <a:endParaRPr 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6096000" y="4953000"/>
            <a:ext cx="3200400" cy="762000"/>
          </a:xfrm>
          <a:prstGeom prst="rect">
            <a:avLst/>
          </a:prstGeom>
          <a:solidFill>
            <a:srgbClr val="7AB577"/>
          </a:solidFill>
          <a:ln>
            <a:noFill/>
          </a:ln>
          <a:effectLst>
            <a:softEdge rad="12700"/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/>
              <a:t>Adaptable</a:t>
            </a:r>
            <a:endParaRPr lang="en-US" sz="3200" dirty="0"/>
          </a:p>
        </p:txBody>
      </p: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7010400" y="152400"/>
            <a:ext cx="1965325" cy="773112"/>
            <a:chOff x="7026528" y="65088"/>
            <a:chExt cx="1965072" cy="773112"/>
          </a:xfrm>
        </p:grpSpPr>
        <p:pic>
          <p:nvPicPr>
            <p:cNvPr id="10" name="Picture 9" descr="logo_wri_hi-res_trajan_k.tif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 l="35484"/>
            <a:stretch>
              <a:fillRect/>
            </a:stretch>
          </p:blipFill>
          <p:spPr bwMode="auto">
            <a:xfrm>
              <a:off x="7791670" y="152312"/>
              <a:ext cx="1199930" cy="609688"/>
            </a:xfrm>
            <a:prstGeom prst="rect">
              <a:avLst/>
            </a:prstGeom>
          </p:spPr>
        </p:pic>
        <p:pic>
          <p:nvPicPr>
            <p:cNvPr id="12" name="Picture 11" descr="Logo2.tif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 bwMode="auto">
            <a:xfrm>
              <a:off x="7026528" y="65088"/>
              <a:ext cx="765142" cy="773112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Pilot Phase</a:t>
            </a:r>
            <a:endParaRPr lang="en-US" b="1" dirty="0"/>
          </a:p>
        </p:txBody>
      </p:sp>
      <p:pic>
        <p:nvPicPr>
          <p:cNvPr id="7170" name="Picture 2" descr="http://www.worldmapmaker.com/pix/shim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263" y="-136525"/>
            <a:ext cx="9525" cy="9525"/>
          </a:xfrm>
          <a:prstGeom prst="rect">
            <a:avLst/>
          </a:prstGeom>
          <a:noFill/>
        </p:spPr>
      </p:pic>
      <p:pic>
        <p:nvPicPr>
          <p:cNvPr id="7172" name="Picture 4" descr="http://www.worldmapmaker.com/pix/shim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263" y="-136525"/>
            <a:ext cx="9525" cy="9525"/>
          </a:xfrm>
          <a:prstGeom prst="rect">
            <a:avLst/>
          </a:prstGeom>
          <a:noFill/>
        </p:spPr>
      </p:pic>
      <p:pic>
        <p:nvPicPr>
          <p:cNvPr id="7174" name="Picture 6" descr="http://www.worldmapmaker.com/images/auto.php?r_cl=&amp;m_cl=brcmid&amp;g_cl=&amp;y_cl=&amp;b_cl=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600200"/>
            <a:ext cx="8828420" cy="4800600"/>
          </a:xfrm>
          <a:prstGeom prst="rect">
            <a:avLst/>
          </a:prstGeom>
          <a:noFill/>
        </p:spPr>
      </p:pic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168275" y="141288"/>
            <a:ext cx="1965325" cy="773112"/>
            <a:chOff x="7026528" y="65088"/>
            <a:chExt cx="1965072" cy="773112"/>
          </a:xfrm>
        </p:grpSpPr>
        <p:pic>
          <p:nvPicPr>
            <p:cNvPr id="7" name="Picture 6" descr="logo_wri_hi-res_trajan_k.tif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 l="35484"/>
            <a:stretch>
              <a:fillRect/>
            </a:stretch>
          </p:blipFill>
          <p:spPr bwMode="auto">
            <a:xfrm>
              <a:off x="7791670" y="152312"/>
              <a:ext cx="1199930" cy="609688"/>
            </a:xfrm>
            <a:prstGeom prst="rect">
              <a:avLst/>
            </a:prstGeom>
          </p:spPr>
        </p:pic>
        <p:pic>
          <p:nvPicPr>
            <p:cNvPr id="8" name="Picture 7" descr="Logo2.tif"/>
            <p:cNvPicPr>
              <a:picLocks noChangeAspect="1"/>
            </p:cNvPicPr>
            <p:nvPr/>
          </p:nvPicPr>
          <p:blipFill>
            <a:blip r:embed="rId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 bwMode="auto">
            <a:xfrm>
              <a:off x="7026528" y="65088"/>
              <a:ext cx="765142" cy="77311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76200" y="76200"/>
          <a:ext cx="9067799" cy="6781799"/>
        </p:xfrm>
        <a:graphic>
          <a:graphicData uri="http://schemas.openxmlformats.org/drawingml/2006/table">
            <a:tbl>
              <a:tblPr/>
              <a:tblGrid>
                <a:gridCol w="377824"/>
                <a:gridCol w="2799780"/>
                <a:gridCol w="1076722"/>
                <a:gridCol w="2046891"/>
                <a:gridCol w="2766582"/>
              </a:tblGrid>
              <a:tr h="620188">
                <a:tc gridSpan="2">
                  <a:txBody>
                    <a:bodyPr/>
                    <a:lstStyle/>
                    <a:p>
                      <a:pPr marL="270510" indent="-18034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400" b="1" dirty="0">
                          <a:solidFill>
                            <a:srgbClr val="E0FFA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Indicator</a:t>
                      </a:r>
                      <a:endParaRPr lang="pt-BR" sz="1400" b="1" dirty="0">
                        <a:solidFill>
                          <a:srgbClr val="E0FFA3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70510" indent="-18034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endParaRPr lang="pt-BR" sz="1400" b="1" dirty="0">
                        <a:solidFill>
                          <a:srgbClr val="E0FFA3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E0FFA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Governance</a:t>
                      </a:r>
                      <a:r>
                        <a:rPr lang="en-US" sz="1400" b="1" baseline="0" dirty="0" smtClean="0">
                          <a:solidFill>
                            <a:srgbClr val="E0FFA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smtClean="0">
                          <a:solidFill>
                            <a:srgbClr val="E0FFA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Assessment</a:t>
                      </a:r>
                      <a:endParaRPr lang="pt-BR" sz="1400" b="1" dirty="0">
                        <a:solidFill>
                          <a:srgbClr val="E0FFA3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noProof="0" dirty="0" smtClean="0">
                          <a:solidFill>
                            <a:srgbClr val="E0FFA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Strengths</a:t>
                      </a:r>
                      <a:endParaRPr lang="en-US" sz="1400" b="1" noProof="0" dirty="0">
                        <a:solidFill>
                          <a:srgbClr val="E0FFA3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noProof="0" dirty="0" smtClean="0">
                          <a:solidFill>
                            <a:srgbClr val="E0FFA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Weaknesses</a:t>
                      </a:r>
                      <a:endParaRPr lang="en-US" sz="1400" b="1" noProof="0" dirty="0">
                        <a:solidFill>
                          <a:srgbClr val="E0FFA3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</a:tr>
              <a:tr h="880839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95250" algn="l"/>
                        </a:tabLst>
                      </a:pPr>
                      <a:r>
                        <a:rPr lang="pt-BR" sz="1600" b="1" dirty="0" smtClean="0">
                          <a:latin typeface="+mn-lt"/>
                          <a:ea typeface="Calibri"/>
                          <a:cs typeface="Times New Roman" pitchFamily="18" charset="0"/>
                        </a:rPr>
                        <a:t>Actors</a:t>
                      </a:r>
                      <a:endParaRPr lang="pt-BR" sz="1600" b="1" dirty="0"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95250" algn="l"/>
                        </a:tabLst>
                      </a:pPr>
                      <a:r>
                        <a:rPr lang="en-US" sz="13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FM2. Independence of forest management agencies</a:t>
                      </a:r>
                      <a:endParaRPr lang="pt-BR" sz="13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87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3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Weak</a:t>
                      </a: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Clear codes of behavior for staff 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Transparent procedures for public tender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No clear criteria and transparent procedures for hiring and promotion, especially in the appointment of high officials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No requirement of disclosure of interests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No transparency of salaries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  <a:tr h="1020381">
                <a:tc>
                  <a:txBody>
                    <a:bodyPr/>
                    <a:lstStyle/>
                    <a:p>
                      <a:pPr marL="0" indent="0" algn="ctr" defTabSz="1055688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9875" algn="l"/>
                          <a:tab pos="1797050" algn="l"/>
                        </a:tabLst>
                      </a:pPr>
                      <a:r>
                        <a:rPr lang="pt-BR" sz="1600" b="1" dirty="0" smtClean="0">
                          <a:latin typeface="+mn-lt"/>
                          <a:ea typeface="Calibri"/>
                          <a:cs typeface="Times New Roman" pitchFamily="18" charset="0"/>
                        </a:rPr>
                        <a:t>Rules</a:t>
                      </a:r>
                      <a:endParaRPr lang="pt-BR" sz="1600" b="1" dirty="0"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55688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9875" algn="l"/>
                          <a:tab pos="1797050" algn="l"/>
                        </a:tabLst>
                      </a:pPr>
                      <a:r>
                        <a:rPr lang="en-US" sz="13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FM11. Clear and comprehensive policies to reduce deforestation and degradation</a:t>
                      </a:r>
                      <a:endParaRPr lang="pt-BR" sz="13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87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300" b="1" noProof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Moderate</a:t>
                      </a:r>
                      <a:endParaRPr lang="en-US" sz="1300" b="1" noProof="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Good quality information 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Main drivers of deforestation and degradation addressed 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Clear objectives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Description of the means to achieve the objectives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Lack of definition concerning financial capacity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Lack of clear authority for the implementation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  <a:tr h="920162">
                <a:tc rowSpan="4"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0" algn="l"/>
                        </a:tabLst>
                      </a:pPr>
                      <a:r>
                        <a:rPr lang="pt-BR" sz="1600" b="1" dirty="0" smtClean="0">
                          <a:latin typeface="+mn-lt"/>
                          <a:ea typeface="Calibri"/>
                          <a:cs typeface="Times New Roman" pitchFamily="18" charset="0"/>
                        </a:rPr>
                        <a:t>Practices</a:t>
                      </a:r>
                      <a:endParaRPr lang="pt-BR" sz="1600" b="1" dirty="0"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0" algn="l"/>
                        </a:tabLst>
                      </a:pPr>
                      <a:r>
                        <a:rPr lang="en-US" sz="13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FM21. Effective information systems as a basis for forest management</a:t>
                      </a:r>
                      <a:endParaRPr lang="pt-BR" sz="13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87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3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Weak</a:t>
                      </a:r>
                      <a:endParaRPr lang="pt-BR" sz="13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-85725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85725" algn="l"/>
                          <a:tab pos="1970088" algn="l"/>
                        </a:tabLst>
                      </a:pPr>
                      <a:r>
                        <a:rPr lang="en-US" sz="900" b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Comprehensiveness of the data in information systems</a:t>
                      </a:r>
                      <a:endParaRPr lang="pt-BR" sz="900" b="1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85725" algn="l"/>
                          <a:tab pos="1970088" algn="l"/>
                        </a:tabLst>
                      </a:pPr>
                      <a:r>
                        <a:rPr lang="en-US" sz="900" b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Centralization of information</a:t>
                      </a:r>
                      <a:endParaRPr lang="pt-BR" sz="900" b="1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85725" algn="l"/>
                          <a:tab pos="1970088" algn="l"/>
                        </a:tabLst>
                      </a:pPr>
                      <a:r>
                        <a:rPr lang="en-US" sz="9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Effective information sharing mechanisms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111760" algn="l"/>
                          <a:tab pos="201295" algn="l"/>
                        </a:tabLst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No regular updating mechanism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Lack of precision and accuracy of  information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Underuse of information systems, especially in Pará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  <a:tr h="1159924">
                <a:tc vMerge="1">
                  <a:txBody>
                    <a:bodyPr/>
                    <a:lstStyle/>
                    <a:p>
                      <a:pPr marL="1588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endParaRPr lang="pt-BR" sz="13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878"/>
                    </a:solidFill>
                  </a:tcPr>
                </a:tc>
                <a:tc>
                  <a:txBody>
                    <a:bodyPr/>
                    <a:lstStyle/>
                    <a:p>
                      <a:pPr marL="1588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3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FM22. Public access to information about forest management</a:t>
                      </a:r>
                      <a:endParaRPr lang="pt-BR" sz="13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87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3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Moderate</a:t>
                      </a:r>
                      <a:endParaRPr lang="pt-BR" sz="13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Comprehensiveness of the on line information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Useful format of accessible information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Relevant language of accessible information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Useful scale of accessible information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Lack of timely answer to public requests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  <a:tr h="880839">
                <a:tc vMerge="1"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95250" algn="l"/>
                        </a:tabLst>
                      </a:pPr>
                      <a:endParaRPr lang="pt-BR" sz="13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87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95250" algn="l"/>
                        </a:tabLst>
                      </a:pPr>
                      <a:r>
                        <a:rPr lang="en-US" sz="13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FM23. Local community participation in forest management</a:t>
                      </a:r>
                      <a:endParaRPr lang="pt-BR" sz="13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87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3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Weak</a:t>
                      </a:r>
                      <a:endParaRPr lang="pt-BR" sz="13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95250" lvl="0" indent="-9525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Inclusion of community representatives in local forest meetings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Lack of financial or technical assistance programs 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Absence of adapted communication on forest related legislation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Absence of communication mechanism between state and community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  <a:tr h="1299466">
                <a:tc vMerge="1"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pt-BR" sz="13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87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3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FM25. Effective management of protected areas and indigenous lands</a:t>
                      </a:r>
                      <a:endParaRPr lang="pt-BR" sz="13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87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3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Weak</a:t>
                      </a:r>
                      <a:endParaRPr lang="pt-BR" sz="13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Clarity as to what activities allowed and not allowed within the area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Lack of boundaries </a:t>
                      </a:r>
                      <a:r>
                        <a:rPr lang="en-US" sz="900" b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enforcement; </a:t>
                      </a:r>
                      <a:endParaRPr lang="pt-BR" sz="900" b="1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Imperfections in the delineation</a:t>
                      </a:r>
                      <a:endParaRPr lang="pt-BR" sz="900" b="1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Lack </a:t>
                      </a: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of access to adequate scientific and technical information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Absence of  comprehensive and appropriate management plan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Lack of  financial, human and logistical resources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85725" lvl="0" indent="-85725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9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Absence of mechanisms to resolve disputes</a:t>
                      </a:r>
                      <a:endParaRPr lang="pt-BR" sz="9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000" marR="54000" marT="90000" marB="90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6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 Diagonal Corner Rectangle 14"/>
          <p:cNvSpPr/>
          <p:nvPr/>
        </p:nvSpPr>
        <p:spPr>
          <a:xfrm>
            <a:off x="4419600" y="2667000"/>
            <a:ext cx="4114800" cy="3581400"/>
          </a:xfrm>
          <a:prstGeom prst="round2Diag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Lesson Learned #1:</a:t>
            </a:r>
            <a:br>
              <a:rPr lang="en-US" sz="2800" b="1" dirty="0" smtClean="0">
                <a:solidFill>
                  <a:schemeClr val="tx1"/>
                </a:solidFill>
              </a:rPr>
            </a:br>
            <a:r>
              <a:rPr lang="en-US" sz="2600" dirty="0" smtClean="0">
                <a:solidFill>
                  <a:schemeClr val="tx1"/>
                </a:solidFill>
              </a:rPr>
              <a:t>Comprehensive governance assessments can generate useful new insights, but there are trade offs between comprehensiveness and depth.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FI Photo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ound Diagonal Corner Rectangle 4"/>
          <p:cNvSpPr/>
          <p:nvPr/>
        </p:nvSpPr>
        <p:spPr>
          <a:xfrm>
            <a:off x="228600" y="4038600"/>
            <a:ext cx="5562600" cy="2667000"/>
          </a:xfrm>
          <a:prstGeom prst="round2Diag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Lesson Learned #2:</a:t>
            </a:r>
          </a:p>
          <a:p>
            <a:r>
              <a:rPr lang="en-US" sz="2600" dirty="0" smtClean="0">
                <a:solidFill>
                  <a:schemeClr val="tx1"/>
                </a:solidFill>
              </a:rPr>
              <a:t>Evidence-based governance assessments can create a “safe” </a:t>
            </a:r>
            <a:br>
              <a:rPr lang="en-US" sz="2600" dirty="0" smtClean="0">
                <a:solidFill>
                  <a:schemeClr val="tx1"/>
                </a:solidFill>
              </a:rPr>
            </a:br>
            <a:r>
              <a:rPr lang="en-US" sz="2600" dirty="0" smtClean="0">
                <a:solidFill>
                  <a:schemeClr val="tx1"/>
                </a:solidFill>
              </a:rPr>
              <a:t>space for multi-stakeholder dialogue, particularly when the methodology </a:t>
            </a:r>
            <a:br>
              <a:rPr lang="en-US" sz="2600" dirty="0" smtClean="0">
                <a:solidFill>
                  <a:schemeClr val="tx1"/>
                </a:solidFill>
              </a:rPr>
            </a:br>
            <a:r>
              <a:rPr lang="en-US" sz="2600" dirty="0" smtClean="0">
                <a:solidFill>
                  <a:schemeClr val="tx1"/>
                </a:solidFill>
              </a:rPr>
              <a:t>is transparent and credible. </a:t>
            </a:r>
          </a:p>
        </p:txBody>
      </p:sp>
      <p:pic>
        <p:nvPicPr>
          <p:cNvPr id="8" name="Picture 7" descr="wri-logo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934200" y="76200"/>
            <a:ext cx="2165684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farm1.static.flickr.com/22/32998947_4d817cf842_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6200" y="-76200"/>
            <a:ext cx="9429156" cy="7086600"/>
          </a:xfrm>
          <a:prstGeom prst="rect">
            <a:avLst/>
          </a:prstGeom>
          <a:noFill/>
        </p:spPr>
      </p:pic>
      <p:sp>
        <p:nvSpPr>
          <p:cNvPr id="5" name="Round Diagonal Corner Rectangle 4"/>
          <p:cNvSpPr/>
          <p:nvPr/>
        </p:nvSpPr>
        <p:spPr>
          <a:xfrm>
            <a:off x="228600" y="2667000"/>
            <a:ext cx="4038600" cy="3429000"/>
          </a:xfrm>
          <a:prstGeom prst="round2Diag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Lesson Learned #3:</a:t>
            </a:r>
            <a:br>
              <a:rPr lang="en-US" sz="2800" b="1" dirty="0" smtClean="0">
                <a:solidFill>
                  <a:schemeClr val="tx1"/>
                </a:solidFill>
              </a:rPr>
            </a:br>
            <a:r>
              <a:rPr lang="en-US" sz="2600" dirty="0" smtClean="0">
                <a:solidFill>
                  <a:schemeClr val="tx1"/>
                </a:solidFill>
              </a:rPr>
              <a:t>Global methodologies can facilitate cross-country learning and enhance credibility, but they need to be flexible and support bottom-up approaches. </a:t>
            </a:r>
          </a:p>
        </p:txBody>
      </p:sp>
      <p:pic>
        <p:nvPicPr>
          <p:cNvPr id="9" name="Picture 8" descr="wri-logo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934200" y="76200"/>
            <a:ext cx="2165684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farm6.static.flickr.com/5029/5655985105_97066d964e_z.jpg"/>
          <p:cNvPicPr>
            <a:picLocks noChangeAspect="1" noChangeArrowheads="1"/>
          </p:cNvPicPr>
          <p:nvPr/>
        </p:nvPicPr>
        <p:blipFill>
          <a:blip r:embed="rId3" cstate="print"/>
          <a:srcRect t="3225" r="1391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6" name="Round Diagonal Corner Rectangle 5"/>
          <p:cNvSpPr/>
          <p:nvPr/>
        </p:nvSpPr>
        <p:spPr>
          <a:xfrm>
            <a:off x="381000" y="685800"/>
            <a:ext cx="4038600" cy="4876800"/>
          </a:xfrm>
          <a:prstGeom prst="round2Diag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Lesson Learned #4:</a:t>
            </a:r>
            <a:br>
              <a:rPr lang="en-US" sz="2800" b="1" dirty="0" smtClean="0">
                <a:solidFill>
                  <a:schemeClr val="tx1"/>
                </a:solidFill>
              </a:rPr>
            </a:br>
            <a:r>
              <a:rPr lang="en-US" sz="2600" dirty="0" smtClean="0">
                <a:solidFill>
                  <a:schemeClr val="tx1"/>
                </a:solidFill>
              </a:rPr>
              <a:t>Evidence-based assessments can be a tool for transparency and accountability, but collecting robust data is difficult. There is a need to share experiences and generate methodological guidance for governance data collection.</a:t>
            </a:r>
          </a:p>
        </p:txBody>
      </p:sp>
      <p:grpSp>
        <p:nvGrpSpPr>
          <p:cNvPr id="7" name="Group 7"/>
          <p:cNvGrpSpPr>
            <a:grpSpLocks/>
          </p:cNvGrpSpPr>
          <p:nvPr/>
        </p:nvGrpSpPr>
        <p:grpSpPr bwMode="auto">
          <a:xfrm>
            <a:off x="7010400" y="152400"/>
            <a:ext cx="1965325" cy="773112"/>
            <a:chOff x="7026528" y="65088"/>
            <a:chExt cx="1965072" cy="773112"/>
          </a:xfrm>
        </p:grpSpPr>
        <p:pic>
          <p:nvPicPr>
            <p:cNvPr id="8" name="Picture 7" descr="logo_wri_hi-res_trajan_k.tif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 l="35484"/>
            <a:stretch>
              <a:fillRect/>
            </a:stretch>
          </p:blipFill>
          <p:spPr bwMode="auto">
            <a:xfrm>
              <a:off x="7791670" y="152312"/>
              <a:ext cx="1199930" cy="609688"/>
            </a:xfrm>
            <a:prstGeom prst="rect">
              <a:avLst/>
            </a:prstGeom>
          </p:spPr>
        </p:pic>
        <p:pic>
          <p:nvPicPr>
            <p:cNvPr id="9" name="Picture 8" descr="Logo2.tif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 bwMode="auto">
            <a:xfrm>
              <a:off x="7026528" y="65088"/>
              <a:ext cx="765142" cy="77311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farm6.static.flickr.com/5224/5660237957_8bb170d9fd.jpg"/>
          <p:cNvPicPr>
            <a:picLocks noChangeAspect="1" noChangeArrowheads="1"/>
          </p:cNvPicPr>
          <p:nvPr/>
        </p:nvPicPr>
        <p:blipFill>
          <a:blip r:embed="rId3" cstate="print"/>
          <a:srcRect l="25680" r="42596"/>
          <a:stretch>
            <a:fillRect/>
          </a:stretch>
        </p:blipFill>
        <p:spPr bwMode="auto">
          <a:xfrm>
            <a:off x="-228600" y="0"/>
            <a:ext cx="32766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Links to REDD+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4200" y="1524000"/>
            <a:ext cx="6019800" cy="55626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Increasing demand for information about forest governance</a:t>
            </a:r>
          </a:p>
          <a:p>
            <a:pPr>
              <a:buNone/>
            </a:pPr>
            <a:endParaRPr lang="en-US" sz="1500" dirty="0" smtClean="0"/>
          </a:p>
          <a:p>
            <a:r>
              <a:rPr lang="en-US" dirty="0" smtClean="0"/>
              <a:t>GFI can contribute</a:t>
            </a:r>
          </a:p>
          <a:p>
            <a:pPr lvl="1"/>
            <a:r>
              <a:rPr lang="en-US" dirty="0" smtClean="0"/>
              <a:t>A globally relevant and tested methodology</a:t>
            </a:r>
          </a:p>
          <a:p>
            <a:pPr lvl="1"/>
            <a:r>
              <a:rPr lang="en-US" dirty="0" smtClean="0"/>
              <a:t>A comprehensive menu of indicators</a:t>
            </a:r>
          </a:p>
          <a:p>
            <a:pPr lvl="1"/>
            <a:r>
              <a:rPr lang="en-US" dirty="0" smtClean="0"/>
              <a:t>Guidance on data collection and analysis</a:t>
            </a:r>
          </a:p>
          <a:p>
            <a:pPr lvl="1"/>
            <a:r>
              <a:rPr lang="en-US" dirty="0" smtClean="0"/>
              <a:t>Independent information generated by civil society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arm6.static.flickr.com/5178/5594698696_f3c5770818_z.jpg"/>
          <p:cNvPicPr>
            <a:picLocks noChangeAspect="1" noChangeArrowheads="1"/>
          </p:cNvPicPr>
          <p:nvPr/>
        </p:nvPicPr>
        <p:blipFill>
          <a:blip r:embed="rId3" cstate="print"/>
          <a:srcRect l="11094" r="1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Round Diagonal Corner Rectangle 9"/>
          <p:cNvSpPr/>
          <p:nvPr/>
        </p:nvSpPr>
        <p:spPr>
          <a:xfrm>
            <a:off x="2438400" y="4155758"/>
            <a:ext cx="6400800" cy="2438400"/>
          </a:xfrm>
          <a:prstGeom prst="round2DiagRect">
            <a:avLst/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743200" y="4379655"/>
            <a:ext cx="61722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Crystal </a:t>
            </a:r>
            <a:r>
              <a:rPr lang="en-US" sz="3200" b="1" smtClean="0"/>
              <a:t>Davis </a:t>
            </a:r>
            <a:r>
              <a:rPr lang="en-US" sz="3200" smtClean="0">
                <a:hlinkClick r:id="rId4"/>
              </a:rPr>
              <a:t>cdavis@wri.org</a:t>
            </a:r>
            <a:r>
              <a:rPr lang="en-US" sz="3200" b="1" smtClean="0"/>
              <a:t> </a:t>
            </a:r>
            <a:r>
              <a:rPr lang="en-US" sz="2800" smtClean="0"/>
              <a:t>Institutions </a:t>
            </a:r>
            <a:r>
              <a:rPr lang="en-US" sz="2800" dirty="0" smtClean="0"/>
              <a:t>&amp; Governance Program</a:t>
            </a:r>
          </a:p>
          <a:p>
            <a:r>
              <a:rPr lang="en-US" sz="2800" dirty="0" smtClean="0"/>
              <a:t>World Resources Institute</a:t>
            </a:r>
          </a:p>
          <a:p>
            <a:r>
              <a:rPr lang="en-US" sz="2800" dirty="0" smtClean="0"/>
              <a:t>wri.org/</a:t>
            </a:r>
            <a:r>
              <a:rPr lang="en-US" sz="2800" dirty="0" err="1" smtClean="0"/>
              <a:t>gfi</a:t>
            </a:r>
            <a:r>
              <a:rPr lang="en-US" sz="2800" dirty="0" smtClean="0"/>
              <a:t> </a:t>
            </a:r>
          </a:p>
          <a:p>
            <a:endParaRPr lang="en-US" sz="3200" dirty="0"/>
          </a:p>
        </p:txBody>
      </p:sp>
      <p:pic>
        <p:nvPicPr>
          <p:cNvPr id="11" name="Picture 10" descr="wri-logo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8600" y="83820"/>
            <a:ext cx="2603196" cy="9067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1863</TotalTime>
  <Words>439</Words>
  <Application>Microsoft Office PowerPoint</Application>
  <PresentationFormat>On-screen Show (4:3)</PresentationFormat>
  <Paragraphs>100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Outline</vt:lpstr>
      <vt:lpstr>Slide 3</vt:lpstr>
      <vt:lpstr>Pilot Phase</vt:lpstr>
      <vt:lpstr>Slide 5</vt:lpstr>
      <vt:lpstr>Slide 6</vt:lpstr>
      <vt:lpstr>Slide 7</vt:lpstr>
      <vt:lpstr>Slide 8</vt:lpstr>
      <vt:lpstr>Links to REDD+</vt:lpstr>
      <vt:lpstr>Slide 10</vt:lpstr>
    </vt:vector>
  </TitlesOfParts>
  <Company>WRI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Governance of Forests Initiative Indicator Toolkit</dc:title>
  <dc:creator>Crystal.Davis</dc:creator>
  <cp:lastModifiedBy>tina.hageberg</cp:lastModifiedBy>
  <cp:revision>26</cp:revision>
  <dcterms:created xsi:type="dcterms:W3CDTF">2011-09-27T13:35:19Z</dcterms:created>
  <dcterms:modified xsi:type="dcterms:W3CDTF">2011-10-05T06:12:42Z</dcterms:modified>
</cp:coreProperties>
</file>