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316" r:id="rId3"/>
    <p:sldId id="307" r:id="rId4"/>
    <p:sldId id="319" r:id="rId5"/>
    <p:sldId id="320" r:id="rId6"/>
    <p:sldId id="299" r:id="rId7"/>
    <p:sldId id="301" r:id="rId8"/>
    <p:sldId id="313" r:id="rId9"/>
    <p:sldId id="314" r:id="rId10"/>
    <p:sldId id="303" r:id="rId11"/>
    <p:sldId id="310" r:id="rId12"/>
    <p:sldId id="315" r:id="rId13"/>
    <p:sldId id="318" r:id="rId14"/>
    <p:sldId id="309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EEF5"/>
    <a:srgbClr val="99FF99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Forest%20Inventory\Forest%20cover%20of%20Vietna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cked"/>
        <c:ser>
          <c:idx val="1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3.2362459546925611E-3"/>
                  <c:y val="-2.6455026455026558E-2"/>
                </c:manualLayout>
              </c:layout>
              <c:showVal val="1"/>
            </c:dLbl>
            <c:dLbl>
              <c:idx val="2"/>
              <c:layout>
                <c:manualLayout>
                  <c:x val="-8.0906148867314048E-3"/>
                  <c:y val="-3.9682539682539777E-2"/>
                </c:manualLayout>
              </c:layout>
              <c:showVal val="1"/>
            </c:dLbl>
            <c:dLbl>
              <c:idx val="3"/>
              <c:layout>
                <c:manualLayout>
                  <c:x val="-1.618122977346286E-3"/>
                  <c:y val="-2.9100529100529089E-2"/>
                </c:manualLayout>
              </c:layout>
              <c:showVal val="1"/>
            </c:dLbl>
            <c:dLbl>
              <c:idx val="4"/>
              <c:layout>
                <c:manualLayout>
                  <c:x val="-2.4271844660194292E-2"/>
                  <c:y val="-4.4973544973544992E-2"/>
                </c:manualLayout>
              </c:layout>
              <c:showVal val="1"/>
            </c:dLbl>
            <c:dLbl>
              <c:idx val="6"/>
              <c:layout>
                <c:manualLayout>
                  <c:x val="-1.618122977346286E-3"/>
                  <c:y val="2.6455026455026558E-2"/>
                </c:manualLayout>
              </c:layout>
              <c:showVal val="1"/>
            </c:dLbl>
            <c:dLbl>
              <c:idx val="7"/>
              <c:layout>
                <c:manualLayout>
                  <c:x val="3.2362459546925611E-3"/>
                  <c:y val="3.4391534391534383E-2"/>
                </c:manualLayout>
              </c:layout>
              <c:showVal val="1"/>
            </c:dLbl>
            <c:spPr>
              <a:ln cmpd="sng"/>
            </c:spPr>
            <c:showVal val="1"/>
          </c:dLbls>
          <c:cat>
            <c:numRef>
              <c:f>Sheet1!$B$2:$B$10</c:f>
              <c:numCache>
                <c:formatCode>General</c:formatCode>
                <c:ptCount val="9"/>
                <c:pt idx="0">
                  <c:v>1943</c:v>
                </c:pt>
                <c:pt idx="1">
                  <c:v>1976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2009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43</c:v>
                </c:pt>
                <c:pt idx="1">
                  <c:v>33.800000000000004</c:v>
                </c:pt>
                <c:pt idx="2">
                  <c:v>32.1</c:v>
                </c:pt>
                <c:pt idx="3">
                  <c:v>30</c:v>
                </c:pt>
                <c:pt idx="4">
                  <c:v>27.2</c:v>
                </c:pt>
                <c:pt idx="5">
                  <c:v>28.2</c:v>
                </c:pt>
                <c:pt idx="6">
                  <c:v>34.300000000000004</c:v>
                </c:pt>
                <c:pt idx="7">
                  <c:v>36.700000000000003</c:v>
                </c:pt>
                <c:pt idx="8">
                  <c:v>39.1</c:v>
                </c:pt>
              </c:numCache>
            </c:numRef>
          </c:val>
        </c:ser>
        <c:marker val="1"/>
        <c:axId val="67465600"/>
        <c:axId val="67467136"/>
      </c:lineChart>
      <c:catAx>
        <c:axId val="6746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en-US"/>
          </a:p>
        </c:txPr>
        <c:crossAx val="67467136"/>
        <c:crosses val="autoZero"/>
        <c:auto val="1"/>
        <c:lblAlgn val="ctr"/>
        <c:lblOffset val="100"/>
      </c:catAx>
      <c:valAx>
        <c:axId val="67467136"/>
        <c:scaling>
          <c:orientation val="minMax"/>
        </c:scaling>
        <c:axPos val="l"/>
        <c:majorGridlines>
          <c:spPr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.0" sourceLinked="1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67465600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386F-1356-4C47-B28E-4B627AD8F69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B6D5-3102-4014-BBC7-09F23F671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76058-091F-4FE0-AABA-2092C44A434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8800" y="2767013"/>
            <a:ext cx="556736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595959"/>
                </a:solidFill>
                <a:latin typeface="Franklin Gothic Book" pitchFamily="34" charset="0"/>
                <a:cs typeface="+mn-cs"/>
              </a:rPr>
              <a:t>Thank you for listening!</a:t>
            </a:r>
            <a:endParaRPr lang="en-GB" sz="4000" b="1">
              <a:solidFill>
                <a:srgbClr val="595959"/>
              </a:solidFill>
              <a:latin typeface="Franklin Gothic Book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1906-75C6-483C-998E-7838ECC9DFA6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1C67-C871-4296-B349-4D08209AC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99CC"/>
                </a:solidFill>
                <a:latin typeface="+mn-lt"/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latin typeface="+mn-lt"/>
                <a:ea typeface="Calibri" pitchFamily="34" charset="0"/>
                <a:cs typeface="FrutigerLT-Roman" charset="0"/>
              </a:rPr>
              <a:t>-REDD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50" dirty="0">
                <a:solidFill>
                  <a:schemeClr val="accent2"/>
                </a:solidFill>
                <a:latin typeface="+mn-lt"/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99CC"/>
                </a:solidFill>
                <a:latin typeface="+mn-lt"/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latin typeface="+mn-lt"/>
                <a:ea typeface="Calibri" pitchFamily="34" charset="0"/>
                <a:cs typeface="FrutigerLT-Roman" charset="0"/>
              </a:rPr>
              <a:t>-REDD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50" dirty="0">
                <a:solidFill>
                  <a:schemeClr val="accent2"/>
                </a:solidFill>
                <a:latin typeface="+mn-lt"/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800" y="2767013"/>
            <a:ext cx="556736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595959"/>
                </a:solidFill>
                <a:latin typeface="Franklin Gothic Book" pitchFamily="34" charset="0"/>
                <a:cs typeface="+mn-cs"/>
              </a:rPr>
              <a:t>For more information…</a:t>
            </a:r>
            <a:endParaRPr lang="en-GB" sz="4000" b="1">
              <a:solidFill>
                <a:srgbClr val="595959"/>
              </a:solidFill>
              <a:latin typeface="Franklin Gothic Book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7524" y="1676400"/>
            <a:ext cx="7788275" cy="1801813"/>
          </a:xfrm>
        </p:spPr>
        <p:txBody>
          <a:bodyPr/>
          <a:lstStyle/>
          <a:p>
            <a:pPr eaLnBrk="1" hangingPunct="1"/>
            <a:r>
              <a:rPr lang="en-US" dirty="0" smtClean="0"/>
              <a:t>Vietnam National Policies in forest management and future direction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39750" y="3798888"/>
            <a:ext cx="5272088" cy="6969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Regional Dialog </a:t>
            </a:r>
          </a:p>
          <a:p>
            <a:pPr eaLnBrk="1" hangingPunct="1">
              <a:defRPr/>
            </a:pPr>
            <a:r>
              <a:rPr lang="en-US" dirty="0" smtClean="0"/>
              <a:t>Bangkok, 11-12 November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77000" cy="914400"/>
          </a:xfrm>
        </p:spPr>
        <p:txBody>
          <a:bodyPr/>
          <a:lstStyle/>
          <a:p>
            <a:pPr algn="ctr"/>
            <a:r>
              <a:rPr lang="en-US" sz="3600" b="1" dirty="0" smtClean="0"/>
              <a:t>Major driving forces behind forest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400800" cy="4953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Major causes of  (gross) deforestation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Conversion of forests into other land uses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Unsustainable logging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Infrastructural development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Insufficient capacity in forest management, lack of law enforcement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Major causes of degradation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Unsustainable logging (either legal and illegal)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Reasons of forest expansion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Restricted timber harvest and raw timber export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Forest allocation, investment of Gov (</a:t>
            </a:r>
            <a:r>
              <a:rPr lang="en-US" dirty="0" err="1" smtClean="0"/>
              <a:t>progs</a:t>
            </a:r>
            <a:r>
              <a:rPr lang="en-US" dirty="0" smtClean="0"/>
              <a:t> 327, 661, 147)and private entities in reforestation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Increase in agricultural productivity (…)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Poverty alleviation and livelihood alternatives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r>
              <a:rPr lang="en-US" dirty="0" smtClean="0"/>
              <a:t>Market demand</a:t>
            </a:r>
          </a:p>
          <a:p>
            <a:pPr marL="640080" lvl="1" indent="-246888" fontAlgn="auto">
              <a:spcAft>
                <a:spcPts val="0"/>
              </a:spcAft>
              <a:buFont typeface="Wingdings 2" pitchFamily="18" charset="2"/>
              <a:buChar char="P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096000" cy="819150"/>
          </a:xfrm>
        </p:spPr>
        <p:txBody>
          <a:bodyPr/>
          <a:lstStyle/>
          <a:p>
            <a:pPr algn="ctr"/>
            <a:r>
              <a:rPr lang="en-US" sz="3600" b="1" dirty="0" smtClean="0"/>
              <a:t>Forest-related Policies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990600"/>
            <a:ext cx="6477000" cy="5486399"/>
          </a:xfrm>
        </p:spPr>
        <p:txBody>
          <a:bodyPr/>
          <a:lstStyle/>
          <a:p>
            <a:r>
              <a:rPr lang="en-US" b="1" dirty="0" smtClean="0"/>
              <a:t>Past and current policies: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400" dirty="0" smtClean="0"/>
              <a:t>Forest land allocation since 1994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400" dirty="0" smtClean="0"/>
              <a:t>Reforestation programs since early 1990s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400" dirty="0" smtClean="0"/>
              <a:t>Harvest quota and a ban on raw timber export 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400" dirty="0" smtClean="0"/>
              <a:t>Privatization of SEFs &amp; promotion of wood processing industry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400" dirty="0" smtClean="0"/>
              <a:t>Pilot PES, re-zoning forests and Biodiversity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400" dirty="0" smtClean="0"/>
              <a:t>FLEGT </a:t>
            </a:r>
            <a:r>
              <a:rPr lang="en-US" sz="2400" dirty="0" smtClean="0"/>
              <a:t>– Lacy </a:t>
            </a:r>
            <a:r>
              <a:rPr lang="en-US" sz="2400" dirty="0" smtClean="0"/>
              <a:t>Act: WWF, TRAFFIC, </a:t>
            </a:r>
            <a:r>
              <a:rPr lang="en-US" sz="2400" dirty="0" smtClean="0"/>
              <a:t>GFTN</a:t>
            </a:r>
            <a:r>
              <a:rPr lang="en-US" sz="2400" dirty="0" smtClean="0"/>
              <a:t> (USAID), EFI (EC), VN-German Forestry Program (GTZ)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6096000" cy="819150"/>
          </a:xfrm>
        </p:spPr>
        <p:txBody>
          <a:bodyPr/>
          <a:lstStyle/>
          <a:p>
            <a:r>
              <a:rPr lang="en-US" sz="3600" b="1" dirty="0" smtClean="0"/>
              <a:t>Forest-related Policies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477000" cy="5181599"/>
          </a:xfrm>
        </p:spPr>
        <p:txBody>
          <a:bodyPr/>
          <a:lstStyle/>
          <a:p>
            <a:r>
              <a:rPr lang="en-US" sz="2600" b="1" dirty="0" smtClean="0"/>
              <a:t>Policies are issued very soon: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SFM for forest enterprises </a:t>
            </a:r>
            <a:r>
              <a:rPr lang="en-US" sz="2600" dirty="0" smtClean="0"/>
              <a:t>&amp; </a:t>
            </a:r>
            <a:r>
              <a:rPr lang="en-US" sz="2600" dirty="0" smtClean="0"/>
              <a:t>Continuation </a:t>
            </a:r>
            <a:r>
              <a:rPr lang="en-US" sz="2600" dirty="0" smtClean="0"/>
              <a:t>of reforestation </a:t>
            </a:r>
            <a:r>
              <a:rPr lang="en-US" sz="2600" dirty="0" smtClean="0"/>
              <a:t>programs aimed to provide 80% raw materials for wood processing industry by 2020; 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Nation-wide PES implementation, including forest C sequestration and conservation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New </a:t>
            </a:r>
            <a:r>
              <a:rPr lang="en-US" sz="2600" dirty="0" smtClean="0"/>
              <a:t>national program on forest management and protection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New cycle of NFI with REDD+ elements (2010-2020</a:t>
            </a:r>
            <a:r>
              <a:rPr lang="en-US" sz="2600" dirty="0" smtClean="0"/>
              <a:t>)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6096000" cy="819150"/>
          </a:xfrm>
        </p:spPr>
        <p:txBody>
          <a:bodyPr/>
          <a:lstStyle/>
          <a:p>
            <a:r>
              <a:rPr lang="en-US" sz="3600" b="1" dirty="0" smtClean="0"/>
              <a:t>Forest-related Policies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477000" cy="5181599"/>
          </a:xfrm>
        </p:spPr>
        <p:txBody>
          <a:bodyPr/>
          <a:lstStyle/>
          <a:p>
            <a:r>
              <a:rPr lang="en-US" sz="2600" b="1" dirty="0" smtClean="0"/>
              <a:t>Regional and international cooperation: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Target of a full VPA on FLEGT with EC by 2012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Public awareness on Lacy Act and FLEGT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SFM agreement with </a:t>
            </a:r>
            <a:r>
              <a:rPr lang="en-US" sz="2600" dirty="0" smtClean="0"/>
              <a:t>ASEAN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Support for bringing the declaration of the ASEAN on CC at the 16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summit;</a:t>
            </a:r>
            <a:endParaRPr lang="en-US" sz="2600" dirty="0" smtClean="0"/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Agreement with Lao DPR on cross-border illegal logging control, Climate change</a:t>
            </a:r>
          </a:p>
          <a:p>
            <a:pPr lvl="1">
              <a:buClr>
                <a:srgbClr val="0070C0"/>
              </a:buClr>
              <a:buFont typeface="Wingdings 2" pitchFamily="18" charset="2"/>
              <a:buChar char="P"/>
            </a:pPr>
            <a:r>
              <a:rPr lang="en-US" sz="2600" dirty="0" smtClean="0"/>
              <a:t>On-going discussion with Cambodia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172200" cy="1143000"/>
          </a:xfrm>
        </p:spPr>
        <p:txBody>
          <a:bodyPr/>
          <a:lstStyle/>
          <a:p>
            <a:r>
              <a:rPr lang="en-GB" sz="4000" dirty="0" smtClean="0"/>
              <a:t>National Institutional Arrangements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6477000" cy="5257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Multi-</a:t>
            </a:r>
            <a:r>
              <a:rPr lang="en-US" dirty="0" err="1" smtClean="0">
                <a:solidFill>
                  <a:srgbClr val="FF0000"/>
                </a:solidFill>
              </a:rPr>
              <a:t>sectoral</a:t>
            </a:r>
            <a:r>
              <a:rPr lang="en-US" dirty="0" smtClean="0">
                <a:solidFill>
                  <a:srgbClr val="FF0000"/>
                </a:solidFill>
              </a:rPr>
              <a:t> approach not only forestry sector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REDD Strategy supports for REDD+ and Non-REDD activities – SFM (UN-REDD, EC, USAID)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Current and future arrangement for the implementation of REDD+ : National Steering Committee  for REDD+ and chaired by Deputy PM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Proposal on establishment of  National Office for FLEGT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 very much for your attention!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72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705600" cy="855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solidFill>
                  <a:schemeClr val="tx1"/>
                </a:solidFill>
                <a:latin typeface="Arial Black" pitchFamily="34" charset="0"/>
              </a:rPr>
              <a:t>Introduction</a:t>
            </a:r>
          </a:p>
        </p:txBody>
      </p:sp>
      <p:sp>
        <p:nvSpPr>
          <p:cNvPr id="1747970" name="Rectangle 2"/>
          <p:cNvSpPr>
            <a:spLocks noGrp="1" noChangeArrowheads="1"/>
          </p:cNvSpPr>
          <p:nvPr>
            <p:ph idx="1"/>
          </p:nvPr>
        </p:nvSpPr>
        <p:spPr>
          <a:xfrm>
            <a:off x="2514600" y="1066800"/>
            <a:ext cx="6629400" cy="57912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Forests and forestland: 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16.2 million ha (49%) were covered by various forest ecosystems with high biodiversity: tropical rain forest, sub-tropical forest, mangrove forest, </a:t>
            </a:r>
            <a:r>
              <a:rPr lang="en-US" sz="2600" dirty="0" err="1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Melaleuca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forests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</a:pPr>
            <a:endParaRPr lang="en-US" sz="2600" dirty="0" smtClean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Forests are home to some 20 million people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</a:pPr>
            <a:endParaRPr lang="en-US" sz="2600" dirty="0" smtClean="0">
              <a:solidFill>
                <a:srgbClr val="00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Forests contribute significantly to environmental protection, biodiversity conservation, socio-economic development and poverty alleviation in rural forested areas;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sz="2600" b="0" dirty="0" smtClean="0">
              <a:solidFill>
                <a:srgbClr val="080808"/>
              </a:solidFill>
              <a:effectLst/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§"/>
            </a:pPr>
            <a:endParaRPr lang="en-US" sz="2600" b="0" dirty="0" smtClean="0">
              <a:solidFill>
                <a:srgbClr val="080808"/>
              </a:solidFill>
              <a:effectLst/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629400" cy="762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Introduction</a:t>
            </a:r>
            <a:endParaRPr lang="en-US" sz="4000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6172200" cy="4953000"/>
          </a:xfrm>
        </p:spPr>
        <p:txBody>
          <a:bodyPr/>
          <a:lstStyle/>
          <a:p>
            <a:r>
              <a:rPr lang="en-GB" dirty="0" smtClean="0"/>
              <a:t>Vietnam is identified as one of the most severely affected by negative impact of climate change in the world;</a:t>
            </a:r>
          </a:p>
          <a:p>
            <a:r>
              <a:rPr lang="en-GB" dirty="0" err="1" smtClean="0"/>
              <a:t>GoV</a:t>
            </a:r>
            <a:r>
              <a:rPr lang="en-GB" dirty="0" smtClean="0"/>
              <a:t> has strongly engaged in the international efforts to respond to climate change;</a:t>
            </a:r>
          </a:p>
          <a:p>
            <a:r>
              <a:rPr lang="en-GB" dirty="0" smtClean="0"/>
              <a:t>National Target Program to Respond to Climate Change is issued on 2</a:t>
            </a:r>
            <a:r>
              <a:rPr lang="en-GB" baseline="30000" dirty="0" smtClean="0"/>
              <a:t>nd</a:t>
            </a:r>
            <a:r>
              <a:rPr lang="en-GB" dirty="0" smtClean="0"/>
              <a:t> Dec. 2008;</a:t>
            </a:r>
          </a:p>
          <a:p>
            <a:r>
              <a:rPr lang="en-GB" dirty="0" smtClean="0"/>
              <a:t>Vietnam is selected to be a pilot country of both the </a:t>
            </a:r>
            <a:r>
              <a:rPr lang="en-GB" dirty="0" err="1" smtClean="0"/>
              <a:t>QuickStart</a:t>
            </a:r>
            <a:r>
              <a:rPr lang="en-GB" dirty="0" smtClean="0"/>
              <a:t> Initiative of the UN-REDD Programme and the FCPF;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629400" cy="762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Wood processing Industry </a:t>
            </a:r>
            <a:endParaRPr lang="en-US" sz="3200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14600" y="1143000"/>
            <a:ext cx="6400800" cy="5181600"/>
          </a:xfrm>
        </p:spPr>
        <p:txBody>
          <a:bodyPr/>
          <a:lstStyle/>
          <a:p>
            <a:r>
              <a:rPr lang="en-US" dirty="0" smtClean="0"/>
              <a:t>A strong development in the industry and significant growth in the export </a:t>
            </a:r>
            <a:r>
              <a:rPr lang="en-US" dirty="0" smtClean="0"/>
              <a:t>turnover (the 5</a:t>
            </a:r>
            <a:r>
              <a:rPr lang="en-US" baseline="30000" dirty="0" smtClean="0"/>
              <a:t>th</a:t>
            </a:r>
            <a:r>
              <a:rPr lang="en-US" dirty="0" smtClean="0"/>
              <a:t> after crude oil, garment, shoes and fishery)</a:t>
            </a:r>
            <a:r>
              <a:rPr lang="en-GB" dirty="0" smtClean="0"/>
              <a:t>;</a:t>
            </a:r>
            <a:endParaRPr lang="en-GB" dirty="0" smtClean="0"/>
          </a:p>
          <a:p>
            <a:r>
              <a:rPr lang="en-US" dirty="0" smtClean="0"/>
              <a:t>export to more than 120 countries worldwide. In 2009, the 4 largest markets are the U.S. ($ 1.1 bill.),  EU ($700 mill.) , Japan ($ 371.7 mil.) and China ($ 197.9 mill.) </a:t>
            </a:r>
            <a:r>
              <a:rPr lang="en-GB" dirty="0" smtClean="0"/>
              <a:t>;</a:t>
            </a:r>
          </a:p>
          <a:p>
            <a:r>
              <a:rPr lang="en-GB" dirty="0" smtClean="0"/>
              <a:t>Change in revenue: $0.6 bill. (2003) –$2.6 bill. (2009) and about $4 bill. (2011). Target $7 bill. (2020);</a:t>
            </a:r>
          </a:p>
          <a:p>
            <a:r>
              <a:rPr lang="en-GB" dirty="0" smtClean="0"/>
              <a:t>Shortage of raw material: 70-80% are imported (about 4-5 mill m3 per year);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</a:rPr>
              <a:t>Timber import and export trends </a:t>
            </a:r>
            <a:br>
              <a:rPr lang="en-US" sz="2800" b="1" dirty="0" smtClean="0">
                <a:solidFill>
                  <a:schemeClr val="tx1"/>
                </a:solidFill>
                <a:effectLst/>
              </a:rPr>
            </a:br>
            <a:r>
              <a:rPr lang="en-US" sz="2800" b="1" dirty="0" smtClean="0">
                <a:solidFill>
                  <a:schemeClr val="tx1"/>
                </a:solidFill>
                <a:effectLst/>
              </a:rPr>
              <a:t>1999-2005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5715000"/>
            <a:ext cx="6248400" cy="6715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" charset="0"/>
              </a:rPr>
              <a:t>It is estimated that VN wood processing industry will need 10-12 mill m</a:t>
            </a:r>
            <a:r>
              <a:rPr lang="en-US" sz="2000" b="0" baseline="30000" dirty="0" smtClean="0"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charset="0"/>
              </a:rPr>
              <a:t> of round-wood by 2010, revenue of $3 billion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534400" cy="48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162800" cy="838200"/>
          </a:xfrm>
        </p:spPr>
        <p:txBody>
          <a:bodyPr/>
          <a:lstStyle/>
          <a:p>
            <a:pPr algn="ctr"/>
            <a:r>
              <a:rPr lang="en-US" sz="4000" b="1" dirty="0" smtClean="0"/>
              <a:t>Forest Changes in last decades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20888"/>
            <a:ext cx="4040188" cy="3846512"/>
          </a:xfrm>
        </p:spPr>
        <p:txBody>
          <a:bodyPr/>
          <a:lstStyle/>
          <a:p>
            <a:r>
              <a:rPr lang="en-US" sz="2400" dirty="0" smtClean="0">
                <a:solidFill>
                  <a:srgbClr val="080808"/>
                </a:solidFill>
                <a:latin typeface="Arial Narrow" pitchFamily="34" charset="0"/>
                <a:cs typeface="Times New Roman" pitchFamily="18" charset="0"/>
              </a:rPr>
              <a:t>Forest cover decreased from 43% (1943) to 27% (1990) BUT increased to 39.1% (2009) </a:t>
            </a:r>
          </a:p>
          <a:p>
            <a:r>
              <a:rPr lang="en-US" sz="2400" dirty="0" smtClean="0">
                <a:solidFill>
                  <a:srgbClr val="080808"/>
                </a:solidFill>
                <a:latin typeface="Arial Narrow" pitchFamily="34" charset="0"/>
                <a:cs typeface="Times New Roman" pitchFamily="18" charset="0"/>
              </a:rPr>
              <a:t>Forest quality is continuously degraded;</a:t>
            </a:r>
          </a:p>
          <a:p>
            <a:r>
              <a:rPr lang="en-US" sz="2400" dirty="0" smtClean="0">
                <a:solidFill>
                  <a:srgbClr val="080808"/>
                </a:solidFill>
                <a:latin typeface="Arial Narrow" pitchFamily="34" charset="0"/>
                <a:cs typeface="Times New Roman" pitchFamily="18" charset="0"/>
              </a:rPr>
              <a:t>Deforestation is till severe in the Central Highlands and southern provinces;</a:t>
            </a:r>
          </a:p>
          <a:p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020887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SC02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DSC02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8100"/>
            <a:ext cx="4514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DSC026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hayrung8-ChamB-20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62000" y="32004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onstantia" pitchFamily="18" charset="0"/>
              </a:rPr>
              <a:t>Contrast situations in different regions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02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44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33363" y="195263"/>
            <a:ext cx="3770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400" dirty="0">
                <a:solidFill>
                  <a:schemeClr val="tx1"/>
                </a:solidFill>
                <a:latin typeface="Arial" charset="0"/>
                <a:cs typeface="Arial" charset="0"/>
              </a:rPr>
              <a:t>Conversion of peatland forests to agriculturally cultivated land and shriming farms causes huge CO2 emission and soil degradation</a:t>
            </a:r>
            <a:endParaRPr lang="en-GB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4820" name="Picture 4" descr="Image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313" y="0"/>
            <a:ext cx="486568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8956675" cy="9223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Conversion of Mangrove forest to shrimp farms in Ca Mau Peninsular  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473200"/>
            <a:ext cx="6880225" cy="538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IFOR-NORAD semina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726</Words>
  <Application>Microsoft Office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CIFOR-NORAD seminar</vt:lpstr>
      <vt:lpstr>Vietnam National Policies in forest management and future direction</vt:lpstr>
      <vt:lpstr>Introduction</vt:lpstr>
      <vt:lpstr>Introduction</vt:lpstr>
      <vt:lpstr>Wood processing Industry </vt:lpstr>
      <vt:lpstr>Timber import and export trends  1999-2005</vt:lpstr>
      <vt:lpstr>Forest Changes in last decades</vt:lpstr>
      <vt:lpstr>Slide 7</vt:lpstr>
      <vt:lpstr>Slide 8</vt:lpstr>
      <vt:lpstr>Conversion of Mangrove forest to shrimp farms in Ca Mau Peninsular  </vt:lpstr>
      <vt:lpstr>Major driving forces behind forest changes</vt:lpstr>
      <vt:lpstr>Forest-related Policies </vt:lpstr>
      <vt:lpstr>Forest-related Policies </vt:lpstr>
      <vt:lpstr>Forest-related Policies </vt:lpstr>
      <vt:lpstr>National Institutional Arrangements</vt:lpstr>
      <vt:lpstr>Thank you very much for your attention!</vt:lpstr>
    </vt:vector>
  </TitlesOfParts>
  <Company>UNDP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timothy.boyle</dc:creator>
  <cp:lastModifiedBy>Pham Manh Cuong</cp:lastModifiedBy>
  <cp:revision>117</cp:revision>
  <dcterms:created xsi:type="dcterms:W3CDTF">2010-09-12T02:03:48Z</dcterms:created>
  <dcterms:modified xsi:type="dcterms:W3CDTF">2010-11-11T04:36:01Z</dcterms:modified>
</cp:coreProperties>
</file>