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</p:sldMasterIdLst>
  <p:notesMasterIdLst>
    <p:notesMasterId r:id="rId23"/>
  </p:notesMasterIdLst>
  <p:sldIdLst>
    <p:sldId id="256" r:id="rId11"/>
    <p:sldId id="300" r:id="rId12"/>
    <p:sldId id="317" r:id="rId13"/>
    <p:sldId id="318" r:id="rId14"/>
    <p:sldId id="319" r:id="rId15"/>
    <p:sldId id="298" r:id="rId16"/>
    <p:sldId id="299" r:id="rId17"/>
    <p:sldId id="286" r:id="rId18"/>
    <p:sldId id="315" r:id="rId19"/>
    <p:sldId id="316" r:id="rId20"/>
    <p:sldId id="274" r:id="rId21"/>
    <p:sldId id="25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4" autoAdjust="0"/>
    <p:restoredTop sz="84369" autoAdjust="0"/>
  </p:normalViewPr>
  <p:slideViewPr>
    <p:cSldViewPr>
      <p:cViewPr>
        <p:scale>
          <a:sx n="70" d="100"/>
          <a:sy n="70" d="100"/>
        </p:scale>
        <p:origin x="-106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6CB2D0-3CCF-4074-8CD1-E80079827FB7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F810FF-EB12-4B00-9AAF-76D2A619A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30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65C020-BD73-466B-88DA-1968D03266C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854B5C-E82A-43DC-AB8B-869D37965C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supporting countries on safeguards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UN-REDD Programme will be responsive to national circumstances, needs and requests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UN-REDD Programme needs to be able to support countries to develop their safeguards information systems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important to ensure that the tools and guidance that have been developed by the UN-REDD Programme and that are relevant to safeguards are presented and used in a coordinated way that responds to country needs.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F810FF-EB12-4B00-9AAF-76D2A619A4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F810FF-EB12-4B00-9AAF-76D2A619A4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0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BeRT</a:t>
            </a:r>
            <a:r>
              <a:rPr lang="en-US" dirty="0" smtClean="0"/>
              <a:t>….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Based on these comments, and other discussions/thinking about the future of the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 ‘Concept note on options for revising the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prepared for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SEPC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 meeting, 11 May 2012, Rome), the following questions need to be addressed in order for a clear way forward for the development of the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established.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the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apply to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REDD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strategies rather than just NPs? Or is there a preference to focus only on UN-REDD Programme activities? </a:t>
            </a:r>
          </a:p>
          <a:p>
            <a:pPr lvl="0"/>
            <a:endParaRPr lang="en-CA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 answer: yes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we agree that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content should be developed to support the PLR review? 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 answer: yes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Could/should the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a role in indicator development for safeguards? 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 answer: maybe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risk assessment framework required that identifies and outlines management for NP implementation risks, equivalent to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ESMF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Could the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become this? How would this change the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NPD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template? Will/are there enough new NPs in the pipeline to merit this work? 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 </a:t>
            </a:r>
          </a:p>
          <a:p>
            <a:pPr lvl="0"/>
            <a:endParaRPr lang="en-CA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not a priority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whatever purpose, is the future of the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workshop facilitation tool? If so, should it be produced as handouts, in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format, as an interactive tool...? 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 answer: hand-outs (low tech, participative)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we looking at one tool that serves both NP/strategy assessment and PLR review purposes, two tools (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-PLR), or more (indicator development tool)? 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 answer: two tools (PLR is more focused)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we draw out a shortlist of key questions for rapid appraisal of risks and benefits? 14 – two per Principle? 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 answer: useful for specific workshop settings, useful for NP Handbook?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more reference to how the tool can/should be used as part of a participatory process required? 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 answer: guidance with workshop materials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each section be accompanied by specifications on what level of risk is acceptable, priority risks, and steps to undertake once a risk (or benefit?) has been identified? 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 answer: no (too specific to national circumstances?)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F810FF-EB12-4B00-9AAF-76D2A619A4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BDF57C-FC3B-41ED-BF82-BECCB2E4D68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There are other tools</a:t>
            </a:r>
            <a:r>
              <a:rPr lang="en-US" baseline="0" dirty="0" smtClean="0"/>
              <a:t> that are not captured here. 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F3C2B-9B2B-454F-B5A8-F59EF62F91E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C651D-7EFD-43EF-B1EE-E17B52765E0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0ED9-8CEC-4F89-8DC4-13CD0B930769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1BE43-9095-4C33-BB4A-E341DB4A4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E9F4-7C71-419C-8973-FE2CD4E5E107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51BA-EC99-4D1D-A7B8-DD2C0274C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460C-A8DB-429D-8BAA-877128C00076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4F64B-6AD7-4F41-9E92-C759430B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471F-96AA-4764-9C85-0975EEC93326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A01D-F506-49FA-9F6A-2E518E34E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8E35F-6C77-49C7-8CDE-8E49918035D5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49E0-B2C7-461E-8169-972CF14F6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DB77-E35D-4122-8A41-4BAB67152353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D989-EB3F-4CFE-A5EB-1A6C51D46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14E2-0733-4D5E-9A88-F4F3FEFE0EDD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993C-0D28-4873-9A75-F08B03904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5582-7843-41A9-BA43-BD0D776176B9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7AFF-9B60-4450-89EF-5F0548CDE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39BD-0E47-44C5-85A7-BCFADE2A245E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AB158-52D2-4148-ADFB-22FD76D7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8F63-79DE-48D2-B4CC-80E545C443BF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CD0-1CC5-4690-86D8-575FA5408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DD10-E0B4-45B2-8075-3B265DAB4FF8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8EB5-CE9F-4310-BCC2-5FA7F50EF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40EA-34E4-4BAD-86F6-1C0500A26D71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405A-F287-4CF0-A480-269D7322B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84BC-51AD-42FB-83EE-6554874E7D08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AED7-C2D0-48FE-A872-D5747AD1D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D780-4FE7-4336-BC21-08875948F064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5D4D-C3FA-4901-9574-2CAA3409C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9765-9E8C-4C86-865B-3DC4C393C73A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905F-87CF-4505-BABF-BC7AE7571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A5256-FC8D-4688-ADED-FFB957DCF5C9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A0080-D06B-4674-83F6-9DE39D441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052C-8091-4EF3-9A9E-1AA1D3A21519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98C92-DE67-42C2-8312-124EA3FA5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F8475-4962-4C80-AFCB-61EDBBFF60BB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70FA-9301-4260-914C-9B72B9E50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5D3C-9C40-403A-822B-E2012487F69D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42453-7353-4E8C-AB40-63D2B7AA7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E363-4A66-486E-96BB-2F621EF10B60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939C-FB2B-4BE9-AACA-A8E36EB48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2862-F35B-47E9-92C6-986987862A44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A7E7-B81A-4339-87DD-20FC2A73A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CD8C-C0DD-43B0-9F24-5F5F15C89388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896E-3904-408F-A3FE-FE87105DC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AD60B-D5BC-4661-AF99-2EA4104FBC1D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3D1D7-CB6C-459C-8BE2-C6413CDCA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B45F-30DB-46EC-9C98-8B8EDFA47926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CC1A0-1693-4717-A5DC-3ABFC1C83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B437-9053-4B55-AE74-5D4516C6F99B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03FC-1AB3-49E5-9C69-3E898D926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70B9-9EFC-4397-B1DB-C637D3484457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8853-3B28-439F-B5EF-9969C746A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D376-A102-45FB-ABFF-361D5A6D6DFB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3E0B-4201-4D6C-A101-AE7EE51CB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6BF8-5142-47B9-B36E-B95E498A5EA2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65416-8FBD-42EF-BF8E-372F5A610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A69A-F0E7-4213-8A25-D3D3AEE9BBE7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7CBC-5B62-4BFE-827E-DCA6835AD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C80D-6049-4752-A856-E9D1E6A56F61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E59B-ED67-4275-AE3F-8C98370D7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D12C-AED0-4915-A9A9-1AC0B0731A21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C43DA-EBA1-48E0-915B-1BC24E5EB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771A-50C8-4693-A860-D77678C18435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3526-5B5D-4585-BE43-7B294211E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8696-A9E7-4B35-8925-B4C2ED6E9522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CF9D-9C56-4BFE-A89B-F79F41D3B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B409-2799-455C-BC32-BD952127FD88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1A1A-1695-4F89-A6AB-2D9B1467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466DD-448C-4243-8580-3B667736E741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E568-02C7-4C0C-AE18-810DCC9F4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3EDF0-3F7A-4B65-B172-7384346AABF0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3F68-389B-470A-8DB4-B28F47065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41C2B-57C8-484E-9C59-4CDB8740B7B8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2EA6E-7852-4848-A8A6-35631B36A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5A6D-82A0-4A0F-8017-37D42154C55B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F68D-BE0C-49B0-865F-C3549291B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2C3E-B14D-49B7-8CA3-52E8FE5E8C8E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7F2D6-7D1E-4136-8B0D-B8A1A26B3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C660-14B7-4332-827F-6EC59028A38A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94D3-9D35-4FB7-BE7D-7B024F7F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626B-9DCB-4E9F-8579-FF536E03766F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6D764-B42B-4227-A6A6-856EE32A5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2967-3B3A-4E3D-A4F6-9E6580CF6EE5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FA82-7C68-43B5-8AC1-CBD485C5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D4E9-1EE4-4A7E-A095-C2F7035371A9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B2E56-0F5B-43B4-98D9-B98A06446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C14E7-E8E1-4235-B7E0-8588C40CE891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5397-45A5-4FB6-A97C-D80C364FC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DEF6-2260-47C4-80EF-930830EA1557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FAC5-C958-43DC-87EF-B451599EA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0B7EB-ED37-46E8-9C46-42F790BBDE1D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6B9C-9BA8-4D79-BF01-94C918C12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0454-4665-4E90-B228-C8928C596BC9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DA28-E12D-4656-AC94-4F2CCE510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04E2-23AB-40BE-B95D-1F445341D9B5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4C12-B762-44F3-B62D-A42010652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A954A-4E52-41F2-B8E5-B887D02A208B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6469-3B3D-48ED-B22B-7CF4747E2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55638"/>
            <a:ext cx="1371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42DE6-65DE-42A6-A6EF-554827D87A1D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7E9E8-944D-47B0-9E94-72D06DB93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AA3C7-2AE0-4BC5-A0E2-DEF9EDF9D32F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CD7EE-417D-4915-B227-AAEDDDC49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5874-4E26-4D12-80CA-4684D28E1FA5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397F-F221-4412-BEDA-8DA68FFDC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827B-D895-46BE-BC7E-8198A3019C72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787F-EA07-42FA-9759-218DA490F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94E6-4D2E-4581-9BCC-0FBB7DF88053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665A-D778-4286-81C1-7B1EC72F8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46A8-EC59-46EC-A8B1-4797DDB40EE2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C195-32DB-476A-9944-8AC8A58F7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FDD6-0776-4CED-8638-917E4949F371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3359-5421-4A92-BC59-BCA084ADD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6665-77DB-4A03-BE12-BE2469313BCA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764B-CEDC-4E10-85A0-6DE891867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A2D4-CE88-4BA2-B318-1701629B751D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764B-5FB1-4AF4-AEAF-29AEC33F4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B550-18B3-4844-A326-9837E031B514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A825-989D-436F-8515-2B6B75FD9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CDF3-6610-4C75-BC5F-4B64B764CDC6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A09F-A1D8-454F-A700-DFE065902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ADE7-F0C1-4AA2-835F-6353C349DF6F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40E7-7601-4B3B-9906-9412936DC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9CF9-E931-4011-B855-D405A7305FEA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9085-19A0-4649-98E2-7C7D4D299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4F63-C3BD-4D9F-B9C1-C45786E1D490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791F-24D7-4128-A8BF-33EAA0128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278C-E24A-47C4-BF96-47E86F69E475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B78C-DF30-4E42-BE77-0AEC727FA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7A71A-A20A-4C41-8FF2-E91DEC0A2F2B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A9C5-7CE0-4DD9-A312-559B263A4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7B41-2CE8-43B4-9630-CB8BED2B3FBD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3D92-DCA1-4A18-99A0-16CE1D455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82EC-C2B2-4691-B7C7-481229042418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E2F3-029A-4BF6-8EA7-77EF7B259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64A4-BE08-44A8-A02B-A58535F4633F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991D8-A573-4D4C-A792-603BFA440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B2DB-6C0E-4D5A-B021-6E1D96AA2394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7810-C4B7-4C37-BAED-5C1DE4ED4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95C1-BC4E-48A8-A448-EBFEDFC75266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2D3B-AEEB-4E52-9C1D-CA51DAA5F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6EC1E-3206-465D-A4E5-B8AD5BBECDD6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C5A6-9C7D-4648-B43E-A87E9804D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8D245-C983-4F21-B75D-67154CC1F06D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0EB5-5227-4E4D-9B7D-E57B177F1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4182-CFB4-4E75-A30D-7F7D6C1E2E2B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DDD08-8FC5-4B32-ADFC-64BF382F9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481B-DD1D-4438-8814-088C968D4436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AC77-24D1-4B3F-80F1-71633F420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C122-49F8-4C1A-833C-4F5AF91353D1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50456-91A6-47A7-82D4-393675DAE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0E1E-E7D3-4FDB-AE6A-7618AD9E848B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57F8-E8EA-4F7E-B993-98C7FE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6F90-1955-42D2-8EF7-842E7AC3DA4A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0E6D-A753-47D0-9413-BA1DED150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C88CC-C02E-48A5-AD10-44EBC1204752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3F38-4D39-4A1C-9B40-2018B9551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FED4-6298-4613-843F-63603ED093EF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A574-5F0F-47BA-927C-C22412618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3AA2-1DF0-4206-89C6-F4B4EE5DD9C3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9BCFC-DFF2-4C43-9F8A-059AA15AF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A1B6-36A4-45D9-8D48-D81C1927ED84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85C3-1C38-49F6-A92A-EAFCAEC95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CE2D-007C-470A-AAFE-F199E9C9558B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23390-5E29-41CF-9549-4ABD9DD29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3338-9FEA-42F9-B098-92AB5DE6C2A3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1B1B-BA05-4D6D-AABA-53248D4CF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23B1F-EF93-451D-8A5C-B5EE4676F66B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1122D-1D63-48BC-8FC4-C576311F2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7B638-0EEE-4EBF-AF72-670181E9B9B9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2B41-B0C5-449C-A139-98FBAF9FF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FB52-B940-4060-86EB-24661A87F585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E508-C23E-40F3-A363-A96EBAB8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85497-0848-4F44-8303-0F12EE7F5B89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D2FB-A3CB-46B1-B607-1F8458871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B3AE-0867-4456-98EE-CEB2A06AD80F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2B8E-84AA-4B3F-95F8-4D7AC2B52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F732-759C-401A-862F-A4C409F3BF26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A4DC-8A53-4AEF-BCEE-1D87B4154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84DD-8D20-4E6E-B896-0BA868A25E25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5C690-2D6F-46AB-B257-E8671AC8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915EF-CCB0-4F7C-94ED-44AF5BFF98A8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62AA2-9185-4C4E-80FA-906889129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6703-EE58-49FC-990E-B3A8B644E783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9EA2-6716-433C-ABEB-CA71BB987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2117-E5B2-4934-9CA7-29BD7803E4AE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69E5-99B0-4606-85C6-177DC0ED1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4414-E2C2-4375-994A-5C5610DB3F62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01E4-311D-4575-ACE9-0CBCFAA1A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EE99-4240-4173-8B6B-A74EB2C307CB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F180-B260-442A-B398-3E660A6A4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FC3D-B2B2-4AB2-9522-7A8CC5982797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D4FE-1A54-47F0-849E-F3C218FAE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058B-88E8-44AF-9197-8B6DB00F738B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2370-5408-4F17-B3E5-DB273043C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975C-5EAD-4959-9761-A624B4EC029F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4145E-6C12-4141-BBB3-FEFD58F63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EA1A-11EB-4B3A-AD01-FFAC78FE7EF1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210DA-6423-49CF-BF07-ADC4693B1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0860-8115-4F2D-9590-1712E881A2CE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6AFD-D7E2-4FC5-8CB8-93F02B177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9E29-1177-4CB6-A120-F2295B1ACB8D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1120-66AB-445B-BDF7-DBD325A2C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FBAF-18F7-47C2-8470-333D940D573C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C2D4-3B6F-4E2B-862E-445ADFFF0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D5CE2-1F7B-42E5-B281-A29FD013F6D9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A612-5657-4138-B1BE-8776BBE3B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D29F-24F7-41A0-A6C1-5AE38B397369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3E94-E5CC-4F73-8D4C-F384D024F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5AC4-06B9-4C2F-A12A-3DE850D0A175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16DA-F28B-46E0-93E6-FBE36DD06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BA1A-C6A1-41D1-A088-0FEBE4911310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217DF-92DD-4F60-929D-4CBAE5723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AA19-2486-4FFC-8ED5-50959DD8191F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B965-B259-4616-B188-3731CAFA6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E8E87-DEC0-455C-8D53-6E44FBF1E5B9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BAA5-1E15-4E56-A85C-B7E047FB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CB48-9F02-45F1-A3C1-6CB1DFEE8BF2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EF1A-DA6E-423D-97EF-D339A8E46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162A-1757-4CC3-ADC4-07E38F2C43FB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A58E9-65EB-4D58-8E71-1BFF94512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24CBD9-BFB3-4DC7-A070-CD5934F9E591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89F622-E465-43C7-A3D9-13FCA5694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3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508000"/>
            <a:ext cx="1865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 userDrawn="1"/>
        </p:nvSpPr>
        <p:spPr>
          <a:xfrm flipV="1">
            <a:off x="-11113" y="0"/>
            <a:ext cx="9155113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5875"/>
            <a:ext cx="8229600" cy="95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20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5200" y="457200"/>
            <a:ext cx="1371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3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005388"/>
            <a:ext cx="91440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CD256-84DE-4432-9E2F-33C2A96CB96A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7ECBA5-D79D-4E73-B961-D1FEEA3AD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FDC8C7-AD86-4635-A986-59ADA2365E05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EE831-9D46-4AF0-8A40-7A3E6C73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275"/>
            <a:ext cx="6937375" cy="952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6" name="Picture 13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2800" y="125413"/>
            <a:ext cx="1646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 flipV="1">
            <a:off x="0" y="0"/>
            <a:ext cx="69342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8" name="Picture 12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655638"/>
            <a:ext cx="1371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5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005388"/>
            <a:ext cx="91440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CF9494-AC7B-4E07-B153-9E9A49FCDD3A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39B72-1FC7-4820-9A35-F0D3BD3BE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875" cy="952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80" name="Picture 13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2800" y="125413"/>
            <a:ext cx="1646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655638"/>
            <a:ext cx="1371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4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005388"/>
            <a:ext cx="91440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48564B-E6E1-4A82-9262-A9B72162F61C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58095B-2BD9-4EE3-8CAF-FD9399B8D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1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2800" y="125413"/>
            <a:ext cx="1646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3"/>
          <p:cNvPicPr>
            <a:picLocks noChangeAspect="1"/>
          </p:cNvPicPr>
          <p:nvPr userDrawn="1"/>
        </p:nvPicPr>
        <p:blipFill>
          <a:blip r:embed="rId14" cstate="print"/>
          <a:srcRect l="24052" r="2"/>
          <a:stretch>
            <a:fillRect/>
          </a:stretch>
        </p:blipFill>
        <p:spPr bwMode="auto">
          <a:xfrm>
            <a:off x="2130425" y="5357813"/>
            <a:ext cx="701357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8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30425" y="457200"/>
            <a:ext cx="84138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 flipV="1">
            <a:off x="0" y="0"/>
            <a:ext cx="6994525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275"/>
            <a:ext cx="6994525" cy="952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108" name="Picture 14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9000" y="655638"/>
            <a:ext cx="1371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68" r:id="rId10"/>
    <p:sldLayoutId id="214748400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17678-255F-4502-A713-8E141E984894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C7774A-E2E8-4CED-A6EB-F666A3AC8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11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457200"/>
            <a:ext cx="1646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 flipV="1"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275"/>
            <a:ext cx="9144000" cy="952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130" name="Picture 6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15200" y="457200"/>
            <a:ext cx="1371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4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005388"/>
            <a:ext cx="91440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6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55931B-9B38-459E-841F-EC9D4848E9A8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14DBD-321F-4BF7-A7A3-AE1C91460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1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3" y="457200"/>
            <a:ext cx="16462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455613" y="258763"/>
            <a:ext cx="8231187" cy="952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53" name="Picture 6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5200" y="457200"/>
            <a:ext cx="1371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4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005388"/>
            <a:ext cx="91440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56447C-76B9-41CD-8AF2-766BD2D0BFE1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69A761-CCE2-48AA-8127-6D2300D69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275"/>
            <a:ext cx="6492875" cy="952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176" name="Picture 1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2800" y="125413"/>
            <a:ext cx="1646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/>
          <p:cNvPicPr>
            <a:picLocks noChangeAspect="1"/>
          </p:cNvPicPr>
          <p:nvPr userDrawn="1"/>
        </p:nvPicPr>
        <p:blipFill>
          <a:blip r:embed="rId14" cstate="print"/>
          <a:srcRect l="23630"/>
          <a:stretch>
            <a:fillRect/>
          </a:stretch>
        </p:blipFill>
        <p:spPr bwMode="auto">
          <a:xfrm>
            <a:off x="2214563" y="5562600"/>
            <a:ext cx="715803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8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30425" y="457200"/>
            <a:ext cx="84138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9000" y="655638"/>
            <a:ext cx="1371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886DA8-B82F-45DC-8DA8-44914D497EF1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4D7F91-FAE1-4771-84F1-5C6142FE4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8009FE-F113-4270-9C5A-93BFFC6E82C9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9B09FD-9B59-4E22-BD9A-E4B80CAE0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-redd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752600"/>
            <a:ext cx="9144000" cy="4191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UN-REDD support to countries on Safeguards and Safeguard Information Systems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Aki Kono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Regional Technical Advisor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UNDP/UN-REDD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REDD+ SES Exchange and Learning Event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Bogor, Indonesia 1-3 July, 2013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Examples of UN-REDD support to countries on Safeguards/SIS: Targeted Support</a:t>
            </a:r>
            <a:endParaRPr lang="en-US" sz="3200" b="1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3962400"/>
          </a:xfrm>
        </p:spPr>
        <p:txBody>
          <a:bodyPr/>
          <a:lstStyle/>
          <a:p>
            <a:pPr eaLnBrk="1" hangingPunct="1">
              <a:defRPr/>
            </a:pPr>
            <a:endParaRPr lang="en-GB" sz="1800" dirty="0" smtClean="0"/>
          </a:p>
          <a:p>
            <a:pPr eaLnBrk="1" hangingPunct="1">
              <a:defRPr/>
            </a:pPr>
            <a:r>
              <a:rPr lang="en-GB" sz="2000" dirty="0" smtClean="0"/>
              <a:t>Costa Rica</a:t>
            </a:r>
          </a:p>
          <a:p>
            <a:pPr lvl="1" eaLnBrk="1" hangingPunct="1">
              <a:defRPr/>
            </a:pPr>
            <a:r>
              <a:rPr lang="en-GB" sz="2000" dirty="0" smtClean="0">
                <a:solidFill>
                  <a:srgbClr val="595959"/>
                </a:solidFill>
              </a:rPr>
              <a:t>Design of a single safeguard information system that takes into account different safeguard approaches (e.g. UN-REDD, FCPF, REDD+ SES)</a:t>
            </a:r>
          </a:p>
          <a:p>
            <a:pPr>
              <a:defRPr/>
            </a:pPr>
            <a:r>
              <a:rPr lang="en-GB" sz="2000" dirty="0" smtClean="0"/>
              <a:t>Argentina </a:t>
            </a:r>
          </a:p>
          <a:p>
            <a:pPr lvl="1">
              <a:defRPr/>
            </a:pPr>
            <a:r>
              <a:rPr lang="en-GB" sz="2000" dirty="0" smtClean="0">
                <a:solidFill>
                  <a:srgbClr val="595959"/>
                </a:solidFill>
              </a:rPr>
              <a:t>Design of a single safeguard information system that takes into account different safeguard approaches (e.g. UN-REDD, FCPF, REDD+ SES). </a:t>
            </a:r>
          </a:p>
          <a:p>
            <a:pPr lvl="1">
              <a:defRPr/>
            </a:pPr>
            <a:r>
              <a:rPr lang="en-GB" sz="2000" dirty="0" smtClean="0">
                <a:solidFill>
                  <a:srgbClr val="595959"/>
                </a:solidFill>
              </a:rPr>
              <a:t>Consultations in four different regions are taking place.</a:t>
            </a:r>
          </a:p>
          <a:p>
            <a:pPr>
              <a:defRPr/>
            </a:pPr>
            <a:r>
              <a:rPr lang="en-GB" sz="2000" dirty="0" smtClean="0"/>
              <a:t>Peru 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595959"/>
                </a:solidFill>
              </a:rPr>
              <a:t>Design and initial implementation of a participatory monitoring approach as part of the SIS; Capacity-building for indigenous communities to collect safeguard information</a:t>
            </a:r>
          </a:p>
          <a:p>
            <a:pPr>
              <a:buNone/>
              <a:defRPr/>
            </a:pPr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33600" y="304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pPr algn="l" eaLnBrk="1" hangingPunct="1"/>
            <a:r>
              <a:rPr lang="en-US" sz="3200" b="1" dirty="0" smtClean="0"/>
              <a:t>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2179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UN-REDD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Programme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aims to support countries:</a:t>
            </a:r>
          </a:p>
          <a:p>
            <a:pPr marL="400050" lvl="1" indent="0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accordance with their national context and requirements to implement the UNFCCC guidance on safeguards and SIS </a:t>
            </a:r>
          </a:p>
          <a:p>
            <a:pPr marL="400050" lvl="1" indent="0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00050" lvl="1" indent="0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ensuring the promotion  of multiple social and environmental benefits from REDD+ and avoidance of risks</a:t>
            </a:r>
          </a:p>
          <a:p>
            <a:pPr marL="400050" lvl="1" indent="0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00050" lvl="1" indent="0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 providing relevant tools and guidance to help meet country needs</a:t>
            </a:r>
          </a:p>
          <a:p>
            <a:pPr marL="400050" lvl="1" indent="0" eaLnBrk="1" fontAlgn="auto" hangingPunct="1">
              <a:spcBef>
                <a:spcPts val="400"/>
              </a:spcBef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3581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chemeClr val="tx1"/>
              </a:solidFill>
              <a:latin typeface="Frutiger Linotype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Thank You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latin typeface="Helvetica" pitchFamily="34" charset="0"/>
                <a:hlinkClick r:id="rId2"/>
              </a:rPr>
              <a:t/>
            </a:r>
            <a:br>
              <a:rPr lang="en-US" sz="1600" dirty="0" smtClean="0">
                <a:latin typeface="Helvetica" pitchFamily="34" charset="0"/>
                <a:hlinkClick r:id="rId2"/>
              </a:rPr>
            </a:br>
            <a:r>
              <a:rPr lang="en-US" sz="1600" dirty="0" smtClean="0">
                <a:solidFill>
                  <a:schemeClr val="tx1"/>
                </a:solidFill>
                <a:latin typeface="Helvetica" pitchFamily="34" charset="0"/>
              </a:rPr>
              <a:t>Website: </a:t>
            </a:r>
            <a:r>
              <a:rPr lang="en-US" sz="1600" dirty="0" smtClean="0">
                <a:latin typeface="Helvetica" pitchFamily="34" charset="0"/>
                <a:hlinkClick r:id="rId2"/>
              </a:rPr>
              <a:t>http://www.un-redd.org</a:t>
            </a:r>
            <a:endParaRPr lang="en-US" sz="16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1219200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/>
              <a:t>Objectives of UN-REDD Work on Safeguards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89388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GB" sz="2800" dirty="0" smtClean="0">
                <a:ea typeface="ＭＳ Ｐゴシック" charset="-128"/>
              </a:rPr>
              <a:t>The objectives of the UN-REDD Programme’s work on safeguards are:</a:t>
            </a:r>
            <a:endParaRPr lang="en-US" sz="2800" dirty="0" smtClean="0"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sz="1400" dirty="0" smtClean="0"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800" dirty="0" smtClean="0">
                <a:ea typeface="ＭＳ Ｐゴシック" charset="-128"/>
              </a:rPr>
              <a:t>To address social and environmental issues in UN-REDD National Programmes and other UN-REDD funded activities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800" dirty="0" smtClean="0">
                <a:ea typeface="ＭＳ Ｐゴシック" charset="-128"/>
              </a:rPr>
              <a:t>To support countries in developing national approaches to safeguards in line with the UNFCCC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itchFamily="1" charset="0"/>
              </a:rPr>
              <a:t>The UN-REDD </a:t>
            </a:r>
            <a:r>
              <a:rPr lang="en-US" sz="3200" b="1" dirty="0" err="1" smtClean="0">
                <a:solidFill>
                  <a:schemeClr val="tx1"/>
                </a:solidFill>
                <a:latin typeface="Calibri" pitchFamily="1" charset="0"/>
              </a:rPr>
              <a:t>Programme’s</a:t>
            </a:r>
            <a:r>
              <a:rPr lang="en-US" sz="3200" b="1" dirty="0" smtClean="0">
                <a:solidFill>
                  <a:schemeClr val="tx1"/>
                </a:solidFill>
                <a:latin typeface="Calibri" pitchFamily="1" charset="0"/>
              </a:rPr>
              <a:t> Approach to Safeguards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08918"/>
            <a:ext cx="8229600" cy="5120482"/>
          </a:xfrm>
        </p:spPr>
        <p:txBody>
          <a:bodyPr/>
          <a:lstStyle/>
          <a:p>
            <a:pPr marL="457200" indent="-457200"/>
            <a:endParaRPr lang="en-US" sz="2400" dirty="0" smtClean="0">
              <a:latin typeface="Calibri" pitchFamily="1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Calibri" pitchFamily="1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Calibri" pitchFamily="1" charset="0"/>
              </a:rPr>
              <a:t>Support provided: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000" dirty="0" smtClean="0"/>
              <a:t>Ensures that the </a:t>
            </a:r>
            <a:r>
              <a:rPr lang="en-GB" sz="2000" b="1" dirty="0" smtClean="0"/>
              <a:t>tools and guidance </a:t>
            </a:r>
            <a:r>
              <a:rPr lang="en-GB" sz="2000" dirty="0" smtClean="0"/>
              <a:t>that have been developed by the UN-REDD Programme and that are relevant to safeguards are presented and used in a coordinated way that responds to country needs</a:t>
            </a:r>
          </a:p>
          <a:p>
            <a:pPr marL="457200" indent="-457200">
              <a:buFont typeface="Arial" charset="0"/>
              <a:buChar char="•"/>
            </a:pPr>
            <a:endParaRPr lang="en-US" sz="2000" dirty="0" smtClean="0">
              <a:latin typeface="Calibri" pitchFamily="1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latin typeface="Calibri" pitchFamily="1" charset="0"/>
              </a:rPr>
              <a:t>Highlights the importance of safeguards for national REDD+ systems to ensure that potential negative impacts are assessed, identified and managed and that </a:t>
            </a:r>
            <a:r>
              <a:rPr lang="en-US" sz="2000" b="1" dirty="0" smtClean="0">
                <a:latin typeface="Calibri" pitchFamily="1" charset="0"/>
              </a:rPr>
              <a:t>multiple benefits </a:t>
            </a:r>
            <a:r>
              <a:rPr lang="en-US" sz="2000" dirty="0" smtClean="0">
                <a:latin typeface="Calibri" pitchFamily="1" charset="0"/>
              </a:rPr>
              <a:t>of REDD+ can be enhanced and optimized</a:t>
            </a:r>
          </a:p>
          <a:p>
            <a:pPr marL="0" indent="0">
              <a:buNone/>
            </a:pPr>
            <a:endParaRPr lang="en-US" sz="2000" dirty="0" smtClean="0">
              <a:latin typeface="Calibri" pitchFamily="1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latin typeface="Calibri" pitchFamily="1" charset="0"/>
              </a:rPr>
              <a:t>Reflects the UN‐REDD </a:t>
            </a:r>
            <a:r>
              <a:rPr lang="en-US" sz="2000" dirty="0" err="1" smtClean="0">
                <a:latin typeface="Calibri" pitchFamily="1" charset="0"/>
              </a:rPr>
              <a:t>Programme’s</a:t>
            </a:r>
            <a:r>
              <a:rPr lang="en-US" sz="2000" dirty="0" smtClean="0">
                <a:latin typeface="Calibri" pitchFamily="1" charset="0"/>
              </a:rPr>
              <a:t> responsibility to </a:t>
            </a:r>
            <a:r>
              <a:rPr lang="en-US" sz="2000" b="1" dirty="0" smtClean="0">
                <a:latin typeface="Calibri" pitchFamily="1" charset="0"/>
              </a:rPr>
              <a:t>UN conventions, treaties and declarations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724400" cy="1143000"/>
          </a:xfrm>
        </p:spPr>
        <p:txBody>
          <a:bodyPr/>
          <a:lstStyle/>
          <a:p>
            <a:pPr algn="l"/>
            <a:r>
              <a:rPr lang="en-US" sz="3200" b="1" dirty="0" smtClean="0"/>
              <a:t>Structuring of UN-REDD Support on Safeguards/SIS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191000"/>
          </a:xfrm>
        </p:spPr>
        <p:txBody>
          <a:bodyPr/>
          <a:lstStyle/>
          <a:p>
            <a:r>
              <a:rPr lang="en-US" sz="2200" dirty="0" smtClean="0"/>
              <a:t>Three main functional areas identified for UN-REDD safeguards work:</a:t>
            </a:r>
          </a:p>
          <a:p>
            <a:pPr marL="457200" indent="-457200">
              <a:buNone/>
            </a:pPr>
            <a:endParaRPr lang="en-US" sz="12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Provision of a</a:t>
            </a:r>
            <a:r>
              <a:rPr lang="en-US" sz="2000" dirty="0" smtClean="0">
                <a:latin typeface="+mn-lt"/>
              </a:rPr>
              <a:t> framework for overarching country approaches to safeguards</a:t>
            </a:r>
          </a:p>
          <a:p>
            <a:pPr marL="857250" lvl="1" indent="-457200"/>
            <a:r>
              <a:rPr lang="en-GB" sz="1600" dirty="0" smtClean="0"/>
              <a:t>Clarifying the role of all existing UN-REDD tools linked to safeguards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Support on identification of relevant safeguards to be addressed/respected</a:t>
            </a:r>
          </a:p>
          <a:p>
            <a:pPr marL="857250" lvl="1" indent="-457200"/>
            <a:r>
              <a:rPr lang="en-GB" sz="1600" dirty="0" smtClean="0"/>
              <a:t>Developing approaches to help countries to assess their existing policies and compare these to the UNFCCC Cancun safeguards</a:t>
            </a:r>
            <a:endParaRPr lang="en-US" sz="16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Development and Structuring of Safeguard Information Systems (SIS)</a:t>
            </a:r>
          </a:p>
          <a:p>
            <a:pPr marL="914400" lvl="1" indent="-457200"/>
            <a:r>
              <a:rPr lang="en-US" sz="1800" dirty="0" smtClean="0">
                <a:latin typeface="Calibri" pitchFamily="1" charset="0"/>
              </a:rPr>
              <a:t>Develop approaches to help countries to assess their existing systems that may already fulfill some of the functions of a REDD+ 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4953000" cy="1143000"/>
          </a:xfrm>
        </p:spPr>
        <p:txBody>
          <a:bodyPr/>
          <a:lstStyle/>
          <a:p>
            <a:pPr algn="l"/>
            <a:r>
              <a:rPr lang="en-US" sz="2800" b="1" dirty="0" smtClean="0"/>
              <a:t>Social and Environmental Principles and Criteria (SEPC)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373563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dirty="0" smtClean="0">
                <a:latin typeface="Calibri" pitchFamily="1" charset="0"/>
              </a:rPr>
              <a:t>The SEPC provides a guiding framework:</a:t>
            </a:r>
          </a:p>
          <a:p>
            <a:pPr marL="457200" indent="-457200">
              <a:buFont typeface="Lucida Grande" pitchFamily="1" charset="0"/>
              <a:buChar char="−"/>
            </a:pPr>
            <a:r>
              <a:rPr lang="en-US" sz="2400" dirty="0" smtClean="0">
                <a:latin typeface="Calibri" pitchFamily="1" charset="0"/>
              </a:rPr>
              <a:t>In the formulation, review and implementation of UN-REDD National </a:t>
            </a:r>
            <a:r>
              <a:rPr lang="en-US" sz="2400" dirty="0" err="1" smtClean="0">
                <a:latin typeface="Calibri" pitchFamily="1" charset="0"/>
              </a:rPr>
              <a:t>Programmes</a:t>
            </a:r>
            <a:endParaRPr lang="en-US" sz="2400" dirty="0" smtClean="0">
              <a:latin typeface="Calibri" pitchFamily="1" charset="0"/>
            </a:endParaRPr>
          </a:p>
          <a:p>
            <a:pPr marL="457200" indent="-457200">
              <a:buFont typeface="Lucida Grande" pitchFamily="1" charset="0"/>
              <a:buChar char="−"/>
            </a:pPr>
            <a:r>
              <a:rPr lang="en-US" sz="2400" dirty="0" smtClean="0">
                <a:latin typeface="Calibri" pitchFamily="1" charset="0"/>
              </a:rPr>
              <a:t>To help support countries in developing national approaches to REDD+ safeguards in line with UNFCCC</a:t>
            </a:r>
          </a:p>
          <a:p>
            <a:pPr lvl="1"/>
            <a:r>
              <a:rPr lang="en-US" sz="2200" dirty="0" smtClean="0"/>
              <a:t>provides more detailed criteria that can be used to "unpack" the UNFCCC safeguards </a:t>
            </a:r>
          </a:p>
          <a:p>
            <a:pPr lvl="1"/>
            <a:r>
              <a:rPr lang="en-US" sz="2200" dirty="0" smtClean="0"/>
              <a:t>particularly useful at the stage of a country defining the objectives of its approach to safeguards</a:t>
            </a:r>
          </a:p>
          <a:p>
            <a:pPr lvl="1"/>
            <a:r>
              <a:rPr lang="en-US" sz="2200" dirty="0" smtClean="0"/>
              <a:t>The accompanying Benefits and Risks Tool (</a:t>
            </a:r>
            <a:r>
              <a:rPr lang="en-US" sz="2200" dirty="0" err="1" smtClean="0"/>
              <a:t>BeRT</a:t>
            </a:r>
            <a:r>
              <a:rPr lang="en-US" sz="2200" dirty="0" smtClean="0"/>
              <a:t>) is currently being revised to better suit this purpose</a:t>
            </a:r>
          </a:p>
          <a:p>
            <a:pPr marL="1257300" lvl="2" indent="-457200">
              <a:buFont typeface="Lucida Grande" pitchFamily="1" charset="0"/>
              <a:buChar char="−"/>
            </a:pPr>
            <a:endParaRPr lang="en-US" sz="1200" dirty="0" smtClean="0">
              <a:latin typeface="Calibri" pitchFamily="1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330819"/>
              </p:ext>
            </p:extLst>
          </p:nvPr>
        </p:nvGraphicFramePr>
        <p:xfrm>
          <a:off x="0" y="1655763"/>
          <a:ext cx="9144000" cy="5013326"/>
        </p:xfrm>
        <a:graphic>
          <a:graphicData uri="http://schemas.openxmlformats.org/drawingml/2006/table">
            <a:tbl>
              <a:tblPr/>
              <a:tblGrid>
                <a:gridCol w="1150938"/>
                <a:gridCol w="1924050"/>
                <a:gridCol w="2994025"/>
                <a:gridCol w="3074987"/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Detailed activities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UN-REDD tools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Explanation of how the tools can contribute to the activity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02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Objective setting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Defining goals of the country safeguards approach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SEPC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Provides more detailed criteria that can be used to ‘unpack’ the Cancun safeguards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73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UN-REDD/FCPF Stakeholder Engagement Guidelines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Provides guidance on how participation of  stakeholders can be ensured in  UN-REDD activities, including how to apply the principle of FPIC; could be used by countries in the development of REDD+ PLRs and adapted to national context if necessary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4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UN-REDD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FPIC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Guidelines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Provides a framework for applying the principle of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FPIC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at community, sub-nation and national levels; primarily designed for UN-REDD activities but could be adopted in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REDD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PLRs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and adapted to national context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4601" name="Title 4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392113"/>
          </a:xfrm>
        </p:spPr>
        <p:txBody>
          <a:bodyPr/>
          <a:lstStyle/>
          <a:p>
            <a:pPr algn="l" eaLnBrk="1" hangingPunct="1"/>
            <a:r>
              <a:rPr lang="en-US" sz="3200" b="1" smtClean="0"/>
              <a:t>UN-REDD Tools to Support National Approaches to Safeguards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025944"/>
              </p:ext>
            </p:extLst>
          </p:nvPr>
        </p:nvGraphicFramePr>
        <p:xfrm>
          <a:off x="229092" y="1143000"/>
          <a:ext cx="8685815" cy="560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283"/>
                <a:gridCol w="1902454"/>
                <a:gridCol w="2191407"/>
                <a:gridCol w="2442671"/>
              </a:tblGrid>
              <a:tr h="491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Step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Detailed activities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UN-REDD tools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Explanation of how the tools contribute to the activity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7197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Defining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 developing safeguard policies, laws and regulations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Gap analysis of existing PLRs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Provides a list of questions across a broad range of issues in order to assess existing PLRs</a:t>
                      </a:r>
                    </a:p>
                  </a:txBody>
                  <a:tcPr marL="68580" marR="68580" marT="0" marB="0"/>
                </a:tc>
              </a:tr>
              <a:tr h="61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PGA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Provides a process for participatory evaluation of governance systems relevant to REDD+</a:t>
                      </a:r>
                    </a:p>
                  </a:txBody>
                  <a:tcPr marL="68580" marR="68580" marT="0" marB="0"/>
                </a:tc>
              </a:tr>
              <a:tr h="61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Draft Guidance on Conducting REDD+ Corruption Risk Assessment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Provides a more detailed framework (compared to BeRT) for assessing corruption risks in REDD+</a:t>
                      </a:r>
                    </a:p>
                  </a:txBody>
                  <a:tcPr marL="68580" marR="68580" marT="0" marB="0"/>
                </a:tc>
              </a:tr>
              <a:tr h="1028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Development of new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PLRs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(if necessary)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FPIC Guidelines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Provides a framework for applying the principle of FPIC at community, sub-national and national levels; primarily designed for UN-REDD activities but could be adopted in REDD+ PLRs and adapted to national context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22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Guidelines on Strengthening/Establishing National-Level Grievance Mechanisms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Provides guidance on how to assess and strengthen existing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PLRs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and institutional capacity to address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REDD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related grievances </a:t>
                      </a:r>
                    </a:p>
                  </a:txBody>
                  <a:tcPr marL="68580" marR="68580" marT="0" marB="0"/>
                </a:tc>
              </a:tr>
              <a:tr h="693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Participatory Law Development (LEG-REDD+)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Provides a participatory approach for formulating legal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and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policy reforms and drafting new PLRs in response to REDD+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563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19200"/>
          </a:xfrm>
        </p:spPr>
        <p:txBody>
          <a:bodyPr/>
          <a:lstStyle/>
          <a:p>
            <a:pPr algn="l" eaLnBrk="1" hangingPunct="1"/>
            <a:r>
              <a:rPr lang="en-US" sz="2800" b="1" smtClean="0"/>
              <a:t>UN-REDD Tools to Support National Approaches to Safeguards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296793"/>
              </p:ext>
            </p:extLst>
          </p:nvPr>
        </p:nvGraphicFramePr>
        <p:xfrm>
          <a:off x="214312" y="1447800"/>
          <a:ext cx="8715376" cy="496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181"/>
                <a:gridCol w="1671145"/>
                <a:gridCol w="3342290"/>
                <a:gridCol w="3041760"/>
              </a:tblGrid>
              <a:tr h="801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Step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Detailed activities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UN-REDD tools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Explanation of how the tools contribute to the activity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815774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SIS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Indicators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PGAs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Provides an overall approach for developing governance indicators for REDD+ schemes through a participatory approach</a:t>
                      </a:r>
                    </a:p>
                  </a:txBody>
                  <a:tcPr marL="68580" marR="68580" marT="0" marB="0"/>
                </a:tc>
              </a:tr>
              <a:tr h="866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Framework for assessing and monitoring forest governance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Provides a tool for designing robust and comprehensive sets of governance indicators</a:t>
                      </a:r>
                    </a:p>
                  </a:txBody>
                  <a:tcPr marL="68580" marR="68580" marT="0" marB="0"/>
                </a:tc>
              </a:tr>
              <a:tr h="1155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Methodologies for collection of information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Draft Guidelines for monitoring the impacts of REDD+ on biodiversity and ecosystem services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Provides draft guidelines that could be used by government in establishing aspects of the SIS that are relevant to biodiversity</a:t>
                      </a:r>
                    </a:p>
                  </a:txBody>
                  <a:tcPr marL="68580" marR="68580" marT="0" marB="0"/>
                </a:tc>
              </a:tr>
              <a:tr h="1155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Draft manual on the collection of forest governance data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Provides a range of practical considerations, methods and available resources for collecting governance data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6653" name="Title 4"/>
          <p:cNvSpPr>
            <a:spLocks noGrp="1"/>
          </p:cNvSpPr>
          <p:nvPr>
            <p:ph type="title"/>
          </p:nvPr>
        </p:nvSpPr>
        <p:spPr>
          <a:xfrm>
            <a:off x="228600" y="131763"/>
            <a:ext cx="8761413" cy="1531937"/>
          </a:xfrm>
        </p:spPr>
        <p:txBody>
          <a:bodyPr/>
          <a:lstStyle/>
          <a:p>
            <a:pPr algn="l" eaLnBrk="1" hangingPunct="1"/>
            <a:r>
              <a:rPr lang="en-US" sz="2800" b="1" smtClean="0"/>
              <a:t>UN-REDD Tools to Support National Approaches to Safeguards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685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Examples of UN-REDD support to countries on safeguards and SIS in National </a:t>
            </a:r>
            <a:r>
              <a:rPr lang="en-US" sz="3200" b="1" dirty="0" err="1" smtClean="0"/>
              <a:t>Programmes</a:t>
            </a:r>
            <a:endParaRPr lang="en-US" sz="3200" b="1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5029200"/>
          </a:xfrm>
        </p:spPr>
        <p:txBody>
          <a:bodyPr/>
          <a:lstStyle/>
          <a:p>
            <a:pPr>
              <a:defRPr/>
            </a:pPr>
            <a:r>
              <a:rPr lang="en-GB" sz="1800" dirty="0" smtClean="0"/>
              <a:t>Ecuador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of a proposal for a multiple benefits monitoring system as part of a national System of Information and Monitoring for Safeguards and Multiple Benefits</a:t>
            </a:r>
          </a:p>
          <a:p>
            <a:pPr>
              <a:defRPr/>
            </a:pPr>
            <a:r>
              <a:rPr lang="en-GB" sz="1800" dirty="0" smtClean="0"/>
              <a:t>Tanzania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595959"/>
                </a:solidFill>
              </a:rPr>
              <a:t>Working on Linkages between the national forest inventory and the development of spatial analyses to inform REDD+ environmental safeguards and development of a SIS </a:t>
            </a:r>
          </a:p>
          <a:p>
            <a:pPr>
              <a:defRPr/>
            </a:pPr>
            <a:r>
              <a:rPr lang="en-GB" sz="1800" dirty="0" smtClean="0"/>
              <a:t>DRC 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595959"/>
                </a:solidFill>
              </a:rPr>
              <a:t>Inputs to framework strategy on environmental REDD+ safeguards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595959"/>
                </a:solidFill>
              </a:rPr>
              <a:t>Feedback provided on the DRC national standards based on the SEPC as a guiding framework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595959"/>
                </a:solidFill>
              </a:rPr>
              <a:t>Technical consultations on the development of an SIS</a:t>
            </a:r>
          </a:p>
          <a:p>
            <a:pPr>
              <a:defRPr/>
            </a:pPr>
            <a:r>
              <a:rPr lang="en-GB" sz="1800" dirty="0" smtClean="0"/>
              <a:t>Bhutan </a:t>
            </a:r>
          </a:p>
          <a:p>
            <a:pPr lvl="1" eaLnBrk="1" hangingPunct="1">
              <a:defRPr/>
            </a:pPr>
            <a:r>
              <a:rPr lang="en-GB" sz="1600" dirty="0" smtClean="0">
                <a:solidFill>
                  <a:srgbClr val="595959"/>
                </a:solidFill>
              </a:rPr>
              <a:t>Workshop on multiple benefits and environmental safeguards, covering national approaches to safeguards, gap analysis of national policies, laws and regulations, and SIS</a:t>
            </a:r>
          </a:p>
          <a:p>
            <a:pPr eaLnBrk="1" hangingPunct="1">
              <a:buNone/>
            </a:pPr>
            <a:endParaRPr lang="en-GB" sz="2400" dirty="0" smtClean="0"/>
          </a:p>
          <a:p>
            <a:pPr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14958</TotalTime>
  <Words>1543</Words>
  <Application>Microsoft Office PowerPoint</Application>
  <PresentationFormat>On-screen Show (4:3)</PresentationFormat>
  <Paragraphs>149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PowerPoint Presentation</vt:lpstr>
      <vt:lpstr>Objectives of UN-REDD Work on Safeguards</vt:lpstr>
      <vt:lpstr>The UN-REDD Programme’s Approach to Safeguards</vt:lpstr>
      <vt:lpstr>Structuring of UN-REDD Support on Safeguards/SIS</vt:lpstr>
      <vt:lpstr>Social and Environmental Principles and Criteria (SEPC)</vt:lpstr>
      <vt:lpstr>UN-REDD Tools to Support National Approaches to Safeguards (1)</vt:lpstr>
      <vt:lpstr>UN-REDD Tools to Support National Approaches to Safeguards (2)</vt:lpstr>
      <vt:lpstr>UN-REDD Tools to Support National Approaches to Safeguards (3)</vt:lpstr>
      <vt:lpstr>Examples of UN-REDD support to countries on safeguards and SIS in National Programmes</vt:lpstr>
      <vt:lpstr>Examples of UN-REDD support to countries on Safeguards/SIS: Targeted Support</vt:lpstr>
      <vt:lpstr>Key Messages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Akihito Kono</cp:lastModifiedBy>
  <cp:revision>172</cp:revision>
  <dcterms:created xsi:type="dcterms:W3CDTF">2012-09-11T07:20:24Z</dcterms:created>
  <dcterms:modified xsi:type="dcterms:W3CDTF">2013-07-01T04:39:57Z</dcterms:modified>
</cp:coreProperties>
</file>