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4">
  <p:sldMasterIdLst>
    <p:sldMasterId id="2147483648" r:id="rId1"/>
  </p:sldMasterIdLst>
  <p:notesMasterIdLst>
    <p:notesMasterId r:id="rId17"/>
  </p:notesMasterIdLst>
  <p:sldIdLst>
    <p:sldId id="295" r:id="rId2"/>
    <p:sldId id="296" r:id="rId3"/>
    <p:sldId id="297" r:id="rId4"/>
    <p:sldId id="286" r:id="rId5"/>
    <p:sldId id="287" r:id="rId6"/>
    <p:sldId id="288" r:id="rId7"/>
    <p:sldId id="289" r:id="rId8"/>
    <p:sldId id="298" r:id="rId9"/>
    <p:sldId id="274" r:id="rId10"/>
    <p:sldId id="275" r:id="rId11"/>
    <p:sldId id="276" r:id="rId12"/>
    <p:sldId id="277" r:id="rId13"/>
    <p:sldId id="290" r:id="rId14"/>
    <p:sldId id="292" r:id="rId15"/>
    <p:sldId id="293" r:id="rId16"/>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kihito.kono" initials="a"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CB9C"/>
    <a:srgbClr val="FFFF00"/>
    <a:srgbClr val="FF6699"/>
    <a:srgbClr val="FF5050"/>
    <a:srgbClr val="F0A18C"/>
    <a:srgbClr val="FFFFCC"/>
    <a:srgbClr val="CCFF99"/>
    <a:srgbClr val="FB9281"/>
    <a:srgbClr val="FFD5B9"/>
    <a:srgbClr val="FF9966"/>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5651" autoAdjust="0"/>
    <p:restoredTop sz="99531" autoAdjust="0"/>
  </p:normalViewPr>
  <p:slideViewPr>
    <p:cSldViewPr>
      <p:cViewPr>
        <p:scale>
          <a:sx n="120" d="100"/>
          <a:sy n="120" d="100"/>
        </p:scale>
        <p:origin x="-972" y="666"/>
      </p:cViewPr>
      <p:guideLst>
        <p:guide orient="horz" pos="2880"/>
        <p:guide pos="216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F289F2B-F55E-443B-875C-75DEEB10F608}" type="datetimeFigureOut">
              <a:rPr lang="en-US" smtClean="0"/>
              <a:pPr/>
              <a:t>1/20/2011</a:t>
            </a:fld>
            <a:endParaRPr lang="en-US"/>
          </a:p>
        </p:txBody>
      </p:sp>
      <p:sp>
        <p:nvSpPr>
          <p:cNvPr id="4" name="Slide Image Placeholder 3"/>
          <p:cNvSpPr>
            <a:spLocks noGrp="1" noRot="1" noChangeAspect="1"/>
          </p:cNvSpPr>
          <p:nvPr>
            <p:ph type="sldImg" idx="2"/>
          </p:nvPr>
        </p:nvSpPr>
        <p:spPr>
          <a:xfrm>
            <a:off x="2143125" y="685800"/>
            <a:ext cx="257175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2E03B5E-61B6-45FC-AF45-8A836EED5F6C}"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FAA55AE-A81D-494F-89B1-68A1B18CFDFE}" type="slidenum">
              <a:rPr lang="en-US" smtClean="0"/>
              <a:pPr/>
              <a:t>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9A5B851-EEE7-458F-B946-7AD68C7B4B71}" type="datetime1">
              <a:rPr lang="en-US" smtClean="0"/>
              <a:pPr/>
              <a:t>1/20/2011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22ED5B-0965-49D9-894D-3B8B675ABD6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DCCD629-01B4-4DCF-826F-F7D60747D5EC}" type="datetime1">
              <a:rPr lang="en-US" smtClean="0"/>
              <a:pPr/>
              <a:t>1/20/2011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22ED5B-0965-49D9-894D-3B8B675ABD6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29037" y="488951"/>
            <a:ext cx="1157288" cy="104013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57175" y="488951"/>
            <a:ext cx="3357563" cy="104013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E6656F9-8092-4BF6-9A7F-12054F8B1BEC}" type="datetime1">
              <a:rPr lang="en-US" smtClean="0"/>
              <a:pPr/>
              <a:t>1/20/2011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22ED5B-0965-49D9-894D-3B8B675ABD6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0536D8C-31C2-4D68-8038-7088D45E4083}" type="datetime1">
              <a:rPr lang="en-US" smtClean="0"/>
              <a:pPr/>
              <a:t>1/20/2011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22ED5B-0965-49D9-894D-3B8B675ABD6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AB5B279-F222-4E6C-9109-0AB9FBE83EF6}" type="datetime1">
              <a:rPr lang="en-US" smtClean="0"/>
              <a:pPr/>
              <a:t>1/20/2011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22ED5B-0965-49D9-894D-3B8B675ABD6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57175"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628900"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AFD0D2C-7B75-4927-B915-DE7D347D3F19}" type="datetime1">
              <a:rPr lang="en-US" smtClean="0"/>
              <a:pPr/>
              <a:t>1/20/2011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22ED5B-0965-49D9-894D-3B8B675ABD6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1524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AF55B0C-F197-4186-BB03-600376492B35}" type="datetime1">
              <a:rPr lang="en-US" smtClean="0"/>
              <a:pPr/>
              <a:t>1/20/2011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722ED5B-0965-49D9-894D-3B8B675ABD6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BE7C6F1-B1F3-4846-B5FE-F9BF65836ED5}" type="datetime1">
              <a:rPr lang="en-US" smtClean="0"/>
              <a:pPr/>
              <a:t>1/20/2011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722ED5B-0965-49D9-894D-3B8B675ABD6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FFE072-0349-4BE8-9837-65E23D0A945B}" type="datetime1">
              <a:rPr lang="en-US" smtClean="0"/>
              <a:pPr/>
              <a:t>1/20/2011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722ED5B-0965-49D9-894D-3B8B675ABD6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2175EC2-16D9-4F9F-AB7E-238BEFEAE7F1}" type="datetime1">
              <a:rPr lang="en-US" smtClean="0"/>
              <a:pPr/>
              <a:t>1/20/2011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22ED5B-0965-49D9-894D-3B8B675ABD6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EEC5E46-F612-46B3-B763-37C1F1CA0AD1}" type="datetime1">
              <a:rPr lang="en-US" smtClean="0"/>
              <a:pPr/>
              <a:t>1/20/2011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22ED5B-0965-49D9-894D-3B8B675ABD6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EC9B2A2F-7E49-4799-B982-86F86C28353B}" type="datetime1">
              <a:rPr lang="en-US" smtClean="0"/>
              <a:pPr/>
              <a:t>1/20/2011</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3722ED5B-0965-49D9-894D-3B8B675ABD6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hyperlink" Target="http://www.un-redd.org"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hyperlink" Target="http://www.unredd.net/index.php?option=com_docman&amp;task=doc_download&amp;gid=2327&amp;Itemid=53"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81000" y="1981200"/>
            <a:ext cx="6096000" cy="1569660"/>
          </a:xfrm>
          <a:prstGeom prst="rect">
            <a:avLst/>
          </a:prstGeom>
          <a:noFill/>
        </p:spPr>
        <p:txBody>
          <a:bodyPr wrap="square" rtlCol="0">
            <a:spAutoFit/>
          </a:bodyPr>
          <a:lstStyle/>
          <a:p>
            <a:pPr algn="ctr"/>
            <a:r>
              <a:rPr lang="en-US" sz="3200" b="1" dirty="0" smtClean="0"/>
              <a:t>Social Principles</a:t>
            </a:r>
          </a:p>
          <a:p>
            <a:pPr algn="ctr"/>
            <a:r>
              <a:rPr lang="en-US" sz="3200" b="1" dirty="0" smtClean="0"/>
              <a:t>Risk Identification and Mitigation Tool</a:t>
            </a:r>
            <a:endParaRPr lang="en-US" sz="3200" b="1" dirty="0"/>
          </a:p>
        </p:txBody>
      </p:sp>
      <p:sp>
        <p:nvSpPr>
          <p:cNvPr id="7" name="TextBox 6"/>
          <p:cNvSpPr txBox="1"/>
          <p:nvPr/>
        </p:nvSpPr>
        <p:spPr>
          <a:xfrm>
            <a:off x="381000" y="8562201"/>
            <a:ext cx="2286000" cy="276999"/>
          </a:xfrm>
          <a:prstGeom prst="rect">
            <a:avLst/>
          </a:prstGeom>
          <a:noFill/>
        </p:spPr>
        <p:txBody>
          <a:bodyPr wrap="square" rtlCol="0">
            <a:spAutoFit/>
          </a:bodyPr>
          <a:lstStyle/>
          <a:p>
            <a:r>
              <a:rPr lang="en-US" sz="1200" b="1" i="1" dirty="0" smtClean="0"/>
              <a:t>Version: January 2011</a:t>
            </a:r>
            <a:endParaRPr lang="en-US" sz="1200" b="1" i="1" dirty="0"/>
          </a:p>
        </p:txBody>
      </p:sp>
      <p:sp>
        <p:nvSpPr>
          <p:cNvPr id="8" name="Rectangle 7"/>
          <p:cNvSpPr/>
          <p:nvPr/>
        </p:nvSpPr>
        <p:spPr>
          <a:xfrm>
            <a:off x="381000" y="4343400"/>
            <a:ext cx="6019800" cy="4038600"/>
          </a:xfrm>
          <a:prstGeom prst="rect">
            <a:avLst/>
          </a:prstGeom>
          <a:solidFill>
            <a:schemeClr val="accent1">
              <a:lumMod val="60000"/>
              <a:lumOff val="40000"/>
            </a:schemeClr>
          </a:solidFill>
          <a:ln>
            <a:noFill/>
          </a:ln>
          <a:effectLst>
            <a:outerShdw blurRad="139700" dist="1524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457200" rIns="457200" rtlCol="0" anchor="t" anchorCtr="0"/>
          <a:lstStyle/>
          <a:p>
            <a:pPr algn="ctr"/>
            <a:endParaRPr lang="en-US" sz="1400" b="1" u="sng" dirty="0" smtClean="0">
              <a:solidFill>
                <a:schemeClr val="tx1"/>
              </a:solidFill>
            </a:endParaRPr>
          </a:p>
          <a:p>
            <a:pPr algn="ctr"/>
            <a:r>
              <a:rPr lang="en-US" sz="1400" b="1" u="sng" dirty="0" smtClean="0">
                <a:solidFill>
                  <a:schemeClr val="tx1"/>
                </a:solidFill>
              </a:rPr>
              <a:t>Principle 1:</a:t>
            </a:r>
          </a:p>
          <a:p>
            <a:pPr algn="ctr"/>
            <a:r>
              <a:rPr lang="en-US" sz="1400" b="1" dirty="0" smtClean="0">
                <a:solidFill>
                  <a:schemeClr val="tx1"/>
                </a:solidFill>
                <a:ea typeface="Calibri"/>
                <a:cs typeface="Times New Roman"/>
              </a:rPr>
              <a:t>Good governance:</a:t>
            </a:r>
            <a:r>
              <a:rPr lang="en-US" sz="1400" b="1" dirty="0" smtClean="0">
                <a:solidFill>
                  <a:schemeClr val="tx1"/>
                </a:solidFill>
              </a:rPr>
              <a:t> </a:t>
            </a:r>
            <a:r>
              <a:rPr lang="en-US" sz="1400" b="1" dirty="0" smtClean="0">
                <a:solidFill>
                  <a:schemeClr val="tx1"/>
                </a:solidFill>
                <a:ea typeface="Calibri"/>
                <a:cs typeface="Times New Roman"/>
              </a:rPr>
              <a:t>The program complies with standards of good governance</a:t>
            </a:r>
            <a:r>
              <a:rPr lang="en-US" sz="1400" b="1" dirty="0" smtClean="0">
                <a:solidFill>
                  <a:schemeClr val="tx1"/>
                </a:solidFill>
              </a:rPr>
              <a:t>*.</a:t>
            </a:r>
          </a:p>
          <a:p>
            <a:pPr algn="ctr"/>
            <a:endParaRPr lang="en-US" sz="1400" b="1" dirty="0" smtClean="0">
              <a:solidFill>
                <a:schemeClr val="tx1"/>
              </a:solidFill>
            </a:endParaRPr>
          </a:p>
          <a:p>
            <a:pPr algn="ctr"/>
            <a:r>
              <a:rPr lang="en-US" sz="1400" b="1" u="sng" dirty="0" smtClean="0">
                <a:solidFill>
                  <a:schemeClr val="tx1"/>
                </a:solidFill>
              </a:rPr>
              <a:t>Principle 2:</a:t>
            </a:r>
          </a:p>
          <a:p>
            <a:pPr algn="ctr"/>
            <a:r>
              <a:rPr lang="en-US" sz="1400" b="1" dirty="0" smtClean="0">
                <a:solidFill>
                  <a:schemeClr val="tx1"/>
                </a:solidFill>
                <a:ea typeface="Calibri"/>
                <a:cs typeface="Times New Roman"/>
              </a:rPr>
              <a:t>Stakeholder livelihoods**: The program assesses potential adverse impacts on stakeholders long-term livelihoods and mitigates effects where appropriate.</a:t>
            </a:r>
          </a:p>
          <a:p>
            <a:pPr algn="ctr"/>
            <a:endParaRPr lang="en-US" sz="1400" b="1" dirty="0" smtClean="0">
              <a:solidFill>
                <a:schemeClr val="tx1"/>
              </a:solidFill>
            </a:endParaRPr>
          </a:p>
          <a:p>
            <a:pPr algn="ctr"/>
            <a:r>
              <a:rPr lang="en-US" sz="1400" b="1" u="sng" dirty="0" smtClean="0">
                <a:solidFill>
                  <a:schemeClr val="tx1"/>
                </a:solidFill>
              </a:rPr>
              <a:t>Principle 3:</a:t>
            </a:r>
          </a:p>
          <a:p>
            <a:pPr algn="ctr">
              <a:lnSpc>
                <a:spcPct val="115000"/>
              </a:lnSpc>
            </a:pPr>
            <a:r>
              <a:rPr lang="en-US" sz="1400" b="1" dirty="0" smtClean="0">
                <a:solidFill>
                  <a:schemeClr val="tx1"/>
                </a:solidFill>
                <a:ea typeface="Calibri"/>
                <a:cs typeface="Times New Roman"/>
              </a:rPr>
              <a:t>Policy coherence: The program coheres with and complements sustainable development strategies and priorities, poverty reduction strategies, national forestry plans and other relevant environmental policies and treaties.</a:t>
            </a:r>
            <a:endParaRPr lang="en-US" sz="1400" dirty="0" smtClean="0">
              <a:solidFill>
                <a:schemeClr val="tx1"/>
              </a:solidFill>
              <a:ea typeface="Calibri"/>
              <a:cs typeface="Times New Roman"/>
            </a:endParaRPr>
          </a:p>
          <a:p>
            <a:pPr algn="ctr"/>
            <a:endParaRPr lang="en-US" sz="800" b="1" dirty="0" smtClean="0">
              <a:solidFill>
                <a:schemeClr val="tx1"/>
              </a:solidFill>
            </a:endParaRPr>
          </a:p>
          <a:p>
            <a:pPr algn="ctr"/>
            <a:endParaRPr lang="en-US" sz="800" b="1" dirty="0" smtClean="0">
              <a:solidFill>
                <a:schemeClr val="tx1"/>
              </a:solidFill>
            </a:endParaRPr>
          </a:p>
          <a:p>
            <a:pPr algn="ctr"/>
            <a:r>
              <a:rPr lang="en-US" sz="800" b="1" dirty="0" smtClean="0">
                <a:solidFill>
                  <a:schemeClr val="tx1"/>
                </a:solidFill>
              </a:rPr>
              <a:t>* Governance is defined as the complex mechanisms, processes, relationships and institutions through which citizens and groups articulate their interests, exercise their rights and obligations and mediate their differences</a:t>
            </a:r>
          </a:p>
          <a:p>
            <a:pPr algn="ctr"/>
            <a:r>
              <a:rPr lang="en-US" sz="800" b="1" dirty="0" smtClean="0">
                <a:solidFill>
                  <a:schemeClr val="tx1"/>
                </a:solidFill>
              </a:rPr>
              <a:t>**Includes economic, cultural, social, physical, natural and political well-being.</a:t>
            </a:r>
            <a:endParaRPr lang="en-US" sz="800" b="1" dirty="0">
              <a:solidFill>
                <a:schemeClr val="tx1"/>
              </a:solidFill>
            </a:endParaRPr>
          </a:p>
        </p:txBody>
      </p:sp>
      <p:sp>
        <p:nvSpPr>
          <p:cNvPr id="9" name="TextBox 8"/>
          <p:cNvSpPr txBox="1"/>
          <p:nvPr/>
        </p:nvSpPr>
        <p:spPr>
          <a:xfrm>
            <a:off x="381000" y="8763000"/>
            <a:ext cx="4343400" cy="276999"/>
          </a:xfrm>
          <a:prstGeom prst="rect">
            <a:avLst/>
          </a:prstGeom>
          <a:noFill/>
        </p:spPr>
        <p:txBody>
          <a:bodyPr wrap="square" rtlCol="0">
            <a:spAutoFit/>
          </a:bodyPr>
          <a:lstStyle/>
          <a:p>
            <a:r>
              <a:rPr lang="en-US" sz="1200" b="1" i="1" dirty="0" smtClean="0"/>
              <a:t>United Nations Development </a:t>
            </a:r>
            <a:r>
              <a:rPr lang="en-US" sz="1200" b="1" i="1" dirty="0" err="1" smtClean="0"/>
              <a:t>Programme</a:t>
            </a:r>
            <a:endParaRPr lang="en-US" sz="1200" b="1" i="1" dirty="0"/>
          </a:p>
        </p:txBody>
      </p:sp>
      <p:pic>
        <p:nvPicPr>
          <p:cNvPr id="10" name="Picture 9"/>
          <p:cNvPicPr/>
          <p:nvPr/>
        </p:nvPicPr>
        <p:blipFill>
          <a:blip r:embed="rId2" cstate="print"/>
          <a:srcRect/>
          <a:stretch>
            <a:fillRect/>
          </a:stretch>
        </p:blipFill>
        <p:spPr bwMode="auto">
          <a:xfrm>
            <a:off x="526840" y="609600"/>
            <a:ext cx="1682960" cy="533400"/>
          </a:xfrm>
          <a:prstGeom prst="rect">
            <a:avLst/>
          </a:prstGeom>
          <a:noFill/>
          <a:ln w="9525">
            <a:noFill/>
            <a:miter lim="800000"/>
            <a:headEnd/>
            <a:tailEnd/>
          </a:ln>
        </p:spPr>
      </p:pic>
      <p:sp>
        <p:nvSpPr>
          <p:cNvPr id="11" name="Slide Number Placeholder 10"/>
          <p:cNvSpPr>
            <a:spLocks noGrp="1"/>
          </p:cNvSpPr>
          <p:nvPr>
            <p:ph type="sldNum" sz="quarter" idx="12"/>
          </p:nvPr>
        </p:nvSpPr>
        <p:spPr/>
        <p:txBody>
          <a:bodyPr/>
          <a:lstStyle/>
          <a:p>
            <a:fld id="{3722ED5B-0965-49D9-894D-3B8B675ABD6B}" type="slidenum">
              <a:rPr lang="en-US" smtClean="0"/>
              <a:pPr/>
              <a:t>1</a:t>
            </a:fld>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Rectangle 46"/>
          <p:cNvSpPr/>
          <p:nvPr/>
        </p:nvSpPr>
        <p:spPr>
          <a:xfrm>
            <a:off x="0" y="6477000"/>
            <a:ext cx="6858000" cy="16764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p:cNvSpPr/>
          <p:nvPr/>
        </p:nvSpPr>
        <p:spPr>
          <a:xfrm>
            <a:off x="0" y="3733800"/>
            <a:ext cx="6858000" cy="274320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p:cNvSpPr/>
          <p:nvPr/>
        </p:nvSpPr>
        <p:spPr>
          <a:xfrm>
            <a:off x="0" y="1219200"/>
            <a:ext cx="6858000" cy="25146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TextBox 43"/>
          <p:cNvSpPr txBox="1"/>
          <p:nvPr/>
        </p:nvSpPr>
        <p:spPr>
          <a:xfrm rot="16200000">
            <a:off x="6025634" y="1987034"/>
            <a:ext cx="1295400" cy="369332"/>
          </a:xfrm>
          <a:prstGeom prst="rect">
            <a:avLst/>
          </a:prstGeom>
          <a:noFill/>
        </p:spPr>
        <p:txBody>
          <a:bodyPr wrap="square" rtlCol="0">
            <a:spAutoFit/>
          </a:bodyPr>
          <a:lstStyle/>
          <a:p>
            <a:pPr algn="ctr"/>
            <a:r>
              <a:rPr lang="en-US" b="1" dirty="0" smtClean="0">
                <a:solidFill>
                  <a:schemeClr val="bg1"/>
                </a:solidFill>
              </a:rPr>
              <a:t>POLICY</a:t>
            </a:r>
            <a:endParaRPr lang="en-US" b="1" dirty="0">
              <a:solidFill>
                <a:schemeClr val="bg1"/>
              </a:solidFill>
            </a:endParaRPr>
          </a:p>
        </p:txBody>
      </p:sp>
      <p:sp>
        <p:nvSpPr>
          <p:cNvPr id="45" name="TextBox 44"/>
          <p:cNvSpPr txBox="1"/>
          <p:nvPr/>
        </p:nvSpPr>
        <p:spPr>
          <a:xfrm rot="16200000">
            <a:off x="5797034" y="5492234"/>
            <a:ext cx="1752600" cy="369332"/>
          </a:xfrm>
          <a:prstGeom prst="rect">
            <a:avLst/>
          </a:prstGeom>
          <a:noFill/>
        </p:spPr>
        <p:txBody>
          <a:bodyPr wrap="square" rtlCol="0">
            <a:spAutoFit/>
          </a:bodyPr>
          <a:lstStyle/>
          <a:p>
            <a:pPr algn="ctr"/>
            <a:r>
              <a:rPr lang="en-US" b="1" dirty="0" smtClean="0">
                <a:solidFill>
                  <a:schemeClr val="bg1"/>
                </a:solidFill>
              </a:rPr>
              <a:t>PROGRAMME</a:t>
            </a:r>
            <a:endParaRPr lang="en-US" b="1" dirty="0">
              <a:solidFill>
                <a:schemeClr val="bg1"/>
              </a:solidFill>
            </a:endParaRPr>
          </a:p>
        </p:txBody>
      </p:sp>
      <p:sp>
        <p:nvSpPr>
          <p:cNvPr id="46" name="TextBox 45"/>
          <p:cNvSpPr txBox="1"/>
          <p:nvPr/>
        </p:nvSpPr>
        <p:spPr>
          <a:xfrm rot="16200000">
            <a:off x="5797034" y="7016234"/>
            <a:ext cx="1752600" cy="369332"/>
          </a:xfrm>
          <a:prstGeom prst="rect">
            <a:avLst/>
          </a:prstGeom>
          <a:noFill/>
        </p:spPr>
        <p:txBody>
          <a:bodyPr wrap="square" rtlCol="0">
            <a:spAutoFit/>
          </a:bodyPr>
          <a:lstStyle/>
          <a:p>
            <a:pPr algn="ctr"/>
            <a:r>
              <a:rPr lang="en-US" b="1" dirty="0" smtClean="0">
                <a:solidFill>
                  <a:schemeClr val="bg1"/>
                </a:solidFill>
              </a:rPr>
              <a:t>OPERATION</a:t>
            </a:r>
            <a:endParaRPr lang="en-US" b="1" dirty="0">
              <a:solidFill>
                <a:schemeClr val="bg1"/>
              </a:solidFill>
            </a:endParaRPr>
          </a:p>
        </p:txBody>
      </p:sp>
      <p:sp>
        <p:nvSpPr>
          <p:cNvPr id="10" name="Rounded Rectangle 9"/>
          <p:cNvSpPr/>
          <p:nvPr/>
        </p:nvSpPr>
        <p:spPr>
          <a:xfrm>
            <a:off x="152400" y="533400"/>
            <a:ext cx="2743200" cy="533400"/>
          </a:xfrm>
          <a:prstGeom prst="roundRect">
            <a:avLst/>
          </a:prstGeom>
          <a:solidFill>
            <a:schemeClr val="accent1">
              <a:lumMod val="40000"/>
              <a:lumOff val="6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u="sng" dirty="0" smtClean="0">
                <a:solidFill>
                  <a:schemeClr val="tx1"/>
                </a:solidFill>
              </a:rPr>
              <a:t>Criterion 6 – Traditional Knowledge:</a:t>
            </a:r>
          </a:p>
          <a:p>
            <a:pPr algn="ctr">
              <a:lnSpc>
                <a:spcPct val="115000"/>
              </a:lnSpc>
            </a:pPr>
            <a:r>
              <a:rPr lang="en-US" sz="800" dirty="0" smtClean="0">
                <a:solidFill>
                  <a:schemeClr val="tx1"/>
                </a:solidFill>
                <a:ea typeface="Calibri"/>
                <a:cs typeface="Times New Roman"/>
              </a:rPr>
              <a:t>The programme is not involved and not complicit in alteration, damage or removal of any critical cultural heritage or the erosion of traditional knowledge.</a:t>
            </a:r>
            <a:endParaRPr lang="en-US" sz="800" dirty="0">
              <a:solidFill>
                <a:schemeClr val="tx1"/>
              </a:solidFill>
              <a:ea typeface="Calibri"/>
              <a:cs typeface="Times New Roman"/>
            </a:endParaRPr>
          </a:p>
        </p:txBody>
      </p:sp>
      <p:sp>
        <p:nvSpPr>
          <p:cNvPr id="134" name="Rectangle 133"/>
          <p:cNvSpPr/>
          <p:nvPr/>
        </p:nvSpPr>
        <p:spPr>
          <a:xfrm>
            <a:off x="1371600" y="0"/>
            <a:ext cx="5486400" cy="4572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5" name="TextBox 134"/>
          <p:cNvSpPr txBox="1"/>
          <p:nvPr/>
        </p:nvSpPr>
        <p:spPr>
          <a:xfrm>
            <a:off x="1371600" y="87868"/>
            <a:ext cx="5486400" cy="369332"/>
          </a:xfrm>
          <a:prstGeom prst="rect">
            <a:avLst/>
          </a:prstGeom>
          <a:noFill/>
        </p:spPr>
        <p:txBody>
          <a:bodyPr wrap="square" rtlCol="0">
            <a:spAutoFit/>
          </a:bodyPr>
          <a:lstStyle/>
          <a:p>
            <a:pPr algn="r"/>
            <a:r>
              <a:rPr lang="en-US" b="1" i="1" dirty="0" smtClean="0"/>
              <a:t>Principle 2 – Stakeholder livelihoods</a:t>
            </a:r>
            <a:endParaRPr lang="en-US" b="1" i="1" dirty="0"/>
          </a:p>
        </p:txBody>
      </p:sp>
      <p:sp>
        <p:nvSpPr>
          <p:cNvPr id="136" name="Rectangle 1"/>
          <p:cNvSpPr>
            <a:spLocks noChangeArrowheads="1"/>
          </p:cNvSpPr>
          <p:nvPr/>
        </p:nvSpPr>
        <p:spPr bwMode="auto">
          <a:xfrm>
            <a:off x="0" y="0"/>
            <a:ext cx="6858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cs typeface="Arial" pitchFamily="34" charset="0"/>
              </a:rPr>
              <a:t/>
            </a:r>
            <a:br>
              <a:rPr kumimoji="0" lang="en-US" sz="1800" b="0" i="0" u="none" strike="noStrike" cap="none" normalizeH="0" baseline="0" smtClean="0">
                <a:ln>
                  <a:noFill/>
                </a:ln>
                <a:solidFill>
                  <a:schemeClr val="tx1"/>
                </a:solidFill>
                <a:effectLst/>
                <a:latin typeface="Arial" pitchFamily="34" charset="0"/>
                <a:cs typeface="Arial" pitchFamily="34" charset="0"/>
              </a:rPr>
            </a:b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7" name="Rectangle 136"/>
          <p:cNvSpPr>
            <a:spLocks noChangeArrowheads="1"/>
          </p:cNvSpPr>
          <p:nvPr/>
        </p:nvSpPr>
        <p:spPr bwMode="auto">
          <a:xfrm>
            <a:off x="0" y="0"/>
            <a:ext cx="6858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cs typeface="Arial" pitchFamily="34" charset="0"/>
              </a:rPr>
              <a:t/>
            </a:r>
            <a:br>
              <a:rPr kumimoji="0" lang="en-US" sz="1800" b="0" i="0" u="none" strike="noStrike" cap="none" normalizeH="0" baseline="0" smtClean="0">
                <a:ln>
                  <a:noFill/>
                </a:ln>
                <a:solidFill>
                  <a:schemeClr val="tx1"/>
                </a:solidFill>
                <a:effectLst/>
                <a:latin typeface="Arial" pitchFamily="34" charset="0"/>
                <a:cs typeface="Arial" pitchFamily="34" charset="0"/>
              </a:rPr>
            </a:b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8" name="Rectangle 1"/>
          <p:cNvSpPr>
            <a:spLocks noChangeArrowheads="1"/>
          </p:cNvSpPr>
          <p:nvPr/>
        </p:nvSpPr>
        <p:spPr bwMode="auto">
          <a:xfrm>
            <a:off x="0" y="0"/>
            <a:ext cx="6858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cs typeface="Arial" pitchFamily="34" charset="0"/>
              </a:rPr>
              <a:t/>
            </a:r>
            <a:br>
              <a:rPr kumimoji="0" lang="en-US" sz="1800" b="0" i="0" u="none" strike="noStrike" cap="none" normalizeH="0" baseline="0" smtClean="0">
                <a:ln>
                  <a:noFill/>
                </a:ln>
                <a:solidFill>
                  <a:schemeClr val="tx1"/>
                </a:solidFill>
                <a:effectLst/>
                <a:latin typeface="Arial" pitchFamily="34" charset="0"/>
                <a:cs typeface="Arial" pitchFamily="34" charset="0"/>
              </a:rPr>
            </a:b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pic>
        <p:nvPicPr>
          <p:cNvPr id="139" name="Picture 138"/>
          <p:cNvPicPr/>
          <p:nvPr/>
        </p:nvPicPr>
        <p:blipFill>
          <a:blip r:embed="rId2" cstate="print"/>
          <a:srcRect/>
          <a:stretch>
            <a:fillRect/>
          </a:stretch>
        </p:blipFill>
        <p:spPr bwMode="auto">
          <a:xfrm>
            <a:off x="0" y="0"/>
            <a:ext cx="1371600" cy="457200"/>
          </a:xfrm>
          <a:prstGeom prst="rect">
            <a:avLst/>
          </a:prstGeom>
          <a:noFill/>
          <a:ln w="9525">
            <a:noFill/>
            <a:miter lim="800000"/>
            <a:headEnd/>
            <a:tailEnd/>
          </a:ln>
        </p:spPr>
      </p:pic>
      <p:sp>
        <p:nvSpPr>
          <p:cNvPr id="132" name="Text Box 221"/>
          <p:cNvSpPr txBox="1">
            <a:spLocks noChangeArrowheads="1"/>
          </p:cNvSpPr>
          <p:nvPr/>
        </p:nvSpPr>
        <p:spPr bwMode="auto">
          <a:xfrm>
            <a:off x="1143000" y="4631323"/>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NO</a:t>
            </a:r>
          </a:p>
        </p:txBody>
      </p:sp>
      <p:sp>
        <p:nvSpPr>
          <p:cNvPr id="143" name="Rounded Rectangle 142"/>
          <p:cNvSpPr/>
          <p:nvPr/>
        </p:nvSpPr>
        <p:spPr>
          <a:xfrm>
            <a:off x="152400" y="1752600"/>
            <a:ext cx="2819400" cy="762000"/>
          </a:xfrm>
          <a:prstGeom prst="roundRect">
            <a:avLst/>
          </a:prstGeom>
          <a:solidFill>
            <a:schemeClr val="accent6">
              <a:lumMod val="60000"/>
              <a:lumOff val="4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r>
              <a:rPr lang="en-US" sz="800" b="1" dirty="0" smtClean="0">
                <a:solidFill>
                  <a:schemeClr val="tx1"/>
                </a:solidFill>
              </a:rPr>
              <a:t>Has the country signed/ratified or adopted relevant international treaties, conventions and/or other instruments and enforces them [1]? </a:t>
            </a:r>
          </a:p>
        </p:txBody>
      </p:sp>
      <p:sp>
        <p:nvSpPr>
          <p:cNvPr id="145" name="Rounded Rectangle 144"/>
          <p:cNvSpPr/>
          <p:nvPr/>
        </p:nvSpPr>
        <p:spPr>
          <a:xfrm>
            <a:off x="3276600" y="1828800"/>
            <a:ext cx="2286000" cy="609600"/>
          </a:xfrm>
          <a:prstGeom prst="roundRect">
            <a:avLst/>
          </a:prstGeom>
          <a:solidFill>
            <a:schemeClr val="accent6">
              <a:lumMod val="60000"/>
              <a:lumOff val="4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r>
              <a:rPr lang="en-US" sz="800" b="1" dirty="0" smtClean="0">
                <a:solidFill>
                  <a:schemeClr val="tx1"/>
                </a:solidFill>
              </a:rPr>
              <a:t>Does the country have its own legislation in place protecting traditional knowledge and/or cultural heritage? </a:t>
            </a:r>
          </a:p>
        </p:txBody>
      </p:sp>
      <p:sp>
        <p:nvSpPr>
          <p:cNvPr id="146" name="Text Box 221"/>
          <p:cNvSpPr txBox="1">
            <a:spLocks noChangeArrowheads="1"/>
          </p:cNvSpPr>
          <p:nvPr/>
        </p:nvSpPr>
        <p:spPr bwMode="auto">
          <a:xfrm>
            <a:off x="1219200" y="25908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smtClean="0"/>
              <a:t>YES</a:t>
            </a:r>
            <a:endParaRPr lang="en-US" sz="800" b="1" dirty="0"/>
          </a:p>
        </p:txBody>
      </p:sp>
      <p:sp>
        <p:nvSpPr>
          <p:cNvPr id="149" name="Text Box 115"/>
          <p:cNvSpPr txBox="1">
            <a:spLocks noChangeArrowheads="1"/>
          </p:cNvSpPr>
          <p:nvPr/>
        </p:nvSpPr>
        <p:spPr bwMode="auto">
          <a:xfrm>
            <a:off x="2971801" y="1905000"/>
            <a:ext cx="380999"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NO</a:t>
            </a:r>
          </a:p>
        </p:txBody>
      </p:sp>
      <p:sp>
        <p:nvSpPr>
          <p:cNvPr id="152" name="Text Box 114"/>
          <p:cNvSpPr txBox="1">
            <a:spLocks noChangeArrowheads="1"/>
          </p:cNvSpPr>
          <p:nvPr/>
        </p:nvSpPr>
        <p:spPr bwMode="auto">
          <a:xfrm>
            <a:off x="5562600" y="19050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YES</a:t>
            </a:r>
          </a:p>
        </p:txBody>
      </p:sp>
      <p:sp>
        <p:nvSpPr>
          <p:cNvPr id="153" name="Text Box 114"/>
          <p:cNvSpPr txBox="1">
            <a:spLocks noChangeArrowheads="1"/>
          </p:cNvSpPr>
          <p:nvPr/>
        </p:nvSpPr>
        <p:spPr bwMode="auto">
          <a:xfrm>
            <a:off x="2971800" y="39624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YES</a:t>
            </a:r>
          </a:p>
        </p:txBody>
      </p:sp>
      <p:sp>
        <p:nvSpPr>
          <p:cNvPr id="156" name="Rounded Rectangle 155"/>
          <p:cNvSpPr/>
          <p:nvPr/>
        </p:nvSpPr>
        <p:spPr>
          <a:xfrm>
            <a:off x="152400" y="3793123"/>
            <a:ext cx="2819400" cy="762000"/>
          </a:xfrm>
          <a:prstGeom prst="roundRect">
            <a:avLst>
              <a:gd name="adj" fmla="val 16912"/>
            </a:avLst>
          </a:prstGeom>
          <a:solidFill>
            <a:schemeClr val="accent6">
              <a:lumMod val="60000"/>
              <a:lumOff val="4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r>
              <a:rPr lang="en-US" sz="800" b="1" dirty="0" smtClean="0">
                <a:solidFill>
                  <a:schemeClr val="tx1"/>
                </a:solidFill>
              </a:rPr>
              <a:t>Are any possible areas where the programme does not, or may not, comply with the relevant local and national laws and international treaties, conventions and other instruments identified and monitored?</a:t>
            </a:r>
          </a:p>
        </p:txBody>
      </p:sp>
      <p:sp>
        <p:nvSpPr>
          <p:cNvPr id="162" name="Text Box 115"/>
          <p:cNvSpPr txBox="1">
            <a:spLocks noChangeArrowheads="1"/>
          </p:cNvSpPr>
          <p:nvPr/>
        </p:nvSpPr>
        <p:spPr bwMode="auto">
          <a:xfrm>
            <a:off x="4114800" y="25146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NO</a:t>
            </a:r>
          </a:p>
        </p:txBody>
      </p:sp>
      <p:sp>
        <p:nvSpPr>
          <p:cNvPr id="168" name="Rounded Rectangle 167"/>
          <p:cNvSpPr/>
          <p:nvPr/>
        </p:nvSpPr>
        <p:spPr>
          <a:xfrm>
            <a:off x="1676400" y="8305800"/>
            <a:ext cx="3886200" cy="609600"/>
          </a:xfrm>
          <a:prstGeom prst="roundRect">
            <a:avLst/>
          </a:prstGeom>
          <a:ln/>
        </p:spPr>
        <p:style>
          <a:lnRef idx="1">
            <a:schemeClr val="accent3"/>
          </a:lnRef>
          <a:fillRef idx="3">
            <a:schemeClr val="accent3"/>
          </a:fillRef>
          <a:effectRef idx="2">
            <a:schemeClr val="accent3"/>
          </a:effectRef>
          <a:fontRef idx="minor">
            <a:schemeClr val="lt1"/>
          </a:fontRef>
        </p:style>
        <p:txBody>
          <a:bodyPr rtlCol="0" anchor="ctr"/>
          <a:lstStyle/>
          <a:p>
            <a:pPr algn="ctr"/>
            <a:r>
              <a:rPr lang="en-US" sz="800" b="1" dirty="0" smtClean="0">
                <a:solidFill>
                  <a:schemeClr val="tx1"/>
                </a:solidFill>
                <a:ea typeface="Calibri"/>
                <a:cs typeface="Times New Roman"/>
              </a:rPr>
              <a:t>The </a:t>
            </a:r>
            <a:r>
              <a:rPr lang="en-US" sz="800" b="1" dirty="0" err="1" smtClean="0">
                <a:solidFill>
                  <a:schemeClr val="tx1"/>
                </a:solidFill>
                <a:ea typeface="Calibri"/>
                <a:cs typeface="Times New Roman"/>
              </a:rPr>
              <a:t>Programme</a:t>
            </a:r>
            <a:r>
              <a:rPr lang="en-US" sz="800" b="1" dirty="0" smtClean="0">
                <a:solidFill>
                  <a:schemeClr val="tx1"/>
                </a:solidFill>
                <a:ea typeface="Calibri"/>
                <a:cs typeface="Times New Roman"/>
              </a:rPr>
              <a:t> has assessed risks to traditional knowledge and cultural heritage, undertaking mitigation actions where risks are identified.</a:t>
            </a:r>
            <a:endParaRPr lang="en-US" sz="800" b="1" dirty="0">
              <a:solidFill>
                <a:schemeClr val="tx1"/>
              </a:solidFill>
              <a:ea typeface="Calibri"/>
              <a:cs typeface="Times New Roman"/>
            </a:endParaRPr>
          </a:p>
        </p:txBody>
      </p:sp>
      <p:sp>
        <p:nvSpPr>
          <p:cNvPr id="169" name="Rounded Rectangle 168"/>
          <p:cNvSpPr/>
          <p:nvPr/>
        </p:nvSpPr>
        <p:spPr>
          <a:xfrm>
            <a:off x="152400" y="5638800"/>
            <a:ext cx="2819400" cy="381000"/>
          </a:xfrm>
          <a:prstGeom prst="roundRect">
            <a:avLst>
              <a:gd name="adj" fmla="val 16912"/>
            </a:avLst>
          </a:prstGeom>
          <a:solidFill>
            <a:schemeClr val="accent6">
              <a:lumMod val="60000"/>
              <a:lumOff val="4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r>
              <a:rPr lang="en-US" sz="800" b="1" dirty="0" smtClean="0">
                <a:solidFill>
                  <a:schemeClr val="tx1"/>
                </a:solidFill>
              </a:rPr>
              <a:t>Does the programme include any </a:t>
            </a:r>
            <a:r>
              <a:rPr lang="en-US" sz="800" b="1" dirty="0" err="1" smtClean="0">
                <a:solidFill>
                  <a:schemeClr val="tx1"/>
                </a:solidFill>
              </a:rPr>
              <a:t>MRV</a:t>
            </a:r>
            <a:r>
              <a:rPr lang="en-US" sz="800" b="1" dirty="0" smtClean="0">
                <a:solidFill>
                  <a:schemeClr val="tx1"/>
                </a:solidFill>
              </a:rPr>
              <a:t> and/or monitoring activities,  that could affect traditional usufruct rights?</a:t>
            </a:r>
            <a:endParaRPr lang="en-US" sz="800" b="1" dirty="0">
              <a:solidFill>
                <a:schemeClr val="tx1"/>
              </a:solidFill>
            </a:endParaRPr>
          </a:p>
        </p:txBody>
      </p:sp>
      <p:sp>
        <p:nvSpPr>
          <p:cNvPr id="170" name="Rounded Rectangle 169"/>
          <p:cNvSpPr/>
          <p:nvPr/>
        </p:nvSpPr>
        <p:spPr>
          <a:xfrm>
            <a:off x="152400" y="7162800"/>
            <a:ext cx="2819400" cy="609600"/>
          </a:xfrm>
          <a:prstGeom prst="roundRect">
            <a:avLst>
              <a:gd name="adj" fmla="val 16912"/>
            </a:avLst>
          </a:prstGeom>
          <a:solidFill>
            <a:schemeClr val="accent6">
              <a:lumMod val="60000"/>
              <a:lumOff val="4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r>
              <a:rPr lang="en-US" sz="800" b="1" dirty="0" smtClean="0">
                <a:solidFill>
                  <a:schemeClr val="tx1"/>
                </a:solidFill>
              </a:rPr>
              <a:t>Is a mechanism in place to receive and resolve grievances and disputes effectively relating to traditional knowledge?</a:t>
            </a:r>
            <a:endParaRPr lang="en-US" sz="800" b="1" dirty="0">
              <a:solidFill>
                <a:schemeClr val="tx1"/>
              </a:solidFill>
            </a:endParaRPr>
          </a:p>
        </p:txBody>
      </p:sp>
      <p:sp>
        <p:nvSpPr>
          <p:cNvPr id="176" name="Text Box 114"/>
          <p:cNvSpPr txBox="1">
            <a:spLocks noChangeArrowheads="1"/>
          </p:cNvSpPr>
          <p:nvPr/>
        </p:nvSpPr>
        <p:spPr bwMode="auto">
          <a:xfrm>
            <a:off x="838200" y="61722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YES</a:t>
            </a:r>
          </a:p>
        </p:txBody>
      </p:sp>
      <p:sp>
        <p:nvSpPr>
          <p:cNvPr id="210" name="Text Box 114"/>
          <p:cNvSpPr txBox="1">
            <a:spLocks noChangeArrowheads="1"/>
          </p:cNvSpPr>
          <p:nvPr/>
        </p:nvSpPr>
        <p:spPr bwMode="auto">
          <a:xfrm>
            <a:off x="838200" y="78486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YES</a:t>
            </a:r>
          </a:p>
        </p:txBody>
      </p:sp>
      <p:sp>
        <p:nvSpPr>
          <p:cNvPr id="212" name="Text Box 115"/>
          <p:cNvSpPr txBox="1">
            <a:spLocks noChangeArrowheads="1"/>
          </p:cNvSpPr>
          <p:nvPr/>
        </p:nvSpPr>
        <p:spPr bwMode="auto">
          <a:xfrm>
            <a:off x="2971801" y="5715000"/>
            <a:ext cx="380999"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NO</a:t>
            </a:r>
          </a:p>
        </p:txBody>
      </p:sp>
      <p:sp>
        <p:nvSpPr>
          <p:cNvPr id="215" name="Text Box 115"/>
          <p:cNvSpPr txBox="1">
            <a:spLocks noChangeArrowheads="1"/>
          </p:cNvSpPr>
          <p:nvPr/>
        </p:nvSpPr>
        <p:spPr bwMode="auto">
          <a:xfrm>
            <a:off x="2971801" y="7315200"/>
            <a:ext cx="380999"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NO</a:t>
            </a:r>
          </a:p>
        </p:txBody>
      </p:sp>
      <p:sp>
        <p:nvSpPr>
          <p:cNvPr id="217" name="TextBox 216"/>
          <p:cNvSpPr txBox="1"/>
          <p:nvPr/>
        </p:nvSpPr>
        <p:spPr>
          <a:xfrm>
            <a:off x="5562600" y="609600"/>
            <a:ext cx="1295400" cy="369332"/>
          </a:xfrm>
          <a:prstGeom prst="rect">
            <a:avLst/>
          </a:prstGeom>
          <a:noFill/>
        </p:spPr>
        <p:txBody>
          <a:bodyPr wrap="square" rtlCol="0">
            <a:spAutoFit/>
          </a:bodyPr>
          <a:lstStyle/>
          <a:p>
            <a:r>
              <a:rPr lang="en-US" sz="900" b="1" dirty="0" smtClean="0"/>
              <a:t>Recommended Risk Mitigation Action: </a:t>
            </a:r>
            <a:endParaRPr lang="en-US" sz="900" b="1" dirty="0"/>
          </a:p>
        </p:txBody>
      </p:sp>
      <p:cxnSp>
        <p:nvCxnSpPr>
          <p:cNvPr id="221" name="Straight Arrow Connector 220"/>
          <p:cNvCxnSpPr>
            <a:stCxn id="156" idx="2"/>
            <a:endCxn id="169" idx="0"/>
          </p:cNvCxnSpPr>
          <p:nvPr/>
        </p:nvCxnSpPr>
        <p:spPr>
          <a:xfrm rot="5400000">
            <a:off x="1020262" y="5096961"/>
            <a:ext cx="1083677"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223" name="Straight Arrow Connector 222"/>
          <p:cNvCxnSpPr>
            <a:stCxn id="169" idx="2"/>
            <a:endCxn id="170" idx="0"/>
          </p:cNvCxnSpPr>
          <p:nvPr/>
        </p:nvCxnSpPr>
        <p:spPr>
          <a:xfrm rot="5400000">
            <a:off x="990600" y="6591300"/>
            <a:ext cx="11430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225" name="Shape 224"/>
          <p:cNvCxnSpPr>
            <a:stCxn id="170" idx="2"/>
            <a:endCxn id="168" idx="1"/>
          </p:cNvCxnSpPr>
          <p:nvPr/>
        </p:nvCxnSpPr>
        <p:spPr>
          <a:xfrm rot="16200000" flipH="1">
            <a:off x="1200150" y="8134350"/>
            <a:ext cx="838200" cy="114300"/>
          </a:xfrm>
          <a:prstGeom prst="bentConnector2">
            <a:avLst/>
          </a:prstGeom>
          <a:ln>
            <a:tailEnd type="arrow"/>
          </a:ln>
        </p:spPr>
        <p:style>
          <a:lnRef idx="2">
            <a:schemeClr val="dk1"/>
          </a:lnRef>
          <a:fillRef idx="0">
            <a:schemeClr val="dk1"/>
          </a:fillRef>
          <a:effectRef idx="1">
            <a:schemeClr val="dk1"/>
          </a:effectRef>
          <a:fontRef idx="minor">
            <a:schemeClr val="tx1"/>
          </a:fontRef>
        </p:style>
      </p:cxnSp>
      <p:cxnSp>
        <p:nvCxnSpPr>
          <p:cNvPr id="235" name="Straight Arrow Connector 234"/>
          <p:cNvCxnSpPr/>
          <p:nvPr/>
        </p:nvCxnSpPr>
        <p:spPr>
          <a:xfrm rot="5400000">
            <a:off x="877094" y="1408906"/>
            <a:ext cx="6858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250" name="Shape 249"/>
          <p:cNvCxnSpPr>
            <a:stCxn id="143" idx="3"/>
            <a:endCxn id="145" idx="1"/>
          </p:cNvCxnSpPr>
          <p:nvPr/>
        </p:nvCxnSpPr>
        <p:spPr>
          <a:xfrm>
            <a:off x="2971800" y="2133600"/>
            <a:ext cx="304800" cy="1588"/>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256" name="Straight Arrow Connector 255"/>
          <p:cNvCxnSpPr>
            <a:stCxn id="156" idx="3"/>
          </p:cNvCxnSpPr>
          <p:nvPr/>
        </p:nvCxnSpPr>
        <p:spPr>
          <a:xfrm>
            <a:off x="2971800" y="4174123"/>
            <a:ext cx="2895600" cy="16877"/>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262" name="Straight Arrow Connector 261"/>
          <p:cNvCxnSpPr/>
          <p:nvPr/>
        </p:nvCxnSpPr>
        <p:spPr>
          <a:xfrm>
            <a:off x="3048000" y="5867400"/>
            <a:ext cx="27432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264" name="Straight Arrow Connector 263"/>
          <p:cNvCxnSpPr>
            <a:stCxn id="170" idx="3"/>
          </p:cNvCxnSpPr>
          <p:nvPr/>
        </p:nvCxnSpPr>
        <p:spPr>
          <a:xfrm>
            <a:off x="2971800" y="7467600"/>
            <a:ext cx="28194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39" name="Rounded Rectangle 38"/>
          <p:cNvSpPr/>
          <p:nvPr/>
        </p:nvSpPr>
        <p:spPr>
          <a:xfrm>
            <a:off x="3276600" y="2971800"/>
            <a:ext cx="2286000" cy="609600"/>
          </a:xfrm>
          <a:prstGeom prst="roundRect">
            <a:avLst/>
          </a:prstGeom>
          <a:solidFill>
            <a:schemeClr val="accent6">
              <a:lumMod val="20000"/>
              <a:lumOff val="8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r>
              <a:rPr lang="en-US" sz="800" b="1" dirty="0" smtClean="0">
                <a:solidFill>
                  <a:schemeClr val="tx1"/>
                </a:solidFill>
              </a:rPr>
              <a:t>Has the programme  demonstrated how it will go beyond current national practice?</a:t>
            </a:r>
          </a:p>
        </p:txBody>
      </p:sp>
      <p:sp>
        <p:nvSpPr>
          <p:cNvPr id="40" name="Text Box 221"/>
          <p:cNvSpPr txBox="1">
            <a:spLocks noChangeArrowheads="1"/>
          </p:cNvSpPr>
          <p:nvPr/>
        </p:nvSpPr>
        <p:spPr bwMode="auto">
          <a:xfrm>
            <a:off x="5562600" y="3183523"/>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NO</a:t>
            </a:r>
          </a:p>
        </p:txBody>
      </p:sp>
      <p:cxnSp>
        <p:nvCxnSpPr>
          <p:cNvPr id="51" name="Elbow Connector 50"/>
          <p:cNvCxnSpPr>
            <a:stCxn id="39" idx="2"/>
          </p:cNvCxnSpPr>
          <p:nvPr/>
        </p:nvCxnSpPr>
        <p:spPr>
          <a:xfrm rot="5400000">
            <a:off x="2933700" y="2171700"/>
            <a:ext cx="76200" cy="2895600"/>
          </a:xfrm>
          <a:prstGeom prst="bentConnector2">
            <a:avLst/>
          </a:prstGeom>
          <a:ln>
            <a:tailEnd type="arrow"/>
          </a:ln>
        </p:spPr>
        <p:style>
          <a:lnRef idx="2">
            <a:schemeClr val="dk1"/>
          </a:lnRef>
          <a:fillRef idx="0">
            <a:schemeClr val="dk1"/>
          </a:fillRef>
          <a:effectRef idx="1">
            <a:schemeClr val="dk1"/>
          </a:effectRef>
          <a:fontRef idx="minor">
            <a:schemeClr val="tx1"/>
          </a:fontRef>
        </p:style>
      </p:cxnSp>
      <p:sp>
        <p:nvSpPr>
          <p:cNvPr id="48" name="Text Box 227"/>
          <p:cNvSpPr txBox="1">
            <a:spLocks noChangeArrowheads="1"/>
          </p:cNvSpPr>
          <p:nvPr/>
        </p:nvSpPr>
        <p:spPr bwMode="auto">
          <a:xfrm>
            <a:off x="5791200" y="1447800"/>
            <a:ext cx="838200" cy="1446550"/>
          </a:xfrm>
          <a:prstGeom prst="rect">
            <a:avLst/>
          </a:prstGeom>
          <a:noFill/>
          <a:ln w="9525">
            <a:noFill/>
            <a:miter lim="800000"/>
            <a:headEnd/>
            <a:tailEnd/>
          </a:ln>
          <a:effectLst/>
        </p:spPr>
        <p:txBody>
          <a:bodyPr wrap="square">
            <a:spAutoFit/>
          </a:bodyPr>
          <a:lstStyle/>
          <a:p>
            <a:pPr>
              <a:spcBef>
                <a:spcPct val="50000"/>
              </a:spcBef>
            </a:pPr>
            <a:r>
              <a:rPr lang="en-US" sz="800" b="1" dirty="0" smtClean="0"/>
              <a:t>National commitments to respect cultural heritage and traditional knowledge should be  documented  </a:t>
            </a:r>
            <a:r>
              <a:rPr lang="en-US" sz="800" b="1" dirty="0" smtClean="0">
                <a:solidFill>
                  <a:srgbClr val="FF0000"/>
                </a:solidFill>
              </a:rPr>
              <a:t>(link to treaties)</a:t>
            </a:r>
            <a:endParaRPr lang="en-US" sz="800" b="1" u="sng" dirty="0" smtClean="0"/>
          </a:p>
        </p:txBody>
      </p:sp>
      <p:sp>
        <p:nvSpPr>
          <p:cNvPr id="56" name="Text Box 227"/>
          <p:cNvSpPr txBox="1">
            <a:spLocks noChangeArrowheads="1"/>
          </p:cNvSpPr>
          <p:nvPr/>
        </p:nvSpPr>
        <p:spPr bwMode="auto">
          <a:xfrm>
            <a:off x="5791200" y="6818293"/>
            <a:ext cx="838200" cy="1077218"/>
          </a:xfrm>
          <a:prstGeom prst="rect">
            <a:avLst/>
          </a:prstGeom>
          <a:noFill/>
          <a:ln w="9525">
            <a:noFill/>
            <a:miter lim="800000"/>
            <a:headEnd/>
            <a:tailEnd/>
          </a:ln>
          <a:effectLst/>
        </p:spPr>
        <p:txBody>
          <a:bodyPr wrap="square">
            <a:spAutoFit/>
          </a:bodyPr>
          <a:lstStyle/>
          <a:p>
            <a:pPr>
              <a:spcBef>
                <a:spcPct val="50000"/>
              </a:spcBef>
            </a:pPr>
            <a:r>
              <a:rPr lang="en-US" sz="800" b="1" dirty="0" err="1" smtClean="0"/>
              <a:t>Programme</a:t>
            </a:r>
            <a:r>
              <a:rPr lang="en-US" sz="800" b="1" dirty="0" smtClean="0"/>
              <a:t> should include an accessible and impartial recourse mechanism </a:t>
            </a:r>
            <a:r>
              <a:rPr lang="en-US" sz="800" b="1" dirty="0" smtClean="0">
                <a:solidFill>
                  <a:srgbClr val="FF0000"/>
                </a:solidFill>
              </a:rPr>
              <a:t>(link to guidance)</a:t>
            </a:r>
            <a:endParaRPr lang="en-US" sz="800" dirty="0" smtClean="0"/>
          </a:p>
        </p:txBody>
      </p:sp>
      <p:sp>
        <p:nvSpPr>
          <p:cNvPr id="57" name="Text Box 227"/>
          <p:cNvSpPr txBox="1">
            <a:spLocks noChangeArrowheads="1"/>
          </p:cNvSpPr>
          <p:nvPr/>
        </p:nvSpPr>
        <p:spPr bwMode="auto">
          <a:xfrm>
            <a:off x="5791200" y="5464314"/>
            <a:ext cx="838200" cy="954107"/>
          </a:xfrm>
          <a:prstGeom prst="rect">
            <a:avLst/>
          </a:prstGeom>
          <a:noFill/>
          <a:ln w="9525">
            <a:noFill/>
            <a:miter lim="800000"/>
            <a:headEnd/>
            <a:tailEnd/>
          </a:ln>
          <a:effectLst/>
        </p:spPr>
        <p:txBody>
          <a:bodyPr wrap="square">
            <a:spAutoFit/>
          </a:bodyPr>
          <a:lstStyle/>
          <a:p>
            <a:pPr>
              <a:spcBef>
                <a:spcPct val="50000"/>
              </a:spcBef>
            </a:pPr>
            <a:r>
              <a:rPr lang="en-US" sz="800" b="1" dirty="0" smtClean="0"/>
              <a:t>Stakeholder rights, land and resource claims should be documented  </a:t>
            </a:r>
            <a:r>
              <a:rPr lang="en-US" sz="800" b="1" dirty="0" smtClean="0">
                <a:solidFill>
                  <a:srgbClr val="FF0000"/>
                </a:solidFill>
              </a:rPr>
              <a:t>(link to best practice)</a:t>
            </a:r>
            <a:endParaRPr lang="en-US" sz="800" b="1" u="sng" dirty="0" smtClean="0">
              <a:solidFill>
                <a:srgbClr val="FF0000"/>
              </a:solidFill>
            </a:endParaRPr>
          </a:p>
        </p:txBody>
      </p:sp>
      <p:cxnSp>
        <p:nvCxnSpPr>
          <p:cNvPr id="75" name="Shape 249"/>
          <p:cNvCxnSpPr/>
          <p:nvPr/>
        </p:nvCxnSpPr>
        <p:spPr>
          <a:xfrm>
            <a:off x="5562600" y="2133600"/>
            <a:ext cx="304800" cy="1588"/>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76" name="Straight Arrow Connector 75"/>
          <p:cNvCxnSpPr/>
          <p:nvPr/>
        </p:nvCxnSpPr>
        <p:spPr>
          <a:xfrm rot="5400000">
            <a:off x="4153694" y="2704306"/>
            <a:ext cx="5334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78" name="Shape 249"/>
          <p:cNvCxnSpPr/>
          <p:nvPr/>
        </p:nvCxnSpPr>
        <p:spPr>
          <a:xfrm>
            <a:off x="5562600" y="3351212"/>
            <a:ext cx="304800" cy="1588"/>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84" name="Straight Arrow Connector 83"/>
          <p:cNvCxnSpPr/>
          <p:nvPr/>
        </p:nvCxnSpPr>
        <p:spPr>
          <a:xfrm rot="5400000">
            <a:off x="952500" y="3162300"/>
            <a:ext cx="11430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87" name="Text Box 221"/>
          <p:cNvSpPr txBox="1">
            <a:spLocks noChangeArrowheads="1"/>
          </p:cNvSpPr>
          <p:nvPr/>
        </p:nvSpPr>
        <p:spPr bwMode="auto">
          <a:xfrm>
            <a:off x="4114800" y="3716923"/>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smtClean="0"/>
              <a:t>YES</a:t>
            </a:r>
            <a:endParaRPr lang="en-US" sz="800" b="1" dirty="0"/>
          </a:p>
        </p:txBody>
      </p:sp>
      <p:sp>
        <p:nvSpPr>
          <p:cNvPr id="94" name="Text Box 227"/>
          <p:cNvSpPr txBox="1">
            <a:spLocks noChangeArrowheads="1"/>
          </p:cNvSpPr>
          <p:nvPr/>
        </p:nvSpPr>
        <p:spPr bwMode="auto">
          <a:xfrm>
            <a:off x="5791200" y="2819400"/>
            <a:ext cx="914400" cy="1077218"/>
          </a:xfrm>
          <a:prstGeom prst="rect">
            <a:avLst/>
          </a:prstGeom>
          <a:noFill/>
          <a:ln w="9525">
            <a:noFill/>
            <a:miter lim="800000"/>
            <a:headEnd/>
            <a:tailEnd/>
          </a:ln>
          <a:effectLst/>
        </p:spPr>
        <p:txBody>
          <a:bodyPr wrap="square">
            <a:spAutoFit/>
          </a:bodyPr>
          <a:lstStyle/>
          <a:p>
            <a:pPr>
              <a:spcBef>
                <a:spcPct val="50000"/>
              </a:spcBef>
            </a:pPr>
            <a:r>
              <a:rPr lang="en-US" sz="800" b="1" dirty="0" err="1" smtClean="0"/>
              <a:t>Programme</a:t>
            </a:r>
            <a:r>
              <a:rPr lang="en-US" sz="800" b="1" dirty="0" smtClean="0"/>
              <a:t> should demonstrate how it will go beyond  current national practice </a:t>
            </a:r>
            <a:r>
              <a:rPr lang="en-US" sz="800" b="1" dirty="0" smtClean="0">
                <a:solidFill>
                  <a:srgbClr val="FF0000"/>
                </a:solidFill>
              </a:rPr>
              <a:t>(link to best practice)</a:t>
            </a:r>
          </a:p>
        </p:txBody>
      </p:sp>
      <p:sp>
        <p:nvSpPr>
          <p:cNvPr id="95" name="Text Box 227"/>
          <p:cNvSpPr txBox="1">
            <a:spLocks noChangeArrowheads="1"/>
          </p:cNvSpPr>
          <p:nvPr/>
        </p:nvSpPr>
        <p:spPr bwMode="auto">
          <a:xfrm>
            <a:off x="5791200" y="3846493"/>
            <a:ext cx="914400" cy="1077218"/>
          </a:xfrm>
          <a:prstGeom prst="rect">
            <a:avLst/>
          </a:prstGeom>
          <a:noFill/>
          <a:ln w="9525">
            <a:noFill/>
            <a:miter lim="800000"/>
            <a:headEnd/>
            <a:tailEnd/>
          </a:ln>
          <a:effectLst/>
        </p:spPr>
        <p:txBody>
          <a:bodyPr wrap="square">
            <a:spAutoFit/>
          </a:bodyPr>
          <a:lstStyle/>
          <a:p>
            <a:pPr>
              <a:spcBef>
                <a:spcPct val="50000"/>
              </a:spcBef>
            </a:pPr>
            <a:r>
              <a:rPr lang="en-US" sz="800" b="1" dirty="0" err="1" smtClean="0"/>
              <a:t>Programme</a:t>
            </a:r>
            <a:r>
              <a:rPr lang="en-US" sz="800" b="1" dirty="0" smtClean="0"/>
              <a:t> should demonstrate how it will comply with relevant legal instruments </a:t>
            </a:r>
            <a:r>
              <a:rPr lang="en-US" sz="800" b="1" dirty="0" smtClean="0">
                <a:solidFill>
                  <a:srgbClr val="FF0000"/>
                </a:solidFill>
              </a:rPr>
              <a:t>(link to treaties)</a:t>
            </a:r>
            <a:endParaRPr lang="en-US" sz="800" b="1"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 name="Rectangle 90"/>
          <p:cNvSpPr/>
          <p:nvPr/>
        </p:nvSpPr>
        <p:spPr>
          <a:xfrm>
            <a:off x="0" y="6477000"/>
            <a:ext cx="6858000" cy="18288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Rectangle 89"/>
          <p:cNvSpPr/>
          <p:nvPr/>
        </p:nvSpPr>
        <p:spPr>
          <a:xfrm>
            <a:off x="0" y="2438400"/>
            <a:ext cx="6858000" cy="403860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87"/>
          <p:cNvSpPr/>
          <p:nvPr/>
        </p:nvSpPr>
        <p:spPr>
          <a:xfrm>
            <a:off x="0" y="990600"/>
            <a:ext cx="6858000" cy="14478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0" y="0"/>
            <a:ext cx="6858000" cy="4572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p:cNvSpPr txBox="1"/>
          <p:nvPr/>
        </p:nvSpPr>
        <p:spPr>
          <a:xfrm>
            <a:off x="0" y="87868"/>
            <a:ext cx="1524000" cy="369332"/>
          </a:xfrm>
          <a:prstGeom prst="rect">
            <a:avLst/>
          </a:prstGeom>
          <a:noFill/>
        </p:spPr>
        <p:txBody>
          <a:bodyPr wrap="square" rtlCol="0">
            <a:spAutoFit/>
          </a:bodyPr>
          <a:lstStyle/>
          <a:p>
            <a:r>
              <a:rPr lang="en-US" b="1" dirty="0" smtClean="0"/>
              <a:t>UN REDD</a:t>
            </a:r>
            <a:endParaRPr lang="en-US" b="1" dirty="0"/>
          </a:p>
        </p:txBody>
      </p:sp>
      <p:sp>
        <p:nvSpPr>
          <p:cNvPr id="6" name="TextBox 5"/>
          <p:cNvSpPr txBox="1"/>
          <p:nvPr/>
        </p:nvSpPr>
        <p:spPr>
          <a:xfrm>
            <a:off x="2819400" y="87868"/>
            <a:ext cx="4038600" cy="369332"/>
          </a:xfrm>
          <a:prstGeom prst="rect">
            <a:avLst/>
          </a:prstGeom>
          <a:noFill/>
        </p:spPr>
        <p:txBody>
          <a:bodyPr wrap="square" rtlCol="0">
            <a:spAutoFit/>
          </a:bodyPr>
          <a:lstStyle/>
          <a:p>
            <a:pPr algn="r"/>
            <a:r>
              <a:rPr lang="en-US" b="1" i="1" dirty="0" smtClean="0"/>
              <a:t>Principle 2: Stakeholder livelihood</a:t>
            </a:r>
            <a:endParaRPr lang="en-US" b="1" i="1" dirty="0"/>
          </a:p>
        </p:txBody>
      </p:sp>
      <p:sp>
        <p:nvSpPr>
          <p:cNvPr id="10" name="Rounded Rectangle 9"/>
          <p:cNvSpPr/>
          <p:nvPr/>
        </p:nvSpPr>
        <p:spPr>
          <a:xfrm>
            <a:off x="152400" y="533400"/>
            <a:ext cx="4191000" cy="381000"/>
          </a:xfrm>
          <a:prstGeom prst="roundRect">
            <a:avLst/>
          </a:prstGeom>
          <a:solidFill>
            <a:schemeClr val="accent1">
              <a:lumMod val="40000"/>
              <a:lumOff val="6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u="sng" dirty="0" smtClean="0">
                <a:solidFill>
                  <a:schemeClr val="tx1"/>
                </a:solidFill>
              </a:rPr>
              <a:t>Criterion 7 – Social and political well-being:</a:t>
            </a:r>
          </a:p>
          <a:p>
            <a:pPr algn="ctr">
              <a:lnSpc>
                <a:spcPct val="115000"/>
              </a:lnSpc>
            </a:pPr>
            <a:r>
              <a:rPr lang="en-US" sz="800" dirty="0" smtClean="0">
                <a:solidFill>
                  <a:schemeClr val="tx1"/>
                </a:solidFill>
                <a:ea typeface="Calibri"/>
                <a:cs typeface="Times New Roman"/>
              </a:rPr>
              <a:t>Social and political implications are assessed and adverse impacts on social and political structures mitigated. Benefits are shared equitably. [1]</a:t>
            </a:r>
            <a:endParaRPr lang="en-US" sz="800" dirty="0">
              <a:solidFill>
                <a:schemeClr val="tx1"/>
              </a:solidFill>
              <a:ea typeface="Calibri"/>
              <a:cs typeface="Times New Roman"/>
            </a:endParaRPr>
          </a:p>
        </p:txBody>
      </p:sp>
      <p:sp>
        <p:nvSpPr>
          <p:cNvPr id="141" name="Rectangle 140"/>
          <p:cNvSpPr/>
          <p:nvPr/>
        </p:nvSpPr>
        <p:spPr>
          <a:xfrm>
            <a:off x="1371600" y="0"/>
            <a:ext cx="5486400" cy="4572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3" name="TextBox 152"/>
          <p:cNvSpPr txBox="1"/>
          <p:nvPr/>
        </p:nvSpPr>
        <p:spPr>
          <a:xfrm>
            <a:off x="1371600" y="87868"/>
            <a:ext cx="5486400" cy="369332"/>
          </a:xfrm>
          <a:prstGeom prst="rect">
            <a:avLst/>
          </a:prstGeom>
          <a:noFill/>
        </p:spPr>
        <p:txBody>
          <a:bodyPr wrap="square" rtlCol="0">
            <a:spAutoFit/>
          </a:bodyPr>
          <a:lstStyle/>
          <a:p>
            <a:pPr algn="r"/>
            <a:r>
              <a:rPr lang="en-US" b="1" i="1" dirty="0" smtClean="0"/>
              <a:t>Principle 2 – Stakeholder livelihoods</a:t>
            </a:r>
            <a:endParaRPr lang="en-US" b="1" i="1" dirty="0"/>
          </a:p>
        </p:txBody>
      </p:sp>
      <p:sp>
        <p:nvSpPr>
          <p:cNvPr id="154" name="Rectangle 1"/>
          <p:cNvSpPr>
            <a:spLocks noChangeArrowheads="1"/>
          </p:cNvSpPr>
          <p:nvPr/>
        </p:nvSpPr>
        <p:spPr bwMode="auto">
          <a:xfrm>
            <a:off x="0" y="0"/>
            <a:ext cx="6858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cs typeface="Arial" pitchFamily="34" charset="0"/>
              </a:rPr>
              <a:t/>
            </a:r>
            <a:br>
              <a:rPr kumimoji="0" lang="en-US" sz="1800" b="0" i="0" u="none" strike="noStrike" cap="none" normalizeH="0" baseline="0" smtClean="0">
                <a:ln>
                  <a:noFill/>
                </a:ln>
                <a:solidFill>
                  <a:schemeClr val="tx1"/>
                </a:solidFill>
                <a:effectLst/>
                <a:latin typeface="Arial" pitchFamily="34" charset="0"/>
                <a:cs typeface="Arial" pitchFamily="34" charset="0"/>
              </a:rPr>
            </a:b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57" name="Rectangle 156"/>
          <p:cNvSpPr>
            <a:spLocks noChangeArrowheads="1"/>
          </p:cNvSpPr>
          <p:nvPr/>
        </p:nvSpPr>
        <p:spPr bwMode="auto">
          <a:xfrm>
            <a:off x="0" y="0"/>
            <a:ext cx="6858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cs typeface="Arial" pitchFamily="34" charset="0"/>
              </a:rPr>
              <a:t/>
            </a:r>
            <a:br>
              <a:rPr kumimoji="0" lang="en-US" sz="1800" b="0" i="0" u="none" strike="noStrike" cap="none" normalizeH="0" baseline="0" smtClean="0">
                <a:ln>
                  <a:noFill/>
                </a:ln>
                <a:solidFill>
                  <a:schemeClr val="tx1"/>
                </a:solidFill>
                <a:effectLst/>
                <a:latin typeface="Arial" pitchFamily="34" charset="0"/>
                <a:cs typeface="Arial" pitchFamily="34" charset="0"/>
              </a:rPr>
            </a:b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59" name="Rectangle 1"/>
          <p:cNvSpPr>
            <a:spLocks noChangeArrowheads="1"/>
          </p:cNvSpPr>
          <p:nvPr/>
        </p:nvSpPr>
        <p:spPr bwMode="auto">
          <a:xfrm>
            <a:off x="0" y="0"/>
            <a:ext cx="6858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cs typeface="Arial" pitchFamily="34" charset="0"/>
              </a:rPr>
              <a:t/>
            </a:r>
            <a:br>
              <a:rPr kumimoji="0" lang="en-US" sz="1800" b="0" i="0" u="none" strike="noStrike" cap="none" normalizeH="0" baseline="0" smtClean="0">
                <a:ln>
                  <a:noFill/>
                </a:ln>
                <a:solidFill>
                  <a:schemeClr val="tx1"/>
                </a:solidFill>
                <a:effectLst/>
                <a:latin typeface="Arial" pitchFamily="34" charset="0"/>
                <a:cs typeface="Arial" pitchFamily="34" charset="0"/>
              </a:rPr>
            </a:b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pic>
        <p:nvPicPr>
          <p:cNvPr id="160" name="Picture 159"/>
          <p:cNvPicPr/>
          <p:nvPr/>
        </p:nvPicPr>
        <p:blipFill>
          <a:blip r:embed="rId2" cstate="print"/>
          <a:srcRect/>
          <a:stretch>
            <a:fillRect/>
          </a:stretch>
        </p:blipFill>
        <p:spPr bwMode="auto">
          <a:xfrm>
            <a:off x="0" y="0"/>
            <a:ext cx="1371600" cy="457200"/>
          </a:xfrm>
          <a:prstGeom prst="rect">
            <a:avLst/>
          </a:prstGeom>
          <a:noFill/>
          <a:ln w="9525">
            <a:noFill/>
            <a:miter lim="800000"/>
            <a:headEnd/>
            <a:tailEnd/>
          </a:ln>
        </p:spPr>
      </p:pic>
      <p:sp>
        <p:nvSpPr>
          <p:cNvPr id="222" name="TextBox 221"/>
          <p:cNvSpPr txBox="1"/>
          <p:nvPr/>
        </p:nvSpPr>
        <p:spPr>
          <a:xfrm>
            <a:off x="5562600" y="609600"/>
            <a:ext cx="1295400" cy="369332"/>
          </a:xfrm>
          <a:prstGeom prst="rect">
            <a:avLst/>
          </a:prstGeom>
          <a:noFill/>
        </p:spPr>
        <p:txBody>
          <a:bodyPr wrap="square" rtlCol="0">
            <a:spAutoFit/>
          </a:bodyPr>
          <a:lstStyle/>
          <a:p>
            <a:r>
              <a:rPr lang="en-US" sz="900" b="1" dirty="0" smtClean="0"/>
              <a:t>Recommended Risk Mitigation Action: </a:t>
            </a:r>
            <a:endParaRPr lang="en-US" sz="900" b="1" dirty="0"/>
          </a:p>
        </p:txBody>
      </p:sp>
      <p:sp>
        <p:nvSpPr>
          <p:cNvPr id="104" name="Rounded Rectangle 103"/>
          <p:cNvSpPr/>
          <p:nvPr/>
        </p:nvSpPr>
        <p:spPr>
          <a:xfrm>
            <a:off x="4343400" y="1905000"/>
            <a:ext cx="1219200" cy="1600200"/>
          </a:xfrm>
          <a:prstGeom prst="roundRect">
            <a:avLst/>
          </a:prstGeom>
          <a:solidFill>
            <a:schemeClr val="accent6">
              <a:lumMod val="20000"/>
              <a:lumOff val="8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r>
              <a:rPr lang="en-US" sz="800" b="1" dirty="0" smtClean="0">
                <a:solidFill>
                  <a:schemeClr val="tx1"/>
                </a:solidFill>
              </a:rPr>
              <a:t>Are there possible areas where the design and/or implementation of the programme does not, or may not, comply with the relevant local and national laws and international treaties, conventions and/or other instruments?</a:t>
            </a:r>
          </a:p>
        </p:txBody>
      </p:sp>
      <p:sp>
        <p:nvSpPr>
          <p:cNvPr id="105" name="Rounded Rectangle 104"/>
          <p:cNvSpPr/>
          <p:nvPr/>
        </p:nvSpPr>
        <p:spPr>
          <a:xfrm>
            <a:off x="4343400" y="4953000"/>
            <a:ext cx="1295400" cy="914400"/>
          </a:xfrm>
          <a:prstGeom prst="roundRect">
            <a:avLst/>
          </a:prstGeom>
          <a:solidFill>
            <a:schemeClr val="accent6">
              <a:lumMod val="20000"/>
              <a:lumOff val="8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r>
              <a:rPr lang="en-US" sz="800" b="1" dirty="0" smtClean="0">
                <a:solidFill>
                  <a:schemeClr val="tx1"/>
                </a:solidFill>
              </a:rPr>
              <a:t>Have social and political drivers of deforestation been analyzed and does the programme address the underlying interests of stakeholders?</a:t>
            </a:r>
          </a:p>
        </p:txBody>
      </p:sp>
      <p:sp>
        <p:nvSpPr>
          <p:cNvPr id="106" name="Text Box 221"/>
          <p:cNvSpPr txBox="1">
            <a:spLocks noChangeArrowheads="1"/>
          </p:cNvSpPr>
          <p:nvPr/>
        </p:nvSpPr>
        <p:spPr bwMode="auto">
          <a:xfrm>
            <a:off x="4114800" y="10668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NO</a:t>
            </a:r>
          </a:p>
        </p:txBody>
      </p:sp>
      <p:sp>
        <p:nvSpPr>
          <p:cNvPr id="107" name="Rounded Rectangle 106"/>
          <p:cNvSpPr/>
          <p:nvPr/>
        </p:nvSpPr>
        <p:spPr>
          <a:xfrm>
            <a:off x="4343400" y="4038600"/>
            <a:ext cx="1295400" cy="762000"/>
          </a:xfrm>
          <a:prstGeom prst="roundRect">
            <a:avLst/>
          </a:prstGeom>
          <a:solidFill>
            <a:schemeClr val="accent6">
              <a:lumMod val="20000"/>
              <a:lumOff val="8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r>
              <a:rPr lang="en-US" sz="800" b="1" dirty="0" smtClean="0">
                <a:solidFill>
                  <a:schemeClr val="tx1"/>
                </a:solidFill>
              </a:rPr>
              <a:t>Will  the risks of negative impacts on social and political well-being be reviewed throughout the programme cycle?</a:t>
            </a:r>
          </a:p>
        </p:txBody>
      </p:sp>
      <p:sp>
        <p:nvSpPr>
          <p:cNvPr id="108" name="Rounded Rectangle 107"/>
          <p:cNvSpPr/>
          <p:nvPr/>
        </p:nvSpPr>
        <p:spPr>
          <a:xfrm>
            <a:off x="228600" y="2971800"/>
            <a:ext cx="2209800" cy="762000"/>
          </a:xfrm>
          <a:prstGeom prst="roundRect">
            <a:avLst/>
          </a:prstGeom>
          <a:solidFill>
            <a:schemeClr val="accent6">
              <a:lumMod val="60000"/>
              <a:lumOff val="4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r>
              <a:rPr lang="en-US" sz="800" b="1" dirty="0" smtClean="0">
                <a:solidFill>
                  <a:schemeClr val="tx1"/>
                </a:solidFill>
              </a:rPr>
              <a:t>Is there </a:t>
            </a:r>
            <a:r>
              <a:rPr lang="en-US" sz="800" b="1" dirty="0" smtClean="0">
                <a:solidFill>
                  <a:srgbClr val="000000"/>
                </a:solidFill>
              </a:rPr>
              <a:t>an participatory  assessment of positive and negative social, cultural</a:t>
            </a:r>
            <a:r>
              <a:rPr lang="en-US" sz="800" b="1" dirty="0" smtClean="0">
                <a:solidFill>
                  <a:schemeClr val="tx1"/>
                </a:solidFill>
              </a:rPr>
              <a:t>, human rights and political impacts of the REDD+ programme for Indigenous Peoples and local communities including both predicted and actual impacts [3]?</a:t>
            </a:r>
            <a:endParaRPr lang="en-US" sz="800" b="1" dirty="0" smtClean="0">
              <a:solidFill>
                <a:srgbClr val="FFFF00"/>
              </a:solidFill>
            </a:endParaRPr>
          </a:p>
        </p:txBody>
      </p:sp>
      <p:sp>
        <p:nvSpPr>
          <p:cNvPr id="109" name="Text Box 115"/>
          <p:cNvSpPr txBox="1">
            <a:spLocks noChangeArrowheads="1"/>
          </p:cNvSpPr>
          <p:nvPr/>
        </p:nvSpPr>
        <p:spPr bwMode="auto">
          <a:xfrm>
            <a:off x="3048000" y="4724400"/>
            <a:ext cx="380999"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NO</a:t>
            </a:r>
          </a:p>
        </p:txBody>
      </p:sp>
      <p:sp>
        <p:nvSpPr>
          <p:cNvPr id="111" name="Rounded Rectangle 110"/>
          <p:cNvSpPr/>
          <p:nvPr/>
        </p:nvSpPr>
        <p:spPr>
          <a:xfrm>
            <a:off x="2895600" y="6553200"/>
            <a:ext cx="1828800" cy="609600"/>
          </a:xfrm>
          <a:prstGeom prst="roundRect">
            <a:avLst/>
          </a:prstGeom>
          <a:solidFill>
            <a:schemeClr val="accent6">
              <a:lumMod val="20000"/>
              <a:lumOff val="8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r>
              <a:rPr lang="en-US" sz="800" b="1" dirty="0" smtClean="0">
                <a:solidFill>
                  <a:schemeClr val="tx1"/>
                </a:solidFill>
              </a:rPr>
              <a:t>Does the programme</a:t>
            </a:r>
          </a:p>
          <a:p>
            <a:pPr algn="ctr" fontAlgn="b"/>
            <a:r>
              <a:rPr lang="en-US" sz="800" b="1" dirty="0" smtClean="0">
                <a:solidFill>
                  <a:schemeClr val="tx1"/>
                </a:solidFill>
              </a:rPr>
              <a:t>identify and use a process for effective resolution of any disputes over rights to lands, territories and resources related to the programme?</a:t>
            </a:r>
          </a:p>
        </p:txBody>
      </p:sp>
      <p:sp>
        <p:nvSpPr>
          <p:cNvPr id="112" name="Text Box 221"/>
          <p:cNvSpPr txBox="1">
            <a:spLocks noChangeArrowheads="1"/>
          </p:cNvSpPr>
          <p:nvPr/>
        </p:nvSpPr>
        <p:spPr bwMode="auto">
          <a:xfrm>
            <a:off x="5181600" y="17526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NO</a:t>
            </a:r>
          </a:p>
        </p:txBody>
      </p:sp>
      <p:sp>
        <p:nvSpPr>
          <p:cNvPr id="113" name="Rounded Rectangle 112"/>
          <p:cNvSpPr/>
          <p:nvPr/>
        </p:nvSpPr>
        <p:spPr>
          <a:xfrm>
            <a:off x="228600" y="6629400"/>
            <a:ext cx="2209800" cy="457200"/>
          </a:xfrm>
          <a:prstGeom prst="roundRect">
            <a:avLst/>
          </a:prstGeom>
          <a:solidFill>
            <a:schemeClr val="accent6">
              <a:lumMod val="60000"/>
              <a:lumOff val="4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r>
              <a:rPr lang="en-US" sz="800" b="1" dirty="0" smtClean="0">
                <a:solidFill>
                  <a:schemeClr val="tx1"/>
                </a:solidFill>
              </a:rPr>
              <a:t>Is a mechanism in place to receive and resolve grievances and disputes effectively relating to the distribution of benefits? </a:t>
            </a:r>
          </a:p>
        </p:txBody>
      </p:sp>
      <p:sp>
        <p:nvSpPr>
          <p:cNvPr id="114" name="Text Box 114"/>
          <p:cNvSpPr txBox="1">
            <a:spLocks noChangeArrowheads="1"/>
          </p:cNvSpPr>
          <p:nvPr/>
        </p:nvSpPr>
        <p:spPr bwMode="auto">
          <a:xfrm>
            <a:off x="4038600" y="41148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YES</a:t>
            </a:r>
          </a:p>
        </p:txBody>
      </p:sp>
      <p:sp>
        <p:nvSpPr>
          <p:cNvPr id="115" name="Text Box 114"/>
          <p:cNvSpPr txBox="1">
            <a:spLocks noChangeArrowheads="1"/>
          </p:cNvSpPr>
          <p:nvPr/>
        </p:nvSpPr>
        <p:spPr bwMode="auto">
          <a:xfrm>
            <a:off x="3048000" y="39624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YES</a:t>
            </a:r>
          </a:p>
        </p:txBody>
      </p:sp>
      <p:sp>
        <p:nvSpPr>
          <p:cNvPr id="117" name="Text Box 114"/>
          <p:cNvSpPr txBox="1">
            <a:spLocks noChangeArrowheads="1"/>
          </p:cNvSpPr>
          <p:nvPr/>
        </p:nvSpPr>
        <p:spPr bwMode="auto">
          <a:xfrm>
            <a:off x="2438400" y="28956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smtClean="0"/>
              <a:t>NO</a:t>
            </a:r>
            <a:endParaRPr lang="en-US" sz="800" b="1" dirty="0"/>
          </a:p>
        </p:txBody>
      </p:sp>
      <p:sp>
        <p:nvSpPr>
          <p:cNvPr id="118" name="Rounded Rectangle 117"/>
          <p:cNvSpPr/>
          <p:nvPr/>
        </p:nvSpPr>
        <p:spPr>
          <a:xfrm>
            <a:off x="228600" y="1143000"/>
            <a:ext cx="2209800" cy="457200"/>
          </a:xfrm>
          <a:prstGeom prst="roundRect">
            <a:avLst>
              <a:gd name="adj" fmla="val 16912"/>
            </a:avLst>
          </a:prstGeom>
          <a:solidFill>
            <a:schemeClr val="accent6">
              <a:lumMod val="60000"/>
              <a:lumOff val="4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r>
              <a:rPr lang="en-US" sz="800" b="1" dirty="0" smtClean="0">
                <a:solidFill>
                  <a:schemeClr val="tx1"/>
                </a:solidFill>
              </a:rPr>
              <a:t>Has the country signed/ratified or adopted relevant international treaties, conventions and/or other instruments [2]? </a:t>
            </a:r>
          </a:p>
        </p:txBody>
      </p:sp>
      <p:sp>
        <p:nvSpPr>
          <p:cNvPr id="121" name="Text Box 114"/>
          <p:cNvSpPr txBox="1">
            <a:spLocks noChangeArrowheads="1"/>
          </p:cNvSpPr>
          <p:nvPr/>
        </p:nvSpPr>
        <p:spPr bwMode="auto">
          <a:xfrm>
            <a:off x="990600" y="16002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YES</a:t>
            </a:r>
          </a:p>
        </p:txBody>
      </p:sp>
      <p:sp>
        <p:nvSpPr>
          <p:cNvPr id="122" name="Rounded Rectangle 121"/>
          <p:cNvSpPr/>
          <p:nvPr/>
        </p:nvSpPr>
        <p:spPr>
          <a:xfrm>
            <a:off x="2362200" y="8382000"/>
            <a:ext cx="3124200" cy="533400"/>
          </a:xfrm>
          <a:prstGeom prst="roundRect">
            <a:avLst/>
          </a:prstGeom>
          <a:ln/>
        </p:spPr>
        <p:style>
          <a:lnRef idx="1">
            <a:schemeClr val="accent3"/>
          </a:lnRef>
          <a:fillRef idx="3">
            <a:schemeClr val="accent3"/>
          </a:fillRef>
          <a:effectRef idx="2">
            <a:schemeClr val="accent3"/>
          </a:effectRef>
          <a:fontRef idx="minor">
            <a:schemeClr val="lt1"/>
          </a:fontRef>
        </p:style>
        <p:txBody>
          <a:bodyPr rtlCol="0" anchor="ctr"/>
          <a:lstStyle/>
          <a:p>
            <a:pPr algn="ctr" fontAlgn="b"/>
            <a:r>
              <a:rPr lang="en-US" sz="800" b="1" dirty="0" smtClean="0">
                <a:solidFill>
                  <a:schemeClr val="tx1"/>
                </a:solidFill>
              </a:rPr>
              <a:t>The </a:t>
            </a:r>
            <a:r>
              <a:rPr lang="en-US" sz="800" b="1" dirty="0" err="1" smtClean="0">
                <a:solidFill>
                  <a:schemeClr val="tx1"/>
                </a:solidFill>
              </a:rPr>
              <a:t>Programme</a:t>
            </a:r>
            <a:r>
              <a:rPr lang="en-US" sz="800" b="1" dirty="0" smtClean="0">
                <a:solidFill>
                  <a:schemeClr val="tx1"/>
                </a:solidFill>
              </a:rPr>
              <a:t> has assessed risks to social and political well-being , undertaking mitigation actions where risks are identified.</a:t>
            </a:r>
          </a:p>
        </p:txBody>
      </p:sp>
      <p:sp>
        <p:nvSpPr>
          <p:cNvPr id="123" name="Rounded Rectangle 122"/>
          <p:cNvSpPr/>
          <p:nvPr/>
        </p:nvSpPr>
        <p:spPr>
          <a:xfrm>
            <a:off x="2743200" y="2819400"/>
            <a:ext cx="1295400" cy="1066800"/>
          </a:xfrm>
          <a:prstGeom prst="roundRect">
            <a:avLst>
              <a:gd name="adj" fmla="val 16912"/>
            </a:avLst>
          </a:prstGeom>
          <a:solidFill>
            <a:schemeClr val="accent6">
              <a:lumMod val="60000"/>
              <a:lumOff val="4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r>
              <a:rPr lang="en-US" sz="800" b="1" dirty="0" smtClean="0">
                <a:solidFill>
                  <a:schemeClr val="tx1"/>
                </a:solidFill>
              </a:rPr>
              <a:t>Is there a participatory process to assess how  programme activities might impact social and political structures  an</a:t>
            </a:r>
            <a:r>
              <a:rPr lang="en-US" sz="800" dirty="0" smtClean="0">
                <a:solidFill>
                  <a:schemeClr val="tx1"/>
                </a:solidFill>
              </a:rPr>
              <a:t>d</a:t>
            </a:r>
            <a:r>
              <a:rPr lang="en-US" sz="800" b="1" dirty="0" smtClean="0">
                <a:solidFill>
                  <a:schemeClr val="tx1"/>
                </a:solidFill>
              </a:rPr>
              <a:t> in particular how empowerment of most vulnerable groups might be impacted?</a:t>
            </a:r>
          </a:p>
        </p:txBody>
      </p:sp>
      <p:sp>
        <p:nvSpPr>
          <p:cNvPr id="124" name="Rounded Rectangle 123"/>
          <p:cNvSpPr/>
          <p:nvPr/>
        </p:nvSpPr>
        <p:spPr>
          <a:xfrm>
            <a:off x="228600" y="5638800"/>
            <a:ext cx="2209800" cy="762000"/>
          </a:xfrm>
          <a:prstGeom prst="roundRect">
            <a:avLst/>
          </a:prstGeom>
          <a:solidFill>
            <a:schemeClr val="accent6">
              <a:lumMod val="60000"/>
              <a:lumOff val="4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endParaRPr lang="en-US" sz="800" b="1" dirty="0" smtClean="0">
              <a:solidFill>
                <a:schemeClr val="tx1"/>
              </a:solidFill>
            </a:endParaRPr>
          </a:p>
          <a:p>
            <a:pPr algn="ctr" fontAlgn="b"/>
            <a:r>
              <a:rPr lang="en-US" sz="800" b="1" dirty="0" smtClean="0">
                <a:solidFill>
                  <a:schemeClr val="tx1"/>
                </a:solidFill>
              </a:rPr>
              <a:t>Are there transparent, participatory, effective and efficient  mechanisms for establishing equitable sharing of benefits of the </a:t>
            </a:r>
            <a:r>
              <a:rPr lang="en-US" sz="800" b="1" dirty="0" err="1" smtClean="0">
                <a:solidFill>
                  <a:schemeClr val="tx1"/>
                </a:solidFill>
              </a:rPr>
              <a:t>REDD</a:t>
            </a:r>
            <a:r>
              <a:rPr lang="en-US" sz="800" b="1" dirty="0" smtClean="0">
                <a:solidFill>
                  <a:schemeClr val="tx1"/>
                </a:solidFill>
              </a:rPr>
              <a:t>+ programme among and within relevant rights holder and stakeholder groups taking into account costs, benefits and associated risks?</a:t>
            </a:r>
          </a:p>
          <a:p>
            <a:pPr algn="ctr" fontAlgn="b"/>
            <a:endParaRPr lang="en-US" sz="800" b="1" dirty="0" smtClean="0">
              <a:solidFill>
                <a:schemeClr val="tx1"/>
              </a:solidFill>
            </a:endParaRPr>
          </a:p>
        </p:txBody>
      </p:sp>
      <p:sp>
        <p:nvSpPr>
          <p:cNvPr id="125" name="Rounded Rectangle 124"/>
          <p:cNvSpPr/>
          <p:nvPr/>
        </p:nvSpPr>
        <p:spPr>
          <a:xfrm>
            <a:off x="228600" y="7391400"/>
            <a:ext cx="3429000" cy="762000"/>
          </a:xfrm>
          <a:prstGeom prst="roundRect">
            <a:avLst/>
          </a:prstGeom>
          <a:solidFill>
            <a:schemeClr val="accent6">
              <a:lumMod val="60000"/>
              <a:lumOff val="4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r>
              <a:rPr lang="en-US" sz="800" b="1" dirty="0" smtClean="0">
                <a:solidFill>
                  <a:schemeClr val="tx1"/>
                </a:solidFill>
              </a:rPr>
              <a:t>Is there is full and effective participation  of relevant rights holders and stakeholders that want to be involved, including the marginalized and/or vulnerable people among them, in defining the decision-making process and the distribution mechanism for equitable benefit-sharing among and within relevant rights holders and stakeholder groups?</a:t>
            </a:r>
          </a:p>
        </p:txBody>
      </p:sp>
      <p:cxnSp>
        <p:nvCxnSpPr>
          <p:cNvPr id="126" name="Straight Connector 125"/>
          <p:cNvCxnSpPr>
            <a:stCxn id="107" idx="2"/>
            <a:endCxn id="107" idx="2"/>
          </p:cNvCxnSpPr>
          <p:nvPr/>
        </p:nvCxnSpPr>
        <p:spPr>
          <a:xfrm rot="5400000">
            <a:off x="4991100" y="4800600"/>
            <a:ext cx="0" cy="0"/>
          </a:xfrm>
          <a:prstGeom prst="line">
            <a:avLst/>
          </a:prstGeom>
        </p:spPr>
        <p:style>
          <a:lnRef idx="1">
            <a:schemeClr val="accent1"/>
          </a:lnRef>
          <a:fillRef idx="0">
            <a:schemeClr val="accent1"/>
          </a:fillRef>
          <a:effectRef idx="0">
            <a:schemeClr val="accent1"/>
          </a:effectRef>
          <a:fontRef idx="minor">
            <a:schemeClr val="tx1"/>
          </a:fontRef>
        </p:style>
      </p:cxnSp>
      <p:sp>
        <p:nvSpPr>
          <p:cNvPr id="128" name="Text Box 114"/>
          <p:cNvSpPr txBox="1">
            <a:spLocks noChangeArrowheads="1"/>
          </p:cNvSpPr>
          <p:nvPr/>
        </p:nvSpPr>
        <p:spPr bwMode="auto">
          <a:xfrm>
            <a:off x="838200" y="64008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YES</a:t>
            </a:r>
          </a:p>
        </p:txBody>
      </p:sp>
      <p:cxnSp>
        <p:nvCxnSpPr>
          <p:cNvPr id="131" name="Straight Arrow Connector 130"/>
          <p:cNvCxnSpPr>
            <a:stCxn id="118" idx="3"/>
            <a:endCxn id="186" idx="1"/>
          </p:cNvCxnSpPr>
          <p:nvPr/>
        </p:nvCxnSpPr>
        <p:spPr>
          <a:xfrm>
            <a:off x="2438400" y="1371600"/>
            <a:ext cx="2286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34" name="Straight Arrow Connector 133"/>
          <p:cNvCxnSpPr>
            <a:stCxn id="118" idx="2"/>
            <a:endCxn id="108" idx="0"/>
          </p:cNvCxnSpPr>
          <p:nvPr/>
        </p:nvCxnSpPr>
        <p:spPr>
          <a:xfrm rot="5400000">
            <a:off x="647700" y="2286000"/>
            <a:ext cx="13716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145" name="Text Box 115"/>
          <p:cNvSpPr txBox="1">
            <a:spLocks noChangeArrowheads="1"/>
          </p:cNvSpPr>
          <p:nvPr/>
        </p:nvSpPr>
        <p:spPr bwMode="auto">
          <a:xfrm>
            <a:off x="5029200" y="4800600"/>
            <a:ext cx="380999"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NO</a:t>
            </a:r>
          </a:p>
        </p:txBody>
      </p:sp>
      <p:sp>
        <p:nvSpPr>
          <p:cNvPr id="146" name="Text Box 115"/>
          <p:cNvSpPr txBox="1">
            <a:spLocks noChangeArrowheads="1"/>
          </p:cNvSpPr>
          <p:nvPr/>
        </p:nvSpPr>
        <p:spPr bwMode="auto">
          <a:xfrm>
            <a:off x="3810000" y="7162800"/>
            <a:ext cx="380999"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smtClean="0"/>
              <a:t>YES</a:t>
            </a:r>
            <a:endParaRPr lang="en-US" sz="800" b="1" dirty="0"/>
          </a:p>
        </p:txBody>
      </p:sp>
      <p:sp>
        <p:nvSpPr>
          <p:cNvPr id="147" name="Text Box 115"/>
          <p:cNvSpPr txBox="1">
            <a:spLocks noChangeArrowheads="1"/>
          </p:cNvSpPr>
          <p:nvPr/>
        </p:nvSpPr>
        <p:spPr bwMode="auto">
          <a:xfrm>
            <a:off x="4953000" y="5867400"/>
            <a:ext cx="380999"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NO</a:t>
            </a:r>
          </a:p>
        </p:txBody>
      </p:sp>
      <p:sp>
        <p:nvSpPr>
          <p:cNvPr id="148" name="Text Box 114"/>
          <p:cNvSpPr txBox="1">
            <a:spLocks noChangeArrowheads="1"/>
          </p:cNvSpPr>
          <p:nvPr/>
        </p:nvSpPr>
        <p:spPr bwMode="auto">
          <a:xfrm>
            <a:off x="1600200" y="82296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YES</a:t>
            </a:r>
          </a:p>
        </p:txBody>
      </p:sp>
      <p:sp>
        <p:nvSpPr>
          <p:cNvPr id="149" name="Text Box 114"/>
          <p:cNvSpPr txBox="1">
            <a:spLocks noChangeArrowheads="1"/>
          </p:cNvSpPr>
          <p:nvPr/>
        </p:nvSpPr>
        <p:spPr bwMode="auto">
          <a:xfrm>
            <a:off x="838200" y="70866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YES</a:t>
            </a:r>
          </a:p>
        </p:txBody>
      </p:sp>
      <p:cxnSp>
        <p:nvCxnSpPr>
          <p:cNvPr id="150" name="Straight Arrow Connector 149"/>
          <p:cNvCxnSpPr>
            <a:stCxn id="124" idx="2"/>
            <a:endCxn id="113" idx="0"/>
          </p:cNvCxnSpPr>
          <p:nvPr/>
        </p:nvCxnSpPr>
        <p:spPr>
          <a:xfrm rot="5400000">
            <a:off x="1219200" y="6515100"/>
            <a:ext cx="2286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55" name="Elbow Connector 154"/>
          <p:cNvCxnSpPr>
            <a:stCxn id="111" idx="2"/>
            <a:endCxn id="125" idx="0"/>
          </p:cNvCxnSpPr>
          <p:nvPr/>
        </p:nvCxnSpPr>
        <p:spPr>
          <a:xfrm rot="5400000">
            <a:off x="2762250" y="6343650"/>
            <a:ext cx="228600" cy="18669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sp>
        <p:nvSpPr>
          <p:cNvPr id="158" name="Text Box 115"/>
          <p:cNvSpPr txBox="1">
            <a:spLocks noChangeArrowheads="1"/>
          </p:cNvSpPr>
          <p:nvPr/>
        </p:nvSpPr>
        <p:spPr bwMode="auto">
          <a:xfrm>
            <a:off x="2362200" y="6629400"/>
            <a:ext cx="380999"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NO</a:t>
            </a:r>
          </a:p>
        </p:txBody>
      </p:sp>
      <p:sp>
        <p:nvSpPr>
          <p:cNvPr id="161" name="Text Box 115"/>
          <p:cNvSpPr txBox="1">
            <a:spLocks noChangeArrowheads="1"/>
          </p:cNvSpPr>
          <p:nvPr/>
        </p:nvSpPr>
        <p:spPr bwMode="auto">
          <a:xfrm>
            <a:off x="3657600" y="7620000"/>
            <a:ext cx="380999"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NO</a:t>
            </a:r>
          </a:p>
        </p:txBody>
      </p:sp>
      <p:cxnSp>
        <p:nvCxnSpPr>
          <p:cNvPr id="162" name="Shape 161"/>
          <p:cNvCxnSpPr>
            <a:stCxn id="125" idx="2"/>
            <a:endCxn id="122" idx="1"/>
          </p:cNvCxnSpPr>
          <p:nvPr/>
        </p:nvCxnSpPr>
        <p:spPr>
          <a:xfrm rot="16200000" flipH="1">
            <a:off x="1905000" y="8191500"/>
            <a:ext cx="495300" cy="419100"/>
          </a:xfrm>
          <a:prstGeom prst="bentConnector2">
            <a:avLst/>
          </a:prstGeom>
          <a:ln>
            <a:tailEnd type="arrow"/>
          </a:ln>
        </p:spPr>
        <p:style>
          <a:lnRef idx="2">
            <a:schemeClr val="dk1"/>
          </a:lnRef>
          <a:fillRef idx="0">
            <a:schemeClr val="dk1"/>
          </a:fillRef>
          <a:effectRef idx="1">
            <a:schemeClr val="dk1"/>
          </a:effectRef>
          <a:fontRef idx="minor">
            <a:schemeClr val="tx1"/>
          </a:fontRef>
        </p:style>
      </p:cxnSp>
      <p:cxnSp>
        <p:nvCxnSpPr>
          <p:cNvPr id="164" name="Straight Arrow Connector 163"/>
          <p:cNvCxnSpPr/>
          <p:nvPr/>
        </p:nvCxnSpPr>
        <p:spPr>
          <a:xfrm>
            <a:off x="3657600" y="7543800"/>
            <a:ext cx="20574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166" name="Rounded Rectangle 165"/>
          <p:cNvSpPr/>
          <p:nvPr/>
        </p:nvSpPr>
        <p:spPr>
          <a:xfrm>
            <a:off x="2743200" y="4114800"/>
            <a:ext cx="1295400" cy="609600"/>
          </a:xfrm>
          <a:prstGeom prst="roundRect">
            <a:avLst/>
          </a:prstGeom>
          <a:solidFill>
            <a:schemeClr val="accent6">
              <a:lumMod val="60000"/>
              <a:lumOff val="40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fontAlgn="b"/>
            <a:endParaRPr lang="en-US" sz="800" b="1" dirty="0" smtClean="0">
              <a:solidFill>
                <a:schemeClr val="tx1"/>
              </a:solidFill>
            </a:endParaRPr>
          </a:p>
          <a:p>
            <a:pPr algn="ctr" fontAlgn="b"/>
            <a:r>
              <a:rPr lang="en-US" sz="800" b="1" dirty="0" smtClean="0">
                <a:solidFill>
                  <a:schemeClr val="tx1"/>
                </a:solidFill>
              </a:rPr>
              <a:t>Are any of the intended impacts of the programme expected to be negative?</a:t>
            </a:r>
          </a:p>
          <a:p>
            <a:pPr algn="ctr" fontAlgn="b"/>
            <a:r>
              <a:rPr lang="en-US" sz="800" b="1" dirty="0" smtClean="0">
                <a:solidFill>
                  <a:schemeClr val="tx1"/>
                </a:solidFill>
              </a:rPr>
              <a:t> </a:t>
            </a:r>
          </a:p>
        </p:txBody>
      </p:sp>
      <p:sp>
        <p:nvSpPr>
          <p:cNvPr id="168" name="Text Box 114"/>
          <p:cNvSpPr txBox="1">
            <a:spLocks noChangeArrowheads="1"/>
          </p:cNvSpPr>
          <p:nvPr/>
        </p:nvSpPr>
        <p:spPr bwMode="auto">
          <a:xfrm>
            <a:off x="4572000" y="16764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YES</a:t>
            </a:r>
          </a:p>
        </p:txBody>
      </p:sp>
      <p:sp>
        <p:nvSpPr>
          <p:cNvPr id="169" name="Text Box 115"/>
          <p:cNvSpPr txBox="1">
            <a:spLocks noChangeArrowheads="1"/>
          </p:cNvSpPr>
          <p:nvPr/>
        </p:nvSpPr>
        <p:spPr bwMode="auto">
          <a:xfrm>
            <a:off x="4038600" y="3200400"/>
            <a:ext cx="380999"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NO</a:t>
            </a:r>
          </a:p>
        </p:txBody>
      </p:sp>
      <p:sp>
        <p:nvSpPr>
          <p:cNvPr id="171" name="Text Box 114"/>
          <p:cNvSpPr txBox="1">
            <a:spLocks noChangeArrowheads="1"/>
          </p:cNvSpPr>
          <p:nvPr/>
        </p:nvSpPr>
        <p:spPr bwMode="auto">
          <a:xfrm>
            <a:off x="3048000" y="16002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YES</a:t>
            </a:r>
          </a:p>
        </p:txBody>
      </p:sp>
      <p:sp>
        <p:nvSpPr>
          <p:cNvPr id="172" name="Text Box 114"/>
          <p:cNvSpPr txBox="1">
            <a:spLocks noChangeArrowheads="1"/>
          </p:cNvSpPr>
          <p:nvPr/>
        </p:nvSpPr>
        <p:spPr bwMode="auto">
          <a:xfrm>
            <a:off x="1066800" y="37338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smtClean="0"/>
              <a:t>YES</a:t>
            </a:r>
            <a:endParaRPr lang="en-US" sz="800" b="1" dirty="0"/>
          </a:p>
        </p:txBody>
      </p:sp>
      <p:cxnSp>
        <p:nvCxnSpPr>
          <p:cNvPr id="174" name="Straight Arrow Connector 173"/>
          <p:cNvCxnSpPr/>
          <p:nvPr/>
        </p:nvCxnSpPr>
        <p:spPr>
          <a:xfrm rot="5400000">
            <a:off x="1181894" y="1028700"/>
            <a:ext cx="227806" cy="794"/>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183" name="Rounded Rectangle 182"/>
          <p:cNvSpPr/>
          <p:nvPr/>
        </p:nvSpPr>
        <p:spPr>
          <a:xfrm>
            <a:off x="4343400" y="1066800"/>
            <a:ext cx="1219200" cy="609600"/>
          </a:xfrm>
          <a:prstGeom prst="roundRect">
            <a:avLst/>
          </a:prstGeom>
          <a:solidFill>
            <a:schemeClr val="accent6">
              <a:lumMod val="20000"/>
              <a:lumOff val="8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r>
              <a:rPr lang="en-US" sz="800" b="1" dirty="0" smtClean="0">
                <a:solidFill>
                  <a:schemeClr val="tx1"/>
                </a:solidFill>
              </a:rPr>
              <a:t>Has the programme demonstrated how it will go beyond current national practice?</a:t>
            </a:r>
          </a:p>
        </p:txBody>
      </p:sp>
      <p:sp>
        <p:nvSpPr>
          <p:cNvPr id="186" name="Rounded Rectangle 185"/>
          <p:cNvSpPr/>
          <p:nvPr/>
        </p:nvSpPr>
        <p:spPr>
          <a:xfrm>
            <a:off x="2667000" y="1143000"/>
            <a:ext cx="1524000" cy="457200"/>
          </a:xfrm>
          <a:prstGeom prst="roundRect">
            <a:avLst/>
          </a:prstGeom>
          <a:solidFill>
            <a:schemeClr val="accent6">
              <a:lumMod val="60000"/>
              <a:lumOff val="4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r>
              <a:rPr lang="en-US" sz="800" b="1" dirty="0" smtClean="0">
                <a:solidFill>
                  <a:schemeClr val="tx1"/>
                </a:solidFill>
              </a:rPr>
              <a:t>Does the country have its own credible legislation in place enforcing this criterion?</a:t>
            </a:r>
          </a:p>
        </p:txBody>
      </p:sp>
      <p:cxnSp>
        <p:nvCxnSpPr>
          <p:cNvPr id="93" name="Straight Arrow Connector 92"/>
          <p:cNvCxnSpPr>
            <a:stCxn id="186" idx="3"/>
            <a:endCxn id="183" idx="1"/>
          </p:cNvCxnSpPr>
          <p:nvPr/>
        </p:nvCxnSpPr>
        <p:spPr>
          <a:xfrm>
            <a:off x="4191000" y="1371600"/>
            <a:ext cx="1524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240" name="Straight Arrow Connector 239"/>
          <p:cNvCxnSpPr>
            <a:stCxn id="183" idx="2"/>
            <a:endCxn id="104" idx="0"/>
          </p:cNvCxnSpPr>
          <p:nvPr/>
        </p:nvCxnSpPr>
        <p:spPr>
          <a:xfrm rot="5400000">
            <a:off x="4838700" y="1790700"/>
            <a:ext cx="2286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249" name="Text Box 221"/>
          <p:cNvSpPr txBox="1">
            <a:spLocks noChangeArrowheads="1"/>
          </p:cNvSpPr>
          <p:nvPr/>
        </p:nvSpPr>
        <p:spPr bwMode="auto">
          <a:xfrm>
            <a:off x="2438400" y="10668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NO</a:t>
            </a:r>
          </a:p>
        </p:txBody>
      </p:sp>
      <p:cxnSp>
        <p:nvCxnSpPr>
          <p:cNvPr id="251" name="Shape 250"/>
          <p:cNvCxnSpPr>
            <a:stCxn id="104" idx="2"/>
          </p:cNvCxnSpPr>
          <p:nvPr/>
        </p:nvCxnSpPr>
        <p:spPr>
          <a:xfrm rot="16200000" flipH="1">
            <a:off x="5257800" y="3200400"/>
            <a:ext cx="152400" cy="762000"/>
          </a:xfrm>
          <a:prstGeom prst="bentConnector2">
            <a:avLst/>
          </a:prstGeom>
          <a:ln>
            <a:tailEnd type="arrow"/>
          </a:ln>
        </p:spPr>
        <p:style>
          <a:lnRef idx="2">
            <a:schemeClr val="dk1"/>
          </a:lnRef>
          <a:fillRef idx="0">
            <a:schemeClr val="dk1"/>
          </a:fillRef>
          <a:effectRef idx="1">
            <a:schemeClr val="dk1"/>
          </a:effectRef>
          <a:fontRef idx="minor">
            <a:schemeClr val="tx1"/>
          </a:fontRef>
        </p:style>
      </p:cxnSp>
      <p:sp>
        <p:nvSpPr>
          <p:cNvPr id="253" name="Text Box 221"/>
          <p:cNvSpPr txBox="1">
            <a:spLocks noChangeArrowheads="1"/>
          </p:cNvSpPr>
          <p:nvPr/>
        </p:nvSpPr>
        <p:spPr bwMode="auto">
          <a:xfrm>
            <a:off x="3962400" y="25146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NO</a:t>
            </a:r>
          </a:p>
        </p:txBody>
      </p:sp>
      <p:cxnSp>
        <p:nvCxnSpPr>
          <p:cNvPr id="264" name="Elbow Connector 263"/>
          <p:cNvCxnSpPr>
            <a:stCxn id="104" idx="1"/>
          </p:cNvCxnSpPr>
          <p:nvPr/>
        </p:nvCxnSpPr>
        <p:spPr>
          <a:xfrm rot="10800000">
            <a:off x="1371600" y="1905000"/>
            <a:ext cx="2971800" cy="8001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sp>
        <p:nvSpPr>
          <p:cNvPr id="266" name="Text Box 114"/>
          <p:cNvSpPr txBox="1">
            <a:spLocks noChangeArrowheads="1"/>
          </p:cNvSpPr>
          <p:nvPr/>
        </p:nvSpPr>
        <p:spPr bwMode="auto">
          <a:xfrm>
            <a:off x="4648200" y="35052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YES</a:t>
            </a:r>
          </a:p>
        </p:txBody>
      </p:sp>
      <p:cxnSp>
        <p:nvCxnSpPr>
          <p:cNvPr id="268" name="Straight Arrow Connector 267"/>
          <p:cNvCxnSpPr>
            <a:stCxn id="186" idx="2"/>
          </p:cNvCxnSpPr>
          <p:nvPr/>
        </p:nvCxnSpPr>
        <p:spPr>
          <a:xfrm rot="5400000">
            <a:off x="2895600" y="2133600"/>
            <a:ext cx="10668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271" name="Text Box 114"/>
          <p:cNvSpPr txBox="1">
            <a:spLocks noChangeArrowheads="1"/>
          </p:cNvSpPr>
          <p:nvPr/>
        </p:nvSpPr>
        <p:spPr bwMode="auto">
          <a:xfrm>
            <a:off x="4038600" y="4631323"/>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YES</a:t>
            </a:r>
          </a:p>
        </p:txBody>
      </p:sp>
      <p:cxnSp>
        <p:nvCxnSpPr>
          <p:cNvPr id="369" name="Elbow Connector 368"/>
          <p:cNvCxnSpPr>
            <a:stCxn id="108" idx="3"/>
            <a:endCxn id="123" idx="1"/>
          </p:cNvCxnSpPr>
          <p:nvPr/>
        </p:nvCxnSpPr>
        <p:spPr>
          <a:xfrm>
            <a:off x="2438400" y="3352800"/>
            <a:ext cx="304800" cy="1588"/>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415" name="Shape 414"/>
          <p:cNvCxnSpPr>
            <a:stCxn id="108" idx="2"/>
            <a:endCxn id="166" idx="1"/>
          </p:cNvCxnSpPr>
          <p:nvPr/>
        </p:nvCxnSpPr>
        <p:spPr>
          <a:xfrm rot="16200000" flipH="1">
            <a:off x="1695450" y="3371850"/>
            <a:ext cx="685800" cy="1409700"/>
          </a:xfrm>
          <a:prstGeom prst="bentConnector2">
            <a:avLst/>
          </a:prstGeom>
          <a:ln>
            <a:tailEnd type="arrow"/>
          </a:ln>
        </p:spPr>
        <p:style>
          <a:lnRef idx="2">
            <a:schemeClr val="dk1"/>
          </a:lnRef>
          <a:fillRef idx="0">
            <a:schemeClr val="dk1"/>
          </a:fillRef>
          <a:effectRef idx="1">
            <a:schemeClr val="dk1"/>
          </a:effectRef>
          <a:fontRef idx="minor">
            <a:schemeClr val="tx1"/>
          </a:fontRef>
        </p:style>
      </p:cxnSp>
      <p:cxnSp>
        <p:nvCxnSpPr>
          <p:cNvPr id="464" name="Elbow Connector 463"/>
          <p:cNvCxnSpPr>
            <a:stCxn id="123" idx="2"/>
            <a:endCxn id="166" idx="0"/>
          </p:cNvCxnSpPr>
          <p:nvPr/>
        </p:nvCxnSpPr>
        <p:spPr>
          <a:xfrm rot="5400000">
            <a:off x="3276600" y="4000500"/>
            <a:ext cx="228600" cy="1588"/>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493" name="Elbow Connector 492"/>
          <p:cNvCxnSpPr>
            <a:stCxn id="166" idx="3"/>
            <a:endCxn id="107" idx="1"/>
          </p:cNvCxnSpPr>
          <p:nvPr/>
        </p:nvCxnSpPr>
        <p:spPr>
          <a:xfrm>
            <a:off x="4038600" y="4419600"/>
            <a:ext cx="304800" cy="1588"/>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498" name="Shape 497"/>
          <p:cNvCxnSpPr>
            <a:stCxn id="105" idx="2"/>
          </p:cNvCxnSpPr>
          <p:nvPr/>
        </p:nvCxnSpPr>
        <p:spPr>
          <a:xfrm rot="16200000" flipH="1">
            <a:off x="5276850" y="5581650"/>
            <a:ext cx="152400" cy="723900"/>
          </a:xfrm>
          <a:prstGeom prst="bentConnector2">
            <a:avLst/>
          </a:prstGeom>
          <a:ln>
            <a:tailEnd type="arrow"/>
          </a:ln>
        </p:spPr>
        <p:style>
          <a:lnRef idx="2">
            <a:schemeClr val="dk1"/>
          </a:lnRef>
          <a:fillRef idx="0">
            <a:schemeClr val="dk1"/>
          </a:fillRef>
          <a:effectRef idx="1">
            <a:schemeClr val="dk1"/>
          </a:effectRef>
          <a:fontRef idx="minor">
            <a:schemeClr val="tx1"/>
          </a:fontRef>
        </p:style>
      </p:cxnSp>
      <p:cxnSp>
        <p:nvCxnSpPr>
          <p:cNvPr id="533" name="Straight Arrow Connector 532"/>
          <p:cNvCxnSpPr/>
          <p:nvPr/>
        </p:nvCxnSpPr>
        <p:spPr>
          <a:xfrm>
            <a:off x="2438400" y="6172200"/>
            <a:ext cx="32766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550" name="Straight Arrow Connector 549"/>
          <p:cNvCxnSpPr>
            <a:stCxn id="113" idx="3"/>
            <a:endCxn id="111" idx="1"/>
          </p:cNvCxnSpPr>
          <p:nvPr/>
        </p:nvCxnSpPr>
        <p:spPr>
          <a:xfrm>
            <a:off x="2438400" y="6858000"/>
            <a:ext cx="4572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557" name="Straight Arrow Connector 556"/>
          <p:cNvCxnSpPr/>
          <p:nvPr/>
        </p:nvCxnSpPr>
        <p:spPr>
          <a:xfrm>
            <a:off x="4724400" y="7008812"/>
            <a:ext cx="9906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568" name="Straight Arrow Connector 567"/>
          <p:cNvCxnSpPr/>
          <p:nvPr/>
        </p:nvCxnSpPr>
        <p:spPr>
          <a:xfrm rot="5400000">
            <a:off x="1143000" y="7239000"/>
            <a:ext cx="305594" cy="794"/>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570" name="Text Box 115"/>
          <p:cNvSpPr txBox="1">
            <a:spLocks noChangeArrowheads="1"/>
          </p:cNvSpPr>
          <p:nvPr/>
        </p:nvSpPr>
        <p:spPr bwMode="auto">
          <a:xfrm>
            <a:off x="4724401" y="6553200"/>
            <a:ext cx="380999"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NO</a:t>
            </a:r>
          </a:p>
        </p:txBody>
      </p:sp>
      <p:cxnSp>
        <p:nvCxnSpPr>
          <p:cNvPr id="152" name="Elbow Connector 151"/>
          <p:cNvCxnSpPr/>
          <p:nvPr/>
        </p:nvCxnSpPr>
        <p:spPr>
          <a:xfrm flipV="1">
            <a:off x="5181600" y="1752600"/>
            <a:ext cx="533400" cy="152402"/>
          </a:xfrm>
          <a:prstGeom prst="bentConnector3">
            <a:avLst>
              <a:gd name="adj1" fmla="val -683"/>
            </a:avLst>
          </a:prstGeom>
          <a:ln>
            <a:tailEnd type="arrow"/>
          </a:ln>
        </p:spPr>
        <p:style>
          <a:lnRef idx="2">
            <a:schemeClr val="dk1"/>
          </a:lnRef>
          <a:fillRef idx="0">
            <a:schemeClr val="dk1"/>
          </a:fillRef>
          <a:effectRef idx="1">
            <a:schemeClr val="dk1"/>
          </a:effectRef>
          <a:fontRef idx="minor">
            <a:schemeClr val="tx1"/>
          </a:fontRef>
        </p:style>
      </p:cxnSp>
      <p:cxnSp>
        <p:nvCxnSpPr>
          <p:cNvPr id="184" name="Elbow Connector 183"/>
          <p:cNvCxnSpPr>
            <a:stCxn id="123" idx="3"/>
          </p:cNvCxnSpPr>
          <p:nvPr/>
        </p:nvCxnSpPr>
        <p:spPr>
          <a:xfrm>
            <a:off x="4038600" y="3352800"/>
            <a:ext cx="1676400" cy="609600"/>
          </a:xfrm>
          <a:prstGeom prst="bentConnector3">
            <a:avLst>
              <a:gd name="adj1" fmla="val 9596"/>
            </a:avLst>
          </a:prstGeom>
          <a:ln>
            <a:tailEnd type="arrow"/>
          </a:ln>
        </p:spPr>
        <p:style>
          <a:lnRef idx="2">
            <a:schemeClr val="dk1"/>
          </a:lnRef>
          <a:fillRef idx="0">
            <a:schemeClr val="dk1"/>
          </a:fillRef>
          <a:effectRef idx="1">
            <a:schemeClr val="dk1"/>
          </a:effectRef>
          <a:fontRef idx="minor">
            <a:schemeClr val="tx1"/>
          </a:fontRef>
        </p:style>
      </p:cxnSp>
      <p:cxnSp>
        <p:nvCxnSpPr>
          <p:cNvPr id="201" name="Elbow Connector 200"/>
          <p:cNvCxnSpPr>
            <a:stCxn id="107" idx="2"/>
            <a:endCxn id="105" idx="0"/>
          </p:cNvCxnSpPr>
          <p:nvPr/>
        </p:nvCxnSpPr>
        <p:spPr>
          <a:xfrm rot="5400000">
            <a:off x="4914900" y="4876800"/>
            <a:ext cx="152400" cy="1588"/>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237" name="Elbow Connector 236"/>
          <p:cNvCxnSpPr/>
          <p:nvPr/>
        </p:nvCxnSpPr>
        <p:spPr>
          <a:xfrm rot="5400000">
            <a:off x="3810000" y="4876800"/>
            <a:ext cx="838200" cy="228600"/>
          </a:xfrm>
          <a:prstGeom prst="bentConnector3">
            <a:avLst>
              <a:gd name="adj1" fmla="val 255"/>
            </a:avLst>
          </a:prstGeom>
          <a:ln>
            <a:tailEnd type="arrow"/>
          </a:ln>
        </p:spPr>
        <p:style>
          <a:lnRef idx="2">
            <a:schemeClr val="dk1"/>
          </a:lnRef>
          <a:fillRef idx="0">
            <a:schemeClr val="dk1"/>
          </a:fillRef>
          <a:effectRef idx="1">
            <a:schemeClr val="dk1"/>
          </a:effectRef>
          <a:fontRef idx="minor">
            <a:schemeClr val="tx1"/>
          </a:fontRef>
        </p:style>
      </p:cxnSp>
      <p:cxnSp>
        <p:nvCxnSpPr>
          <p:cNvPr id="244" name="Shape 243"/>
          <p:cNvCxnSpPr>
            <a:stCxn id="105" idx="1"/>
            <a:endCxn id="124" idx="0"/>
          </p:cNvCxnSpPr>
          <p:nvPr/>
        </p:nvCxnSpPr>
        <p:spPr>
          <a:xfrm rot="10800000" flipV="1">
            <a:off x="1333500" y="5410200"/>
            <a:ext cx="3009900" cy="228600"/>
          </a:xfrm>
          <a:prstGeom prst="bentConnector2">
            <a:avLst/>
          </a:prstGeom>
          <a:ln>
            <a:tailEnd type="arrow"/>
          </a:ln>
        </p:spPr>
        <p:style>
          <a:lnRef idx="2">
            <a:schemeClr val="dk1"/>
          </a:lnRef>
          <a:fillRef idx="0">
            <a:schemeClr val="dk1"/>
          </a:fillRef>
          <a:effectRef idx="1">
            <a:schemeClr val="dk1"/>
          </a:effectRef>
          <a:fontRef idx="minor">
            <a:schemeClr val="tx1"/>
          </a:fontRef>
        </p:style>
      </p:cxnSp>
      <p:cxnSp>
        <p:nvCxnSpPr>
          <p:cNvPr id="261" name="Straight Arrow Connector 260"/>
          <p:cNvCxnSpPr/>
          <p:nvPr/>
        </p:nvCxnSpPr>
        <p:spPr>
          <a:xfrm rot="5400000">
            <a:off x="3010694" y="5066506"/>
            <a:ext cx="6858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262" name="Text Box 114"/>
          <p:cNvSpPr txBox="1">
            <a:spLocks noChangeArrowheads="1"/>
          </p:cNvSpPr>
          <p:nvPr/>
        </p:nvSpPr>
        <p:spPr bwMode="auto">
          <a:xfrm>
            <a:off x="3962400" y="54864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YES</a:t>
            </a:r>
          </a:p>
        </p:txBody>
      </p:sp>
      <p:sp>
        <p:nvSpPr>
          <p:cNvPr id="282" name="Text Box 115"/>
          <p:cNvSpPr txBox="1">
            <a:spLocks noChangeArrowheads="1"/>
          </p:cNvSpPr>
          <p:nvPr/>
        </p:nvSpPr>
        <p:spPr bwMode="auto">
          <a:xfrm>
            <a:off x="2362200" y="5943600"/>
            <a:ext cx="380999"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NO</a:t>
            </a:r>
          </a:p>
        </p:txBody>
      </p:sp>
      <p:sp>
        <p:nvSpPr>
          <p:cNvPr id="289" name="TextBox 288"/>
          <p:cNvSpPr txBox="1"/>
          <p:nvPr/>
        </p:nvSpPr>
        <p:spPr>
          <a:xfrm>
            <a:off x="5715000" y="1524000"/>
            <a:ext cx="838200" cy="707886"/>
          </a:xfrm>
          <a:prstGeom prst="rect">
            <a:avLst/>
          </a:prstGeom>
          <a:noFill/>
        </p:spPr>
        <p:txBody>
          <a:bodyPr wrap="square" rtlCol="0">
            <a:spAutoFit/>
          </a:bodyPr>
          <a:lstStyle/>
          <a:p>
            <a:r>
              <a:rPr lang="en-US" sz="800" b="1" dirty="0" smtClean="0"/>
              <a:t>Appropriate measures to be introduced  </a:t>
            </a:r>
            <a:r>
              <a:rPr lang="en-US" sz="800" b="1" dirty="0" smtClean="0">
                <a:solidFill>
                  <a:srgbClr val="FF0000"/>
                </a:solidFill>
              </a:rPr>
              <a:t>(link to treaties)</a:t>
            </a:r>
            <a:endParaRPr lang="en-US" sz="800" b="1" u="sng" dirty="0">
              <a:solidFill>
                <a:srgbClr val="FF0000"/>
              </a:solidFill>
            </a:endParaRPr>
          </a:p>
        </p:txBody>
      </p:sp>
      <p:sp>
        <p:nvSpPr>
          <p:cNvPr id="291" name="TextBox 290"/>
          <p:cNvSpPr txBox="1"/>
          <p:nvPr/>
        </p:nvSpPr>
        <p:spPr>
          <a:xfrm>
            <a:off x="5715000" y="3733800"/>
            <a:ext cx="838200" cy="707886"/>
          </a:xfrm>
          <a:prstGeom prst="rect">
            <a:avLst/>
          </a:prstGeom>
          <a:noFill/>
        </p:spPr>
        <p:txBody>
          <a:bodyPr wrap="square" rtlCol="0">
            <a:spAutoFit/>
          </a:bodyPr>
          <a:lstStyle/>
          <a:p>
            <a:r>
              <a:rPr lang="en-US" sz="800" b="1" dirty="0" smtClean="0"/>
              <a:t>Appropriate assessment to be conducted </a:t>
            </a:r>
            <a:r>
              <a:rPr lang="en-US" sz="800" b="1" dirty="0" smtClean="0">
                <a:solidFill>
                  <a:srgbClr val="FF0000"/>
                </a:solidFill>
              </a:rPr>
              <a:t>(link to guidance)</a:t>
            </a:r>
            <a:endParaRPr lang="en-US" sz="800" b="1" u="sng" dirty="0">
              <a:solidFill>
                <a:srgbClr val="FF0000"/>
              </a:solidFill>
            </a:endParaRPr>
          </a:p>
        </p:txBody>
      </p:sp>
      <p:sp>
        <p:nvSpPr>
          <p:cNvPr id="293" name="TextBox 292"/>
          <p:cNvSpPr txBox="1"/>
          <p:nvPr/>
        </p:nvSpPr>
        <p:spPr>
          <a:xfrm>
            <a:off x="5715000" y="6629400"/>
            <a:ext cx="838200" cy="1446550"/>
          </a:xfrm>
          <a:prstGeom prst="rect">
            <a:avLst/>
          </a:prstGeom>
          <a:noFill/>
        </p:spPr>
        <p:txBody>
          <a:bodyPr wrap="square" rtlCol="0">
            <a:spAutoFit/>
          </a:bodyPr>
          <a:lstStyle/>
          <a:p>
            <a:endParaRPr lang="en-US" sz="800" dirty="0" smtClean="0"/>
          </a:p>
          <a:p>
            <a:r>
              <a:rPr lang="en-US" sz="800" b="1" dirty="0" smtClean="0"/>
              <a:t>Appropriate mechanisms /processes  to be established in accordance with Operational Guidance </a:t>
            </a:r>
            <a:r>
              <a:rPr lang="en-US" sz="800" b="1" dirty="0" smtClean="0">
                <a:solidFill>
                  <a:srgbClr val="FF0000"/>
                </a:solidFill>
              </a:rPr>
              <a:t>(link to guidance)</a:t>
            </a:r>
            <a:endParaRPr lang="en-US" sz="800" b="1" dirty="0" smtClean="0"/>
          </a:p>
          <a:p>
            <a:endParaRPr lang="en-US" sz="800" u="sng" dirty="0"/>
          </a:p>
        </p:txBody>
      </p:sp>
      <p:sp>
        <p:nvSpPr>
          <p:cNvPr id="299" name="TextBox 298"/>
          <p:cNvSpPr txBox="1"/>
          <p:nvPr/>
        </p:nvSpPr>
        <p:spPr>
          <a:xfrm>
            <a:off x="5715000" y="3124200"/>
            <a:ext cx="838200" cy="707886"/>
          </a:xfrm>
          <a:prstGeom prst="rect">
            <a:avLst/>
          </a:prstGeom>
          <a:noFill/>
        </p:spPr>
        <p:txBody>
          <a:bodyPr wrap="square" rtlCol="0">
            <a:spAutoFit/>
          </a:bodyPr>
          <a:lstStyle/>
          <a:p>
            <a:r>
              <a:rPr lang="en-US" sz="800" b="1" dirty="0" smtClean="0"/>
              <a:t>Appropriate justification to be provided </a:t>
            </a:r>
            <a:r>
              <a:rPr lang="en-US" sz="800" b="1" dirty="0" smtClean="0">
                <a:solidFill>
                  <a:srgbClr val="FF0000"/>
                </a:solidFill>
              </a:rPr>
              <a:t>(link to best practice)</a:t>
            </a:r>
            <a:endParaRPr lang="en-US" sz="800" b="1" u="sng" dirty="0">
              <a:solidFill>
                <a:srgbClr val="FF0000"/>
              </a:solidFill>
            </a:endParaRPr>
          </a:p>
        </p:txBody>
      </p:sp>
      <p:sp>
        <p:nvSpPr>
          <p:cNvPr id="305" name="TextBox 304"/>
          <p:cNvSpPr txBox="1"/>
          <p:nvPr/>
        </p:nvSpPr>
        <p:spPr>
          <a:xfrm>
            <a:off x="5715000" y="5867400"/>
            <a:ext cx="838200" cy="707886"/>
          </a:xfrm>
          <a:prstGeom prst="rect">
            <a:avLst/>
          </a:prstGeom>
          <a:noFill/>
        </p:spPr>
        <p:txBody>
          <a:bodyPr wrap="square" rtlCol="0">
            <a:spAutoFit/>
          </a:bodyPr>
          <a:lstStyle/>
          <a:p>
            <a:r>
              <a:rPr lang="en-US" sz="800" b="1" dirty="0" smtClean="0"/>
              <a:t>Appropriate analyses to be carried out  </a:t>
            </a:r>
            <a:r>
              <a:rPr lang="en-US" sz="800" b="1" dirty="0" smtClean="0">
                <a:solidFill>
                  <a:srgbClr val="FF0000"/>
                </a:solidFill>
              </a:rPr>
              <a:t>(link to best practice)</a:t>
            </a:r>
            <a:endParaRPr lang="en-US" sz="800" b="1" u="sng" dirty="0"/>
          </a:p>
        </p:txBody>
      </p:sp>
      <p:sp>
        <p:nvSpPr>
          <p:cNvPr id="98" name="TextBox 97"/>
          <p:cNvSpPr txBox="1"/>
          <p:nvPr/>
        </p:nvSpPr>
        <p:spPr>
          <a:xfrm rot="16200000">
            <a:off x="6025634" y="1529834"/>
            <a:ext cx="1295400" cy="369332"/>
          </a:xfrm>
          <a:prstGeom prst="rect">
            <a:avLst/>
          </a:prstGeom>
          <a:noFill/>
        </p:spPr>
        <p:txBody>
          <a:bodyPr wrap="square" rtlCol="0">
            <a:spAutoFit/>
          </a:bodyPr>
          <a:lstStyle/>
          <a:p>
            <a:pPr algn="ctr"/>
            <a:r>
              <a:rPr lang="en-US" b="1" dirty="0" smtClean="0">
                <a:solidFill>
                  <a:schemeClr val="bg1"/>
                </a:solidFill>
              </a:rPr>
              <a:t>POLICY</a:t>
            </a:r>
            <a:endParaRPr lang="en-US" b="1" dirty="0">
              <a:solidFill>
                <a:schemeClr val="bg1"/>
              </a:solidFill>
            </a:endParaRPr>
          </a:p>
        </p:txBody>
      </p:sp>
      <p:sp>
        <p:nvSpPr>
          <p:cNvPr id="99" name="TextBox 98"/>
          <p:cNvSpPr txBox="1"/>
          <p:nvPr/>
        </p:nvSpPr>
        <p:spPr>
          <a:xfrm rot="16200000">
            <a:off x="5797034" y="4577834"/>
            <a:ext cx="1752600" cy="369332"/>
          </a:xfrm>
          <a:prstGeom prst="rect">
            <a:avLst/>
          </a:prstGeom>
          <a:noFill/>
        </p:spPr>
        <p:txBody>
          <a:bodyPr wrap="square" rtlCol="0">
            <a:spAutoFit/>
          </a:bodyPr>
          <a:lstStyle/>
          <a:p>
            <a:pPr algn="ctr"/>
            <a:r>
              <a:rPr lang="en-US" b="1" dirty="0" smtClean="0">
                <a:solidFill>
                  <a:schemeClr val="bg1"/>
                </a:solidFill>
              </a:rPr>
              <a:t>PROGRAMME</a:t>
            </a:r>
            <a:endParaRPr lang="en-US" b="1" dirty="0">
              <a:solidFill>
                <a:schemeClr val="bg1"/>
              </a:solidFill>
            </a:endParaRPr>
          </a:p>
        </p:txBody>
      </p:sp>
      <p:sp>
        <p:nvSpPr>
          <p:cNvPr id="100" name="TextBox 99"/>
          <p:cNvSpPr txBox="1"/>
          <p:nvPr/>
        </p:nvSpPr>
        <p:spPr>
          <a:xfrm rot="16200000">
            <a:off x="5797034" y="7016234"/>
            <a:ext cx="1752600" cy="369332"/>
          </a:xfrm>
          <a:prstGeom prst="rect">
            <a:avLst/>
          </a:prstGeom>
          <a:noFill/>
        </p:spPr>
        <p:txBody>
          <a:bodyPr wrap="square" rtlCol="0">
            <a:spAutoFit/>
          </a:bodyPr>
          <a:lstStyle/>
          <a:p>
            <a:pPr algn="ctr"/>
            <a:r>
              <a:rPr lang="en-US" b="1" dirty="0" smtClean="0">
                <a:solidFill>
                  <a:schemeClr val="bg1"/>
                </a:solidFill>
              </a:rPr>
              <a:t>OPERATION</a:t>
            </a:r>
            <a:endParaRPr lang="en-US" b="1" dirty="0">
              <a:solidFill>
                <a:schemeClr val="bg1"/>
              </a:solidFill>
            </a:endParaRPr>
          </a:p>
        </p:txBody>
      </p:sp>
      <p:cxnSp>
        <p:nvCxnSpPr>
          <p:cNvPr id="94" name="Shape 93"/>
          <p:cNvCxnSpPr/>
          <p:nvPr/>
        </p:nvCxnSpPr>
        <p:spPr>
          <a:xfrm>
            <a:off x="5181600" y="1676400"/>
            <a:ext cx="533400" cy="762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 name="Rectangle 65"/>
          <p:cNvSpPr/>
          <p:nvPr/>
        </p:nvSpPr>
        <p:spPr>
          <a:xfrm>
            <a:off x="0" y="1981200"/>
            <a:ext cx="6858000" cy="601980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Rectangle 66"/>
          <p:cNvSpPr/>
          <p:nvPr/>
        </p:nvSpPr>
        <p:spPr>
          <a:xfrm>
            <a:off x="0" y="1066800"/>
            <a:ext cx="6858000" cy="9144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ounded Rectangle 9"/>
          <p:cNvSpPr/>
          <p:nvPr/>
        </p:nvSpPr>
        <p:spPr>
          <a:xfrm>
            <a:off x="190500" y="533400"/>
            <a:ext cx="3390900" cy="457200"/>
          </a:xfrm>
          <a:prstGeom prst="roundRect">
            <a:avLst/>
          </a:prstGeom>
          <a:solidFill>
            <a:schemeClr val="accent1">
              <a:lumMod val="40000"/>
              <a:lumOff val="6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u="sng" dirty="0" smtClean="0">
                <a:solidFill>
                  <a:schemeClr val="tx1"/>
                </a:solidFill>
              </a:rPr>
              <a:t>Criterion 8 – Low Emission, Climate Resilient Development Coherence </a:t>
            </a:r>
          </a:p>
          <a:p>
            <a:pPr algn="ctr">
              <a:lnSpc>
                <a:spcPct val="115000"/>
              </a:lnSpc>
            </a:pPr>
            <a:r>
              <a:rPr lang="en-US" sz="800" dirty="0" smtClean="0">
                <a:solidFill>
                  <a:schemeClr val="tx1"/>
                </a:solidFill>
                <a:ea typeface="Calibri"/>
                <a:cs typeface="Times New Roman"/>
              </a:rPr>
              <a:t>Economic implications are assessed and adverse impacts are mitigated except for where they are intended. </a:t>
            </a:r>
            <a:endParaRPr lang="en-US" sz="800" dirty="0">
              <a:solidFill>
                <a:schemeClr val="tx1"/>
              </a:solidFill>
              <a:ea typeface="Calibri"/>
              <a:cs typeface="Times New Roman"/>
            </a:endParaRPr>
          </a:p>
        </p:txBody>
      </p:sp>
      <p:sp>
        <p:nvSpPr>
          <p:cNvPr id="115" name="Rectangle 114"/>
          <p:cNvSpPr/>
          <p:nvPr/>
        </p:nvSpPr>
        <p:spPr>
          <a:xfrm>
            <a:off x="0" y="0"/>
            <a:ext cx="6858000" cy="4572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TextBox 115"/>
          <p:cNvSpPr txBox="1"/>
          <p:nvPr/>
        </p:nvSpPr>
        <p:spPr>
          <a:xfrm>
            <a:off x="0" y="87868"/>
            <a:ext cx="1524000" cy="369332"/>
          </a:xfrm>
          <a:prstGeom prst="rect">
            <a:avLst/>
          </a:prstGeom>
          <a:noFill/>
        </p:spPr>
        <p:txBody>
          <a:bodyPr wrap="square" rtlCol="0">
            <a:spAutoFit/>
          </a:bodyPr>
          <a:lstStyle/>
          <a:p>
            <a:r>
              <a:rPr lang="en-US" b="1" dirty="0" smtClean="0"/>
              <a:t>UN REDD</a:t>
            </a:r>
            <a:endParaRPr lang="en-US" b="1" dirty="0"/>
          </a:p>
        </p:txBody>
      </p:sp>
      <p:sp>
        <p:nvSpPr>
          <p:cNvPr id="117" name="TextBox 116"/>
          <p:cNvSpPr txBox="1"/>
          <p:nvPr/>
        </p:nvSpPr>
        <p:spPr>
          <a:xfrm>
            <a:off x="2819400" y="87868"/>
            <a:ext cx="4038600" cy="369332"/>
          </a:xfrm>
          <a:prstGeom prst="rect">
            <a:avLst/>
          </a:prstGeom>
          <a:noFill/>
        </p:spPr>
        <p:txBody>
          <a:bodyPr wrap="square" rtlCol="0">
            <a:spAutoFit/>
          </a:bodyPr>
          <a:lstStyle/>
          <a:p>
            <a:pPr algn="r"/>
            <a:r>
              <a:rPr lang="en-US" b="1" i="1" dirty="0" smtClean="0"/>
              <a:t>Principle 2: Stakeholder livelihood</a:t>
            </a:r>
            <a:endParaRPr lang="en-US" b="1" i="1" dirty="0"/>
          </a:p>
        </p:txBody>
      </p:sp>
      <p:sp>
        <p:nvSpPr>
          <p:cNvPr id="119" name="Rectangle 118"/>
          <p:cNvSpPr/>
          <p:nvPr/>
        </p:nvSpPr>
        <p:spPr>
          <a:xfrm>
            <a:off x="1371600" y="0"/>
            <a:ext cx="5486400" cy="4572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0" name="TextBox 119"/>
          <p:cNvSpPr txBox="1"/>
          <p:nvPr/>
        </p:nvSpPr>
        <p:spPr>
          <a:xfrm>
            <a:off x="1371600" y="87868"/>
            <a:ext cx="5486400" cy="369332"/>
          </a:xfrm>
          <a:prstGeom prst="rect">
            <a:avLst/>
          </a:prstGeom>
          <a:noFill/>
        </p:spPr>
        <p:txBody>
          <a:bodyPr wrap="square" rtlCol="0">
            <a:spAutoFit/>
          </a:bodyPr>
          <a:lstStyle/>
          <a:p>
            <a:pPr algn="r"/>
            <a:r>
              <a:rPr lang="en-US" b="1" i="1" dirty="0" smtClean="0"/>
              <a:t>Principle 3 – </a:t>
            </a:r>
            <a:r>
              <a:rPr lang="en-US" b="1" i="1" smtClean="0"/>
              <a:t>Policy Coherence</a:t>
            </a:r>
            <a:endParaRPr lang="en-US" b="1" i="1" dirty="0"/>
          </a:p>
        </p:txBody>
      </p:sp>
      <p:sp>
        <p:nvSpPr>
          <p:cNvPr id="121" name="Rectangle 1"/>
          <p:cNvSpPr>
            <a:spLocks noChangeArrowheads="1"/>
          </p:cNvSpPr>
          <p:nvPr/>
        </p:nvSpPr>
        <p:spPr bwMode="auto">
          <a:xfrm>
            <a:off x="0" y="0"/>
            <a:ext cx="6858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cs typeface="Arial" pitchFamily="34" charset="0"/>
              </a:rPr>
              <a:t/>
            </a:r>
            <a:br>
              <a:rPr kumimoji="0" lang="en-US" sz="1800" b="0" i="0" u="none" strike="noStrike" cap="none" normalizeH="0" baseline="0" smtClean="0">
                <a:ln>
                  <a:noFill/>
                </a:ln>
                <a:solidFill>
                  <a:schemeClr val="tx1"/>
                </a:solidFill>
                <a:effectLst/>
                <a:latin typeface="Arial" pitchFamily="34" charset="0"/>
                <a:cs typeface="Arial" pitchFamily="34" charset="0"/>
              </a:rPr>
            </a:b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2" name="Rectangle 121"/>
          <p:cNvSpPr>
            <a:spLocks noChangeArrowheads="1"/>
          </p:cNvSpPr>
          <p:nvPr/>
        </p:nvSpPr>
        <p:spPr bwMode="auto">
          <a:xfrm>
            <a:off x="0" y="0"/>
            <a:ext cx="6858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cs typeface="Arial" pitchFamily="34" charset="0"/>
              </a:rPr>
              <a:t/>
            </a:r>
            <a:br>
              <a:rPr kumimoji="0" lang="en-US" sz="1800" b="0" i="0" u="none" strike="noStrike" cap="none" normalizeH="0" baseline="0" smtClean="0">
                <a:ln>
                  <a:noFill/>
                </a:ln>
                <a:solidFill>
                  <a:schemeClr val="tx1"/>
                </a:solidFill>
                <a:effectLst/>
                <a:latin typeface="Arial" pitchFamily="34" charset="0"/>
                <a:cs typeface="Arial" pitchFamily="34" charset="0"/>
              </a:rPr>
            </a:b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3" name="Rectangle 1"/>
          <p:cNvSpPr>
            <a:spLocks noChangeArrowheads="1"/>
          </p:cNvSpPr>
          <p:nvPr/>
        </p:nvSpPr>
        <p:spPr bwMode="auto">
          <a:xfrm>
            <a:off x="0" y="0"/>
            <a:ext cx="6858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cs typeface="Arial" pitchFamily="34" charset="0"/>
              </a:rPr>
              <a:t/>
            </a:r>
            <a:br>
              <a:rPr kumimoji="0" lang="en-US" sz="1800" b="0" i="0" u="none" strike="noStrike" cap="none" normalizeH="0" baseline="0" smtClean="0">
                <a:ln>
                  <a:noFill/>
                </a:ln>
                <a:solidFill>
                  <a:schemeClr val="tx1"/>
                </a:solidFill>
                <a:effectLst/>
                <a:latin typeface="Arial" pitchFamily="34" charset="0"/>
                <a:cs typeface="Arial" pitchFamily="34" charset="0"/>
              </a:rPr>
            </a:b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pic>
        <p:nvPicPr>
          <p:cNvPr id="124" name="Picture 123"/>
          <p:cNvPicPr/>
          <p:nvPr/>
        </p:nvPicPr>
        <p:blipFill>
          <a:blip r:embed="rId2" cstate="print"/>
          <a:srcRect/>
          <a:stretch>
            <a:fillRect/>
          </a:stretch>
        </p:blipFill>
        <p:spPr bwMode="auto">
          <a:xfrm>
            <a:off x="0" y="0"/>
            <a:ext cx="1371600" cy="457200"/>
          </a:xfrm>
          <a:prstGeom prst="rect">
            <a:avLst/>
          </a:prstGeom>
          <a:noFill/>
          <a:ln w="9525">
            <a:noFill/>
            <a:miter lim="800000"/>
            <a:headEnd/>
            <a:tailEnd/>
          </a:ln>
        </p:spPr>
      </p:pic>
      <p:sp>
        <p:nvSpPr>
          <p:cNvPr id="129" name="Rounded Rectangle 128"/>
          <p:cNvSpPr/>
          <p:nvPr/>
        </p:nvSpPr>
        <p:spPr>
          <a:xfrm>
            <a:off x="4267200" y="2362200"/>
            <a:ext cx="1219200" cy="533400"/>
          </a:xfrm>
          <a:prstGeom prst="roundRect">
            <a:avLst/>
          </a:prstGeom>
          <a:solidFill>
            <a:schemeClr val="accent6">
              <a:lumMod val="20000"/>
              <a:lumOff val="8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r>
              <a:rPr lang="en-US" sz="800" b="1" dirty="0" smtClean="0">
                <a:solidFill>
                  <a:schemeClr val="tx1"/>
                </a:solidFill>
              </a:rPr>
              <a:t>Has a cost curve been estimated for </a:t>
            </a:r>
            <a:r>
              <a:rPr lang="en-US" sz="800" b="1" dirty="0" err="1" smtClean="0">
                <a:solidFill>
                  <a:schemeClr val="tx1"/>
                </a:solidFill>
              </a:rPr>
              <a:t>REDD</a:t>
            </a:r>
            <a:r>
              <a:rPr lang="en-US" sz="800" b="1" dirty="0" smtClean="0">
                <a:solidFill>
                  <a:schemeClr val="tx1"/>
                </a:solidFill>
              </a:rPr>
              <a:t>+ in the country at different CO2e prices?</a:t>
            </a:r>
          </a:p>
        </p:txBody>
      </p:sp>
      <p:sp>
        <p:nvSpPr>
          <p:cNvPr id="131" name="Rounded Rectangle 130"/>
          <p:cNvSpPr/>
          <p:nvPr/>
        </p:nvSpPr>
        <p:spPr>
          <a:xfrm>
            <a:off x="2286000" y="4724400"/>
            <a:ext cx="1676400" cy="457200"/>
          </a:xfrm>
          <a:prstGeom prst="roundRect">
            <a:avLst/>
          </a:prstGeom>
          <a:solidFill>
            <a:schemeClr val="accent6">
              <a:lumMod val="60000"/>
              <a:lumOff val="4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r>
              <a:rPr lang="en-US" sz="800" b="1" dirty="0" smtClean="0">
                <a:solidFill>
                  <a:schemeClr val="tx1"/>
                </a:solidFill>
              </a:rPr>
              <a:t>Is the national </a:t>
            </a:r>
            <a:r>
              <a:rPr lang="en-US" sz="800" b="1" dirty="0" err="1" smtClean="0">
                <a:solidFill>
                  <a:schemeClr val="tx1"/>
                </a:solidFill>
              </a:rPr>
              <a:t>REDD</a:t>
            </a:r>
            <a:r>
              <a:rPr lang="en-US" sz="800" b="1" dirty="0" smtClean="0">
                <a:solidFill>
                  <a:schemeClr val="tx1"/>
                </a:solidFill>
              </a:rPr>
              <a:t>+ strategy part of a low-emission, climate resilient development strategy?</a:t>
            </a:r>
          </a:p>
        </p:txBody>
      </p:sp>
      <p:sp>
        <p:nvSpPr>
          <p:cNvPr id="132" name="Rounded Rectangle 131"/>
          <p:cNvSpPr/>
          <p:nvPr/>
        </p:nvSpPr>
        <p:spPr>
          <a:xfrm>
            <a:off x="228600" y="1371600"/>
            <a:ext cx="2057400" cy="457200"/>
          </a:xfrm>
          <a:prstGeom prst="roundRect">
            <a:avLst/>
          </a:prstGeom>
          <a:solidFill>
            <a:schemeClr val="accent6">
              <a:lumMod val="60000"/>
              <a:lumOff val="4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r>
              <a:rPr lang="en-US" sz="800" b="1" dirty="0" smtClean="0">
                <a:solidFill>
                  <a:schemeClr val="tx1"/>
                </a:solidFill>
              </a:rPr>
              <a:t>Is there an detailed assessment of the </a:t>
            </a:r>
            <a:r>
              <a:rPr lang="en-US" sz="800" b="1" dirty="0" err="1" smtClean="0">
                <a:solidFill>
                  <a:schemeClr val="tx1"/>
                </a:solidFill>
              </a:rPr>
              <a:t>GHG</a:t>
            </a:r>
            <a:r>
              <a:rPr lang="en-US" sz="800" b="1" dirty="0" smtClean="0">
                <a:solidFill>
                  <a:schemeClr val="tx1"/>
                </a:solidFill>
              </a:rPr>
              <a:t> abatement potential of </a:t>
            </a:r>
            <a:r>
              <a:rPr lang="en-US" sz="800" b="1" dirty="0" err="1" smtClean="0">
                <a:solidFill>
                  <a:schemeClr val="tx1"/>
                </a:solidFill>
              </a:rPr>
              <a:t>REDD</a:t>
            </a:r>
            <a:r>
              <a:rPr lang="en-US" sz="800" b="1" dirty="0" smtClean="0">
                <a:solidFill>
                  <a:schemeClr val="tx1"/>
                </a:solidFill>
              </a:rPr>
              <a:t>+ in the country?</a:t>
            </a:r>
          </a:p>
        </p:txBody>
      </p:sp>
      <p:sp>
        <p:nvSpPr>
          <p:cNvPr id="134" name="Rounded Rectangle 133"/>
          <p:cNvSpPr/>
          <p:nvPr/>
        </p:nvSpPr>
        <p:spPr>
          <a:xfrm>
            <a:off x="2514600" y="2133600"/>
            <a:ext cx="1600200" cy="914400"/>
          </a:xfrm>
          <a:prstGeom prst="roundRect">
            <a:avLst/>
          </a:prstGeom>
          <a:solidFill>
            <a:schemeClr val="accent6">
              <a:lumMod val="60000"/>
              <a:lumOff val="4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r>
              <a:rPr lang="en-US" sz="800" b="1" dirty="0" smtClean="0">
                <a:solidFill>
                  <a:schemeClr val="tx1"/>
                </a:solidFill>
              </a:rPr>
              <a:t>Have the potential economic costs of implementing REDD+ been estimated for the country[1]?</a:t>
            </a:r>
          </a:p>
        </p:txBody>
      </p:sp>
      <p:sp>
        <p:nvSpPr>
          <p:cNvPr id="137" name="Rounded Rectangle 136"/>
          <p:cNvSpPr/>
          <p:nvPr/>
        </p:nvSpPr>
        <p:spPr>
          <a:xfrm>
            <a:off x="4267200" y="4648200"/>
            <a:ext cx="1219200" cy="1371600"/>
          </a:xfrm>
          <a:prstGeom prst="roundRect">
            <a:avLst>
              <a:gd name="adj" fmla="val 17319"/>
            </a:avLst>
          </a:prstGeom>
          <a:solidFill>
            <a:schemeClr val="accent6">
              <a:lumMod val="20000"/>
              <a:lumOff val="8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r>
              <a:rPr lang="en-US" sz="800" b="1" dirty="0" smtClean="0">
                <a:solidFill>
                  <a:schemeClr val="tx1"/>
                </a:solidFill>
              </a:rPr>
              <a:t>Is there a regular and ongoing multi-</a:t>
            </a:r>
            <a:r>
              <a:rPr lang="en-US" sz="800" b="1" dirty="0" err="1" smtClean="0">
                <a:solidFill>
                  <a:schemeClr val="tx1"/>
                </a:solidFill>
              </a:rPr>
              <a:t>sectoral</a:t>
            </a:r>
            <a:r>
              <a:rPr lang="en-US" sz="800" b="1" dirty="0" smtClean="0">
                <a:solidFill>
                  <a:schemeClr val="tx1"/>
                </a:solidFill>
              </a:rPr>
              <a:t> process involving </a:t>
            </a:r>
            <a:r>
              <a:rPr lang="en-US" sz="800" b="1" i="1" dirty="0" smtClean="0">
                <a:solidFill>
                  <a:schemeClr val="tx1"/>
                </a:solidFill>
              </a:rPr>
              <a:t> </a:t>
            </a:r>
            <a:r>
              <a:rPr lang="en-US" sz="800" b="1" dirty="0" smtClean="0">
                <a:solidFill>
                  <a:schemeClr val="tx1"/>
                </a:solidFill>
              </a:rPr>
              <a:t>national planning and other relevant bodies of governments/institutions/divisions to implement the strategy?</a:t>
            </a:r>
          </a:p>
        </p:txBody>
      </p:sp>
      <p:sp>
        <p:nvSpPr>
          <p:cNvPr id="149" name="Rounded Rectangle 148"/>
          <p:cNvSpPr/>
          <p:nvPr/>
        </p:nvSpPr>
        <p:spPr>
          <a:xfrm>
            <a:off x="228600" y="3657600"/>
            <a:ext cx="2057400" cy="914400"/>
          </a:xfrm>
          <a:prstGeom prst="roundRect">
            <a:avLst>
              <a:gd name="adj" fmla="val 16912"/>
            </a:avLst>
          </a:prstGeom>
          <a:solidFill>
            <a:schemeClr val="accent6">
              <a:lumMod val="60000"/>
              <a:lumOff val="4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r>
              <a:rPr lang="en-US" sz="800" b="1" dirty="0" smtClean="0">
                <a:solidFill>
                  <a:schemeClr val="tx1"/>
                </a:solidFill>
              </a:rPr>
              <a:t>Does the programme elaborate how its policies and measures will contribute to the implementation of existing sustainable development and poverty reduction policies, strategies and plans developed at national and other relevant levels?</a:t>
            </a:r>
            <a:endParaRPr lang="en-US" sz="800" b="1" dirty="0">
              <a:solidFill>
                <a:srgbClr val="FF0000"/>
              </a:solidFill>
            </a:endParaRPr>
          </a:p>
        </p:txBody>
      </p:sp>
      <p:sp>
        <p:nvSpPr>
          <p:cNvPr id="164" name="Rounded Rectangle 163"/>
          <p:cNvSpPr/>
          <p:nvPr/>
        </p:nvSpPr>
        <p:spPr>
          <a:xfrm>
            <a:off x="1066800" y="8153400"/>
            <a:ext cx="4495800" cy="609600"/>
          </a:xfrm>
          <a:prstGeom prst="roundRect">
            <a:avLst/>
          </a:prstGeom>
          <a:ln/>
        </p:spPr>
        <p:style>
          <a:lnRef idx="1">
            <a:schemeClr val="accent3"/>
          </a:lnRef>
          <a:fillRef idx="3">
            <a:schemeClr val="accent3"/>
          </a:fillRef>
          <a:effectRef idx="2">
            <a:schemeClr val="accent3"/>
          </a:effectRef>
          <a:fontRef idx="minor">
            <a:schemeClr val="lt1"/>
          </a:fontRef>
        </p:style>
        <p:txBody>
          <a:bodyPr rtlCol="0" anchor="ctr"/>
          <a:lstStyle/>
          <a:p>
            <a:pPr algn="ctr" fontAlgn="b"/>
            <a:r>
              <a:rPr lang="en-US" sz="800" b="1" dirty="0" smtClean="0">
                <a:solidFill>
                  <a:schemeClr val="tx1"/>
                </a:solidFill>
              </a:rPr>
              <a:t>The </a:t>
            </a:r>
            <a:r>
              <a:rPr lang="en-US" sz="800" b="1" dirty="0" err="1" smtClean="0">
                <a:solidFill>
                  <a:schemeClr val="tx1"/>
                </a:solidFill>
              </a:rPr>
              <a:t>Programme</a:t>
            </a:r>
            <a:r>
              <a:rPr lang="en-US" sz="800" b="1" dirty="0" smtClean="0">
                <a:solidFill>
                  <a:schemeClr val="tx1"/>
                </a:solidFill>
              </a:rPr>
              <a:t> coheres with national strategies, policies and  plans, undertaking supportive measures where risks to policy coherence are identified.</a:t>
            </a:r>
          </a:p>
        </p:txBody>
      </p:sp>
      <p:sp>
        <p:nvSpPr>
          <p:cNvPr id="165" name="Rounded Rectangle 164"/>
          <p:cNvSpPr/>
          <p:nvPr/>
        </p:nvSpPr>
        <p:spPr>
          <a:xfrm>
            <a:off x="228600" y="6096000"/>
            <a:ext cx="2057400" cy="381000"/>
          </a:xfrm>
          <a:prstGeom prst="roundRect">
            <a:avLst>
              <a:gd name="adj" fmla="val 16912"/>
            </a:avLst>
          </a:prstGeom>
          <a:solidFill>
            <a:schemeClr val="accent6">
              <a:lumMod val="60000"/>
              <a:lumOff val="4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r>
              <a:rPr lang="en-US" sz="800" b="1" dirty="0" smtClean="0">
                <a:solidFill>
                  <a:schemeClr val="tx1"/>
                </a:solidFill>
              </a:rPr>
              <a:t>Is there an assessment of the likely impact of implementing </a:t>
            </a:r>
            <a:r>
              <a:rPr lang="en-US" sz="800" b="1" dirty="0" err="1" smtClean="0">
                <a:solidFill>
                  <a:schemeClr val="tx1"/>
                </a:solidFill>
              </a:rPr>
              <a:t>REDD</a:t>
            </a:r>
            <a:r>
              <a:rPr lang="en-US" sz="800" b="1" dirty="0" smtClean="0">
                <a:solidFill>
                  <a:schemeClr val="tx1"/>
                </a:solidFill>
              </a:rPr>
              <a:t>+ on job creation and off-farm rural livelihoods?</a:t>
            </a:r>
            <a:endParaRPr lang="en-US" sz="800" b="1" dirty="0">
              <a:solidFill>
                <a:schemeClr val="tx1"/>
              </a:solidFill>
            </a:endParaRPr>
          </a:p>
        </p:txBody>
      </p:sp>
      <p:sp>
        <p:nvSpPr>
          <p:cNvPr id="168" name="Rounded Rectangle 167"/>
          <p:cNvSpPr/>
          <p:nvPr/>
        </p:nvSpPr>
        <p:spPr>
          <a:xfrm>
            <a:off x="2514600" y="6629400"/>
            <a:ext cx="1600200" cy="762000"/>
          </a:xfrm>
          <a:prstGeom prst="roundRect">
            <a:avLst/>
          </a:prstGeom>
          <a:solidFill>
            <a:schemeClr val="accent6">
              <a:lumMod val="60000"/>
              <a:lumOff val="4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r>
              <a:rPr lang="en-US" sz="800" b="1" dirty="0" smtClean="0">
                <a:solidFill>
                  <a:schemeClr val="tx1"/>
                </a:solidFill>
              </a:rPr>
              <a:t>Are stakeholders provided access to alternative livelihoods?</a:t>
            </a:r>
          </a:p>
        </p:txBody>
      </p:sp>
      <p:cxnSp>
        <p:nvCxnSpPr>
          <p:cNvPr id="170" name="Straight Connector 169"/>
          <p:cNvCxnSpPr>
            <a:stCxn id="131" idx="2"/>
            <a:endCxn id="131" idx="2"/>
          </p:cNvCxnSpPr>
          <p:nvPr/>
        </p:nvCxnSpPr>
        <p:spPr>
          <a:xfrm rot="5400000">
            <a:off x="3124200" y="5181600"/>
            <a:ext cx="0" cy="0"/>
          </a:xfrm>
          <a:prstGeom prst="line">
            <a:avLst/>
          </a:prstGeom>
        </p:spPr>
        <p:style>
          <a:lnRef idx="1">
            <a:schemeClr val="accent1"/>
          </a:lnRef>
          <a:fillRef idx="0">
            <a:schemeClr val="accent1"/>
          </a:fillRef>
          <a:effectRef idx="0">
            <a:schemeClr val="accent1"/>
          </a:effectRef>
          <a:fontRef idx="minor">
            <a:schemeClr val="tx1"/>
          </a:fontRef>
        </p:style>
      </p:cxnSp>
      <p:sp>
        <p:nvSpPr>
          <p:cNvPr id="275" name="Text Box 115"/>
          <p:cNvSpPr txBox="1">
            <a:spLocks noChangeArrowheads="1"/>
          </p:cNvSpPr>
          <p:nvPr/>
        </p:nvSpPr>
        <p:spPr bwMode="auto">
          <a:xfrm>
            <a:off x="914400" y="1828800"/>
            <a:ext cx="380999"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smtClean="0"/>
              <a:t>YES</a:t>
            </a:r>
            <a:endParaRPr lang="en-US" sz="800" b="1" dirty="0"/>
          </a:p>
        </p:txBody>
      </p:sp>
      <p:cxnSp>
        <p:nvCxnSpPr>
          <p:cNvPr id="279" name="Straight Arrow Connector 278"/>
          <p:cNvCxnSpPr/>
          <p:nvPr/>
        </p:nvCxnSpPr>
        <p:spPr>
          <a:xfrm rot="5400000">
            <a:off x="1104106" y="1180306"/>
            <a:ext cx="3810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284" name="Text Box 114"/>
          <p:cNvSpPr txBox="1">
            <a:spLocks noChangeArrowheads="1"/>
          </p:cNvSpPr>
          <p:nvPr/>
        </p:nvSpPr>
        <p:spPr bwMode="auto">
          <a:xfrm>
            <a:off x="4038600" y="22860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YES</a:t>
            </a:r>
          </a:p>
        </p:txBody>
      </p:sp>
      <p:sp>
        <p:nvSpPr>
          <p:cNvPr id="313" name="Text Box 115"/>
          <p:cNvSpPr txBox="1">
            <a:spLocks noChangeArrowheads="1"/>
          </p:cNvSpPr>
          <p:nvPr/>
        </p:nvSpPr>
        <p:spPr bwMode="auto">
          <a:xfrm>
            <a:off x="2286000" y="14478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NO</a:t>
            </a:r>
          </a:p>
        </p:txBody>
      </p:sp>
      <p:sp>
        <p:nvSpPr>
          <p:cNvPr id="325" name="Text Box 115"/>
          <p:cNvSpPr txBox="1">
            <a:spLocks noChangeArrowheads="1"/>
          </p:cNvSpPr>
          <p:nvPr/>
        </p:nvSpPr>
        <p:spPr bwMode="auto">
          <a:xfrm>
            <a:off x="3048000" y="19812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NO</a:t>
            </a:r>
          </a:p>
        </p:txBody>
      </p:sp>
      <p:sp>
        <p:nvSpPr>
          <p:cNvPr id="339" name="Text Box 114"/>
          <p:cNvSpPr txBox="1">
            <a:spLocks noChangeArrowheads="1"/>
          </p:cNvSpPr>
          <p:nvPr/>
        </p:nvSpPr>
        <p:spPr bwMode="auto">
          <a:xfrm>
            <a:off x="4876800" y="35052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YES</a:t>
            </a:r>
          </a:p>
        </p:txBody>
      </p:sp>
      <p:sp>
        <p:nvSpPr>
          <p:cNvPr id="355" name="Text Box 114"/>
          <p:cNvSpPr txBox="1">
            <a:spLocks noChangeArrowheads="1"/>
          </p:cNvSpPr>
          <p:nvPr/>
        </p:nvSpPr>
        <p:spPr bwMode="auto">
          <a:xfrm>
            <a:off x="990600" y="46482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YES</a:t>
            </a:r>
          </a:p>
        </p:txBody>
      </p:sp>
      <p:sp>
        <p:nvSpPr>
          <p:cNvPr id="357" name="Text Box 114"/>
          <p:cNvSpPr txBox="1">
            <a:spLocks noChangeArrowheads="1"/>
          </p:cNvSpPr>
          <p:nvPr/>
        </p:nvSpPr>
        <p:spPr bwMode="auto">
          <a:xfrm>
            <a:off x="2819400" y="51816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YES</a:t>
            </a:r>
          </a:p>
        </p:txBody>
      </p:sp>
      <p:sp>
        <p:nvSpPr>
          <p:cNvPr id="368" name="Text Box 115"/>
          <p:cNvSpPr txBox="1">
            <a:spLocks noChangeArrowheads="1"/>
          </p:cNvSpPr>
          <p:nvPr/>
        </p:nvSpPr>
        <p:spPr bwMode="auto">
          <a:xfrm>
            <a:off x="4876800" y="22098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NO</a:t>
            </a:r>
          </a:p>
        </p:txBody>
      </p:sp>
      <p:sp>
        <p:nvSpPr>
          <p:cNvPr id="375" name="Text Box 114"/>
          <p:cNvSpPr txBox="1">
            <a:spLocks noChangeArrowheads="1"/>
          </p:cNvSpPr>
          <p:nvPr/>
        </p:nvSpPr>
        <p:spPr bwMode="auto">
          <a:xfrm>
            <a:off x="4876800" y="28956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YES</a:t>
            </a:r>
          </a:p>
        </p:txBody>
      </p:sp>
      <p:sp>
        <p:nvSpPr>
          <p:cNvPr id="385" name="Text Box 115"/>
          <p:cNvSpPr txBox="1">
            <a:spLocks noChangeArrowheads="1"/>
          </p:cNvSpPr>
          <p:nvPr/>
        </p:nvSpPr>
        <p:spPr bwMode="auto">
          <a:xfrm>
            <a:off x="3886200" y="32004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NO</a:t>
            </a:r>
          </a:p>
        </p:txBody>
      </p:sp>
      <p:sp>
        <p:nvSpPr>
          <p:cNvPr id="391" name="Text Box 115"/>
          <p:cNvSpPr txBox="1">
            <a:spLocks noChangeArrowheads="1"/>
          </p:cNvSpPr>
          <p:nvPr/>
        </p:nvSpPr>
        <p:spPr bwMode="auto">
          <a:xfrm>
            <a:off x="2286000" y="39624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NO</a:t>
            </a:r>
          </a:p>
        </p:txBody>
      </p:sp>
      <p:sp>
        <p:nvSpPr>
          <p:cNvPr id="75" name="TextBox 74"/>
          <p:cNvSpPr txBox="1"/>
          <p:nvPr/>
        </p:nvSpPr>
        <p:spPr>
          <a:xfrm>
            <a:off x="5562600" y="762000"/>
            <a:ext cx="1295400" cy="369332"/>
          </a:xfrm>
          <a:prstGeom prst="rect">
            <a:avLst/>
          </a:prstGeom>
          <a:noFill/>
        </p:spPr>
        <p:txBody>
          <a:bodyPr wrap="square" rtlCol="0">
            <a:spAutoFit/>
          </a:bodyPr>
          <a:lstStyle/>
          <a:p>
            <a:r>
              <a:rPr lang="en-US" sz="900" b="1" dirty="0" smtClean="0"/>
              <a:t>Recommended Risk Mitigation Action: </a:t>
            </a:r>
            <a:endParaRPr lang="en-US" sz="900" b="1" dirty="0"/>
          </a:p>
        </p:txBody>
      </p:sp>
      <p:cxnSp>
        <p:nvCxnSpPr>
          <p:cNvPr id="98" name="Elbow Connector 97"/>
          <p:cNvCxnSpPr>
            <a:stCxn id="132" idx="2"/>
            <a:endCxn id="134" idx="1"/>
          </p:cNvCxnSpPr>
          <p:nvPr/>
        </p:nvCxnSpPr>
        <p:spPr>
          <a:xfrm rot="16200000" flipH="1">
            <a:off x="1504950" y="1581150"/>
            <a:ext cx="762000" cy="1257300"/>
          </a:xfrm>
          <a:prstGeom prst="bentConnector2">
            <a:avLst/>
          </a:prstGeom>
          <a:ln>
            <a:tailEnd type="arrow"/>
          </a:ln>
        </p:spPr>
        <p:style>
          <a:lnRef idx="2">
            <a:schemeClr val="dk1"/>
          </a:lnRef>
          <a:fillRef idx="0">
            <a:schemeClr val="dk1"/>
          </a:fillRef>
          <a:effectRef idx="1">
            <a:schemeClr val="dk1"/>
          </a:effectRef>
          <a:fontRef idx="minor">
            <a:schemeClr val="tx1"/>
          </a:fontRef>
        </p:style>
      </p:cxnSp>
      <p:cxnSp>
        <p:nvCxnSpPr>
          <p:cNvPr id="108" name="Straight Arrow Connector 107"/>
          <p:cNvCxnSpPr/>
          <p:nvPr/>
        </p:nvCxnSpPr>
        <p:spPr>
          <a:xfrm>
            <a:off x="2286000" y="1600200"/>
            <a:ext cx="34290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11" name="Shape 110"/>
          <p:cNvCxnSpPr>
            <a:stCxn id="134" idx="0"/>
          </p:cNvCxnSpPr>
          <p:nvPr/>
        </p:nvCxnSpPr>
        <p:spPr>
          <a:xfrm rot="5400000" flipH="1" flipV="1">
            <a:off x="4400550" y="819150"/>
            <a:ext cx="228600" cy="2400300"/>
          </a:xfrm>
          <a:prstGeom prst="bentConnector2">
            <a:avLst/>
          </a:prstGeom>
          <a:ln>
            <a:tailEnd type="arrow"/>
          </a:ln>
        </p:spPr>
        <p:style>
          <a:lnRef idx="2">
            <a:schemeClr val="dk1"/>
          </a:lnRef>
          <a:fillRef idx="0">
            <a:schemeClr val="dk1"/>
          </a:fillRef>
          <a:effectRef idx="1">
            <a:schemeClr val="dk1"/>
          </a:effectRef>
          <a:fontRef idx="minor">
            <a:schemeClr val="tx1"/>
          </a:fontRef>
        </p:style>
      </p:cxnSp>
      <p:sp>
        <p:nvSpPr>
          <p:cNvPr id="128" name="Rounded Rectangle 127"/>
          <p:cNvSpPr/>
          <p:nvPr/>
        </p:nvSpPr>
        <p:spPr>
          <a:xfrm>
            <a:off x="4267200" y="3124200"/>
            <a:ext cx="1219200" cy="381000"/>
          </a:xfrm>
          <a:prstGeom prst="roundRect">
            <a:avLst/>
          </a:prstGeom>
          <a:solidFill>
            <a:schemeClr val="accent6">
              <a:lumMod val="20000"/>
              <a:lumOff val="8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r>
              <a:rPr lang="en-US" sz="800" b="1" dirty="0" smtClean="0">
                <a:solidFill>
                  <a:schemeClr val="tx1"/>
                </a:solidFill>
              </a:rPr>
              <a:t>Will the estimated costs be more than the potential benefits?</a:t>
            </a:r>
          </a:p>
        </p:txBody>
      </p:sp>
      <p:cxnSp>
        <p:nvCxnSpPr>
          <p:cNvPr id="157" name="Straight Arrow Connector 156"/>
          <p:cNvCxnSpPr>
            <a:stCxn id="134" idx="3"/>
            <a:endCxn id="129" idx="1"/>
          </p:cNvCxnSpPr>
          <p:nvPr/>
        </p:nvCxnSpPr>
        <p:spPr>
          <a:xfrm>
            <a:off x="4114800" y="2590800"/>
            <a:ext cx="152400" cy="3810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62" name="Straight Arrow Connector 161"/>
          <p:cNvCxnSpPr>
            <a:stCxn id="129" idx="2"/>
            <a:endCxn id="128" idx="0"/>
          </p:cNvCxnSpPr>
          <p:nvPr/>
        </p:nvCxnSpPr>
        <p:spPr>
          <a:xfrm rot="5400000">
            <a:off x="4762500" y="3009900"/>
            <a:ext cx="2286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89" name="Shape 188"/>
          <p:cNvCxnSpPr>
            <a:stCxn id="129" idx="0"/>
          </p:cNvCxnSpPr>
          <p:nvPr/>
        </p:nvCxnSpPr>
        <p:spPr>
          <a:xfrm rot="5400000" flipH="1" flipV="1">
            <a:off x="5219700" y="1866900"/>
            <a:ext cx="152400" cy="838200"/>
          </a:xfrm>
          <a:prstGeom prst="bentConnector2">
            <a:avLst/>
          </a:prstGeom>
          <a:ln>
            <a:tailEnd type="arrow"/>
          </a:ln>
        </p:spPr>
        <p:style>
          <a:lnRef idx="2">
            <a:schemeClr val="dk1"/>
          </a:lnRef>
          <a:fillRef idx="0">
            <a:schemeClr val="dk1"/>
          </a:fillRef>
          <a:effectRef idx="1">
            <a:schemeClr val="dk1"/>
          </a:effectRef>
          <a:fontRef idx="minor">
            <a:schemeClr val="tx1"/>
          </a:fontRef>
        </p:style>
      </p:cxnSp>
      <p:cxnSp>
        <p:nvCxnSpPr>
          <p:cNvPr id="191" name="Shape 190"/>
          <p:cNvCxnSpPr>
            <a:stCxn id="128" idx="2"/>
          </p:cNvCxnSpPr>
          <p:nvPr/>
        </p:nvCxnSpPr>
        <p:spPr>
          <a:xfrm rot="16200000" flipH="1">
            <a:off x="5219700" y="3162300"/>
            <a:ext cx="152400" cy="838200"/>
          </a:xfrm>
          <a:prstGeom prst="bentConnector2">
            <a:avLst/>
          </a:prstGeom>
          <a:ln>
            <a:tailEnd type="arrow"/>
          </a:ln>
        </p:spPr>
        <p:style>
          <a:lnRef idx="2">
            <a:schemeClr val="dk1"/>
          </a:lnRef>
          <a:fillRef idx="0">
            <a:schemeClr val="dk1"/>
          </a:fillRef>
          <a:effectRef idx="1">
            <a:schemeClr val="dk1"/>
          </a:effectRef>
          <a:fontRef idx="minor">
            <a:schemeClr val="tx1"/>
          </a:fontRef>
        </p:style>
      </p:cxnSp>
      <p:cxnSp>
        <p:nvCxnSpPr>
          <p:cNvPr id="193" name="Shape 192"/>
          <p:cNvCxnSpPr>
            <a:stCxn id="128" idx="1"/>
            <a:endCxn id="149" idx="0"/>
          </p:cNvCxnSpPr>
          <p:nvPr/>
        </p:nvCxnSpPr>
        <p:spPr>
          <a:xfrm rot="10800000" flipV="1">
            <a:off x="1257300" y="3314700"/>
            <a:ext cx="3009900" cy="342900"/>
          </a:xfrm>
          <a:prstGeom prst="bentConnector2">
            <a:avLst/>
          </a:prstGeom>
          <a:ln>
            <a:tailEnd type="arrow"/>
          </a:ln>
        </p:spPr>
        <p:style>
          <a:lnRef idx="2">
            <a:schemeClr val="dk1"/>
          </a:lnRef>
          <a:fillRef idx="0">
            <a:schemeClr val="dk1"/>
          </a:fillRef>
          <a:effectRef idx="1">
            <a:schemeClr val="dk1"/>
          </a:effectRef>
          <a:fontRef idx="minor">
            <a:schemeClr val="tx1"/>
          </a:fontRef>
        </p:style>
      </p:cxnSp>
      <p:cxnSp>
        <p:nvCxnSpPr>
          <p:cNvPr id="209" name="Straight Arrow Connector 208"/>
          <p:cNvCxnSpPr>
            <a:stCxn id="149" idx="3"/>
          </p:cNvCxnSpPr>
          <p:nvPr/>
        </p:nvCxnSpPr>
        <p:spPr>
          <a:xfrm>
            <a:off x="2286000" y="4114800"/>
            <a:ext cx="34290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211" name="Shape 210"/>
          <p:cNvCxnSpPr>
            <a:stCxn id="149" idx="2"/>
            <a:endCxn id="131" idx="1"/>
          </p:cNvCxnSpPr>
          <p:nvPr/>
        </p:nvCxnSpPr>
        <p:spPr>
          <a:xfrm rot="16200000" flipH="1">
            <a:off x="1581150" y="4248150"/>
            <a:ext cx="381000" cy="1028700"/>
          </a:xfrm>
          <a:prstGeom prst="bentConnector2">
            <a:avLst/>
          </a:prstGeom>
          <a:ln>
            <a:tailEnd type="arrow"/>
          </a:ln>
        </p:spPr>
        <p:style>
          <a:lnRef idx="2">
            <a:schemeClr val="dk1"/>
          </a:lnRef>
          <a:fillRef idx="0">
            <a:schemeClr val="dk1"/>
          </a:fillRef>
          <a:effectRef idx="1">
            <a:schemeClr val="dk1"/>
          </a:effectRef>
          <a:fontRef idx="minor">
            <a:schemeClr val="tx1"/>
          </a:fontRef>
        </p:style>
      </p:cxnSp>
      <p:cxnSp>
        <p:nvCxnSpPr>
          <p:cNvPr id="215" name="Shape 214"/>
          <p:cNvCxnSpPr>
            <a:stCxn id="131" idx="0"/>
          </p:cNvCxnSpPr>
          <p:nvPr/>
        </p:nvCxnSpPr>
        <p:spPr>
          <a:xfrm rot="5400000" flipH="1" flipV="1">
            <a:off x="4267200" y="3276600"/>
            <a:ext cx="304800" cy="2590800"/>
          </a:xfrm>
          <a:prstGeom prst="bentConnector2">
            <a:avLst/>
          </a:prstGeom>
          <a:ln>
            <a:tailEnd type="arrow"/>
          </a:ln>
        </p:spPr>
        <p:style>
          <a:lnRef idx="2">
            <a:schemeClr val="dk1"/>
          </a:lnRef>
          <a:fillRef idx="0">
            <a:schemeClr val="dk1"/>
          </a:fillRef>
          <a:effectRef idx="1">
            <a:schemeClr val="dk1"/>
          </a:effectRef>
          <a:fontRef idx="minor">
            <a:schemeClr val="tx1"/>
          </a:fontRef>
        </p:style>
      </p:cxnSp>
      <p:sp>
        <p:nvSpPr>
          <p:cNvPr id="216" name="Text Box 115"/>
          <p:cNvSpPr txBox="1">
            <a:spLocks noChangeArrowheads="1"/>
          </p:cNvSpPr>
          <p:nvPr/>
        </p:nvSpPr>
        <p:spPr bwMode="auto">
          <a:xfrm>
            <a:off x="3124200" y="45720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NO</a:t>
            </a:r>
          </a:p>
        </p:txBody>
      </p:sp>
      <p:cxnSp>
        <p:nvCxnSpPr>
          <p:cNvPr id="218" name="Elbow Connector 217"/>
          <p:cNvCxnSpPr>
            <a:stCxn id="131" idx="2"/>
            <a:endCxn id="137" idx="1"/>
          </p:cNvCxnSpPr>
          <p:nvPr/>
        </p:nvCxnSpPr>
        <p:spPr>
          <a:xfrm rot="16200000" flipH="1">
            <a:off x="3619500" y="4686300"/>
            <a:ext cx="152400" cy="1143000"/>
          </a:xfrm>
          <a:prstGeom prst="bentConnector2">
            <a:avLst/>
          </a:prstGeom>
          <a:ln>
            <a:tailEnd type="arrow"/>
          </a:ln>
        </p:spPr>
        <p:style>
          <a:lnRef idx="2">
            <a:schemeClr val="dk1"/>
          </a:lnRef>
          <a:fillRef idx="0">
            <a:schemeClr val="dk1"/>
          </a:fillRef>
          <a:effectRef idx="1">
            <a:schemeClr val="dk1"/>
          </a:effectRef>
          <a:fontRef idx="minor">
            <a:schemeClr val="tx1"/>
          </a:fontRef>
        </p:style>
      </p:cxnSp>
      <p:sp>
        <p:nvSpPr>
          <p:cNvPr id="220" name="Text Box 115"/>
          <p:cNvSpPr txBox="1">
            <a:spLocks noChangeArrowheads="1"/>
          </p:cNvSpPr>
          <p:nvPr/>
        </p:nvSpPr>
        <p:spPr bwMode="auto">
          <a:xfrm>
            <a:off x="4038600" y="68580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NO</a:t>
            </a:r>
          </a:p>
        </p:txBody>
      </p:sp>
      <p:cxnSp>
        <p:nvCxnSpPr>
          <p:cNvPr id="231" name="Shape 230"/>
          <p:cNvCxnSpPr>
            <a:stCxn id="165" idx="2"/>
            <a:endCxn id="168" idx="1"/>
          </p:cNvCxnSpPr>
          <p:nvPr/>
        </p:nvCxnSpPr>
        <p:spPr>
          <a:xfrm rot="16200000" flipH="1">
            <a:off x="1619250" y="6115050"/>
            <a:ext cx="533400" cy="1257300"/>
          </a:xfrm>
          <a:prstGeom prst="bentConnector2">
            <a:avLst/>
          </a:prstGeom>
          <a:ln>
            <a:tailEnd type="arrow"/>
          </a:ln>
        </p:spPr>
        <p:style>
          <a:lnRef idx="2">
            <a:schemeClr val="dk1"/>
          </a:lnRef>
          <a:fillRef idx="0">
            <a:schemeClr val="dk1"/>
          </a:fillRef>
          <a:effectRef idx="1">
            <a:schemeClr val="dk1"/>
          </a:effectRef>
          <a:fontRef idx="minor">
            <a:schemeClr val="tx1"/>
          </a:fontRef>
        </p:style>
      </p:cxnSp>
      <p:sp>
        <p:nvSpPr>
          <p:cNvPr id="232" name="Text Box 114"/>
          <p:cNvSpPr txBox="1">
            <a:spLocks noChangeArrowheads="1"/>
          </p:cNvSpPr>
          <p:nvPr/>
        </p:nvSpPr>
        <p:spPr bwMode="auto">
          <a:xfrm>
            <a:off x="990600" y="64770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YES</a:t>
            </a:r>
          </a:p>
        </p:txBody>
      </p:sp>
      <p:sp>
        <p:nvSpPr>
          <p:cNvPr id="237" name="Text Box 114"/>
          <p:cNvSpPr txBox="1">
            <a:spLocks noChangeArrowheads="1"/>
          </p:cNvSpPr>
          <p:nvPr/>
        </p:nvSpPr>
        <p:spPr bwMode="auto">
          <a:xfrm>
            <a:off x="2895600" y="74676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YES</a:t>
            </a:r>
          </a:p>
        </p:txBody>
      </p:sp>
      <p:sp>
        <p:nvSpPr>
          <p:cNvPr id="238" name="Text Box 115"/>
          <p:cNvSpPr txBox="1">
            <a:spLocks noChangeArrowheads="1"/>
          </p:cNvSpPr>
          <p:nvPr/>
        </p:nvSpPr>
        <p:spPr bwMode="auto">
          <a:xfrm>
            <a:off x="2209800" y="64008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NO</a:t>
            </a:r>
          </a:p>
        </p:txBody>
      </p:sp>
      <p:sp>
        <p:nvSpPr>
          <p:cNvPr id="72" name="TextBox 71"/>
          <p:cNvSpPr txBox="1"/>
          <p:nvPr/>
        </p:nvSpPr>
        <p:spPr>
          <a:xfrm>
            <a:off x="5715000" y="1143000"/>
            <a:ext cx="838200" cy="1077218"/>
          </a:xfrm>
          <a:prstGeom prst="rect">
            <a:avLst/>
          </a:prstGeom>
          <a:noFill/>
        </p:spPr>
        <p:txBody>
          <a:bodyPr wrap="square" rtlCol="0">
            <a:spAutoFit/>
          </a:bodyPr>
          <a:lstStyle/>
          <a:p>
            <a:endParaRPr lang="en-US" sz="800" dirty="0" smtClean="0"/>
          </a:p>
          <a:p>
            <a:r>
              <a:rPr lang="en-US" sz="800" b="1" dirty="0" smtClean="0"/>
              <a:t>Appropriate assessment /estimation  to be completed </a:t>
            </a:r>
            <a:r>
              <a:rPr lang="en-US" sz="800" b="1" dirty="0" smtClean="0">
                <a:solidFill>
                  <a:srgbClr val="FF0000"/>
                </a:solidFill>
              </a:rPr>
              <a:t>(link to best practice)</a:t>
            </a:r>
            <a:endParaRPr lang="en-US" sz="800" b="1" dirty="0" smtClean="0"/>
          </a:p>
          <a:p>
            <a:endParaRPr lang="en-US" sz="800" b="1" u="sng" dirty="0"/>
          </a:p>
        </p:txBody>
      </p:sp>
      <p:sp>
        <p:nvSpPr>
          <p:cNvPr id="76" name="TextBox 75"/>
          <p:cNvSpPr txBox="1"/>
          <p:nvPr/>
        </p:nvSpPr>
        <p:spPr>
          <a:xfrm>
            <a:off x="5715000" y="6096000"/>
            <a:ext cx="990600" cy="584776"/>
          </a:xfrm>
          <a:prstGeom prst="rect">
            <a:avLst/>
          </a:prstGeom>
          <a:noFill/>
        </p:spPr>
        <p:txBody>
          <a:bodyPr wrap="square" rtlCol="0">
            <a:spAutoFit/>
          </a:bodyPr>
          <a:lstStyle/>
          <a:p>
            <a:r>
              <a:rPr lang="en-US" sz="800" b="1" dirty="0" smtClean="0"/>
              <a:t>Appropriate assessment to be conducted </a:t>
            </a:r>
            <a:r>
              <a:rPr lang="en-US" sz="800" b="1" dirty="0" smtClean="0">
                <a:solidFill>
                  <a:srgbClr val="FF0000"/>
                </a:solidFill>
              </a:rPr>
              <a:t>(link to best practice)</a:t>
            </a:r>
            <a:endParaRPr lang="en-US" sz="800" u="sng" dirty="0"/>
          </a:p>
        </p:txBody>
      </p:sp>
      <p:sp>
        <p:nvSpPr>
          <p:cNvPr id="77" name="TextBox 76"/>
          <p:cNvSpPr txBox="1"/>
          <p:nvPr/>
        </p:nvSpPr>
        <p:spPr>
          <a:xfrm>
            <a:off x="5715000" y="2133600"/>
            <a:ext cx="838200" cy="707886"/>
          </a:xfrm>
          <a:prstGeom prst="rect">
            <a:avLst/>
          </a:prstGeom>
          <a:noFill/>
        </p:spPr>
        <p:txBody>
          <a:bodyPr wrap="square" rtlCol="0">
            <a:spAutoFit/>
          </a:bodyPr>
          <a:lstStyle/>
          <a:p>
            <a:r>
              <a:rPr lang="en-US" sz="800" b="1" dirty="0" smtClean="0"/>
              <a:t>Appropriate estimation to  be completed </a:t>
            </a:r>
            <a:r>
              <a:rPr lang="en-US" sz="800" b="1" dirty="0" smtClean="0">
                <a:solidFill>
                  <a:srgbClr val="FF0000"/>
                </a:solidFill>
              </a:rPr>
              <a:t>(link to best practice)</a:t>
            </a:r>
            <a:endParaRPr lang="en-US" sz="800" b="1" u="sng" dirty="0"/>
          </a:p>
        </p:txBody>
      </p:sp>
      <p:sp>
        <p:nvSpPr>
          <p:cNvPr id="82" name="TextBox 81"/>
          <p:cNvSpPr txBox="1"/>
          <p:nvPr/>
        </p:nvSpPr>
        <p:spPr>
          <a:xfrm>
            <a:off x="5715000" y="3124200"/>
            <a:ext cx="838200" cy="830997"/>
          </a:xfrm>
          <a:prstGeom prst="rect">
            <a:avLst/>
          </a:prstGeom>
          <a:noFill/>
        </p:spPr>
        <p:txBody>
          <a:bodyPr wrap="square" rtlCol="0">
            <a:spAutoFit/>
          </a:bodyPr>
          <a:lstStyle/>
          <a:p>
            <a:r>
              <a:rPr lang="en-US" sz="800" b="1" dirty="0" smtClean="0"/>
              <a:t>Appropriate  strategic adjustments to be made </a:t>
            </a:r>
            <a:r>
              <a:rPr lang="en-US" sz="800" b="1" dirty="0" smtClean="0">
                <a:solidFill>
                  <a:srgbClr val="FF0000"/>
                </a:solidFill>
              </a:rPr>
              <a:t>(link to best practice</a:t>
            </a:r>
            <a:r>
              <a:rPr lang="en-US" sz="800" b="1" dirty="0" smtClean="0"/>
              <a:t>)</a:t>
            </a:r>
            <a:endParaRPr lang="en-US" sz="800" u="sng" dirty="0"/>
          </a:p>
        </p:txBody>
      </p:sp>
      <p:sp>
        <p:nvSpPr>
          <p:cNvPr id="85" name="TextBox 84"/>
          <p:cNvSpPr txBox="1"/>
          <p:nvPr/>
        </p:nvSpPr>
        <p:spPr>
          <a:xfrm>
            <a:off x="5715000" y="4800600"/>
            <a:ext cx="914400" cy="1077218"/>
          </a:xfrm>
          <a:prstGeom prst="rect">
            <a:avLst/>
          </a:prstGeom>
          <a:noFill/>
        </p:spPr>
        <p:txBody>
          <a:bodyPr wrap="square" rtlCol="0">
            <a:spAutoFit/>
          </a:bodyPr>
          <a:lstStyle/>
          <a:p>
            <a:r>
              <a:rPr lang="en-US" sz="800" b="1" dirty="0" smtClean="0"/>
              <a:t>Appropriate multi-</a:t>
            </a:r>
            <a:r>
              <a:rPr lang="en-US" sz="800" b="1" dirty="0" err="1" smtClean="0"/>
              <a:t>sectoral</a:t>
            </a:r>
            <a:r>
              <a:rPr lang="en-US" sz="800" b="1" dirty="0" smtClean="0"/>
              <a:t> mechanism(s)  to be established in a nationally acceptable manner</a:t>
            </a:r>
            <a:r>
              <a:rPr lang="en-US" sz="800" b="1" dirty="0" smtClean="0">
                <a:solidFill>
                  <a:srgbClr val="FF0000"/>
                </a:solidFill>
              </a:rPr>
              <a:t> (link to best practice)</a:t>
            </a:r>
            <a:endParaRPr lang="en-US" sz="800" b="1" dirty="0"/>
          </a:p>
        </p:txBody>
      </p:sp>
      <p:cxnSp>
        <p:nvCxnSpPr>
          <p:cNvPr id="87" name="Straight Arrow Connector 86"/>
          <p:cNvCxnSpPr>
            <a:stCxn id="168" idx="3"/>
          </p:cNvCxnSpPr>
          <p:nvPr/>
        </p:nvCxnSpPr>
        <p:spPr>
          <a:xfrm>
            <a:off x="4114800" y="7010400"/>
            <a:ext cx="16002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88" name="Text Box 115"/>
          <p:cNvSpPr txBox="1">
            <a:spLocks noChangeArrowheads="1"/>
          </p:cNvSpPr>
          <p:nvPr/>
        </p:nvSpPr>
        <p:spPr bwMode="auto">
          <a:xfrm>
            <a:off x="5410200" y="51816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NO</a:t>
            </a:r>
          </a:p>
        </p:txBody>
      </p:sp>
      <p:sp>
        <p:nvSpPr>
          <p:cNvPr id="68" name="TextBox 67"/>
          <p:cNvSpPr txBox="1"/>
          <p:nvPr/>
        </p:nvSpPr>
        <p:spPr>
          <a:xfrm rot="16200000">
            <a:off x="6025634" y="1377434"/>
            <a:ext cx="1295400" cy="369332"/>
          </a:xfrm>
          <a:prstGeom prst="rect">
            <a:avLst/>
          </a:prstGeom>
          <a:noFill/>
        </p:spPr>
        <p:txBody>
          <a:bodyPr wrap="square" rtlCol="0">
            <a:spAutoFit/>
          </a:bodyPr>
          <a:lstStyle/>
          <a:p>
            <a:pPr algn="ctr"/>
            <a:r>
              <a:rPr lang="en-US" b="1" dirty="0" smtClean="0">
                <a:solidFill>
                  <a:schemeClr val="bg1"/>
                </a:solidFill>
              </a:rPr>
              <a:t>POLICY</a:t>
            </a:r>
            <a:endParaRPr lang="en-US" b="1" dirty="0">
              <a:solidFill>
                <a:schemeClr val="bg1"/>
              </a:solidFill>
            </a:endParaRPr>
          </a:p>
        </p:txBody>
      </p:sp>
      <p:sp>
        <p:nvSpPr>
          <p:cNvPr id="69" name="TextBox 68"/>
          <p:cNvSpPr txBox="1"/>
          <p:nvPr/>
        </p:nvSpPr>
        <p:spPr>
          <a:xfrm rot="16200000">
            <a:off x="5797034" y="4577834"/>
            <a:ext cx="1752600" cy="369332"/>
          </a:xfrm>
          <a:prstGeom prst="rect">
            <a:avLst/>
          </a:prstGeom>
          <a:noFill/>
        </p:spPr>
        <p:txBody>
          <a:bodyPr wrap="square" rtlCol="0">
            <a:spAutoFit/>
          </a:bodyPr>
          <a:lstStyle/>
          <a:p>
            <a:pPr algn="ctr"/>
            <a:r>
              <a:rPr lang="en-US" b="1" dirty="0" smtClean="0">
                <a:solidFill>
                  <a:schemeClr val="bg1"/>
                </a:solidFill>
              </a:rPr>
              <a:t>PROGRAMME</a:t>
            </a:r>
            <a:endParaRPr lang="en-US" b="1" dirty="0">
              <a:solidFill>
                <a:schemeClr val="bg1"/>
              </a:solidFill>
            </a:endParaRPr>
          </a:p>
        </p:txBody>
      </p:sp>
      <p:sp>
        <p:nvSpPr>
          <p:cNvPr id="73" name="TextBox 72"/>
          <p:cNvSpPr txBox="1"/>
          <p:nvPr/>
        </p:nvSpPr>
        <p:spPr>
          <a:xfrm>
            <a:off x="5715000" y="3886200"/>
            <a:ext cx="838200" cy="954107"/>
          </a:xfrm>
          <a:prstGeom prst="rect">
            <a:avLst/>
          </a:prstGeom>
          <a:noFill/>
        </p:spPr>
        <p:txBody>
          <a:bodyPr wrap="square" rtlCol="0">
            <a:spAutoFit/>
          </a:bodyPr>
          <a:lstStyle/>
          <a:p>
            <a:r>
              <a:rPr lang="en-US" sz="800" b="1" dirty="0" smtClean="0"/>
              <a:t>Appropriate  strategic integration  process to be completed </a:t>
            </a:r>
            <a:r>
              <a:rPr lang="en-US" sz="800" b="1" dirty="0" smtClean="0">
                <a:solidFill>
                  <a:srgbClr val="FF0000"/>
                </a:solidFill>
              </a:rPr>
              <a:t>(link to best practice)</a:t>
            </a:r>
            <a:endParaRPr lang="en-US" sz="800" u="sng" dirty="0">
              <a:solidFill>
                <a:srgbClr val="FF0000"/>
              </a:solidFill>
            </a:endParaRPr>
          </a:p>
        </p:txBody>
      </p:sp>
      <p:cxnSp>
        <p:nvCxnSpPr>
          <p:cNvPr id="95" name="Straight Arrow Connector 94"/>
          <p:cNvCxnSpPr/>
          <p:nvPr/>
        </p:nvCxnSpPr>
        <p:spPr>
          <a:xfrm>
            <a:off x="2286000" y="6323012"/>
            <a:ext cx="34290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42" name="Straight Arrow Connector 141"/>
          <p:cNvCxnSpPr>
            <a:stCxn id="168" idx="2"/>
            <a:endCxn id="164" idx="0"/>
          </p:cNvCxnSpPr>
          <p:nvPr/>
        </p:nvCxnSpPr>
        <p:spPr>
          <a:xfrm rot="5400000">
            <a:off x="2933700" y="7772400"/>
            <a:ext cx="7620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50" name="Straight Arrow Connector 149"/>
          <p:cNvCxnSpPr>
            <a:stCxn id="137" idx="3"/>
          </p:cNvCxnSpPr>
          <p:nvPr/>
        </p:nvCxnSpPr>
        <p:spPr>
          <a:xfrm>
            <a:off x="5486400" y="5334000"/>
            <a:ext cx="2286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56" name="Elbow Connector 155"/>
          <p:cNvCxnSpPr>
            <a:endCxn id="165" idx="0"/>
          </p:cNvCxnSpPr>
          <p:nvPr/>
        </p:nvCxnSpPr>
        <p:spPr>
          <a:xfrm rot="10800000" flipV="1">
            <a:off x="1257300" y="5638800"/>
            <a:ext cx="3009900" cy="457200"/>
          </a:xfrm>
          <a:prstGeom prst="bentConnector2">
            <a:avLst/>
          </a:prstGeom>
          <a:ln>
            <a:tailEnd type="arrow"/>
          </a:ln>
        </p:spPr>
        <p:style>
          <a:lnRef idx="2">
            <a:schemeClr val="dk1"/>
          </a:lnRef>
          <a:fillRef idx="0">
            <a:schemeClr val="dk1"/>
          </a:fillRef>
          <a:effectRef idx="1">
            <a:schemeClr val="dk1"/>
          </a:effectRef>
          <a:fontRef idx="minor">
            <a:schemeClr val="tx1"/>
          </a:fontRef>
        </p:style>
      </p:cxnSp>
      <p:sp>
        <p:nvSpPr>
          <p:cNvPr id="159" name="TextBox 158"/>
          <p:cNvSpPr txBox="1"/>
          <p:nvPr/>
        </p:nvSpPr>
        <p:spPr>
          <a:xfrm>
            <a:off x="5715000" y="6781800"/>
            <a:ext cx="990600" cy="707886"/>
          </a:xfrm>
          <a:prstGeom prst="rect">
            <a:avLst/>
          </a:prstGeom>
          <a:noFill/>
        </p:spPr>
        <p:txBody>
          <a:bodyPr wrap="square" rtlCol="0">
            <a:spAutoFit/>
          </a:bodyPr>
          <a:lstStyle/>
          <a:p>
            <a:r>
              <a:rPr lang="en-US" sz="800" b="1" dirty="0" smtClean="0"/>
              <a:t>Appropriate options to be assessed and presented </a:t>
            </a:r>
            <a:r>
              <a:rPr lang="en-US" sz="800" b="1" dirty="0" smtClean="0">
                <a:solidFill>
                  <a:srgbClr val="FF0000"/>
                </a:solidFill>
              </a:rPr>
              <a:t>(link to best practice)</a:t>
            </a:r>
            <a:endParaRPr lang="en-US" sz="800" u="sng" dirty="0">
              <a:solidFill>
                <a:srgbClr val="FF0000"/>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p:cNvGraphicFramePr>
            <a:graphicFrameLocks noGrp="1"/>
          </p:cNvGraphicFramePr>
          <p:nvPr/>
        </p:nvGraphicFramePr>
        <p:xfrm>
          <a:off x="228600" y="609601"/>
          <a:ext cx="6400800" cy="1389185"/>
        </p:xfrm>
        <a:graphic>
          <a:graphicData uri="http://schemas.openxmlformats.org/drawingml/2006/table">
            <a:tbl>
              <a:tblPr firstRow="1" bandRow="1">
                <a:tableStyleId>{46F890A9-2807-4EBB-B81D-B2AA78EC7F39}</a:tableStyleId>
              </a:tblPr>
              <a:tblGrid>
                <a:gridCol w="381000"/>
                <a:gridCol w="6019800"/>
              </a:tblGrid>
              <a:tr h="237392">
                <a:tc gridSpan="2">
                  <a:txBody>
                    <a:bodyPr/>
                    <a:lstStyle/>
                    <a:p>
                      <a:r>
                        <a:rPr lang="en-US" sz="1200" baseline="0" dirty="0" smtClean="0"/>
                        <a:t>Criterion 1 – Integrity of Fiduciary and Fund Management Systems</a:t>
                      </a:r>
                      <a:endParaRPr lang="en-US" sz="1200" dirty="0"/>
                    </a:p>
                  </a:txBody>
                  <a:tcPr/>
                </a:tc>
                <a:tc hMerge="1">
                  <a:txBody>
                    <a:bodyPr/>
                    <a:lstStyle/>
                    <a:p>
                      <a:endParaRPr lang="en-US" dirty="0"/>
                    </a:p>
                  </a:txBody>
                  <a:tcPr/>
                </a:tc>
              </a:tr>
              <a:tr h="217399">
                <a:tc>
                  <a:txBody>
                    <a:bodyPr/>
                    <a:lstStyle/>
                    <a:p>
                      <a:r>
                        <a:rPr lang="en-US" sz="1000" dirty="0" smtClean="0"/>
                        <a:t>[1]</a:t>
                      </a:r>
                      <a:endParaRPr lang="en-US" sz="1000" dirty="0"/>
                    </a:p>
                  </a:txBody>
                  <a:tcPr/>
                </a:tc>
                <a:tc>
                  <a:txBody>
                    <a:bodyPr/>
                    <a:lstStyle/>
                    <a:p>
                      <a:r>
                        <a:rPr lang="en-US" sz="1000" dirty="0" smtClean="0"/>
                        <a:t>Status</a:t>
                      </a:r>
                      <a:r>
                        <a:rPr lang="en-US" sz="1000" baseline="0" dirty="0" smtClean="0"/>
                        <a:t> of ratification can be found at </a:t>
                      </a:r>
                      <a:r>
                        <a:rPr lang="en-US" sz="1000" dirty="0" smtClean="0">
                          <a:hlinkClick r:id=""/>
                        </a:rPr>
                        <a:t>http://www.unodc.org/unodc/en/treaties/CAC/signatories.html</a:t>
                      </a:r>
                      <a:r>
                        <a:rPr lang="en-US" sz="1000" dirty="0" smtClean="0"/>
                        <a:t>. </a:t>
                      </a:r>
                    </a:p>
                    <a:p>
                      <a:r>
                        <a:rPr lang="en-US" sz="1000" dirty="0" smtClean="0"/>
                        <a:t>[Need to add in references for appropriate regional instruments]</a:t>
                      </a:r>
                      <a:endParaRPr lang="en-US" sz="1000" dirty="0"/>
                    </a:p>
                  </a:txBody>
                  <a:tcPr/>
                </a:tc>
              </a:tr>
              <a:tr h="474785">
                <a:tc>
                  <a:txBody>
                    <a:bodyPr/>
                    <a:lstStyle/>
                    <a:p>
                      <a:r>
                        <a:rPr lang="en-US" sz="1000" dirty="0" smtClean="0"/>
                        <a:t>[2]</a:t>
                      </a:r>
                      <a:endParaRPr lang="en-US" sz="1000" dirty="0"/>
                    </a:p>
                  </a:txBody>
                  <a:tcPr/>
                </a:tc>
                <a:tc>
                  <a:txBody>
                    <a:bodyPr/>
                    <a:lstStyle/>
                    <a:p>
                      <a:r>
                        <a:rPr lang="en-US" sz="1000" baseline="0" dirty="0" smtClean="0"/>
                        <a:t>[Need to add examples of possible assessments, potentially such as </a:t>
                      </a:r>
                      <a:r>
                        <a:rPr lang="en-US" sz="1000" baseline="0" dirty="0" smtClean="0">
                          <a:hlinkClick r:id=""/>
                        </a:rPr>
                        <a:t>http://www.transparency.org/policy_research/surveys_indices/cpi/2009/cpi_2009_table</a:t>
                      </a:r>
                      <a:r>
                        <a:rPr lang="en-US" sz="1000" baseline="0" dirty="0" smtClean="0"/>
                        <a:t> ]</a:t>
                      </a:r>
                      <a:endParaRPr lang="en-US" sz="1000" dirty="0"/>
                    </a:p>
                  </a:txBody>
                  <a:tcPr/>
                </a:tc>
              </a:tr>
              <a:tr h="223399">
                <a:tc>
                  <a:txBody>
                    <a:bodyPr/>
                    <a:lstStyle/>
                    <a:p>
                      <a:r>
                        <a:rPr lang="en-US" sz="1000" dirty="0" smtClean="0"/>
                        <a:t>[3]</a:t>
                      </a:r>
                      <a:endParaRPr lang="en-US" sz="10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dirty="0" smtClean="0"/>
                        <a:t>See </a:t>
                      </a:r>
                      <a:r>
                        <a:rPr lang="en-US" sz="1000" dirty="0" smtClean="0">
                          <a:hlinkClick r:id=""/>
                        </a:rPr>
                        <a:t>http://www.undg.org/index.cfm?P=255</a:t>
                      </a:r>
                      <a:r>
                        <a:rPr lang="en-US" sz="1000" dirty="0" smtClean="0"/>
                        <a:t> for more information</a:t>
                      </a:r>
                      <a:r>
                        <a:rPr lang="en-US" sz="1000" baseline="0" dirty="0" smtClean="0"/>
                        <a:t> concerning the HACT</a:t>
                      </a:r>
                      <a:endParaRPr lang="en-US" sz="1000" dirty="0"/>
                    </a:p>
                  </a:txBody>
                  <a:tcPr/>
                </a:tc>
              </a:tr>
            </a:tbl>
          </a:graphicData>
        </a:graphic>
      </p:graphicFrame>
      <p:graphicFrame>
        <p:nvGraphicFramePr>
          <p:cNvPr id="9" name="Table 8"/>
          <p:cNvGraphicFramePr>
            <a:graphicFrameLocks noGrp="1"/>
          </p:cNvGraphicFramePr>
          <p:nvPr/>
        </p:nvGraphicFramePr>
        <p:xfrm>
          <a:off x="228600" y="2133600"/>
          <a:ext cx="6400800" cy="2468880"/>
        </p:xfrm>
        <a:graphic>
          <a:graphicData uri="http://schemas.openxmlformats.org/drawingml/2006/table">
            <a:tbl>
              <a:tblPr firstRow="1" bandRow="1">
                <a:tableStyleId>{46F890A9-2807-4EBB-B81D-B2AA78EC7F39}</a:tableStyleId>
              </a:tblPr>
              <a:tblGrid>
                <a:gridCol w="381000"/>
                <a:gridCol w="6019800"/>
              </a:tblGrid>
              <a:tr h="257629">
                <a:tc gridSpan="2">
                  <a:txBody>
                    <a:bodyPr/>
                    <a:lstStyle/>
                    <a:p>
                      <a:r>
                        <a:rPr lang="en-US" sz="1200" baseline="0" dirty="0" smtClean="0"/>
                        <a:t>Criterion 2 – Transparency and Accountability</a:t>
                      </a:r>
                      <a:endParaRPr lang="en-US" sz="1200" dirty="0"/>
                    </a:p>
                  </a:txBody>
                  <a:tcPr/>
                </a:tc>
                <a:tc hMerge="1">
                  <a:txBody>
                    <a:bodyPr/>
                    <a:lstStyle/>
                    <a:p>
                      <a:endParaRPr lang="en-US" dirty="0"/>
                    </a:p>
                  </a:txBody>
                  <a:tcPr/>
                </a:tc>
              </a:tr>
              <a:tr h="370112">
                <a:tc>
                  <a:txBody>
                    <a:bodyPr/>
                    <a:lstStyle/>
                    <a:p>
                      <a:r>
                        <a:rPr lang="en-US" sz="1000" dirty="0" smtClean="0"/>
                        <a:t>[1]</a:t>
                      </a:r>
                      <a:endParaRPr lang="en-US" sz="1000" dirty="0"/>
                    </a:p>
                  </a:txBody>
                  <a:tcPr/>
                </a:tc>
                <a:tc>
                  <a:txBody>
                    <a:bodyPr/>
                    <a:lstStyle/>
                    <a:p>
                      <a:r>
                        <a:rPr lang="en-US" sz="1000" dirty="0" smtClean="0"/>
                        <a:t>UN-REDD</a:t>
                      </a:r>
                      <a:r>
                        <a:rPr lang="en-US" sz="1000" baseline="0" dirty="0" smtClean="0"/>
                        <a:t> </a:t>
                      </a:r>
                      <a:r>
                        <a:rPr lang="en-US" sz="1000" baseline="0" dirty="0" err="1" smtClean="0"/>
                        <a:t>Programme</a:t>
                      </a:r>
                      <a:r>
                        <a:rPr lang="en-US" sz="1000" baseline="0" dirty="0" smtClean="0"/>
                        <a:t> Information Disclosure Policy will be presented to the Policy Board during the November 2010 meeting. Once approved, the Policy will be available for download at </a:t>
                      </a:r>
                      <a:r>
                        <a:rPr lang="en-US" sz="1000" baseline="0" dirty="0" smtClean="0">
                          <a:hlinkClick r:id="rId2"/>
                        </a:rPr>
                        <a:t>www.un-redd.org</a:t>
                      </a:r>
                      <a:r>
                        <a:rPr lang="en-US" sz="1000" baseline="0" dirty="0" smtClean="0"/>
                        <a:t> </a:t>
                      </a:r>
                      <a:endParaRPr lang="en-US" sz="1000" dirty="0"/>
                    </a:p>
                  </a:txBody>
                  <a:tcPr/>
                </a:tc>
              </a:tr>
              <a:tr h="257629">
                <a:tc>
                  <a:txBody>
                    <a:bodyPr/>
                    <a:lstStyle/>
                    <a:p>
                      <a:r>
                        <a:rPr lang="en-US" sz="1000" dirty="0" smtClean="0"/>
                        <a:t>[2]</a:t>
                      </a:r>
                      <a:endParaRPr lang="en-US" sz="10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b="0" dirty="0" smtClean="0">
                          <a:solidFill>
                            <a:schemeClr val="tx1"/>
                          </a:solidFill>
                        </a:rPr>
                        <a:t>National multi-stakeholder governance assessment for REDD+ are modeled on UNDP’s “Country-led Governance Assessments”.</a:t>
                      </a:r>
                      <a:r>
                        <a:rPr lang="en-US" sz="1000" b="0" baseline="0" dirty="0" smtClean="0">
                          <a:solidFill>
                            <a:schemeClr val="tx1"/>
                          </a:solidFill>
                        </a:rPr>
                        <a:t>  See </a:t>
                      </a:r>
                      <a:r>
                        <a:rPr lang="en-US" sz="1000" u="sng" kern="1200" dirty="0" smtClean="0">
                          <a:solidFill>
                            <a:schemeClr val="dk1"/>
                          </a:solidFill>
                          <a:latin typeface="+mn-lt"/>
                          <a:ea typeface="+mn-ea"/>
                          <a:cs typeface="+mn-cs"/>
                          <a:hlinkClick r:id=""/>
                        </a:rPr>
                        <a:t>http://www.unredd.net/index.php?option=com_docman&amp;task=doc_download&amp;gid=1296&amp;Itemid=53</a:t>
                      </a:r>
                      <a:endParaRPr lang="en-US" sz="1000" kern="1200" dirty="0" smtClean="0">
                        <a:solidFill>
                          <a:schemeClr val="dk1"/>
                        </a:solidFill>
                        <a:latin typeface="+mn-lt"/>
                        <a:ea typeface="+mn-ea"/>
                        <a:cs typeface="+mn-cs"/>
                      </a:endParaRPr>
                    </a:p>
                    <a:p>
                      <a:r>
                        <a:rPr lang="en-US" sz="1000" b="0" baseline="0" dirty="0" smtClean="0">
                          <a:solidFill>
                            <a:schemeClr val="tx1"/>
                          </a:solidFill>
                        </a:rPr>
                        <a:t> for more details.</a:t>
                      </a:r>
                      <a:endParaRPr lang="en-US" sz="1000" b="0" dirty="0"/>
                    </a:p>
                  </a:txBody>
                  <a:tcPr/>
                </a:tc>
              </a:tr>
              <a:tr h="257629">
                <a:tc>
                  <a:txBody>
                    <a:bodyPr/>
                    <a:lstStyle/>
                    <a:p>
                      <a:r>
                        <a:rPr lang="en-US" sz="1000" dirty="0" smtClean="0"/>
                        <a:t>[3]</a:t>
                      </a:r>
                      <a:endParaRPr lang="en-US" sz="1000" dirty="0"/>
                    </a:p>
                  </a:txBody>
                  <a:tcPr/>
                </a:tc>
                <a:tc>
                  <a:txBody>
                    <a:bodyPr/>
                    <a:lstStyle/>
                    <a:p>
                      <a:r>
                        <a:rPr lang="en-US" sz="1000" dirty="0" smtClean="0"/>
                        <a:t>“Reliable</a:t>
                      </a:r>
                      <a:r>
                        <a:rPr lang="en-US" sz="1000" baseline="0" dirty="0" smtClean="0"/>
                        <a:t> channels” also refers to assigning clear responsibility for information dissemination to one or more appropriate persons and to identifying appropriate forums for information dissemination (websites, expert groups, etc.).</a:t>
                      </a:r>
                      <a:endParaRPr lang="en-US" sz="1000" dirty="0"/>
                    </a:p>
                  </a:txBody>
                  <a:tcPr/>
                </a:tc>
              </a:tr>
              <a:tr h="257629">
                <a:tc>
                  <a:txBody>
                    <a:bodyPr/>
                    <a:lstStyle/>
                    <a:p>
                      <a:r>
                        <a:rPr lang="en-US" sz="1000" dirty="0" smtClean="0"/>
                        <a:t>[4]</a:t>
                      </a:r>
                      <a:endParaRPr lang="en-US" sz="10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dirty="0" smtClean="0"/>
                        <a:t>Accessibility</a:t>
                      </a:r>
                      <a:r>
                        <a:rPr lang="en-US" sz="1000" baseline="0" dirty="0" smtClean="0"/>
                        <a:t> of information refers in particular to language (i.e. local language necessary for example for indigenous peoples and English for international community) and medium (e.g. online, via mail, stakeholder meetings, expert forums, radio where high rate of illiteracy etc.)</a:t>
                      </a:r>
                      <a:endParaRPr lang="en-US" sz="1000" dirty="0"/>
                    </a:p>
                  </a:txBody>
                  <a:tcPr/>
                </a:tc>
              </a:tr>
            </a:tbl>
          </a:graphicData>
        </a:graphic>
      </p:graphicFrame>
      <p:sp>
        <p:nvSpPr>
          <p:cNvPr id="8" name="Rectangle 7"/>
          <p:cNvSpPr/>
          <p:nvPr/>
        </p:nvSpPr>
        <p:spPr>
          <a:xfrm>
            <a:off x="0" y="0"/>
            <a:ext cx="6858000" cy="4572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p:cNvSpPr txBox="1"/>
          <p:nvPr/>
        </p:nvSpPr>
        <p:spPr>
          <a:xfrm>
            <a:off x="0" y="87868"/>
            <a:ext cx="1524000" cy="369332"/>
          </a:xfrm>
          <a:prstGeom prst="rect">
            <a:avLst/>
          </a:prstGeom>
          <a:noFill/>
        </p:spPr>
        <p:txBody>
          <a:bodyPr wrap="square" rtlCol="0">
            <a:spAutoFit/>
          </a:bodyPr>
          <a:lstStyle/>
          <a:p>
            <a:r>
              <a:rPr lang="en-US" b="1" dirty="0" smtClean="0"/>
              <a:t>UN REDD</a:t>
            </a:r>
            <a:endParaRPr lang="en-US" b="1" dirty="0"/>
          </a:p>
        </p:txBody>
      </p:sp>
      <p:sp>
        <p:nvSpPr>
          <p:cNvPr id="11" name="TextBox 10"/>
          <p:cNvSpPr txBox="1"/>
          <p:nvPr/>
        </p:nvSpPr>
        <p:spPr>
          <a:xfrm>
            <a:off x="2819400" y="87868"/>
            <a:ext cx="4038600" cy="369332"/>
          </a:xfrm>
          <a:prstGeom prst="rect">
            <a:avLst/>
          </a:prstGeom>
          <a:noFill/>
        </p:spPr>
        <p:txBody>
          <a:bodyPr wrap="square" rtlCol="0">
            <a:spAutoFit/>
          </a:bodyPr>
          <a:lstStyle/>
          <a:p>
            <a:pPr algn="r"/>
            <a:r>
              <a:rPr lang="en-US" b="1" i="1" dirty="0" smtClean="0"/>
              <a:t>Principle 2: Stakeholder livelihood</a:t>
            </a:r>
            <a:endParaRPr lang="en-US" b="1" i="1" dirty="0"/>
          </a:p>
        </p:txBody>
      </p:sp>
      <p:sp>
        <p:nvSpPr>
          <p:cNvPr id="12" name="Rectangle 11"/>
          <p:cNvSpPr/>
          <p:nvPr/>
        </p:nvSpPr>
        <p:spPr>
          <a:xfrm>
            <a:off x="1371600" y="0"/>
            <a:ext cx="5486400" cy="4572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extBox 12"/>
          <p:cNvSpPr txBox="1"/>
          <p:nvPr/>
        </p:nvSpPr>
        <p:spPr>
          <a:xfrm>
            <a:off x="1371600" y="87868"/>
            <a:ext cx="5486400" cy="369332"/>
          </a:xfrm>
          <a:prstGeom prst="rect">
            <a:avLst/>
          </a:prstGeom>
          <a:noFill/>
        </p:spPr>
        <p:txBody>
          <a:bodyPr wrap="square" rtlCol="0">
            <a:spAutoFit/>
          </a:bodyPr>
          <a:lstStyle/>
          <a:p>
            <a:pPr algn="r"/>
            <a:r>
              <a:rPr lang="en-US" b="1" i="1" dirty="0" smtClean="0"/>
              <a:t>Annex</a:t>
            </a:r>
            <a:endParaRPr lang="en-US" b="1" i="1" dirty="0"/>
          </a:p>
        </p:txBody>
      </p:sp>
      <p:sp>
        <p:nvSpPr>
          <p:cNvPr id="14" name="Rectangle 1"/>
          <p:cNvSpPr>
            <a:spLocks noChangeArrowheads="1"/>
          </p:cNvSpPr>
          <p:nvPr/>
        </p:nvSpPr>
        <p:spPr bwMode="auto">
          <a:xfrm>
            <a:off x="0" y="0"/>
            <a:ext cx="6858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cs typeface="Arial" pitchFamily="34" charset="0"/>
              </a:rPr>
              <a:t/>
            </a:r>
            <a:br>
              <a:rPr kumimoji="0" lang="en-US" sz="1800" b="0" i="0" u="none" strike="noStrike" cap="none" normalizeH="0" baseline="0" smtClean="0">
                <a:ln>
                  <a:noFill/>
                </a:ln>
                <a:solidFill>
                  <a:schemeClr val="tx1"/>
                </a:solidFill>
                <a:effectLst/>
                <a:latin typeface="Arial" pitchFamily="34" charset="0"/>
                <a:cs typeface="Arial" pitchFamily="34" charset="0"/>
              </a:rPr>
            </a:b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5" name="Rectangle 14"/>
          <p:cNvSpPr>
            <a:spLocks noChangeArrowheads="1"/>
          </p:cNvSpPr>
          <p:nvPr/>
        </p:nvSpPr>
        <p:spPr bwMode="auto">
          <a:xfrm>
            <a:off x="0" y="0"/>
            <a:ext cx="6858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cs typeface="Arial" pitchFamily="34" charset="0"/>
              </a:rPr>
              <a:t/>
            </a:r>
            <a:br>
              <a:rPr kumimoji="0" lang="en-US" sz="1800" b="0" i="0" u="none" strike="noStrike" cap="none" normalizeH="0" baseline="0" smtClean="0">
                <a:ln>
                  <a:noFill/>
                </a:ln>
                <a:solidFill>
                  <a:schemeClr val="tx1"/>
                </a:solidFill>
                <a:effectLst/>
                <a:latin typeface="Arial" pitchFamily="34" charset="0"/>
                <a:cs typeface="Arial" pitchFamily="34" charset="0"/>
              </a:rPr>
            </a:b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6" name="Rectangle 1"/>
          <p:cNvSpPr>
            <a:spLocks noChangeArrowheads="1"/>
          </p:cNvSpPr>
          <p:nvPr/>
        </p:nvSpPr>
        <p:spPr bwMode="auto">
          <a:xfrm>
            <a:off x="0" y="0"/>
            <a:ext cx="6858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cs typeface="Arial" pitchFamily="34" charset="0"/>
              </a:rPr>
              <a:t/>
            </a:r>
            <a:br>
              <a:rPr kumimoji="0" lang="en-US" sz="1800" b="0" i="0" u="none" strike="noStrike" cap="none" normalizeH="0" baseline="0" smtClean="0">
                <a:ln>
                  <a:noFill/>
                </a:ln>
                <a:solidFill>
                  <a:schemeClr val="tx1"/>
                </a:solidFill>
                <a:effectLst/>
                <a:latin typeface="Arial" pitchFamily="34" charset="0"/>
                <a:cs typeface="Arial" pitchFamily="34" charset="0"/>
              </a:rPr>
            </a:b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pic>
        <p:nvPicPr>
          <p:cNvPr id="17" name="Picture 16"/>
          <p:cNvPicPr/>
          <p:nvPr/>
        </p:nvPicPr>
        <p:blipFill>
          <a:blip r:embed="rId3" cstate="print"/>
          <a:srcRect/>
          <a:stretch>
            <a:fillRect/>
          </a:stretch>
        </p:blipFill>
        <p:spPr bwMode="auto">
          <a:xfrm>
            <a:off x="0" y="0"/>
            <a:ext cx="1371600" cy="457200"/>
          </a:xfrm>
          <a:prstGeom prst="rect">
            <a:avLst/>
          </a:prstGeom>
          <a:noFill/>
          <a:ln w="9525">
            <a:noFill/>
            <a:miter lim="800000"/>
            <a:headEnd/>
            <a:tailEnd/>
          </a:ln>
        </p:spPr>
      </p:pic>
      <p:sp>
        <p:nvSpPr>
          <p:cNvPr id="18" name="Slide Number Placeholder 17"/>
          <p:cNvSpPr>
            <a:spLocks noGrp="1"/>
          </p:cNvSpPr>
          <p:nvPr>
            <p:ph type="sldNum" sz="quarter" idx="12"/>
          </p:nvPr>
        </p:nvSpPr>
        <p:spPr/>
        <p:txBody>
          <a:bodyPr/>
          <a:lstStyle/>
          <a:p>
            <a:fld id="{3722ED5B-0965-49D9-894D-3B8B675ABD6B}" type="slidenum">
              <a:rPr lang="en-US" smtClean="0"/>
              <a:pPr/>
              <a:t>13</a:t>
            </a:fld>
            <a:endParaRPr lang="en-US"/>
          </a:p>
        </p:txBody>
      </p:sp>
      <p:graphicFrame>
        <p:nvGraphicFramePr>
          <p:cNvPr id="19" name="Table 18"/>
          <p:cNvGraphicFramePr>
            <a:graphicFrameLocks noGrp="1"/>
          </p:cNvGraphicFramePr>
          <p:nvPr/>
        </p:nvGraphicFramePr>
        <p:xfrm>
          <a:off x="228600" y="4724400"/>
          <a:ext cx="6400800" cy="3997960"/>
        </p:xfrm>
        <a:graphic>
          <a:graphicData uri="http://schemas.openxmlformats.org/drawingml/2006/table">
            <a:tbl>
              <a:tblPr firstRow="1" bandRow="1">
                <a:tableStyleId>{46F890A9-2807-4EBB-B81D-B2AA78EC7F39}</a:tableStyleId>
              </a:tblPr>
              <a:tblGrid>
                <a:gridCol w="380999"/>
                <a:gridCol w="6019801"/>
              </a:tblGrid>
              <a:tr h="370840">
                <a:tc gridSpan="2">
                  <a:txBody>
                    <a:bodyPr/>
                    <a:lstStyle/>
                    <a:p>
                      <a:r>
                        <a:rPr lang="en-US" sz="1200" baseline="0" dirty="0" smtClean="0"/>
                        <a:t>Criterion 3 – Stakeholder participation*</a:t>
                      </a:r>
                    </a:p>
                  </a:txBody>
                  <a:tcPr/>
                </a:tc>
                <a:tc hMerge="1">
                  <a:txBody>
                    <a:bodyPr/>
                    <a:lstStyle/>
                    <a:p>
                      <a:endParaRPr lang="en-US" dirty="0"/>
                    </a:p>
                  </a:txBody>
                  <a:tcPr/>
                </a:tc>
              </a:tr>
              <a:tr h="370840">
                <a:tc>
                  <a:txBody>
                    <a:bodyPr/>
                    <a:lstStyle/>
                    <a:p>
                      <a:r>
                        <a:rPr lang="en-US" sz="1000" dirty="0" smtClean="0"/>
                        <a:t>[1]</a:t>
                      </a:r>
                      <a:endParaRPr lang="en-US" sz="1000" dirty="0"/>
                    </a:p>
                  </a:txBody>
                  <a:tcPr/>
                </a:tc>
                <a:tc>
                  <a:txBody>
                    <a:bodyPr/>
                    <a:lstStyle/>
                    <a:p>
                      <a:r>
                        <a:rPr lang="en-US" sz="1000" baseline="0" dirty="0" smtClean="0"/>
                        <a:t>See the </a:t>
                      </a:r>
                      <a:r>
                        <a:rPr lang="en-US" sz="1000" i="1" baseline="0" dirty="0" smtClean="0"/>
                        <a:t>UN-REDD </a:t>
                      </a:r>
                      <a:r>
                        <a:rPr lang="en-US" sz="1000" i="1" baseline="0" dirty="0" err="1" smtClean="0"/>
                        <a:t>programmeme</a:t>
                      </a:r>
                      <a:r>
                        <a:rPr lang="en-US" sz="1000" i="1" baseline="0" dirty="0" smtClean="0"/>
                        <a:t> Operational Guidance on the Engagement of Indigenous Peoples and other Forest Dependent Communities: </a:t>
                      </a:r>
                      <a:r>
                        <a:rPr lang="en-US" sz="1000" b="1" u="sng" kern="1200" dirty="0" smtClean="0">
                          <a:solidFill>
                            <a:schemeClr val="lt1"/>
                          </a:solidFill>
                          <a:latin typeface="+mn-lt"/>
                          <a:ea typeface="+mn-ea"/>
                          <a:cs typeface="+mn-cs"/>
                          <a:hlinkClick r:id=""/>
                        </a:rPr>
                        <a:t>http://www.unredd.net/index.php?option=com_docman&amp;task=doc_download&amp;gid=455&amp;Itemid=53</a:t>
                      </a:r>
                      <a:r>
                        <a:rPr lang="en-US" sz="1000" baseline="0" dirty="0" smtClean="0"/>
                        <a:t>. </a:t>
                      </a:r>
                      <a:endParaRPr lang="en-US" sz="1000" dirty="0" smtClean="0"/>
                    </a:p>
                  </a:txBody>
                  <a:tcPr/>
                </a:tc>
              </a:tr>
              <a:tr h="370840">
                <a:tc>
                  <a:txBody>
                    <a:bodyPr/>
                    <a:lstStyle/>
                    <a:p>
                      <a:r>
                        <a:rPr lang="en-US" sz="1000" dirty="0" smtClean="0"/>
                        <a:t>[2]</a:t>
                      </a:r>
                      <a:endParaRPr lang="en-US" sz="1000" dirty="0"/>
                    </a:p>
                  </a:txBody>
                  <a:tcPr/>
                </a:tc>
                <a:tc>
                  <a:txBody>
                    <a:bodyPr/>
                    <a:lstStyle/>
                    <a:p>
                      <a:r>
                        <a:rPr lang="en-US" sz="1000" kern="1200" dirty="0" smtClean="0">
                          <a:solidFill>
                            <a:schemeClr val="dk1"/>
                          </a:solidFill>
                          <a:latin typeface="+mn-lt"/>
                          <a:ea typeface="+mn-ea"/>
                          <a:cs typeface="+mn-cs"/>
                        </a:rPr>
                        <a:t>Stakeholder refers to a person or group of persons that can affect or may be affected by the programme. In the context of REDD, stakeholder include in particular the following groups:</a:t>
                      </a:r>
                    </a:p>
                    <a:p>
                      <a:endParaRPr lang="en-US" sz="1000" kern="1200" dirty="0" smtClean="0">
                        <a:solidFill>
                          <a:schemeClr val="dk1"/>
                        </a:solidFill>
                        <a:latin typeface="+mn-lt"/>
                        <a:ea typeface="+mn-ea"/>
                        <a:cs typeface="+mn-cs"/>
                      </a:endParaRPr>
                    </a:p>
                    <a:p>
                      <a:pPr marL="114300" indent="-114300">
                        <a:buFont typeface="Wingdings" pitchFamily="2" charset="2"/>
                        <a:buChar char="§"/>
                      </a:pPr>
                      <a:r>
                        <a:rPr lang="en-US" sz="1000" kern="1200" dirty="0" smtClean="0">
                          <a:solidFill>
                            <a:schemeClr val="dk1"/>
                          </a:solidFill>
                          <a:latin typeface="+mn-lt"/>
                          <a:ea typeface="+mn-ea"/>
                          <a:cs typeface="+mn-cs"/>
                        </a:rPr>
                        <a:t>Forest dwellers including both</a:t>
                      </a:r>
                      <a:r>
                        <a:rPr lang="en-US" sz="1000" kern="1200" baseline="0" dirty="0" smtClean="0">
                          <a:solidFill>
                            <a:schemeClr val="dk1"/>
                          </a:solidFill>
                          <a:latin typeface="+mn-lt"/>
                          <a:ea typeface="+mn-ea"/>
                          <a:cs typeface="+mn-cs"/>
                        </a:rPr>
                        <a:t> persons/communities with statutory and with customary rights to land, territories and forest products/services, including indigenous peoples and local communities.</a:t>
                      </a:r>
                    </a:p>
                    <a:p>
                      <a:pPr marL="114300" indent="-114300">
                        <a:buFont typeface="Wingdings" pitchFamily="2" charset="2"/>
                        <a:buChar char="§"/>
                      </a:pPr>
                      <a:r>
                        <a:rPr lang="en-US" sz="1000" kern="1200" baseline="0" dirty="0" smtClean="0">
                          <a:solidFill>
                            <a:schemeClr val="dk1"/>
                          </a:solidFill>
                          <a:latin typeface="+mn-lt"/>
                          <a:ea typeface="+mn-ea"/>
                          <a:cs typeface="+mn-cs"/>
                        </a:rPr>
                        <a:t>Forest-dependent persons and communities including those that depend on upstream/downstream industries (e.g. wood working and transporting industry) and consumers of essential forest goods and services (in particular </a:t>
                      </a:r>
                      <a:r>
                        <a:rPr lang="en-US" sz="1000" kern="1200" baseline="0" dirty="0" err="1" smtClean="0">
                          <a:solidFill>
                            <a:schemeClr val="dk1"/>
                          </a:solidFill>
                          <a:latin typeface="+mn-lt"/>
                          <a:ea typeface="+mn-ea"/>
                          <a:cs typeface="+mn-cs"/>
                        </a:rPr>
                        <a:t>fuelwood</a:t>
                      </a:r>
                      <a:r>
                        <a:rPr lang="en-US" sz="1000" kern="1200" baseline="0" dirty="0" smtClean="0">
                          <a:solidFill>
                            <a:schemeClr val="dk1"/>
                          </a:solidFill>
                          <a:latin typeface="+mn-lt"/>
                          <a:ea typeface="+mn-ea"/>
                          <a:cs typeface="+mn-cs"/>
                        </a:rPr>
                        <a:t> and agricultural products) and who might be impacted by price changes, including indigenous peoples and local communities.</a:t>
                      </a:r>
                    </a:p>
                    <a:p>
                      <a:pPr marL="114300" indent="-114300">
                        <a:buFont typeface="Wingdings" pitchFamily="2" charset="2"/>
                        <a:buChar char="§"/>
                      </a:pPr>
                      <a:r>
                        <a:rPr lang="en-US" sz="1000" kern="1200" baseline="0" dirty="0" smtClean="0">
                          <a:solidFill>
                            <a:schemeClr val="dk1"/>
                          </a:solidFill>
                          <a:latin typeface="+mn-lt"/>
                          <a:ea typeface="+mn-ea"/>
                          <a:cs typeface="+mn-cs"/>
                        </a:rPr>
                        <a:t>programme developers and employees as well as contractors and supplying companies or organizations</a:t>
                      </a:r>
                    </a:p>
                    <a:p>
                      <a:pPr marL="114300" indent="-114300">
                        <a:buFont typeface="Wingdings" pitchFamily="2" charset="2"/>
                        <a:buChar char="§"/>
                      </a:pPr>
                      <a:r>
                        <a:rPr lang="en-US" sz="1000" kern="1200" baseline="0" dirty="0" smtClean="0">
                          <a:solidFill>
                            <a:schemeClr val="dk1"/>
                          </a:solidFill>
                          <a:latin typeface="+mn-lt"/>
                          <a:ea typeface="+mn-ea"/>
                          <a:cs typeface="+mn-cs"/>
                        </a:rPr>
                        <a:t>All levels of government in the country</a:t>
                      </a:r>
                    </a:p>
                    <a:p>
                      <a:pPr marL="114300" indent="-114300">
                        <a:buFont typeface="Wingdings" pitchFamily="2" charset="2"/>
                        <a:buChar char="§"/>
                      </a:pPr>
                      <a:r>
                        <a:rPr lang="en-US" sz="1000" kern="1200" baseline="0" dirty="0" smtClean="0">
                          <a:solidFill>
                            <a:schemeClr val="dk1"/>
                          </a:solidFill>
                          <a:latin typeface="+mn-lt"/>
                          <a:ea typeface="+mn-ea"/>
                          <a:cs typeface="+mn-cs"/>
                        </a:rPr>
                        <a:t>Civil society in the country and internationally</a:t>
                      </a:r>
                    </a:p>
                    <a:p>
                      <a:pPr marL="114300" indent="-114300">
                        <a:buFont typeface="Wingdings" pitchFamily="2" charset="2"/>
                        <a:buChar char="§"/>
                      </a:pPr>
                      <a:r>
                        <a:rPr lang="en-US" sz="1000" kern="1200" baseline="0" dirty="0" smtClean="0">
                          <a:solidFill>
                            <a:schemeClr val="dk1"/>
                          </a:solidFill>
                          <a:latin typeface="+mn-lt"/>
                          <a:ea typeface="+mn-ea"/>
                          <a:cs typeface="+mn-cs"/>
                        </a:rPr>
                        <a:t>UN-REDD </a:t>
                      </a:r>
                      <a:r>
                        <a:rPr lang="en-US" sz="1000" kern="1200" baseline="0" dirty="0" err="1" smtClean="0">
                          <a:solidFill>
                            <a:schemeClr val="dk1"/>
                          </a:solidFill>
                          <a:latin typeface="+mn-lt"/>
                          <a:ea typeface="+mn-ea"/>
                          <a:cs typeface="+mn-cs"/>
                        </a:rPr>
                        <a:t>Programme</a:t>
                      </a:r>
                      <a:r>
                        <a:rPr lang="en-US" sz="1000" kern="1200" baseline="0" dirty="0" smtClean="0">
                          <a:solidFill>
                            <a:schemeClr val="dk1"/>
                          </a:solidFill>
                          <a:latin typeface="+mn-lt"/>
                          <a:ea typeface="+mn-ea"/>
                          <a:cs typeface="+mn-cs"/>
                        </a:rPr>
                        <a:t> representatives</a:t>
                      </a:r>
                      <a:endParaRPr lang="en-US" sz="1000" kern="1200" dirty="0" smtClean="0">
                        <a:solidFill>
                          <a:schemeClr val="dk1"/>
                        </a:solidFill>
                        <a:latin typeface="+mn-lt"/>
                        <a:ea typeface="+mn-ea"/>
                        <a:cs typeface="+mn-cs"/>
                      </a:endParaRPr>
                    </a:p>
                    <a:p>
                      <a:endParaRPr lang="en-US" sz="1000" kern="1200" dirty="0" smtClean="0">
                        <a:solidFill>
                          <a:schemeClr val="dk1"/>
                        </a:solidFill>
                        <a:latin typeface="+mn-lt"/>
                        <a:ea typeface="+mn-ea"/>
                        <a:cs typeface="+mn-cs"/>
                      </a:endParaRPr>
                    </a:p>
                    <a:p>
                      <a:r>
                        <a:rPr lang="en-US" sz="1000" kern="1200" dirty="0" smtClean="0">
                          <a:solidFill>
                            <a:schemeClr val="dk1"/>
                          </a:solidFill>
                          <a:latin typeface="+mn-lt"/>
                          <a:ea typeface="+mn-ea"/>
                          <a:cs typeface="+mn-cs"/>
                        </a:rPr>
                        <a:t>Note that stakeholders may live in REDD-targeted forest areas but also outside these areas and even outside the national boundary (in particular stakeholders that might be impacted by price changes for </a:t>
                      </a:r>
                      <a:r>
                        <a:rPr lang="en-US" sz="1000" kern="1200" dirty="0" err="1" smtClean="0">
                          <a:solidFill>
                            <a:schemeClr val="dk1"/>
                          </a:solidFill>
                          <a:latin typeface="+mn-lt"/>
                          <a:ea typeface="+mn-ea"/>
                          <a:cs typeface="+mn-cs"/>
                        </a:rPr>
                        <a:t>fuelwood</a:t>
                      </a:r>
                      <a:r>
                        <a:rPr lang="en-US" sz="1000" kern="1200" dirty="0" smtClean="0">
                          <a:solidFill>
                            <a:schemeClr val="dk1"/>
                          </a:solidFill>
                          <a:latin typeface="+mn-lt"/>
                          <a:ea typeface="+mn-ea"/>
                          <a:cs typeface="+mn-cs"/>
                        </a:rPr>
                        <a:t>).</a:t>
                      </a:r>
                      <a:endParaRPr lang="en-US" sz="1000" kern="1200" dirty="0">
                        <a:solidFill>
                          <a:schemeClr val="dk1"/>
                        </a:solidFill>
                        <a:latin typeface="+mn-lt"/>
                        <a:ea typeface="+mn-ea"/>
                        <a:cs typeface="+mn-cs"/>
                      </a:endParaRPr>
                    </a:p>
                  </a:txBody>
                  <a:tcPr/>
                </a:tc>
              </a:tr>
              <a:tr h="370840">
                <a:tc>
                  <a:txBody>
                    <a:bodyPr/>
                    <a:lstStyle/>
                    <a:p>
                      <a:r>
                        <a:rPr lang="en-US" sz="1000" dirty="0" smtClean="0"/>
                        <a:t>[3]</a:t>
                      </a:r>
                      <a:endParaRPr lang="en-US" sz="10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dirty="0" smtClean="0"/>
                        <a:t>Note that representative</a:t>
                      </a:r>
                      <a:r>
                        <a:rPr lang="en-US" sz="1000" baseline="0" dirty="0" smtClean="0"/>
                        <a:t> might not necessarily be form within the group – For example, a (male) lawyer might represent a group of indigenous women.  This is in line with the criterion as long as it was an informed and free selection and as long as the representative can be fully held accountable by the group.</a:t>
                      </a:r>
                      <a:endParaRPr lang="en-US" sz="1000" dirty="0" smtClean="0"/>
                    </a:p>
                  </a:txBody>
                  <a:tcPr/>
                </a:tc>
              </a:tr>
            </a:tbl>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able 7"/>
          <p:cNvGraphicFramePr>
            <a:graphicFrameLocks noGrp="1"/>
          </p:cNvGraphicFramePr>
          <p:nvPr/>
        </p:nvGraphicFramePr>
        <p:xfrm>
          <a:off x="228600" y="584200"/>
          <a:ext cx="6400800" cy="8361679"/>
        </p:xfrm>
        <a:graphic>
          <a:graphicData uri="http://schemas.openxmlformats.org/drawingml/2006/table">
            <a:tbl>
              <a:tblPr firstRow="1" bandRow="1">
                <a:tableStyleId>{46F890A9-2807-4EBB-B81D-B2AA78EC7F39}</a:tableStyleId>
              </a:tblPr>
              <a:tblGrid>
                <a:gridCol w="381000"/>
                <a:gridCol w="6019800"/>
              </a:tblGrid>
              <a:tr h="370840">
                <a:tc gridSpan="2">
                  <a:txBody>
                    <a:bodyPr/>
                    <a:lstStyle/>
                    <a:p>
                      <a:r>
                        <a:rPr lang="en-US" sz="1200" baseline="0" dirty="0" smtClean="0"/>
                        <a:t>Criterion 3 – Stakeholder participation  (continued)</a:t>
                      </a:r>
                      <a:endParaRPr lang="en-US" sz="1200" dirty="0"/>
                    </a:p>
                  </a:txBody>
                  <a:tcPr/>
                </a:tc>
                <a:tc hMerge="1">
                  <a:txBody>
                    <a:bodyPr/>
                    <a:lstStyle/>
                    <a:p>
                      <a:endParaRPr lang="en-US"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dirty="0" smtClean="0"/>
                        <a:t>[4]</a:t>
                      </a:r>
                    </a:p>
                    <a:p>
                      <a:endParaRPr lang="en-US" sz="1000" dirty="0"/>
                    </a:p>
                  </a:txBody>
                  <a:tcPr/>
                </a:tc>
                <a:tc>
                  <a:txBody>
                    <a:bodyPr/>
                    <a:lstStyle/>
                    <a:p>
                      <a:r>
                        <a:rPr lang="en-US" sz="1100" kern="1200" dirty="0" smtClean="0">
                          <a:solidFill>
                            <a:schemeClr val="dk1"/>
                          </a:solidFill>
                          <a:latin typeface="+mn-lt"/>
                          <a:ea typeface="+mn-ea"/>
                          <a:cs typeface="+mn-cs"/>
                        </a:rPr>
                        <a:t>The Declaration on the Rights of Indigenous Peoples (document A/61/L.67) was adopted by a recorded vote of 143 in </a:t>
                      </a:r>
                      <a:r>
                        <a:rPr lang="en-US" sz="1100" kern="1200" dirty="0" err="1" smtClean="0">
                          <a:solidFill>
                            <a:schemeClr val="dk1"/>
                          </a:solidFill>
                          <a:latin typeface="+mn-lt"/>
                          <a:ea typeface="+mn-ea"/>
                          <a:cs typeface="+mn-cs"/>
                        </a:rPr>
                        <a:t>favour</a:t>
                      </a:r>
                      <a:r>
                        <a:rPr lang="en-US" sz="1100" kern="1200" dirty="0" smtClean="0">
                          <a:solidFill>
                            <a:schemeClr val="dk1"/>
                          </a:solidFill>
                          <a:latin typeface="+mn-lt"/>
                          <a:ea typeface="+mn-ea"/>
                          <a:cs typeface="+mn-cs"/>
                        </a:rPr>
                        <a:t> to 4 against, with 11 abstentions, as follows:</a:t>
                      </a:r>
                    </a:p>
                    <a:p>
                      <a:r>
                        <a:rPr lang="en-US" sz="1000" kern="1200" dirty="0" smtClean="0">
                          <a:solidFill>
                            <a:schemeClr val="dk1"/>
                          </a:solidFill>
                          <a:latin typeface="+mn-lt"/>
                          <a:ea typeface="+mn-ea"/>
                          <a:cs typeface="+mn-cs"/>
                        </a:rPr>
                        <a:t/>
                      </a:r>
                      <a:br>
                        <a:rPr lang="en-US" sz="1000" kern="1200" dirty="0" smtClean="0">
                          <a:solidFill>
                            <a:schemeClr val="dk1"/>
                          </a:solidFill>
                          <a:latin typeface="+mn-lt"/>
                          <a:ea typeface="+mn-ea"/>
                          <a:cs typeface="+mn-cs"/>
                        </a:rPr>
                      </a:br>
                      <a:r>
                        <a:rPr lang="en-US" sz="800" u="sng" kern="1200" dirty="0" smtClean="0">
                          <a:solidFill>
                            <a:schemeClr val="dk1"/>
                          </a:solidFill>
                          <a:latin typeface="+mn-lt"/>
                          <a:ea typeface="+mn-ea"/>
                          <a:cs typeface="+mn-cs"/>
                        </a:rPr>
                        <a:t>In </a:t>
                      </a:r>
                      <a:r>
                        <a:rPr lang="en-US" sz="800" u="sng" kern="1200" dirty="0" err="1" smtClean="0">
                          <a:solidFill>
                            <a:schemeClr val="dk1"/>
                          </a:solidFill>
                          <a:latin typeface="+mn-lt"/>
                          <a:ea typeface="+mn-ea"/>
                          <a:cs typeface="+mn-cs"/>
                        </a:rPr>
                        <a:t>favour</a:t>
                      </a:r>
                      <a:r>
                        <a:rPr lang="en-US" sz="800" kern="1200" dirty="0" smtClean="0">
                          <a:solidFill>
                            <a:schemeClr val="dk1"/>
                          </a:solidFill>
                          <a:latin typeface="+mn-lt"/>
                          <a:ea typeface="+mn-ea"/>
                          <a:cs typeface="+mn-cs"/>
                        </a:rPr>
                        <a:t>:  Afghanistan, Albania, Algeria, Andorra, Angola, Antigua and Barbuda, Argentina, Armenia, Austria, Bahamas, Bahrain, Barbados, Belarus, Belgium, Belize, Benin, Bolivia, Bosnia and Herzegovina, Botswana, Brazil, Brunei Darussalam, Bulgaria, Burkina Faso, Cambodia, Cameroon, Cape Verde, Central African Republic, Chile, China, Comoros, Congo, Costa Rica, Croatia, Cuba, Cyprus, Czech Republic, Democratic People’s Republic of Korea, Democratic Republic of the Congo, Denmark, Djibouti, Dominica, Dominican Republic, Ecuador, Egypt, El Salvador, Estonia, Finland, France, Gabon, Germany, Ghana, Greece, Guatemala, Guinea, Guyana, Haiti, Honduras, Hungary, Iceland, India, Indonesia, Iran, Iraq, Ireland, Italy, Jamaica, Japan, Jordan, Kazakhstan, Kuwait, Lao People’s Democratic Republic, Latvia, Lebanon, Lesotho, Liberia, Libya, Liechtenstein, Lithuania, Luxembourg, Madagascar, Malawi, Malaysia, Maldives, Mali, Malta, Mauritius, Mexico, Micronesia (Federated States of), Moldova, Monaco, Mongolia, Mozambique, Myanmar, Namibia, Nepal, Netherlands, Nicaragua, Niger, Norway, Oman, Pakistan, Panama, Paraguay, Peru, Philippines, Poland, Portugal, Qatar, Republic of Korea, Saint Lucia, Saint Vincent and the Grenadines, San Marino, Saudi Arabia, Senegal, Serbia, Sierra Leone, Singapore, Slovakia, Slovenia, South Africa, Spain, Sri Lanka, Sudan, Suriname, Swaziland, Sweden, Switzerland, Syria, Thailand, The former Yugoslav Republic of Macedonia, Timor-Leste, Trinidad and Tobago, Tunisia, Turkey, United Arab Emirates, United Kingdom, United Republic of Tanzania, Uruguay, Venezuela, Viet Nam, Yemen, Zambia, Zimbabwe.</a:t>
                      </a:r>
                    </a:p>
                    <a:p>
                      <a:r>
                        <a:rPr lang="en-US" sz="800" kern="1200" dirty="0" smtClean="0">
                          <a:solidFill>
                            <a:schemeClr val="dk1"/>
                          </a:solidFill>
                          <a:latin typeface="+mn-lt"/>
                          <a:ea typeface="+mn-ea"/>
                          <a:cs typeface="+mn-cs"/>
                        </a:rPr>
                        <a:t/>
                      </a:r>
                      <a:br>
                        <a:rPr lang="en-US" sz="800" kern="1200" dirty="0" smtClean="0">
                          <a:solidFill>
                            <a:schemeClr val="dk1"/>
                          </a:solidFill>
                          <a:latin typeface="+mn-lt"/>
                          <a:ea typeface="+mn-ea"/>
                          <a:cs typeface="+mn-cs"/>
                        </a:rPr>
                      </a:br>
                      <a:r>
                        <a:rPr lang="en-US" sz="800" u="sng" kern="1200" dirty="0" smtClean="0">
                          <a:solidFill>
                            <a:schemeClr val="dk1"/>
                          </a:solidFill>
                          <a:latin typeface="+mn-lt"/>
                          <a:ea typeface="+mn-ea"/>
                          <a:cs typeface="+mn-cs"/>
                        </a:rPr>
                        <a:t>Against</a:t>
                      </a:r>
                      <a:r>
                        <a:rPr lang="en-US" sz="800" kern="1200" dirty="0" smtClean="0">
                          <a:solidFill>
                            <a:schemeClr val="dk1"/>
                          </a:solidFill>
                          <a:latin typeface="+mn-lt"/>
                          <a:ea typeface="+mn-ea"/>
                          <a:cs typeface="+mn-cs"/>
                        </a:rPr>
                        <a:t>:  Australia (endorsed later), Canada, New Zealand, United States.</a:t>
                      </a:r>
                    </a:p>
                    <a:p>
                      <a:r>
                        <a:rPr lang="en-US" sz="800" kern="1200" dirty="0" smtClean="0">
                          <a:solidFill>
                            <a:schemeClr val="dk1"/>
                          </a:solidFill>
                          <a:latin typeface="+mn-lt"/>
                          <a:ea typeface="+mn-ea"/>
                          <a:cs typeface="+mn-cs"/>
                        </a:rPr>
                        <a:t/>
                      </a:r>
                      <a:br>
                        <a:rPr lang="en-US" sz="800" kern="1200" dirty="0" smtClean="0">
                          <a:solidFill>
                            <a:schemeClr val="dk1"/>
                          </a:solidFill>
                          <a:latin typeface="+mn-lt"/>
                          <a:ea typeface="+mn-ea"/>
                          <a:cs typeface="+mn-cs"/>
                        </a:rPr>
                      </a:br>
                      <a:r>
                        <a:rPr lang="en-US" sz="800" u="sng" kern="1200" dirty="0" smtClean="0">
                          <a:solidFill>
                            <a:schemeClr val="dk1"/>
                          </a:solidFill>
                          <a:latin typeface="+mn-lt"/>
                          <a:ea typeface="+mn-ea"/>
                          <a:cs typeface="+mn-cs"/>
                        </a:rPr>
                        <a:t>Abstain</a:t>
                      </a:r>
                      <a:r>
                        <a:rPr lang="en-US" sz="800" kern="1200" dirty="0" smtClean="0">
                          <a:solidFill>
                            <a:schemeClr val="dk1"/>
                          </a:solidFill>
                          <a:latin typeface="+mn-lt"/>
                          <a:ea typeface="+mn-ea"/>
                          <a:cs typeface="+mn-cs"/>
                        </a:rPr>
                        <a:t>:  Azerbaijan, Bangladesh, Bhutan, Burundi, Colombia (endorsed</a:t>
                      </a:r>
                      <a:r>
                        <a:rPr lang="en-US" sz="800" kern="1200" baseline="0" dirty="0" smtClean="0">
                          <a:solidFill>
                            <a:schemeClr val="dk1"/>
                          </a:solidFill>
                          <a:latin typeface="+mn-lt"/>
                          <a:ea typeface="+mn-ea"/>
                          <a:cs typeface="+mn-cs"/>
                        </a:rPr>
                        <a:t> later)</a:t>
                      </a:r>
                      <a:r>
                        <a:rPr lang="en-US" sz="800" kern="1200" dirty="0" smtClean="0">
                          <a:solidFill>
                            <a:schemeClr val="dk1"/>
                          </a:solidFill>
                          <a:latin typeface="+mn-lt"/>
                          <a:ea typeface="+mn-ea"/>
                          <a:cs typeface="+mn-cs"/>
                        </a:rPr>
                        <a:t>, Georgia, Kenya, Nigeria, Russian Federation, Samoa (endorsed later), Ukraine.</a:t>
                      </a:r>
                    </a:p>
                    <a:p>
                      <a:r>
                        <a:rPr lang="en-US" sz="800" kern="1200" dirty="0" smtClean="0">
                          <a:solidFill>
                            <a:schemeClr val="dk1"/>
                          </a:solidFill>
                          <a:latin typeface="+mn-lt"/>
                          <a:ea typeface="+mn-ea"/>
                          <a:cs typeface="+mn-cs"/>
                        </a:rPr>
                        <a:t/>
                      </a:r>
                      <a:br>
                        <a:rPr lang="en-US" sz="800" kern="1200" dirty="0" smtClean="0">
                          <a:solidFill>
                            <a:schemeClr val="dk1"/>
                          </a:solidFill>
                          <a:latin typeface="+mn-lt"/>
                          <a:ea typeface="+mn-ea"/>
                          <a:cs typeface="+mn-cs"/>
                        </a:rPr>
                      </a:br>
                      <a:r>
                        <a:rPr lang="en-US" sz="800" u="sng" kern="1200" dirty="0" smtClean="0">
                          <a:solidFill>
                            <a:schemeClr val="dk1"/>
                          </a:solidFill>
                          <a:latin typeface="+mn-lt"/>
                          <a:ea typeface="+mn-ea"/>
                          <a:cs typeface="+mn-cs"/>
                        </a:rPr>
                        <a:t>Absent</a:t>
                      </a:r>
                      <a:r>
                        <a:rPr lang="en-US" sz="800" kern="1200" dirty="0" smtClean="0">
                          <a:solidFill>
                            <a:schemeClr val="dk1"/>
                          </a:solidFill>
                          <a:latin typeface="+mn-lt"/>
                          <a:ea typeface="+mn-ea"/>
                          <a:cs typeface="+mn-cs"/>
                        </a:rPr>
                        <a:t>:  Chad, Côte d’Ivoire, Equatorial Guinea, Eritrea, Ethiopia, Fiji, Gambia, Grenada, Guinea-Bissau, Israel, Kiribati, Kyrgyzstan, Marshall Islands, Mauritania, Montenegro, Morocco, Nauru, Palau, Papua New Guinea, Romania, Rwanda, Saint Kitts and Nevis, Sao Tome and Principe, Seychelles, Solomon Islands, Somalia, Tajikistan, Togo, Tonga, Turkmenistan, Tuvalu, Uganda, Uzbekistan, Vanuatu.</a:t>
                      </a:r>
                    </a:p>
                  </a:txBody>
                  <a:tcPr/>
                </a:tc>
              </a:tr>
              <a:tr h="248919">
                <a:tc>
                  <a:txBody>
                    <a:bodyPr/>
                    <a:lstStyle/>
                    <a:p>
                      <a:r>
                        <a:rPr lang="en-US" sz="1000" dirty="0" smtClean="0"/>
                        <a:t>[6]</a:t>
                      </a:r>
                      <a:endParaRPr lang="en-US" sz="10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dirty="0" smtClean="0"/>
                        <a:t>Ratification status can be checked at  </a:t>
                      </a:r>
                      <a:r>
                        <a:rPr lang="en-US" sz="1000" dirty="0" smtClean="0">
                          <a:hlinkClick r:id=""/>
                        </a:rPr>
                        <a:t>http://www.ilo.org/ilolex/cgi-lex/ratifce.pl?C169</a:t>
                      </a:r>
                      <a:r>
                        <a:rPr lang="en-US" sz="1000" dirty="0" smtClean="0"/>
                        <a:t> .</a:t>
                      </a:r>
                    </a:p>
                  </a:txBody>
                  <a:tcPr/>
                </a:tc>
              </a:tr>
              <a:tr h="370840">
                <a:tc>
                  <a:txBody>
                    <a:bodyPr/>
                    <a:lstStyle/>
                    <a:p>
                      <a:r>
                        <a:rPr lang="en-US" sz="1000" dirty="0" smtClean="0"/>
                        <a:t>[7]</a:t>
                      </a:r>
                      <a:endParaRPr lang="en-US" sz="1000" dirty="0"/>
                    </a:p>
                  </a:txBody>
                  <a:tcPr/>
                </a:tc>
                <a:tc>
                  <a:txBody>
                    <a:bodyPr/>
                    <a:lstStyle/>
                    <a:p>
                      <a:r>
                        <a:rPr lang="en-US" sz="1000" kern="1200" baseline="0" dirty="0" smtClean="0">
                          <a:solidFill>
                            <a:schemeClr val="dk1"/>
                          </a:solidFill>
                          <a:latin typeface="+mn-lt"/>
                          <a:ea typeface="+mn-ea"/>
                          <a:cs typeface="+mn-cs"/>
                        </a:rPr>
                        <a:t>The Report of the </a:t>
                      </a:r>
                      <a:r>
                        <a:rPr lang="en-US" sz="1000" i="1" kern="1200" baseline="0" dirty="0" smtClean="0">
                          <a:solidFill>
                            <a:schemeClr val="dk1"/>
                          </a:solidFill>
                          <a:latin typeface="+mn-lt"/>
                          <a:ea typeface="+mn-ea"/>
                          <a:cs typeface="+mn-cs"/>
                        </a:rPr>
                        <a:t>International Workshop on Methodologies Regarding Free Prior and Informed Consent E/C.19/2005/3, </a:t>
                      </a:r>
                      <a:r>
                        <a:rPr lang="en-US" sz="1000" i="0" kern="1200" baseline="0" dirty="0" smtClean="0">
                          <a:solidFill>
                            <a:schemeClr val="dk1"/>
                          </a:solidFill>
                          <a:latin typeface="+mn-lt"/>
                          <a:ea typeface="+mn-ea"/>
                          <a:cs typeface="+mn-cs"/>
                        </a:rPr>
                        <a:t>endorsed by the UNPFII at its Fourth Session in 2005, defines the elements as follows:</a:t>
                      </a:r>
                    </a:p>
                    <a:p>
                      <a:endParaRPr lang="en-US" sz="1000" i="1" kern="1200" baseline="0" dirty="0" smtClean="0">
                        <a:solidFill>
                          <a:schemeClr val="dk1"/>
                        </a:solidFill>
                        <a:latin typeface="+mn-lt"/>
                        <a:ea typeface="+mn-ea"/>
                        <a:cs typeface="+mn-cs"/>
                      </a:endParaRPr>
                    </a:p>
                    <a:p>
                      <a:r>
                        <a:rPr lang="en-US" sz="1000" b="1" i="1" kern="1200" baseline="0" dirty="0" smtClean="0">
                          <a:solidFill>
                            <a:schemeClr val="dk1"/>
                          </a:solidFill>
                          <a:latin typeface="+mn-lt"/>
                          <a:ea typeface="+mn-ea"/>
                          <a:cs typeface="+mn-cs"/>
                        </a:rPr>
                        <a:t>Free </a:t>
                      </a:r>
                      <a:r>
                        <a:rPr lang="en-US" sz="1000" b="0" i="1" kern="1200" baseline="0" dirty="0" smtClean="0">
                          <a:solidFill>
                            <a:schemeClr val="dk1"/>
                          </a:solidFill>
                          <a:latin typeface="+mn-lt"/>
                          <a:ea typeface="+mn-ea"/>
                          <a:cs typeface="+mn-cs"/>
                        </a:rPr>
                        <a:t>should imply no coercion, intimidation or manipulation;</a:t>
                      </a:r>
                    </a:p>
                    <a:p>
                      <a:endParaRPr lang="en-US" sz="1000" b="1" i="1" kern="1200" baseline="0" dirty="0" smtClean="0">
                        <a:solidFill>
                          <a:schemeClr val="dk1"/>
                        </a:solidFill>
                        <a:latin typeface="+mn-lt"/>
                        <a:ea typeface="+mn-ea"/>
                        <a:cs typeface="+mn-cs"/>
                      </a:endParaRPr>
                    </a:p>
                    <a:p>
                      <a:r>
                        <a:rPr lang="en-US" sz="1000" b="1" i="1" kern="1200" baseline="0" dirty="0" smtClean="0">
                          <a:solidFill>
                            <a:schemeClr val="dk1"/>
                          </a:solidFill>
                          <a:latin typeface="+mn-lt"/>
                          <a:ea typeface="+mn-ea"/>
                          <a:cs typeface="+mn-cs"/>
                        </a:rPr>
                        <a:t>Prior </a:t>
                      </a:r>
                      <a:r>
                        <a:rPr lang="en-US" sz="1000" b="0" i="1" kern="1200" baseline="0" dirty="0" smtClean="0">
                          <a:solidFill>
                            <a:schemeClr val="dk1"/>
                          </a:solidFill>
                          <a:latin typeface="+mn-lt"/>
                          <a:ea typeface="+mn-ea"/>
                          <a:cs typeface="+mn-cs"/>
                        </a:rPr>
                        <a:t>should imply consent has been sought sufficiently in advance of any authorization or </a:t>
                      </a:r>
                      <a:r>
                        <a:rPr lang="en-US" sz="1000" b="0" kern="1200" baseline="0" dirty="0" smtClean="0">
                          <a:solidFill>
                            <a:schemeClr val="dk1"/>
                          </a:solidFill>
                          <a:latin typeface="+mn-lt"/>
                          <a:ea typeface="+mn-ea"/>
                          <a:cs typeface="+mn-cs"/>
                        </a:rPr>
                        <a:t>commencement </a:t>
                      </a:r>
                      <a:r>
                        <a:rPr lang="en-US" sz="1000" kern="1200" baseline="0" dirty="0" smtClean="0">
                          <a:solidFill>
                            <a:schemeClr val="dk1"/>
                          </a:solidFill>
                          <a:latin typeface="+mn-lt"/>
                          <a:ea typeface="+mn-ea"/>
                          <a:cs typeface="+mn-cs"/>
                        </a:rPr>
                        <a:t>of activities and respect time requirements of indigenous consultation/consensus processes;</a:t>
                      </a:r>
                    </a:p>
                    <a:p>
                      <a:endParaRPr lang="en-US" sz="1000" kern="1200" baseline="0" dirty="0" smtClean="0">
                        <a:solidFill>
                          <a:schemeClr val="dk1"/>
                        </a:solidFill>
                        <a:latin typeface="+mn-lt"/>
                        <a:ea typeface="+mn-ea"/>
                        <a:cs typeface="+mn-cs"/>
                      </a:endParaRPr>
                    </a:p>
                    <a:p>
                      <a:r>
                        <a:rPr lang="en-US" sz="1000" b="1" i="1" kern="1200" baseline="0" dirty="0" smtClean="0">
                          <a:solidFill>
                            <a:schemeClr val="dk1"/>
                          </a:solidFill>
                          <a:latin typeface="+mn-lt"/>
                          <a:ea typeface="+mn-ea"/>
                          <a:cs typeface="+mn-cs"/>
                        </a:rPr>
                        <a:t>Informed </a:t>
                      </a:r>
                      <a:r>
                        <a:rPr lang="en-US" sz="1000" b="0" i="1" kern="1200" baseline="0" dirty="0" smtClean="0">
                          <a:solidFill>
                            <a:schemeClr val="dk1"/>
                          </a:solidFill>
                          <a:latin typeface="+mn-lt"/>
                          <a:ea typeface="+mn-ea"/>
                          <a:cs typeface="+mn-cs"/>
                        </a:rPr>
                        <a:t>should imply that information is provided that covers (at least) the following aspects:</a:t>
                      </a:r>
                    </a:p>
                    <a:p>
                      <a:r>
                        <a:rPr lang="en-US" sz="1000" i="1" kern="1200" baseline="0" dirty="0" smtClean="0">
                          <a:solidFill>
                            <a:schemeClr val="dk1"/>
                          </a:solidFill>
                          <a:latin typeface="+mn-lt"/>
                          <a:ea typeface="+mn-ea"/>
                          <a:cs typeface="+mn-cs"/>
                        </a:rPr>
                        <a:t>a. The nature, size, pace, reversibility and scope of any proposed project or activity;</a:t>
                      </a:r>
                    </a:p>
                    <a:p>
                      <a:r>
                        <a:rPr lang="en-US" sz="1000" i="1" kern="1200" baseline="0" dirty="0" err="1" smtClean="0">
                          <a:solidFill>
                            <a:schemeClr val="dk1"/>
                          </a:solidFill>
                          <a:latin typeface="+mn-lt"/>
                          <a:ea typeface="+mn-ea"/>
                          <a:cs typeface="+mn-cs"/>
                        </a:rPr>
                        <a:t>b</a:t>
                      </a:r>
                      <a:r>
                        <a:rPr lang="en-US" sz="1000" i="1" kern="1200" baseline="0" dirty="0" smtClean="0">
                          <a:solidFill>
                            <a:schemeClr val="dk1"/>
                          </a:solidFill>
                          <a:latin typeface="+mn-lt"/>
                          <a:ea typeface="+mn-ea"/>
                          <a:cs typeface="+mn-cs"/>
                        </a:rPr>
                        <a:t>. The reason/</a:t>
                      </a:r>
                      <a:r>
                        <a:rPr lang="en-US" sz="1000" i="1" kern="1200" baseline="0" dirty="0" err="1" smtClean="0">
                          <a:solidFill>
                            <a:schemeClr val="dk1"/>
                          </a:solidFill>
                          <a:latin typeface="+mn-lt"/>
                          <a:ea typeface="+mn-ea"/>
                          <a:cs typeface="+mn-cs"/>
                        </a:rPr>
                        <a:t>s</a:t>
                      </a:r>
                      <a:r>
                        <a:rPr lang="en-US" sz="1000" i="1" kern="1200" baseline="0" dirty="0" smtClean="0">
                          <a:solidFill>
                            <a:schemeClr val="dk1"/>
                          </a:solidFill>
                          <a:latin typeface="+mn-lt"/>
                          <a:ea typeface="+mn-ea"/>
                          <a:cs typeface="+mn-cs"/>
                        </a:rPr>
                        <a:t> or purpose of the project and/or activity;</a:t>
                      </a:r>
                    </a:p>
                    <a:p>
                      <a:r>
                        <a:rPr lang="en-US" sz="1000" i="1" kern="1200" baseline="0" dirty="0" err="1" smtClean="0">
                          <a:solidFill>
                            <a:schemeClr val="dk1"/>
                          </a:solidFill>
                          <a:latin typeface="+mn-lt"/>
                          <a:ea typeface="+mn-ea"/>
                          <a:cs typeface="+mn-cs"/>
                        </a:rPr>
                        <a:t>c</a:t>
                      </a:r>
                      <a:r>
                        <a:rPr lang="en-US" sz="1000" i="1" kern="1200" baseline="0" dirty="0" smtClean="0">
                          <a:solidFill>
                            <a:schemeClr val="dk1"/>
                          </a:solidFill>
                          <a:latin typeface="+mn-lt"/>
                          <a:ea typeface="+mn-ea"/>
                          <a:cs typeface="+mn-cs"/>
                        </a:rPr>
                        <a:t>. The duration of the above;</a:t>
                      </a:r>
                    </a:p>
                    <a:p>
                      <a:r>
                        <a:rPr lang="en-US" sz="1000" i="1" kern="1200" baseline="0" dirty="0" err="1" smtClean="0">
                          <a:solidFill>
                            <a:schemeClr val="dk1"/>
                          </a:solidFill>
                          <a:latin typeface="+mn-lt"/>
                          <a:ea typeface="+mn-ea"/>
                          <a:cs typeface="+mn-cs"/>
                        </a:rPr>
                        <a:t>d</a:t>
                      </a:r>
                      <a:r>
                        <a:rPr lang="en-US" sz="1000" i="1" kern="1200" baseline="0" dirty="0" smtClean="0">
                          <a:solidFill>
                            <a:schemeClr val="dk1"/>
                          </a:solidFill>
                          <a:latin typeface="+mn-lt"/>
                          <a:ea typeface="+mn-ea"/>
                          <a:cs typeface="+mn-cs"/>
                        </a:rPr>
                        <a:t>. The locality of areas that will be affected;</a:t>
                      </a:r>
                    </a:p>
                    <a:p>
                      <a:r>
                        <a:rPr lang="en-US" sz="1000" i="1" kern="1200" baseline="0" dirty="0" err="1" smtClean="0">
                          <a:solidFill>
                            <a:schemeClr val="dk1"/>
                          </a:solidFill>
                          <a:latin typeface="+mn-lt"/>
                          <a:ea typeface="+mn-ea"/>
                          <a:cs typeface="+mn-cs"/>
                        </a:rPr>
                        <a:t>e</a:t>
                      </a:r>
                      <a:r>
                        <a:rPr lang="en-US" sz="1000" i="1" kern="1200" baseline="0" dirty="0" smtClean="0">
                          <a:solidFill>
                            <a:schemeClr val="dk1"/>
                          </a:solidFill>
                          <a:latin typeface="+mn-lt"/>
                          <a:ea typeface="+mn-ea"/>
                          <a:cs typeface="+mn-cs"/>
                        </a:rPr>
                        <a:t>. A preliminary assessment of the likely economic, social, cultural and environmental impact, including potential risks and fair and equitable benefit sharing in a context that respects the precautionary principle;</a:t>
                      </a:r>
                    </a:p>
                    <a:p>
                      <a:r>
                        <a:rPr lang="en-US" sz="1000" i="1" kern="1200" baseline="0" dirty="0" err="1" smtClean="0">
                          <a:solidFill>
                            <a:schemeClr val="dk1"/>
                          </a:solidFill>
                          <a:latin typeface="+mn-lt"/>
                          <a:ea typeface="+mn-ea"/>
                          <a:cs typeface="+mn-cs"/>
                        </a:rPr>
                        <a:t>f</a:t>
                      </a:r>
                      <a:r>
                        <a:rPr lang="en-US" sz="1000" i="1" kern="1200" baseline="0" dirty="0" smtClean="0">
                          <a:solidFill>
                            <a:schemeClr val="dk1"/>
                          </a:solidFill>
                          <a:latin typeface="+mn-lt"/>
                          <a:ea typeface="+mn-ea"/>
                          <a:cs typeface="+mn-cs"/>
                        </a:rPr>
                        <a:t>. Personnel likely to be involved in the execution of the proposed project (including Indigenous Peoples, private sector staff, research institutions, government employees and others)</a:t>
                      </a:r>
                    </a:p>
                    <a:p>
                      <a:r>
                        <a:rPr lang="en-US" sz="1000" i="1" kern="1200" baseline="0" dirty="0" err="1" smtClean="0">
                          <a:solidFill>
                            <a:schemeClr val="dk1"/>
                          </a:solidFill>
                          <a:latin typeface="+mn-lt"/>
                          <a:ea typeface="+mn-ea"/>
                          <a:cs typeface="+mn-cs"/>
                        </a:rPr>
                        <a:t>g</a:t>
                      </a:r>
                      <a:r>
                        <a:rPr lang="en-US" sz="1000" i="1" kern="1200" baseline="0" dirty="0" smtClean="0">
                          <a:solidFill>
                            <a:schemeClr val="dk1"/>
                          </a:solidFill>
                          <a:latin typeface="+mn-lt"/>
                          <a:ea typeface="+mn-ea"/>
                          <a:cs typeface="+mn-cs"/>
                        </a:rPr>
                        <a:t>. Procedures that the project may entail.</a:t>
                      </a:r>
                    </a:p>
                    <a:p>
                      <a:endParaRPr lang="en-US" sz="1000" b="1" i="1" kern="1200" baseline="0" dirty="0" smtClean="0">
                        <a:solidFill>
                          <a:schemeClr val="dk1"/>
                        </a:solidFill>
                        <a:latin typeface="+mn-lt"/>
                        <a:ea typeface="+mn-ea"/>
                        <a:cs typeface="+mn-cs"/>
                      </a:endParaRPr>
                    </a:p>
                    <a:p>
                      <a:r>
                        <a:rPr lang="en-US" sz="1000" b="1" i="1" kern="1200" baseline="0" dirty="0" smtClean="0">
                          <a:solidFill>
                            <a:schemeClr val="dk1"/>
                          </a:solidFill>
                          <a:latin typeface="+mn-lt"/>
                          <a:ea typeface="+mn-ea"/>
                          <a:cs typeface="+mn-cs"/>
                        </a:rPr>
                        <a:t>Consent</a:t>
                      </a:r>
                    </a:p>
                    <a:p>
                      <a:r>
                        <a:rPr lang="en-US" sz="1000" i="1" kern="1200" baseline="0" dirty="0" smtClean="0">
                          <a:solidFill>
                            <a:schemeClr val="dk1"/>
                          </a:solidFill>
                          <a:latin typeface="+mn-lt"/>
                          <a:ea typeface="+mn-ea"/>
                          <a:cs typeface="+mn-cs"/>
                        </a:rPr>
                        <a:t>Consultation and participation are crucial components of a consent process. Consultation should be undertaken in good faith. The parties should establish a dialogue allowing them to find appropriate solutions in an  atmosphere of mutual respect in good faith, and full and equitable participation. Consultation requires time and an effective system for communicating among interest holders. Indigenous Peoples should be able to participate through their own freely chosen representatives and customary or other institutions. The inclusion of a gender perspective and the participation of indigenous women is essential, as well as participation of children and youth as appropriate. This process may include the option of withholding consent. Consent to any agreement should be interpreted as Indigenous Peoples have reasonably understood it.</a:t>
                      </a:r>
                      <a:endParaRPr lang="en-US" sz="1000" i="1" dirty="0" smtClean="0"/>
                    </a:p>
                    <a:p>
                      <a:endParaRPr lang="en-US" sz="800" kern="1200" dirty="0" smtClean="0">
                        <a:solidFill>
                          <a:schemeClr val="dk1"/>
                        </a:solidFill>
                        <a:latin typeface="+mn-lt"/>
                        <a:ea typeface="+mn-ea"/>
                        <a:cs typeface="+mn-cs"/>
                      </a:endParaRPr>
                    </a:p>
                  </a:txBody>
                  <a:tcPr/>
                </a:tc>
              </a:tr>
            </a:tbl>
          </a:graphicData>
        </a:graphic>
      </p:graphicFrame>
      <p:sp>
        <p:nvSpPr>
          <p:cNvPr id="7" name="Rectangle 6"/>
          <p:cNvSpPr/>
          <p:nvPr/>
        </p:nvSpPr>
        <p:spPr>
          <a:xfrm>
            <a:off x="0" y="0"/>
            <a:ext cx="6858000" cy="4572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p:cNvSpPr txBox="1"/>
          <p:nvPr/>
        </p:nvSpPr>
        <p:spPr>
          <a:xfrm>
            <a:off x="0" y="87868"/>
            <a:ext cx="1524000" cy="369332"/>
          </a:xfrm>
          <a:prstGeom prst="rect">
            <a:avLst/>
          </a:prstGeom>
          <a:noFill/>
        </p:spPr>
        <p:txBody>
          <a:bodyPr wrap="square" rtlCol="0">
            <a:spAutoFit/>
          </a:bodyPr>
          <a:lstStyle/>
          <a:p>
            <a:r>
              <a:rPr lang="en-US" b="1" dirty="0" smtClean="0"/>
              <a:t>UN REDD</a:t>
            </a:r>
            <a:endParaRPr lang="en-US" b="1" dirty="0"/>
          </a:p>
        </p:txBody>
      </p:sp>
      <p:sp>
        <p:nvSpPr>
          <p:cNvPr id="10" name="TextBox 9"/>
          <p:cNvSpPr txBox="1"/>
          <p:nvPr/>
        </p:nvSpPr>
        <p:spPr>
          <a:xfrm>
            <a:off x="2819400" y="87868"/>
            <a:ext cx="4038600" cy="369332"/>
          </a:xfrm>
          <a:prstGeom prst="rect">
            <a:avLst/>
          </a:prstGeom>
          <a:noFill/>
        </p:spPr>
        <p:txBody>
          <a:bodyPr wrap="square" rtlCol="0">
            <a:spAutoFit/>
          </a:bodyPr>
          <a:lstStyle/>
          <a:p>
            <a:pPr algn="r"/>
            <a:r>
              <a:rPr lang="en-US" b="1" i="1" dirty="0" smtClean="0"/>
              <a:t>Principle 2: Stakeholder livelihood</a:t>
            </a:r>
            <a:endParaRPr lang="en-US" b="1" i="1" dirty="0"/>
          </a:p>
        </p:txBody>
      </p:sp>
      <p:sp>
        <p:nvSpPr>
          <p:cNvPr id="11" name="Rectangle 10"/>
          <p:cNvSpPr/>
          <p:nvPr/>
        </p:nvSpPr>
        <p:spPr>
          <a:xfrm>
            <a:off x="1371600" y="0"/>
            <a:ext cx="5486400" cy="4572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extBox 11"/>
          <p:cNvSpPr txBox="1"/>
          <p:nvPr/>
        </p:nvSpPr>
        <p:spPr>
          <a:xfrm>
            <a:off x="1371600" y="87868"/>
            <a:ext cx="5486400" cy="369332"/>
          </a:xfrm>
          <a:prstGeom prst="rect">
            <a:avLst/>
          </a:prstGeom>
          <a:noFill/>
        </p:spPr>
        <p:txBody>
          <a:bodyPr wrap="square" rtlCol="0">
            <a:spAutoFit/>
          </a:bodyPr>
          <a:lstStyle/>
          <a:p>
            <a:pPr algn="r"/>
            <a:r>
              <a:rPr lang="en-US" b="1" i="1" dirty="0" smtClean="0"/>
              <a:t>Annex</a:t>
            </a:r>
            <a:endParaRPr lang="en-US" b="1" i="1" dirty="0"/>
          </a:p>
        </p:txBody>
      </p:sp>
      <p:sp>
        <p:nvSpPr>
          <p:cNvPr id="13" name="Rectangle 1"/>
          <p:cNvSpPr>
            <a:spLocks noChangeArrowheads="1"/>
          </p:cNvSpPr>
          <p:nvPr/>
        </p:nvSpPr>
        <p:spPr bwMode="auto">
          <a:xfrm>
            <a:off x="0" y="0"/>
            <a:ext cx="6858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cs typeface="Arial" pitchFamily="34" charset="0"/>
              </a:rPr>
              <a:t/>
            </a:r>
            <a:br>
              <a:rPr kumimoji="0" lang="en-US" sz="1800" b="0" i="0" u="none" strike="noStrike" cap="none" normalizeH="0" baseline="0" smtClean="0">
                <a:ln>
                  <a:noFill/>
                </a:ln>
                <a:solidFill>
                  <a:schemeClr val="tx1"/>
                </a:solidFill>
                <a:effectLst/>
                <a:latin typeface="Arial" pitchFamily="34" charset="0"/>
                <a:cs typeface="Arial" pitchFamily="34" charset="0"/>
              </a:rPr>
            </a:b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4" name="Rectangle 13"/>
          <p:cNvSpPr>
            <a:spLocks noChangeArrowheads="1"/>
          </p:cNvSpPr>
          <p:nvPr/>
        </p:nvSpPr>
        <p:spPr bwMode="auto">
          <a:xfrm>
            <a:off x="0" y="0"/>
            <a:ext cx="6858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cs typeface="Arial" pitchFamily="34" charset="0"/>
              </a:rPr>
              <a:t/>
            </a:r>
            <a:br>
              <a:rPr kumimoji="0" lang="en-US" sz="1800" b="0" i="0" u="none" strike="noStrike" cap="none" normalizeH="0" baseline="0" smtClean="0">
                <a:ln>
                  <a:noFill/>
                </a:ln>
                <a:solidFill>
                  <a:schemeClr val="tx1"/>
                </a:solidFill>
                <a:effectLst/>
                <a:latin typeface="Arial" pitchFamily="34" charset="0"/>
                <a:cs typeface="Arial" pitchFamily="34" charset="0"/>
              </a:rPr>
            </a:b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5" name="Rectangle 1"/>
          <p:cNvSpPr>
            <a:spLocks noChangeArrowheads="1"/>
          </p:cNvSpPr>
          <p:nvPr/>
        </p:nvSpPr>
        <p:spPr bwMode="auto">
          <a:xfrm>
            <a:off x="0" y="0"/>
            <a:ext cx="6858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cs typeface="Arial" pitchFamily="34" charset="0"/>
              </a:rPr>
              <a:t/>
            </a:r>
            <a:br>
              <a:rPr kumimoji="0" lang="en-US" sz="1800" b="0" i="0" u="none" strike="noStrike" cap="none" normalizeH="0" baseline="0" smtClean="0">
                <a:ln>
                  <a:noFill/>
                </a:ln>
                <a:solidFill>
                  <a:schemeClr val="tx1"/>
                </a:solidFill>
                <a:effectLst/>
                <a:latin typeface="Arial" pitchFamily="34" charset="0"/>
                <a:cs typeface="Arial" pitchFamily="34" charset="0"/>
              </a:rPr>
            </a:b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pic>
        <p:nvPicPr>
          <p:cNvPr id="16" name="Picture 15"/>
          <p:cNvPicPr/>
          <p:nvPr/>
        </p:nvPicPr>
        <p:blipFill>
          <a:blip r:embed="rId2" cstate="print"/>
          <a:srcRect/>
          <a:stretch>
            <a:fillRect/>
          </a:stretch>
        </p:blipFill>
        <p:spPr bwMode="auto">
          <a:xfrm>
            <a:off x="0" y="0"/>
            <a:ext cx="1371600" cy="457200"/>
          </a:xfrm>
          <a:prstGeom prst="rect">
            <a:avLst/>
          </a:prstGeom>
          <a:noFill/>
          <a:ln w="9525">
            <a:noFill/>
            <a:miter lim="800000"/>
            <a:headEnd/>
            <a:tailEnd/>
          </a:ln>
        </p:spPr>
      </p:pic>
      <p:sp>
        <p:nvSpPr>
          <p:cNvPr id="17" name="Slide Number Placeholder 16"/>
          <p:cNvSpPr>
            <a:spLocks noGrp="1"/>
          </p:cNvSpPr>
          <p:nvPr>
            <p:ph type="sldNum" sz="quarter" idx="12"/>
          </p:nvPr>
        </p:nvSpPr>
        <p:spPr/>
        <p:txBody>
          <a:bodyPr/>
          <a:lstStyle/>
          <a:p>
            <a:fld id="{3722ED5B-0965-49D9-894D-3B8B675ABD6B}" type="slidenum">
              <a:rPr lang="en-US" smtClean="0"/>
              <a:pPr/>
              <a:t>14</a:t>
            </a:fld>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p:cNvGraphicFramePr>
            <a:graphicFrameLocks noGrp="1"/>
          </p:cNvGraphicFramePr>
          <p:nvPr/>
        </p:nvGraphicFramePr>
        <p:xfrm>
          <a:off x="228600" y="685800"/>
          <a:ext cx="6400800" cy="741680"/>
        </p:xfrm>
        <a:graphic>
          <a:graphicData uri="http://schemas.openxmlformats.org/drawingml/2006/table">
            <a:tbl>
              <a:tblPr firstRow="1" bandRow="1">
                <a:tableStyleId>{46F890A9-2807-4EBB-B81D-B2AA78EC7F39}</a:tableStyleId>
              </a:tblPr>
              <a:tblGrid>
                <a:gridCol w="381000"/>
                <a:gridCol w="6019800"/>
              </a:tblGrid>
              <a:tr h="370840">
                <a:tc gridSpan="2">
                  <a:txBody>
                    <a:bodyPr/>
                    <a:lstStyle/>
                    <a:p>
                      <a:r>
                        <a:rPr lang="en-US" sz="1200" dirty="0" smtClean="0"/>
                        <a:t>Criterion</a:t>
                      </a:r>
                      <a:r>
                        <a:rPr lang="en-US" sz="1200" baseline="0" dirty="0" smtClean="0"/>
                        <a:t> 4 – Avoidance of involuntary resettlement</a:t>
                      </a:r>
                      <a:endParaRPr lang="en-US" sz="1200" dirty="0"/>
                    </a:p>
                  </a:txBody>
                  <a:tcPr/>
                </a:tc>
                <a:tc hMerge="1">
                  <a:txBody>
                    <a:bodyPr/>
                    <a:lstStyle/>
                    <a:p>
                      <a:endParaRPr lang="en-US" dirty="0"/>
                    </a:p>
                  </a:txBody>
                  <a:tcPr/>
                </a:tc>
              </a:tr>
              <a:tr h="370840">
                <a:tc>
                  <a:txBody>
                    <a:bodyPr/>
                    <a:lstStyle/>
                    <a:p>
                      <a:r>
                        <a:rPr lang="en-US" sz="1000" dirty="0" smtClean="0">
                          <a:latin typeface="+mn-lt"/>
                        </a:rPr>
                        <a:t>[1]</a:t>
                      </a:r>
                      <a:endParaRPr lang="en-US" sz="1000" dirty="0">
                        <a:latin typeface="+mn-lt"/>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dirty="0" smtClean="0"/>
                        <a:t>Ratification status can be checked at  </a:t>
                      </a:r>
                      <a:r>
                        <a:rPr lang="en-US" sz="1000" dirty="0" smtClean="0">
                          <a:hlinkClick r:id=""/>
                        </a:rPr>
                        <a:t>http://www.ilo.org/ilolex/cgi-lex/ratifce.pl?C169</a:t>
                      </a:r>
                      <a:r>
                        <a:rPr lang="en-US" sz="1000" dirty="0" smtClean="0"/>
                        <a:t> .</a:t>
                      </a:r>
                      <a:endParaRPr lang="en-US" sz="1000" dirty="0"/>
                    </a:p>
                  </a:txBody>
                  <a:tcPr/>
                </a:tc>
              </a:tr>
            </a:tbl>
          </a:graphicData>
        </a:graphic>
      </p:graphicFrame>
      <p:graphicFrame>
        <p:nvGraphicFramePr>
          <p:cNvPr id="8" name="Table 7"/>
          <p:cNvGraphicFramePr>
            <a:graphicFrameLocks noGrp="1"/>
          </p:cNvGraphicFramePr>
          <p:nvPr/>
        </p:nvGraphicFramePr>
        <p:xfrm>
          <a:off x="228600" y="1524000"/>
          <a:ext cx="6400800" cy="1742440"/>
        </p:xfrm>
        <a:graphic>
          <a:graphicData uri="http://schemas.openxmlformats.org/drawingml/2006/table">
            <a:tbl>
              <a:tblPr firstRow="1" bandRow="1">
                <a:tableStyleId>{46F890A9-2807-4EBB-B81D-B2AA78EC7F39}</a:tableStyleId>
              </a:tblPr>
              <a:tblGrid>
                <a:gridCol w="381000"/>
                <a:gridCol w="6019800"/>
              </a:tblGrid>
              <a:tr h="370840">
                <a:tc gridSpan="2">
                  <a:txBody>
                    <a:bodyPr/>
                    <a:lstStyle/>
                    <a:p>
                      <a:r>
                        <a:rPr lang="en-US" sz="1200" dirty="0" smtClean="0"/>
                        <a:t>Criterion</a:t>
                      </a:r>
                      <a:r>
                        <a:rPr lang="en-US" sz="1200" baseline="0" dirty="0" smtClean="0"/>
                        <a:t> 5 – Traditional Knowledge</a:t>
                      </a:r>
                      <a:endParaRPr lang="en-US" sz="1200" dirty="0"/>
                    </a:p>
                  </a:txBody>
                  <a:tcPr/>
                </a:tc>
                <a:tc hMerge="1">
                  <a:txBody>
                    <a:bodyPr/>
                    <a:lstStyle/>
                    <a:p>
                      <a:endParaRPr lang="en-US" dirty="0"/>
                    </a:p>
                  </a:txBody>
                  <a:tcPr/>
                </a:tc>
              </a:tr>
              <a:tr h="370840">
                <a:tc>
                  <a:txBody>
                    <a:bodyPr/>
                    <a:lstStyle/>
                    <a:p>
                      <a:r>
                        <a:rPr lang="en-US" sz="1000" dirty="0" smtClean="0">
                          <a:latin typeface="+mn-lt"/>
                        </a:rPr>
                        <a:t>[1]</a:t>
                      </a:r>
                      <a:endParaRPr lang="en-US" sz="1000" dirty="0">
                        <a:latin typeface="+mn-lt"/>
                      </a:endParaRPr>
                    </a:p>
                  </a:txBody>
                  <a:tcPr/>
                </a:tc>
                <a:tc>
                  <a:txBody>
                    <a:bodyPr/>
                    <a:lstStyle/>
                    <a:p>
                      <a:r>
                        <a:rPr kumimoji="0" lang="en-US" sz="1000" b="0" i="0" u="none" strike="noStrike" cap="none" normalizeH="0" baseline="0" dirty="0" smtClean="0">
                          <a:ln>
                            <a:noFill/>
                          </a:ln>
                          <a:solidFill>
                            <a:schemeClr val="tx1"/>
                          </a:solidFill>
                          <a:effectLst/>
                          <a:latin typeface="+mn-lt"/>
                        </a:rPr>
                        <a:t>Relevant conventions include in </a:t>
                      </a:r>
                      <a:r>
                        <a:rPr kumimoji="0" lang="en-US" sz="1000" b="0" i="0" u="none" strike="noStrike" kern="1200" cap="none" normalizeH="0" baseline="0" dirty="0" smtClean="0">
                          <a:ln>
                            <a:noFill/>
                          </a:ln>
                          <a:solidFill>
                            <a:schemeClr val="tx1"/>
                          </a:solidFill>
                          <a:effectLst/>
                          <a:latin typeface="+mn-lt"/>
                          <a:ea typeface="+mn-ea"/>
                          <a:cs typeface="+mn-cs"/>
                        </a:rPr>
                        <a:t>particular the  UNESCO Convention concerning the Protection of the World Cultural and Natural Heritage (</a:t>
                      </a:r>
                      <a:r>
                        <a:rPr kumimoji="0" lang="en-GB" sz="1000" b="0" i="0" u="none" strike="noStrike" kern="1200" cap="none" normalizeH="0" baseline="0" dirty="0" smtClean="0">
                          <a:ln>
                            <a:noFill/>
                          </a:ln>
                          <a:solidFill>
                            <a:schemeClr val="tx1"/>
                          </a:solidFill>
                          <a:effectLst/>
                          <a:latin typeface="+mn-lt"/>
                          <a:ea typeface="+mn-ea"/>
                          <a:cs typeface="+mn-cs"/>
                          <a:hlinkClick r:id=""/>
                        </a:rPr>
                        <a:t>http://whc.unesco.org/en/conventiontext</a:t>
                      </a:r>
                      <a:r>
                        <a:rPr kumimoji="0" lang="en-GB" sz="1000" b="0" i="0" u="none" strike="noStrike" kern="1200" cap="none" normalizeH="0" baseline="0" dirty="0" smtClean="0">
                          <a:ln>
                            <a:noFill/>
                          </a:ln>
                          <a:solidFill>
                            <a:schemeClr val="tx1"/>
                          </a:solidFill>
                          <a:effectLst/>
                          <a:latin typeface="+mn-lt"/>
                          <a:ea typeface="+mn-ea"/>
                          <a:cs typeface="+mn-cs"/>
                        </a:rPr>
                        <a:t> </a:t>
                      </a:r>
                      <a:r>
                        <a:rPr kumimoji="0" lang="en-US" sz="1000" b="0" i="0" u="none" strike="noStrike" kern="1200" cap="none" normalizeH="0" baseline="0" dirty="0" smtClean="0">
                          <a:ln>
                            <a:noFill/>
                          </a:ln>
                          <a:solidFill>
                            <a:schemeClr val="tx1"/>
                          </a:solidFill>
                          <a:effectLst/>
                          <a:latin typeface="+mn-lt"/>
                          <a:ea typeface="+mn-ea"/>
                          <a:cs typeface="+mn-cs"/>
                        </a:rPr>
                        <a:t>) and the UNESCO Convention for the Safeguarding of the Intangible Cultural Heritage (</a:t>
                      </a:r>
                      <a:r>
                        <a:rPr kumimoji="0" lang="en-US" sz="1000" b="0" i="0" u="none" strike="noStrike" kern="1200" cap="none" normalizeH="0" baseline="0" dirty="0" smtClean="0">
                          <a:ln>
                            <a:noFill/>
                          </a:ln>
                          <a:solidFill>
                            <a:schemeClr val="tx1"/>
                          </a:solidFill>
                          <a:effectLst/>
                          <a:latin typeface="+mn-lt"/>
                          <a:ea typeface="+mn-ea"/>
                          <a:cs typeface="+mn-cs"/>
                          <a:hlinkClick r:id=""/>
                        </a:rPr>
                        <a:t>http://portal.unesco.org/en/ev.php-URL_ID=17716&amp;URL_DO=DO_TOPIC&amp;URL_SECTION=201.html</a:t>
                      </a:r>
                      <a:r>
                        <a:rPr kumimoji="0" lang="en-US" sz="1000" b="0" i="0" u="none" strike="noStrike" kern="1200" cap="none" normalizeH="0" baseline="0" dirty="0" smtClean="0">
                          <a:ln>
                            <a:noFill/>
                          </a:ln>
                          <a:solidFill>
                            <a:schemeClr val="tx1"/>
                          </a:solidFill>
                          <a:effectLst/>
                          <a:latin typeface="+mn-lt"/>
                          <a:ea typeface="+mn-ea"/>
                          <a:cs typeface="+mn-cs"/>
                        </a:rPr>
                        <a:t>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000" b="0" i="0" u="none" strike="noStrike" kern="1200" cap="none" normalizeH="0" baseline="0" dirty="0" smtClean="0">
                          <a:ln>
                            <a:noFill/>
                          </a:ln>
                          <a:solidFill>
                            <a:schemeClr val="tx1"/>
                          </a:solidFill>
                          <a:effectLst/>
                          <a:latin typeface="+mn-lt"/>
                          <a:ea typeface="+mn-ea"/>
                          <a:cs typeface="+mn-cs"/>
                        </a:rPr>
                        <a:t>For ratification status, refer to </a:t>
                      </a:r>
                      <a:r>
                        <a:rPr kumimoji="0" lang="en-US" sz="1000" b="0" i="0" u="none" strike="noStrike" kern="1200" cap="none" normalizeH="0" baseline="0" dirty="0" smtClean="0">
                          <a:ln>
                            <a:noFill/>
                          </a:ln>
                          <a:solidFill>
                            <a:schemeClr val="tx1"/>
                          </a:solidFill>
                          <a:effectLst/>
                          <a:latin typeface="+mn-lt"/>
                          <a:ea typeface="+mn-ea"/>
                          <a:cs typeface="+mn-cs"/>
                          <a:hlinkClick r:id=""/>
                        </a:rPr>
                        <a:t>http://portal.unesco.org/la/convention.asp?language=E&amp;KO=13055</a:t>
                      </a:r>
                      <a:r>
                        <a:rPr kumimoji="0" lang="en-US" sz="1000" b="0" i="0" u="none" strike="noStrike" kern="1200" cap="none" normalizeH="0" baseline="0" dirty="0" smtClean="0">
                          <a:ln>
                            <a:noFill/>
                          </a:ln>
                          <a:solidFill>
                            <a:schemeClr val="tx1"/>
                          </a:solidFill>
                          <a:effectLst/>
                          <a:latin typeface="+mn-lt"/>
                          <a:ea typeface="+mn-ea"/>
                          <a:cs typeface="+mn-cs"/>
                        </a:rPr>
                        <a:t> and </a:t>
                      </a:r>
                      <a:r>
                        <a:rPr kumimoji="0" lang="en-US" sz="1000" b="0" i="0" u="none" strike="noStrike" kern="1200" cap="none" normalizeH="0" baseline="0" dirty="0" smtClean="0">
                          <a:ln>
                            <a:noFill/>
                          </a:ln>
                          <a:solidFill>
                            <a:schemeClr val="tx1"/>
                          </a:solidFill>
                          <a:effectLst/>
                          <a:latin typeface="+mn-lt"/>
                          <a:ea typeface="+mn-ea"/>
                          <a:cs typeface="+mn-cs"/>
                          <a:hlinkClick r:id=""/>
                        </a:rPr>
                        <a:t>http://portal.unesco.org/la/convention.asp?language=E&amp;KO=17116&amp;order=alpha</a:t>
                      </a:r>
                      <a:r>
                        <a:rPr kumimoji="0" lang="en-US" sz="1000" b="0" i="0" u="none" strike="noStrike" kern="1200" cap="none" normalizeH="0" baseline="0" dirty="0" smtClean="0">
                          <a:ln>
                            <a:noFill/>
                          </a:ln>
                          <a:solidFill>
                            <a:schemeClr val="tx1"/>
                          </a:solidFill>
                          <a:effectLst/>
                          <a:latin typeface="+mn-lt"/>
                          <a:ea typeface="+mn-ea"/>
                          <a:cs typeface="+mn-cs"/>
                        </a:rPr>
                        <a:t>.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000" b="0" i="0" u="none" strike="noStrike" kern="1200" cap="none" normalizeH="0" baseline="0" dirty="0" smtClean="0">
                          <a:ln>
                            <a:noFill/>
                          </a:ln>
                          <a:solidFill>
                            <a:schemeClr val="tx1"/>
                          </a:solidFill>
                          <a:effectLst/>
                          <a:latin typeface="+mn-lt"/>
                          <a:ea typeface="+mn-ea"/>
                          <a:cs typeface="+mn-cs"/>
                        </a:rPr>
                        <a:t>See table prepared by CIEL of relevant human rights conventions and treaties: </a:t>
                      </a:r>
                      <a:r>
                        <a:rPr kumimoji="0" lang="en-US" sz="1000" b="0" i="0" u="none" strike="noStrike" kern="1200" cap="none" normalizeH="0" baseline="0" dirty="0" smtClean="0">
                          <a:ln>
                            <a:noFill/>
                          </a:ln>
                          <a:solidFill>
                            <a:schemeClr val="tx1"/>
                          </a:solidFill>
                          <a:effectLst/>
                          <a:latin typeface="+mn-lt"/>
                          <a:ea typeface="+mn-ea"/>
                          <a:cs typeface="+mn-cs"/>
                          <a:hlinkClick r:id="rId2"/>
                        </a:rPr>
                        <a:t>http://www.unredd.net/index.php?option=com_docman&amp;task=doc_download&amp;gid=2327&amp;Itemid=53</a:t>
                      </a:r>
                      <a:r>
                        <a:rPr kumimoji="0" lang="en-US" sz="1000" b="0" i="0" u="none" strike="noStrike" kern="1200" cap="none" normalizeH="0" baseline="0" dirty="0" smtClean="0">
                          <a:ln>
                            <a:noFill/>
                          </a:ln>
                          <a:solidFill>
                            <a:schemeClr val="tx1"/>
                          </a:solidFill>
                          <a:effectLst/>
                          <a:latin typeface="+mn-lt"/>
                          <a:ea typeface="+mn-ea"/>
                          <a:cs typeface="+mn-cs"/>
                        </a:rPr>
                        <a:t> </a:t>
                      </a:r>
                    </a:p>
                  </a:txBody>
                  <a:tcPr/>
                </a:tc>
              </a:tr>
            </a:tbl>
          </a:graphicData>
        </a:graphic>
      </p:graphicFrame>
      <p:graphicFrame>
        <p:nvGraphicFramePr>
          <p:cNvPr id="9" name="Table 8"/>
          <p:cNvGraphicFramePr>
            <a:graphicFrameLocks noGrp="1"/>
          </p:cNvGraphicFramePr>
          <p:nvPr/>
        </p:nvGraphicFramePr>
        <p:xfrm>
          <a:off x="228600" y="3429000"/>
          <a:ext cx="6400800" cy="3388360"/>
        </p:xfrm>
        <a:graphic>
          <a:graphicData uri="http://schemas.openxmlformats.org/drawingml/2006/table">
            <a:tbl>
              <a:tblPr firstRow="1" bandRow="1">
                <a:tableStyleId>{46F890A9-2807-4EBB-B81D-B2AA78EC7F39}</a:tableStyleId>
              </a:tblPr>
              <a:tblGrid>
                <a:gridCol w="381000"/>
                <a:gridCol w="6019800"/>
              </a:tblGrid>
              <a:tr h="370840">
                <a:tc gridSpan="2">
                  <a:txBody>
                    <a:bodyPr/>
                    <a:lstStyle/>
                    <a:p>
                      <a:r>
                        <a:rPr lang="en-US" sz="1200" dirty="0" smtClean="0"/>
                        <a:t>Criterion</a:t>
                      </a:r>
                      <a:r>
                        <a:rPr lang="en-US" sz="1200" baseline="0" dirty="0" smtClean="0"/>
                        <a:t> 6 – Social and political well-being</a:t>
                      </a:r>
                      <a:endParaRPr lang="en-US" sz="1200" dirty="0"/>
                    </a:p>
                  </a:txBody>
                  <a:tcPr/>
                </a:tc>
                <a:tc hMerge="1">
                  <a:txBody>
                    <a:bodyPr/>
                    <a:lstStyle/>
                    <a:p>
                      <a:endParaRPr lang="en-US" dirty="0"/>
                    </a:p>
                  </a:txBody>
                  <a:tcPr/>
                </a:tc>
              </a:tr>
              <a:tr h="370840">
                <a:tc>
                  <a:txBody>
                    <a:bodyPr/>
                    <a:lstStyle/>
                    <a:p>
                      <a:r>
                        <a:rPr lang="en-US" sz="1000" dirty="0" smtClean="0">
                          <a:latin typeface="+mn-lt"/>
                        </a:rPr>
                        <a:t>[1]</a:t>
                      </a:r>
                      <a:endParaRPr lang="en-US" sz="1000" dirty="0">
                        <a:latin typeface="+mn-lt"/>
                      </a:endParaRPr>
                    </a:p>
                  </a:txBody>
                  <a:tcPr/>
                </a:tc>
                <a:tc>
                  <a:txBody>
                    <a:bodyPr/>
                    <a:lstStyle/>
                    <a:p>
                      <a:r>
                        <a:rPr lang="en-US" sz="1000" b="1" i="1" kern="1200" dirty="0" smtClean="0">
                          <a:solidFill>
                            <a:schemeClr val="dk1"/>
                          </a:solidFill>
                          <a:latin typeface="+mn-lt"/>
                          <a:ea typeface="+mn-ea"/>
                          <a:cs typeface="+mn-cs"/>
                        </a:rPr>
                        <a:t>Social</a:t>
                      </a:r>
                      <a:r>
                        <a:rPr lang="en-US" sz="1000" kern="1200" dirty="0" smtClean="0">
                          <a:solidFill>
                            <a:schemeClr val="dk1"/>
                          </a:solidFill>
                          <a:latin typeface="+mn-lt"/>
                          <a:ea typeface="+mn-ea"/>
                          <a:cs typeface="+mn-cs"/>
                        </a:rPr>
                        <a:t> well-being refers to an individual’s or a group of individuals’ standing within the community, social networks and opportunities, social security etc. </a:t>
                      </a:r>
                    </a:p>
                    <a:p>
                      <a:r>
                        <a:rPr lang="en-US" sz="1000" kern="1200" dirty="0" smtClean="0">
                          <a:solidFill>
                            <a:schemeClr val="dk1"/>
                          </a:solidFill>
                          <a:latin typeface="+mn-lt"/>
                          <a:ea typeface="+mn-ea"/>
                          <a:cs typeface="+mn-cs"/>
                        </a:rPr>
                        <a:t> </a:t>
                      </a:r>
                    </a:p>
                    <a:p>
                      <a:r>
                        <a:rPr lang="en-US" sz="1000" b="1" i="1" kern="1200" dirty="0" smtClean="0">
                          <a:solidFill>
                            <a:schemeClr val="dk1"/>
                          </a:solidFill>
                          <a:latin typeface="+mn-lt"/>
                          <a:ea typeface="+mn-ea"/>
                          <a:cs typeface="+mn-cs"/>
                        </a:rPr>
                        <a:t>Political</a:t>
                      </a:r>
                      <a:r>
                        <a:rPr lang="en-US" sz="1000" kern="1200" dirty="0" smtClean="0">
                          <a:solidFill>
                            <a:schemeClr val="dk1"/>
                          </a:solidFill>
                          <a:latin typeface="+mn-lt"/>
                          <a:ea typeface="+mn-ea"/>
                          <a:cs typeface="+mn-cs"/>
                        </a:rPr>
                        <a:t> well-being refers to an individual’s or a group of individuals’ empowerment and influence on decision-making within the community and beyond. It furthermore includes the freedom to express opinion without the fear of negative consequences. </a:t>
                      </a:r>
                    </a:p>
                  </a:txBody>
                  <a:tcPr/>
                </a:tc>
              </a:tr>
              <a:tr h="370840">
                <a:tc>
                  <a:txBody>
                    <a:bodyPr/>
                    <a:lstStyle/>
                    <a:p>
                      <a:r>
                        <a:rPr lang="en-US" sz="1000" dirty="0" smtClean="0">
                          <a:latin typeface="+mn-lt"/>
                        </a:rPr>
                        <a:t>[2]</a:t>
                      </a:r>
                      <a:endParaRPr lang="en-US" sz="1000" dirty="0">
                        <a:latin typeface="+mn-lt"/>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b="0" dirty="0" smtClean="0">
                          <a:solidFill>
                            <a:schemeClr val="tx1"/>
                          </a:solidFill>
                        </a:rPr>
                        <a:t>Relevant</a:t>
                      </a:r>
                      <a:r>
                        <a:rPr lang="en-US" sz="1000" b="0" baseline="0" dirty="0" smtClean="0">
                          <a:solidFill>
                            <a:schemeClr val="tx1"/>
                          </a:solidFill>
                        </a:rPr>
                        <a:t> treaties include in particular:</a:t>
                      </a:r>
                    </a:p>
                    <a:p>
                      <a:pPr marL="0" marR="0" indent="0" algn="l" defTabSz="914400" rtl="0" eaLnBrk="1" fontAlgn="auto" latinLnBrk="0" hangingPunct="1">
                        <a:lnSpc>
                          <a:spcPct val="100000"/>
                        </a:lnSpc>
                        <a:spcBef>
                          <a:spcPts val="0"/>
                        </a:spcBef>
                        <a:spcAft>
                          <a:spcPts val="0"/>
                        </a:spcAft>
                        <a:buClrTx/>
                        <a:buSzTx/>
                        <a:buFontTx/>
                        <a:buNone/>
                        <a:tabLst/>
                        <a:defRPr/>
                      </a:pPr>
                      <a:r>
                        <a:rPr lang="en-US" sz="1000" b="0" baseline="0" dirty="0" smtClean="0">
                          <a:solidFill>
                            <a:schemeClr val="tx1"/>
                          </a:solidFill>
                        </a:rPr>
                        <a:t> </a:t>
                      </a:r>
                    </a:p>
                    <a:p>
                      <a:pPr marL="0" marR="0" indent="0" algn="l" defTabSz="914400" rtl="0" eaLnBrk="1" fontAlgn="auto" latinLnBrk="0" hangingPunct="1">
                        <a:lnSpc>
                          <a:spcPct val="100000"/>
                        </a:lnSpc>
                        <a:spcBef>
                          <a:spcPts val="0"/>
                        </a:spcBef>
                        <a:spcAft>
                          <a:spcPts val="0"/>
                        </a:spcAft>
                        <a:buClrTx/>
                        <a:buSzTx/>
                        <a:buFontTx/>
                        <a:buNone/>
                        <a:tabLst/>
                        <a:defRPr/>
                      </a:pPr>
                      <a:r>
                        <a:rPr lang="en-US" sz="1000" b="0" dirty="0" smtClean="0"/>
                        <a:t>International Covenant on Civil and Political Rights</a:t>
                      </a:r>
                      <a:endParaRPr lang="en-US" sz="1000" b="0" baseline="0" dirty="0" smtClean="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000" b="0" dirty="0" smtClean="0">
                          <a:solidFill>
                            <a:schemeClr val="tx1"/>
                          </a:solidFill>
                          <a:hlinkClick r:id=""/>
                        </a:rPr>
                        <a:t>http://treaties.un.org/Pages/ViewDetails.aspx?src=TREATY&amp;mtdsg_no=IV-4&amp;chapter=4&amp;lang=en</a:t>
                      </a:r>
                      <a:endParaRPr lang="en-US" sz="1000" b="0" dirty="0" smtClean="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dirty="0" smtClean="0">
                          <a:solidFill>
                            <a:schemeClr val="tx1"/>
                          </a:solidFill>
                          <a:latin typeface="+mn-lt"/>
                          <a:ea typeface="Calibri" pitchFamily="34" charset="0"/>
                          <a:cs typeface="Arial" pitchFamily="34" charset="0"/>
                        </a:rPr>
                        <a:t>International Convention on the Elimination of all forms of Racial Discrimination </a:t>
                      </a:r>
                      <a:r>
                        <a:rPr lang="en-US" sz="1000" b="0" dirty="0" smtClean="0">
                          <a:solidFill>
                            <a:schemeClr val="tx1"/>
                          </a:solidFill>
                          <a:latin typeface="+mn-lt"/>
                          <a:ea typeface="Calibri" pitchFamily="34" charset="0"/>
                          <a:cs typeface="Arial" pitchFamily="34" charset="0"/>
                          <a:hlinkClick r:id=""/>
                        </a:rPr>
                        <a:t>http://treaties.un.org/Pages/ViewDetails.aspx?src=TREATY&amp;mtdsg_no=IV-2&amp;chapter=4&amp;lang=en</a:t>
                      </a:r>
                      <a:endParaRPr lang="en-US" sz="1000" b="0" dirty="0" smtClean="0">
                        <a:solidFill>
                          <a:schemeClr val="tx1"/>
                        </a:solidFill>
                        <a:latin typeface="+mn-lt"/>
                        <a:ea typeface="Calibri" pitchFamily="34" charset="0"/>
                        <a:cs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dirty="0" smtClean="0"/>
                        <a:t>Convention on the Elimination of All Forms of Discrimination Against Women</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dirty="0" smtClean="0">
                          <a:solidFill>
                            <a:schemeClr val="tx1"/>
                          </a:solidFill>
                          <a:latin typeface="+mn-lt"/>
                          <a:ea typeface="Calibri" pitchFamily="34" charset="0"/>
                          <a:cs typeface="Arial" pitchFamily="34" charset="0"/>
                          <a:hlinkClick r:id=""/>
                        </a:rPr>
                        <a:t>http://treaties.un.org/Pages/ViewDetails.aspx?src=TREATY&amp;mtdsg_no=IV-8&amp;chapter=4&amp;lang=en</a:t>
                      </a:r>
                      <a:endParaRPr lang="en-US" sz="1000" b="0" dirty="0" smtClean="0">
                        <a:solidFill>
                          <a:schemeClr val="tx1"/>
                        </a:solidFill>
                        <a:latin typeface="+mn-lt"/>
                        <a:ea typeface="Calibri" pitchFamily="34" charset="0"/>
                        <a:cs typeface="Arial" pitchFamily="34" charset="0"/>
                      </a:endParaRPr>
                    </a:p>
                  </a:txBody>
                  <a:tcPr/>
                </a:tc>
              </a:tr>
              <a:tr h="370840">
                <a:tc>
                  <a:txBody>
                    <a:bodyPr/>
                    <a:lstStyle/>
                    <a:p>
                      <a:r>
                        <a:rPr lang="en-US" sz="1000" dirty="0" smtClean="0">
                          <a:latin typeface="+mn-lt"/>
                        </a:rPr>
                        <a:t>[3]</a:t>
                      </a:r>
                      <a:endParaRPr lang="en-US" sz="1000" dirty="0">
                        <a:latin typeface="+mn-lt"/>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baseline="0" dirty="0" smtClean="0">
                          <a:solidFill>
                            <a:schemeClr val="tx1"/>
                          </a:solidFill>
                          <a:latin typeface="+mn-lt"/>
                          <a:ea typeface="Calibri" pitchFamily="34" charset="0"/>
                          <a:cs typeface="Arial" pitchFamily="34" charset="0"/>
                        </a:rPr>
                        <a:t>For further explanation of appropriate participatory processes, </a:t>
                      </a:r>
                      <a:r>
                        <a:rPr lang="en-US" sz="1000" b="0" baseline="0" dirty="0" smtClean="0">
                          <a:solidFill>
                            <a:schemeClr val="dk1"/>
                          </a:solidFill>
                          <a:latin typeface="+mn-lt"/>
                          <a:ea typeface="+mn-ea"/>
                          <a:cs typeface="+mn-cs"/>
                        </a:rPr>
                        <a:t>s</a:t>
                      </a:r>
                      <a:r>
                        <a:rPr lang="en-US" sz="1000" baseline="0" dirty="0" smtClean="0"/>
                        <a:t>ee the </a:t>
                      </a:r>
                      <a:r>
                        <a:rPr lang="en-US" sz="1000" i="1" baseline="0" dirty="0" smtClean="0"/>
                        <a:t>UN-REDD </a:t>
                      </a:r>
                      <a:r>
                        <a:rPr lang="en-US" sz="1000" i="1" baseline="0" dirty="0" err="1" smtClean="0"/>
                        <a:t>programme</a:t>
                      </a:r>
                      <a:r>
                        <a:rPr lang="en-US" sz="1000" i="1" baseline="0" dirty="0" smtClean="0"/>
                        <a:t> Operational Guidance on the Engagement of Indigenous Peoples and other Forest Dependent Communities: </a:t>
                      </a:r>
                      <a:r>
                        <a:rPr lang="en-US" sz="1000" b="1" u="sng" kern="1200" dirty="0" smtClean="0">
                          <a:solidFill>
                            <a:schemeClr val="lt1"/>
                          </a:solidFill>
                          <a:latin typeface="+mn-lt"/>
                          <a:ea typeface="+mn-ea"/>
                          <a:cs typeface="+mn-cs"/>
                          <a:hlinkClick r:id=""/>
                        </a:rPr>
                        <a:t>http://www.unredd.net/index.php?option=com_docman&amp;task=doc_download&amp;gid=455&amp;Itemid=53</a:t>
                      </a:r>
                      <a:r>
                        <a:rPr lang="en-US" sz="1000" baseline="0" dirty="0" smtClean="0"/>
                        <a:t>. </a:t>
                      </a:r>
                      <a:endParaRPr lang="en-US" sz="1000"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b="0" dirty="0" smtClean="0">
                        <a:solidFill>
                          <a:schemeClr val="tx1"/>
                        </a:solidFill>
                        <a:latin typeface="+mn-lt"/>
                        <a:ea typeface="Calibri" pitchFamily="34" charset="0"/>
                        <a:cs typeface="Arial" pitchFamily="34" charset="0"/>
                      </a:endParaRPr>
                    </a:p>
                  </a:txBody>
                  <a:tcPr/>
                </a:tc>
              </a:tr>
            </a:tbl>
          </a:graphicData>
        </a:graphic>
      </p:graphicFrame>
      <p:sp>
        <p:nvSpPr>
          <p:cNvPr id="10" name="Rectangle 9"/>
          <p:cNvSpPr/>
          <p:nvPr/>
        </p:nvSpPr>
        <p:spPr>
          <a:xfrm>
            <a:off x="0" y="0"/>
            <a:ext cx="6858000" cy="4572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Box 10"/>
          <p:cNvSpPr txBox="1"/>
          <p:nvPr/>
        </p:nvSpPr>
        <p:spPr>
          <a:xfrm>
            <a:off x="0" y="87868"/>
            <a:ext cx="1524000" cy="369332"/>
          </a:xfrm>
          <a:prstGeom prst="rect">
            <a:avLst/>
          </a:prstGeom>
          <a:noFill/>
        </p:spPr>
        <p:txBody>
          <a:bodyPr wrap="square" rtlCol="0">
            <a:spAutoFit/>
          </a:bodyPr>
          <a:lstStyle/>
          <a:p>
            <a:r>
              <a:rPr lang="en-US" b="1" dirty="0" smtClean="0"/>
              <a:t>UN REDD</a:t>
            </a:r>
            <a:endParaRPr lang="en-US" b="1" dirty="0"/>
          </a:p>
        </p:txBody>
      </p:sp>
      <p:sp>
        <p:nvSpPr>
          <p:cNvPr id="12" name="TextBox 11"/>
          <p:cNvSpPr txBox="1"/>
          <p:nvPr/>
        </p:nvSpPr>
        <p:spPr>
          <a:xfrm>
            <a:off x="2819400" y="87868"/>
            <a:ext cx="4038600" cy="369332"/>
          </a:xfrm>
          <a:prstGeom prst="rect">
            <a:avLst/>
          </a:prstGeom>
          <a:noFill/>
        </p:spPr>
        <p:txBody>
          <a:bodyPr wrap="square" rtlCol="0">
            <a:spAutoFit/>
          </a:bodyPr>
          <a:lstStyle/>
          <a:p>
            <a:pPr algn="r"/>
            <a:r>
              <a:rPr lang="en-US" b="1" i="1" dirty="0" smtClean="0"/>
              <a:t>Principle 2: Stakeholder livelihood</a:t>
            </a:r>
            <a:endParaRPr lang="en-US" b="1" i="1" dirty="0"/>
          </a:p>
        </p:txBody>
      </p:sp>
      <p:sp>
        <p:nvSpPr>
          <p:cNvPr id="13" name="Rectangle 12"/>
          <p:cNvSpPr/>
          <p:nvPr/>
        </p:nvSpPr>
        <p:spPr>
          <a:xfrm>
            <a:off x="1371600" y="0"/>
            <a:ext cx="5486400" cy="4572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extBox 13"/>
          <p:cNvSpPr txBox="1"/>
          <p:nvPr/>
        </p:nvSpPr>
        <p:spPr>
          <a:xfrm>
            <a:off x="1371600" y="87868"/>
            <a:ext cx="5486400" cy="369332"/>
          </a:xfrm>
          <a:prstGeom prst="rect">
            <a:avLst/>
          </a:prstGeom>
          <a:noFill/>
        </p:spPr>
        <p:txBody>
          <a:bodyPr wrap="square" rtlCol="0">
            <a:spAutoFit/>
          </a:bodyPr>
          <a:lstStyle/>
          <a:p>
            <a:pPr algn="r"/>
            <a:r>
              <a:rPr lang="en-US" b="1" i="1" dirty="0" smtClean="0"/>
              <a:t>Annex</a:t>
            </a:r>
            <a:endParaRPr lang="en-US" b="1" i="1" dirty="0"/>
          </a:p>
        </p:txBody>
      </p:sp>
      <p:sp>
        <p:nvSpPr>
          <p:cNvPr id="15" name="Rectangle 1"/>
          <p:cNvSpPr>
            <a:spLocks noChangeArrowheads="1"/>
          </p:cNvSpPr>
          <p:nvPr/>
        </p:nvSpPr>
        <p:spPr bwMode="auto">
          <a:xfrm>
            <a:off x="0" y="0"/>
            <a:ext cx="6858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cs typeface="Arial" pitchFamily="34" charset="0"/>
              </a:rPr>
              <a:t/>
            </a:r>
            <a:br>
              <a:rPr kumimoji="0" lang="en-US" sz="1800" b="0" i="0" u="none" strike="noStrike" cap="none" normalizeH="0" baseline="0" smtClean="0">
                <a:ln>
                  <a:noFill/>
                </a:ln>
                <a:solidFill>
                  <a:schemeClr val="tx1"/>
                </a:solidFill>
                <a:effectLst/>
                <a:latin typeface="Arial" pitchFamily="34" charset="0"/>
                <a:cs typeface="Arial" pitchFamily="34" charset="0"/>
              </a:rPr>
            </a:b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6" name="Rectangle 15"/>
          <p:cNvSpPr>
            <a:spLocks noChangeArrowheads="1"/>
          </p:cNvSpPr>
          <p:nvPr/>
        </p:nvSpPr>
        <p:spPr bwMode="auto">
          <a:xfrm>
            <a:off x="0" y="0"/>
            <a:ext cx="6858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cs typeface="Arial" pitchFamily="34" charset="0"/>
              </a:rPr>
              <a:t/>
            </a:r>
            <a:br>
              <a:rPr kumimoji="0" lang="en-US" sz="1800" b="0" i="0" u="none" strike="noStrike" cap="none" normalizeH="0" baseline="0" smtClean="0">
                <a:ln>
                  <a:noFill/>
                </a:ln>
                <a:solidFill>
                  <a:schemeClr val="tx1"/>
                </a:solidFill>
                <a:effectLst/>
                <a:latin typeface="Arial" pitchFamily="34" charset="0"/>
                <a:cs typeface="Arial" pitchFamily="34" charset="0"/>
              </a:rPr>
            </a:b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 name="Rectangle 1"/>
          <p:cNvSpPr>
            <a:spLocks noChangeArrowheads="1"/>
          </p:cNvSpPr>
          <p:nvPr/>
        </p:nvSpPr>
        <p:spPr bwMode="auto">
          <a:xfrm>
            <a:off x="0" y="0"/>
            <a:ext cx="6858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cs typeface="Arial" pitchFamily="34" charset="0"/>
              </a:rPr>
              <a:t/>
            </a:r>
            <a:br>
              <a:rPr kumimoji="0" lang="en-US" sz="1800" b="0" i="0" u="none" strike="noStrike" cap="none" normalizeH="0" baseline="0" smtClean="0">
                <a:ln>
                  <a:noFill/>
                </a:ln>
                <a:solidFill>
                  <a:schemeClr val="tx1"/>
                </a:solidFill>
                <a:effectLst/>
                <a:latin typeface="Arial" pitchFamily="34" charset="0"/>
                <a:cs typeface="Arial" pitchFamily="34" charset="0"/>
              </a:rPr>
            </a:b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pic>
        <p:nvPicPr>
          <p:cNvPr id="18" name="Picture 17"/>
          <p:cNvPicPr/>
          <p:nvPr/>
        </p:nvPicPr>
        <p:blipFill>
          <a:blip r:embed="rId3" cstate="print"/>
          <a:srcRect/>
          <a:stretch>
            <a:fillRect/>
          </a:stretch>
        </p:blipFill>
        <p:spPr bwMode="auto">
          <a:xfrm>
            <a:off x="0" y="0"/>
            <a:ext cx="1371600" cy="457200"/>
          </a:xfrm>
          <a:prstGeom prst="rect">
            <a:avLst/>
          </a:prstGeom>
          <a:noFill/>
          <a:ln w="9525">
            <a:noFill/>
            <a:miter lim="800000"/>
            <a:headEnd/>
            <a:tailEnd/>
          </a:ln>
        </p:spPr>
      </p:pic>
      <p:sp>
        <p:nvSpPr>
          <p:cNvPr id="19" name="Slide Number Placeholder 18"/>
          <p:cNvSpPr>
            <a:spLocks noGrp="1"/>
          </p:cNvSpPr>
          <p:nvPr>
            <p:ph type="sldNum" sz="quarter" idx="12"/>
          </p:nvPr>
        </p:nvSpPr>
        <p:spPr/>
        <p:txBody>
          <a:bodyPr/>
          <a:lstStyle/>
          <a:p>
            <a:fld id="{3722ED5B-0965-49D9-894D-3B8B675ABD6B}" type="slidenum">
              <a:rPr lang="en-US" smtClean="0"/>
              <a:pPr/>
              <a:t>15</a:t>
            </a:fld>
            <a:endParaRPr lang="en-US"/>
          </a:p>
        </p:txBody>
      </p:sp>
      <p:graphicFrame>
        <p:nvGraphicFramePr>
          <p:cNvPr id="20" name="Table 19"/>
          <p:cNvGraphicFramePr>
            <a:graphicFrameLocks noGrp="1"/>
          </p:cNvGraphicFramePr>
          <p:nvPr/>
        </p:nvGraphicFramePr>
        <p:xfrm>
          <a:off x="228600" y="7010400"/>
          <a:ext cx="6400800" cy="614680"/>
        </p:xfrm>
        <a:graphic>
          <a:graphicData uri="http://schemas.openxmlformats.org/drawingml/2006/table">
            <a:tbl>
              <a:tblPr firstRow="1" bandRow="1">
                <a:tableStyleId>{46F890A9-2807-4EBB-B81D-B2AA78EC7F39}</a:tableStyleId>
              </a:tblPr>
              <a:tblGrid>
                <a:gridCol w="381000"/>
                <a:gridCol w="6019800"/>
              </a:tblGrid>
              <a:tr h="370840">
                <a:tc gridSpan="2">
                  <a:txBody>
                    <a:bodyPr/>
                    <a:lstStyle/>
                    <a:p>
                      <a:r>
                        <a:rPr lang="en-US" sz="1200" dirty="0" smtClean="0"/>
                        <a:t>Criterion 7 – Low-Emission,</a:t>
                      </a:r>
                      <a:r>
                        <a:rPr lang="en-US" sz="1200" baseline="0" dirty="0" smtClean="0"/>
                        <a:t> Climate Resilient Development Coherence</a:t>
                      </a:r>
                      <a:endParaRPr lang="en-US" sz="1200" dirty="0"/>
                    </a:p>
                  </a:txBody>
                  <a:tcPr/>
                </a:tc>
                <a:tc hMerge="1">
                  <a:txBody>
                    <a:bodyPr/>
                    <a:lstStyle/>
                    <a:p>
                      <a:endParaRPr lang="en-US" dirty="0"/>
                    </a:p>
                  </a:txBody>
                  <a:tcPr/>
                </a:tc>
              </a:tr>
              <a:tr h="238760">
                <a:tc>
                  <a:txBody>
                    <a:bodyPr/>
                    <a:lstStyle/>
                    <a:p>
                      <a:r>
                        <a:rPr lang="en-US" sz="1000" dirty="0" smtClean="0"/>
                        <a:t>[1]</a:t>
                      </a:r>
                      <a:endParaRPr lang="en-US" sz="1000" dirty="0"/>
                    </a:p>
                  </a:txBody>
                  <a:tcPr/>
                </a:tc>
                <a:tc>
                  <a:txBody>
                    <a:bodyPr/>
                    <a:lstStyle/>
                    <a:p>
                      <a:pPr algn="ctr" fontAlgn="b"/>
                      <a:r>
                        <a:rPr lang="en-US" sz="1000" b="1" dirty="0" smtClean="0">
                          <a:solidFill>
                            <a:srgbClr val="FF0000"/>
                          </a:solidFill>
                        </a:rPr>
                        <a:t> will need to put in a note explaining what is meant by economic costs, including opportunity costs</a:t>
                      </a:r>
                    </a:p>
                  </a:txBody>
                  <a:tcPr/>
                </a:tc>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371600" y="0"/>
            <a:ext cx="5486400" cy="4572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p:cNvSpPr txBox="1"/>
          <p:nvPr/>
        </p:nvSpPr>
        <p:spPr>
          <a:xfrm>
            <a:off x="1371600" y="87868"/>
            <a:ext cx="5486400" cy="369332"/>
          </a:xfrm>
          <a:prstGeom prst="rect">
            <a:avLst/>
          </a:prstGeom>
          <a:noFill/>
        </p:spPr>
        <p:txBody>
          <a:bodyPr wrap="square" rtlCol="0">
            <a:spAutoFit/>
          </a:bodyPr>
          <a:lstStyle/>
          <a:p>
            <a:pPr algn="r"/>
            <a:r>
              <a:rPr lang="en-US" b="1" i="1" dirty="0" smtClean="0"/>
              <a:t>Minimum Social Standards - Principles and Criteria</a:t>
            </a:r>
            <a:endParaRPr lang="en-US" b="1" i="1" dirty="0"/>
          </a:p>
        </p:txBody>
      </p:sp>
      <p:sp>
        <p:nvSpPr>
          <p:cNvPr id="14337" name="Rectangle 1"/>
          <p:cNvSpPr>
            <a:spLocks noChangeArrowheads="1"/>
          </p:cNvSpPr>
          <p:nvPr/>
        </p:nvSpPr>
        <p:spPr bwMode="auto">
          <a:xfrm>
            <a:off x="0" y="0"/>
            <a:ext cx="6858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pitchFamily="34" charset="0"/>
                <a:cs typeface="Arial" pitchFamily="34" charset="0"/>
              </a:rPr>
              <a:t/>
            </a:r>
            <a:br>
              <a:rPr kumimoji="0" lang="en-US" sz="1800" b="0" i="0" u="none" strike="noStrike" cap="none" normalizeH="0" baseline="0" dirty="0" smtClean="0">
                <a:ln>
                  <a:noFill/>
                </a:ln>
                <a:solidFill>
                  <a:schemeClr val="tx1"/>
                </a:solidFill>
                <a:effectLst/>
                <a:latin typeface="Arial" pitchFamily="34" charset="0"/>
                <a:cs typeface="Arial" pitchFamily="34" charset="0"/>
              </a:rPr>
            </a:b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 name="Rectangle 1"/>
          <p:cNvSpPr>
            <a:spLocks noChangeArrowheads="1"/>
          </p:cNvSpPr>
          <p:nvPr/>
        </p:nvSpPr>
        <p:spPr bwMode="auto">
          <a:xfrm>
            <a:off x="0" y="0"/>
            <a:ext cx="6858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pitchFamily="34" charset="0"/>
                <a:cs typeface="Arial" pitchFamily="34" charset="0"/>
              </a:rPr>
              <a:t/>
            </a:r>
            <a:br>
              <a:rPr kumimoji="0" lang="en-US" sz="1800" b="0" i="0" u="none" strike="noStrike" cap="none" normalizeH="0" baseline="0" dirty="0" smtClean="0">
                <a:ln>
                  <a:noFill/>
                </a:ln>
                <a:solidFill>
                  <a:schemeClr val="tx1"/>
                </a:solidFill>
                <a:effectLst/>
                <a:latin typeface="Arial" pitchFamily="34" charset="0"/>
                <a:cs typeface="Arial" pitchFamily="34" charset="0"/>
              </a:rPr>
            </a:b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10" name="Table 9"/>
          <p:cNvGraphicFramePr>
            <a:graphicFrameLocks noGrp="1"/>
          </p:cNvGraphicFramePr>
          <p:nvPr/>
        </p:nvGraphicFramePr>
        <p:xfrm>
          <a:off x="304800" y="609600"/>
          <a:ext cx="6248400" cy="7252412"/>
        </p:xfrm>
        <a:graphic>
          <a:graphicData uri="http://schemas.openxmlformats.org/drawingml/2006/table">
            <a:tbl>
              <a:tblPr/>
              <a:tblGrid>
                <a:gridCol w="1990640"/>
                <a:gridCol w="4257760"/>
              </a:tblGrid>
              <a:tr h="358445">
                <a:tc gridSpan="2">
                  <a:txBody>
                    <a:bodyPr/>
                    <a:lstStyle/>
                    <a:p>
                      <a:pPr marL="0" marR="0">
                        <a:lnSpc>
                          <a:spcPct val="115000"/>
                        </a:lnSpc>
                        <a:spcBef>
                          <a:spcPts val="0"/>
                        </a:spcBef>
                        <a:spcAft>
                          <a:spcPts val="0"/>
                        </a:spcAft>
                      </a:pPr>
                      <a:r>
                        <a:rPr lang="en-US" sz="1200" b="1" dirty="0">
                          <a:solidFill>
                            <a:srgbClr val="FFFFFF"/>
                          </a:solidFill>
                          <a:latin typeface="Calibri"/>
                          <a:ea typeface="Calibri"/>
                          <a:cs typeface="Times New Roman"/>
                        </a:rPr>
                        <a:t>Principle 1 – Good governance:</a:t>
                      </a:r>
                      <a:r>
                        <a:rPr lang="en-US" sz="1200" b="1" kern="1200" dirty="0">
                          <a:solidFill>
                            <a:srgbClr val="000000"/>
                          </a:solidFill>
                          <a:latin typeface="Calibri"/>
                          <a:ea typeface="+mn-ea"/>
                          <a:cs typeface="+mn-cs"/>
                        </a:rPr>
                        <a:t> </a:t>
                      </a:r>
                      <a:r>
                        <a:rPr lang="en-US" sz="1200" b="1" dirty="0">
                          <a:solidFill>
                            <a:srgbClr val="FFFFFF"/>
                          </a:solidFill>
                          <a:latin typeface="Calibri"/>
                          <a:ea typeface="Calibri"/>
                          <a:cs typeface="Times New Roman"/>
                        </a:rPr>
                        <a:t>The</a:t>
                      </a:r>
                      <a:r>
                        <a:rPr lang="en-US" sz="1200" b="1" dirty="0" smtClean="0">
                          <a:solidFill>
                            <a:srgbClr val="FFFFFF"/>
                          </a:solidFill>
                          <a:latin typeface="Calibri"/>
                          <a:ea typeface="Calibri"/>
                          <a:cs typeface="Times New Roman"/>
                        </a:rPr>
                        <a:t> </a:t>
                      </a:r>
                      <a:r>
                        <a:rPr lang="en-US" sz="1200" b="1" dirty="0" err="1" smtClean="0">
                          <a:solidFill>
                            <a:srgbClr val="FFFFFF"/>
                          </a:solidFill>
                          <a:latin typeface="Calibri"/>
                          <a:ea typeface="Calibri"/>
                          <a:cs typeface="Times New Roman"/>
                        </a:rPr>
                        <a:t>programme</a:t>
                      </a:r>
                      <a:r>
                        <a:rPr lang="en-US" sz="1200" b="1" dirty="0" smtClean="0">
                          <a:solidFill>
                            <a:srgbClr val="FFFFFF"/>
                          </a:solidFill>
                          <a:latin typeface="Calibri"/>
                          <a:ea typeface="Calibri"/>
                          <a:cs typeface="Times New Roman"/>
                        </a:rPr>
                        <a:t> </a:t>
                      </a:r>
                      <a:r>
                        <a:rPr lang="en-US" sz="1200" b="1" dirty="0">
                          <a:solidFill>
                            <a:srgbClr val="FFFFFF"/>
                          </a:solidFill>
                          <a:latin typeface="Calibri"/>
                          <a:ea typeface="Calibri"/>
                          <a:cs typeface="Times New Roman"/>
                        </a:rPr>
                        <a:t>complies with standards of good governance.</a:t>
                      </a:r>
                      <a:endParaRPr lang="en-US" sz="1200" dirty="0">
                        <a:latin typeface="Calibri"/>
                        <a:ea typeface="Calibri"/>
                        <a:cs typeface="Times New Roman"/>
                      </a:endParaRPr>
                    </a:p>
                  </a:txBody>
                  <a:tcPr marL="48552" marR="48552" marT="0" marB="0" anchor="ctr">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365F91"/>
                    </a:solidFill>
                  </a:tcPr>
                </a:tc>
                <a:tc hMerge="1">
                  <a:txBody>
                    <a:bodyPr/>
                    <a:lstStyle/>
                    <a:p>
                      <a:endParaRPr lang="en-US"/>
                    </a:p>
                  </a:txBody>
                  <a:tcPr/>
                </a:tc>
              </a:tr>
              <a:tr h="298704">
                <a:tc>
                  <a:txBody>
                    <a:bodyPr/>
                    <a:lstStyle/>
                    <a:p>
                      <a:pPr marL="0" marR="0">
                        <a:lnSpc>
                          <a:spcPct val="115000"/>
                        </a:lnSpc>
                        <a:spcBef>
                          <a:spcPts val="0"/>
                        </a:spcBef>
                        <a:spcAft>
                          <a:spcPts val="0"/>
                        </a:spcAft>
                      </a:pPr>
                      <a:endParaRPr lang="en-US" sz="1000" dirty="0" smtClean="0">
                        <a:latin typeface="Calibri"/>
                        <a:ea typeface="Calibri"/>
                        <a:cs typeface="Times New Roman"/>
                      </a:endParaRPr>
                    </a:p>
                    <a:p>
                      <a:pPr marL="0" marR="0">
                        <a:lnSpc>
                          <a:spcPct val="115000"/>
                        </a:lnSpc>
                        <a:spcBef>
                          <a:spcPts val="0"/>
                        </a:spcBef>
                        <a:spcAft>
                          <a:spcPts val="0"/>
                        </a:spcAft>
                      </a:pPr>
                      <a:r>
                        <a:rPr lang="en-US" sz="1000" dirty="0" smtClean="0">
                          <a:latin typeface="Calibri"/>
                          <a:ea typeface="Calibri"/>
                          <a:cs typeface="Times New Roman"/>
                        </a:rPr>
                        <a:t>Criterion </a:t>
                      </a:r>
                      <a:r>
                        <a:rPr lang="en-US" sz="1000" dirty="0">
                          <a:latin typeface="Calibri"/>
                          <a:ea typeface="Calibri"/>
                          <a:cs typeface="Times New Roman"/>
                        </a:rPr>
                        <a:t>1 – </a:t>
                      </a:r>
                      <a:r>
                        <a:rPr lang="en-US" sz="1000" dirty="0" smtClean="0">
                          <a:latin typeface="Calibri"/>
                          <a:ea typeface="Calibri"/>
                          <a:cs typeface="Times New Roman"/>
                        </a:rPr>
                        <a:t>Integrity of Fiduciary and Fund Management Systems</a:t>
                      </a:r>
                    </a:p>
                    <a:p>
                      <a:pPr marL="0" marR="0">
                        <a:lnSpc>
                          <a:spcPct val="115000"/>
                        </a:lnSpc>
                        <a:spcBef>
                          <a:spcPts val="0"/>
                        </a:spcBef>
                        <a:spcAft>
                          <a:spcPts val="0"/>
                        </a:spcAft>
                      </a:pPr>
                      <a:endParaRPr lang="en-US" sz="1000" dirty="0">
                        <a:latin typeface="Calibri"/>
                        <a:ea typeface="Calibri"/>
                        <a:cs typeface="Times New Roman"/>
                      </a:endParaRPr>
                    </a:p>
                  </a:txBody>
                  <a:tcPr marL="48552" marR="48552" marT="0" marB="0" anchor="ctr">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ABF8F"/>
                    </a:solidFill>
                  </a:tcPr>
                </a:tc>
                <a:tc>
                  <a:txBody>
                    <a:bodyPr/>
                    <a:lstStyle/>
                    <a:p>
                      <a:pPr algn="l">
                        <a:lnSpc>
                          <a:spcPct val="115000"/>
                        </a:lnSpc>
                      </a:pPr>
                      <a:r>
                        <a:rPr lang="en-US" sz="1000" b="0" i="0" dirty="0" smtClean="0">
                          <a:solidFill>
                            <a:schemeClr val="tx1"/>
                          </a:solidFill>
                          <a:ea typeface="Calibri"/>
                          <a:cs typeface="Times New Roman"/>
                        </a:rPr>
                        <a:t>The </a:t>
                      </a:r>
                      <a:r>
                        <a:rPr lang="en-US" sz="1000" b="0" i="0" dirty="0" err="1" smtClean="0">
                          <a:solidFill>
                            <a:schemeClr val="tx1"/>
                          </a:solidFill>
                          <a:ea typeface="Calibri"/>
                          <a:cs typeface="Times New Roman"/>
                        </a:rPr>
                        <a:t>programme</a:t>
                      </a:r>
                      <a:r>
                        <a:rPr lang="en-US" sz="1000" b="0" i="0" dirty="0" smtClean="0">
                          <a:solidFill>
                            <a:schemeClr val="tx1"/>
                          </a:solidFill>
                          <a:ea typeface="Calibri"/>
                          <a:cs typeface="Times New Roman"/>
                        </a:rPr>
                        <a:t> has assessed and addressed corruption and fiduciary risks</a:t>
                      </a:r>
                      <a:endParaRPr lang="en-US" sz="1000" b="0" i="0" dirty="0">
                        <a:latin typeface="Calibri"/>
                        <a:ea typeface="Calibri"/>
                        <a:cs typeface="Times New Roman"/>
                      </a:endParaRPr>
                    </a:p>
                  </a:txBody>
                  <a:tcPr marL="48552" marR="48552" marT="0" marB="0" anchor="ctr">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ABF8F"/>
                    </a:solidFill>
                  </a:tcPr>
                </a:tc>
              </a:tr>
              <a:tr h="896112">
                <a:tc>
                  <a:txBody>
                    <a:bodyPr/>
                    <a:lstStyle/>
                    <a:p>
                      <a:pPr marL="0" marR="0">
                        <a:lnSpc>
                          <a:spcPct val="115000"/>
                        </a:lnSpc>
                        <a:spcBef>
                          <a:spcPts val="0"/>
                        </a:spcBef>
                        <a:spcAft>
                          <a:spcPts val="0"/>
                        </a:spcAft>
                      </a:pPr>
                      <a:r>
                        <a:rPr lang="en-US" sz="1000" dirty="0">
                          <a:latin typeface="Calibri"/>
                          <a:ea typeface="Calibri"/>
                          <a:cs typeface="Times New Roman"/>
                        </a:rPr>
                        <a:t>Criterion 2 – Transparency and Accountability</a:t>
                      </a:r>
                    </a:p>
                  </a:txBody>
                  <a:tcPr marL="48552" marR="48552" marT="0" marB="0" anchor="ctr">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ABF8F"/>
                    </a:solidFill>
                  </a:tcPr>
                </a:tc>
                <a:tc>
                  <a:txBody>
                    <a:bodyPr/>
                    <a:lstStyle/>
                    <a:p>
                      <a:pPr marL="0" marR="0">
                        <a:lnSpc>
                          <a:spcPct val="115000"/>
                        </a:lnSpc>
                        <a:spcBef>
                          <a:spcPts val="0"/>
                        </a:spcBef>
                        <a:spcAft>
                          <a:spcPts val="0"/>
                        </a:spcAft>
                      </a:pPr>
                      <a:r>
                        <a:rPr lang="en-US" sz="1000" kern="1200" dirty="0" err="1" smtClean="0">
                          <a:solidFill>
                            <a:schemeClr val="tx1"/>
                          </a:solidFill>
                          <a:latin typeface="+mn-lt"/>
                          <a:ea typeface="+mn-ea"/>
                          <a:cs typeface="+mn-cs"/>
                        </a:rPr>
                        <a:t>Programme</a:t>
                      </a:r>
                      <a:r>
                        <a:rPr lang="en-GB" sz="1000" kern="1200" dirty="0" smtClean="0">
                          <a:solidFill>
                            <a:schemeClr val="tx1"/>
                          </a:solidFill>
                          <a:latin typeface="+mn-lt"/>
                          <a:ea typeface="+mn-ea"/>
                          <a:cs typeface="+mn-cs"/>
                        </a:rPr>
                        <a:t> administration and REDD+ readiness activities are carried out in an accountable and transparent manner. </a:t>
                      </a:r>
                      <a:endParaRPr lang="en-US" sz="1000" dirty="0">
                        <a:latin typeface="Calibri"/>
                        <a:ea typeface="Calibri"/>
                        <a:cs typeface="Times New Roman"/>
                      </a:endParaRPr>
                    </a:p>
                  </a:txBody>
                  <a:tcPr marL="48552" marR="48552" marT="0" marB="0" anchor="ctr">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ABF8F"/>
                    </a:solidFill>
                  </a:tcPr>
                </a:tc>
              </a:tr>
              <a:tr h="896112">
                <a:tc>
                  <a:txBody>
                    <a:bodyPr/>
                    <a:lstStyle/>
                    <a:p>
                      <a:pPr marL="0" marR="0">
                        <a:lnSpc>
                          <a:spcPct val="115000"/>
                        </a:lnSpc>
                        <a:spcBef>
                          <a:spcPts val="0"/>
                        </a:spcBef>
                        <a:spcAft>
                          <a:spcPts val="0"/>
                        </a:spcAft>
                      </a:pPr>
                      <a:r>
                        <a:rPr lang="en-US" sz="1000" dirty="0">
                          <a:latin typeface="Calibri"/>
                          <a:ea typeface="Calibri"/>
                          <a:cs typeface="Times New Roman"/>
                        </a:rPr>
                        <a:t>Criterion 3 – Stakeholder participation</a:t>
                      </a:r>
                    </a:p>
                  </a:txBody>
                  <a:tcPr marL="48552" marR="48552" marT="0" marB="0" anchor="ctr">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ABF8F"/>
                    </a:solidFill>
                  </a:tcPr>
                </a:tc>
                <a:tc>
                  <a:txBody>
                    <a:bodyPr/>
                    <a:lstStyle/>
                    <a:p>
                      <a:pPr marL="0" marR="0">
                        <a:lnSpc>
                          <a:spcPct val="115000"/>
                        </a:lnSpc>
                        <a:spcBef>
                          <a:spcPts val="0"/>
                        </a:spcBef>
                        <a:spcAft>
                          <a:spcPts val="0"/>
                        </a:spcAft>
                      </a:pPr>
                      <a:r>
                        <a:rPr lang="en-US" sz="1000" dirty="0">
                          <a:latin typeface="Calibri"/>
                          <a:ea typeface="Calibri"/>
                          <a:cs typeface="Times New Roman"/>
                        </a:rPr>
                        <a:t>a) All relevant stakeholders are identified and enabled to participate in a meaningful and effective manner; b) Special attention is given to most vulnerable groups and </a:t>
                      </a:r>
                      <a:r>
                        <a:rPr lang="en-US" sz="1000" dirty="0" smtClean="0">
                          <a:latin typeface="Calibri"/>
                          <a:ea typeface="Calibri"/>
                          <a:cs typeface="Times New Roman"/>
                        </a:rPr>
                        <a:t>the </a:t>
                      </a:r>
                      <a:r>
                        <a:rPr lang="en-US" sz="1000" dirty="0">
                          <a:latin typeface="Calibri"/>
                          <a:ea typeface="Calibri"/>
                          <a:cs typeface="Times New Roman"/>
                        </a:rPr>
                        <a:t>free, prior and informed consent </a:t>
                      </a:r>
                      <a:r>
                        <a:rPr lang="en-US" sz="1000" dirty="0" smtClean="0">
                          <a:latin typeface="Calibri"/>
                          <a:ea typeface="Calibri"/>
                          <a:cs typeface="Times New Roman"/>
                        </a:rPr>
                        <a:t>of</a:t>
                      </a:r>
                      <a:r>
                        <a:rPr lang="en-US" sz="1000" baseline="0" dirty="0" smtClean="0">
                          <a:latin typeface="Calibri"/>
                          <a:ea typeface="Calibri"/>
                          <a:cs typeface="Times New Roman"/>
                        </a:rPr>
                        <a:t> indigenous peoples</a:t>
                      </a:r>
                      <a:r>
                        <a:rPr lang="en-US" sz="1000" dirty="0" smtClean="0">
                          <a:latin typeface="Calibri"/>
                          <a:ea typeface="Calibri"/>
                          <a:cs typeface="Times New Roman"/>
                        </a:rPr>
                        <a:t>.</a:t>
                      </a:r>
                      <a:endParaRPr lang="en-US" sz="1000" dirty="0">
                        <a:latin typeface="Calibri"/>
                        <a:ea typeface="Calibri"/>
                        <a:cs typeface="Times New Roman"/>
                      </a:endParaRPr>
                    </a:p>
                  </a:txBody>
                  <a:tcPr marL="48552" marR="48552" marT="0" marB="0" anchor="ctr">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ABF8F"/>
                    </a:solidFill>
                  </a:tcPr>
                </a:tc>
              </a:tr>
              <a:tr h="577291">
                <a:tc>
                  <a:txBody>
                    <a:bodyPr/>
                    <a:lstStyle/>
                    <a:p>
                      <a:pPr marL="0" marR="0">
                        <a:lnSpc>
                          <a:spcPct val="115000"/>
                        </a:lnSpc>
                        <a:spcBef>
                          <a:spcPts val="0"/>
                        </a:spcBef>
                        <a:spcAft>
                          <a:spcPts val="0"/>
                        </a:spcAft>
                      </a:pPr>
                      <a:r>
                        <a:rPr lang="en-US" sz="1000" dirty="0" smtClean="0">
                          <a:latin typeface="Calibri"/>
                          <a:ea typeface="Calibri"/>
                          <a:cs typeface="Times New Roman"/>
                        </a:rPr>
                        <a:t>Criterion</a:t>
                      </a:r>
                      <a:r>
                        <a:rPr lang="en-US" sz="1000" baseline="0" dirty="0" smtClean="0">
                          <a:latin typeface="Calibri"/>
                          <a:ea typeface="Calibri"/>
                          <a:cs typeface="Times New Roman"/>
                        </a:rPr>
                        <a:t> 4 – Gender Equality</a:t>
                      </a:r>
                      <a:endParaRPr lang="en-US" sz="1000" dirty="0">
                        <a:latin typeface="Calibri"/>
                        <a:ea typeface="Calibri"/>
                        <a:cs typeface="Times New Roman"/>
                      </a:endParaRPr>
                    </a:p>
                  </a:txBody>
                  <a:tcPr marL="48552" marR="48552" marT="0" marB="0" anchor="ctr">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ABF8F"/>
                    </a:solidFill>
                  </a:tcPr>
                </a:tc>
                <a:tc>
                  <a:txBody>
                    <a:bodyPr/>
                    <a:lstStyle/>
                    <a:p>
                      <a:pPr marL="0" marR="0">
                        <a:lnSpc>
                          <a:spcPct val="115000"/>
                        </a:lnSpc>
                        <a:spcBef>
                          <a:spcPts val="0"/>
                        </a:spcBef>
                        <a:spcAft>
                          <a:spcPts val="0"/>
                        </a:spcAft>
                      </a:pPr>
                      <a:r>
                        <a:rPr lang="en-GB" sz="1000" kern="1200" dirty="0" smtClean="0">
                          <a:solidFill>
                            <a:schemeClr val="tx1"/>
                          </a:solidFill>
                          <a:latin typeface="+mn-lt"/>
                          <a:ea typeface="+mn-ea"/>
                          <a:cs typeface="+mn-cs"/>
                        </a:rPr>
                        <a:t>Programme planning and REDD+ readiness activities are carried out with attention to different gender roles and the empowerment of women.</a:t>
                      </a:r>
                      <a:r>
                        <a:rPr lang="en-US" sz="1000" dirty="0" smtClean="0">
                          <a:latin typeface="+mn-lt"/>
                        </a:rPr>
                        <a:t> </a:t>
                      </a:r>
                      <a:endParaRPr lang="en-US" sz="1000" dirty="0">
                        <a:latin typeface="+mn-lt"/>
                        <a:ea typeface="Calibri"/>
                        <a:cs typeface="Times New Roman"/>
                      </a:endParaRPr>
                    </a:p>
                  </a:txBody>
                  <a:tcPr marL="48552" marR="48552" marT="0" marB="0" anchor="ctr">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ABF8F"/>
                    </a:solidFill>
                  </a:tcPr>
                </a:tc>
              </a:tr>
              <a:tr h="716890">
                <a:tc gridSpan="2">
                  <a:txBody>
                    <a:bodyPr/>
                    <a:lstStyle/>
                    <a:p>
                      <a:pPr marL="0" marR="0">
                        <a:lnSpc>
                          <a:spcPct val="115000"/>
                        </a:lnSpc>
                        <a:spcBef>
                          <a:spcPts val="0"/>
                        </a:spcBef>
                        <a:spcAft>
                          <a:spcPts val="0"/>
                        </a:spcAft>
                      </a:pPr>
                      <a:r>
                        <a:rPr lang="en-US" sz="1200" b="1" dirty="0">
                          <a:solidFill>
                            <a:srgbClr val="FFFFFF"/>
                          </a:solidFill>
                          <a:latin typeface="Calibri"/>
                          <a:ea typeface="Calibri"/>
                          <a:cs typeface="Times New Roman"/>
                        </a:rPr>
                        <a:t>Principle 2 – Stakeholder livelihoods: The</a:t>
                      </a:r>
                      <a:r>
                        <a:rPr lang="en-US" sz="1200" b="1" dirty="0" smtClean="0">
                          <a:solidFill>
                            <a:srgbClr val="FFFFFF"/>
                          </a:solidFill>
                          <a:latin typeface="Calibri"/>
                          <a:ea typeface="Calibri"/>
                          <a:cs typeface="Times New Roman"/>
                        </a:rPr>
                        <a:t> </a:t>
                      </a:r>
                      <a:r>
                        <a:rPr lang="en-US" sz="1200" b="1" dirty="0" err="1" smtClean="0">
                          <a:solidFill>
                            <a:srgbClr val="FFFFFF"/>
                          </a:solidFill>
                          <a:latin typeface="Calibri"/>
                          <a:ea typeface="Calibri"/>
                          <a:cs typeface="Times New Roman"/>
                        </a:rPr>
                        <a:t>programme</a:t>
                      </a:r>
                      <a:r>
                        <a:rPr lang="en-US" sz="1200" b="1" dirty="0" smtClean="0">
                          <a:solidFill>
                            <a:srgbClr val="FFFFFF"/>
                          </a:solidFill>
                          <a:latin typeface="Calibri"/>
                          <a:ea typeface="Calibri"/>
                          <a:cs typeface="Times New Roman"/>
                        </a:rPr>
                        <a:t> assesses </a:t>
                      </a:r>
                      <a:r>
                        <a:rPr lang="en-US" sz="1200" b="1" dirty="0">
                          <a:solidFill>
                            <a:srgbClr val="FFFFFF"/>
                          </a:solidFill>
                          <a:latin typeface="Calibri"/>
                          <a:ea typeface="Calibri"/>
                          <a:cs typeface="Times New Roman"/>
                        </a:rPr>
                        <a:t>potential adverse impacts on stakeholders long-term livelihoods and mitigates effects where appropriate.</a:t>
                      </a:r>
                      <a:endParaRPr lang="en-US" sz="1200" dirty="0">
                        <a:latin typeface="Calibri"/>
                        <a:ea typeface="Calibri"/>
                        <a:cs typeface="Times New Roman"/>
                      </a:endParaRPr>
                    </a:p>
                  </a:txBody>
                  <a:tcPr marL="48552" marR="48552" marT="0" marB="0" anchor="ctr">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365F91"/>
                    </a:solidFill>
                  </a:tcPr>
                </a:tc>
                <a:tc hMerge="1">
                  <a:txBody>
                    <a:bodyPr/>
                    <a:lstStyle/>
                    <a:p>
                      <a:endParaRPr lang="en-US"/>
                    </a:p>
                  </a:txBody>
                  <a:tcPr/>
                </a:tc>
              </a:tr>
              <a:tr h="597408">
                <a:tc>
                  <a:txBody>
                    <a:bodyPr/>
                    <a:lstStyle/>
                    <a:p>
                      <a:pPr marL="0" marR="0">
                        <a:lnSpc>
                          <a:spcPct val="115000"/>
                        </a:lnSpc>
                        <a:spcBef>
                          <a:spcPts val="0"/>
                        </a:spcBef>
                        <a:spcAft>
                          <a:spcPts val="0"/>
                        </a:spcAft>
                      </a:pPr>
                      <a:r>
                        <a:rPr lang="en-US" sz="1000" dirty="0">
                          <a:latin typeface="Calibri"/>
                          <a:ea typeface="Calibri"/>
                          <a:cs typeface="Times New Roman"/>
                        </a:rPr>
                        <a:t>Criterion</a:t>
                      </a:r>
                      <a:r>
                        <a:rPr lang="en-US" sz="1000" dirty="0" smtClean="0">
                          <a:latin typeface="Calibri"/>
                          <a:ea typeface="Calibri"/>
                          <a:cs typeface="Times New Roman"/>
                        </a:rPr>
                        <a:t> 5 </a:t>
                      </a:r>
                      <a:r>
                        <a:rPr lang="en-US" sz="1000" dirty="0">
                          <a:latin typeface="Calibri"/>
                          <a:ea typeface="Calibri"/>
                          <a:cs typeface="Times New Roman"/>
                        </a:rPr>
                        <a:t>– Avoidance of involuntary resettlement</a:t>
                      </a:r>
                    </a:p>
                  </a:txBody>
                  <a:tcPr marL="48552" marR="48552" marT="0" marB="0" anchor="ctr">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ABF8F"/>
                    </a:solidFill>
                  </a:tcPr>
                </a:tc>
                <a:tc>
                  <a:txBody>
                    <a:bodyPr/>
                    <a:lstStyle/>
                    <a:p>
                      <a:pPr marL="0" marR="0">
                        <a:lnSpc>
                          <a:spcPct val="115000"/>
                        </a:lnSpc>
                        <a:spcBef>
                          <a:spcPts val="0"/>
                        </a:spcBef>
                        <a:spcAft>
                          <a:spcPts val="0"/>
                        </a:spcAft>
                      </a:pPr>
                      <a:r>
                        <a:rPr lang="en-US" sz="1000" dirty="0">
                          <a:latin typeface="Calibri"/>
                          <a:ea typeface="Calibri"/>
                          <a:cs typeface="Times New Roman"/>
                        </a:rPr>
                        <a:t>The</a:t>
                      </a:r>
                      <a:r>
                        <a:rPr lang="en-US" sz="1000" dirty="0" smtClean="0">
                          <a:latin typeface="Calibri"/>
                          <a:ea typeface="Calibri"/>
                          <a:cs typeface="Times New Roman"/>
                        </a:rPr>
                        <a:t> </a:t>
                      </a:r>
                      <a:r>
                        <a:rPr lang="en-US" sz="1000" dirty="0" err="1" smtClean="0">
                          <a:latin typeface="Calibri"/>
                          <a:ea typeface="Calibri"/>
                          <a:cs typeface="Times New Roman"/>
                        </a:rPr>
                        <a:t>programme</a:t>
                      </a:r>
                      <a:r>
                        <a:rPr lang="en-US" sz="1000" dirty="0" smtClean="0">
                          <a:latin typeface="Calibri"/>
                          <a:ea typeface="Calibri"/>
                          <a:cs typeface="Times New Roman"/>
                        </a:rPr>
                        <a:t> </a:t>
                      </a:r>
                      <a:r>
                        <a:rPr lang="en-US" sz="1000" dirty="0">
                          <a:latin typeface="Calibri"/>
                          <a:ea typeface="Calibri"/>
                          <a:cs typeface="Times New Roman"/>
                        </a:rPr>
                        <a:t>is not involved and not complicit in involuntary resettlement.</a:t>
                      </a:r>
                    </a:p>
                  </a:txBody>
                  <a:tcPr marL="48552" marR="48552" marT="0" marB="0" anchor="ctr">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ABF8F"/>
                    </a:solidFill>
                  </a:tcPr>
                </a:tc>
              </a:tr>
              <a:tr h="597408">
                <a:tc>
                  <a:txBody>
                    <a:bodyPr/>
                    <a:lstStyle/>
                    <a:p>
                      <a:pPr marL="0" marR="0">
                        <a:lnSpc>
                          <a:spcPct val="115000"/>
                        </a:lnSpc>
                        <a:spcBef>
                          <a:spcPts val="0"/>
                        </a:spcBef>
                        <a:spcAft>
                          <a:spcPts val="0"/>
                        </a:spcAft>
                      </a:pPr>
                      <a:r>
                        <a:rPr lang="en-US" sz="1000" dirty="0">
                          <a:latin typeface="Calibri"/>
                          <a:ea typeface="Calibri"/>
                          <a:cs typeface="Times New Roman"/>
                        </a:rPr>
                        <a:t>Criterion</a:t>
                      </a:r>
                      <a:r>
                        <a:rPr lang="en-US" sz="1000" dirty="0" smtClean="0">
                          <a:latin typeface="Calibri"/>
                          <a:ea typeface="Calibri"/>
                          <a:cs typeface="Times New Roman"/>
                        </a:rPr>
                        <a:t> 6 </a:t>
                      </a:r>
                      <a:r>
                        <a:rPr lang="en-US" sz="1000" dirty="0">
                          <a:latin typeface="Calibri"/>
                          <a:ea typeface="Calibri"/>
                          <a:cs typeface="Times New Roman"/>
                        </a:rPr>
                        <a:t>– </a:t>
                      </a:r>
                      <a:r>
                        <a:rPr lang="en-US" sz="1000" dirty="0" smtClean="0">
                          <a:latin typeface="Calibri"/>
                          <a:ea typeface="Calibri"/>
                          <a:cs typeface="Times New Roman"/>
                        </a:rPr>
                        <a:t>Traditional</a:t>
                      </a:r>
                      <a:r>
                        <a:rPr lang="en-US" sz="1000" baseline="0" dirty="0" smtClean="0">
                          <a:latin typeface="Calibri"/>
                          <a:ea typeface="Calibri"/>
                          <a:cs typeface="Times New Roman"/>
                        </a:rPr>
                        <a:t> Knowledge</a:t>
                      </a:r>
                      <a:endParaRPr lang="en-US" sz="1000" dirty="0">
                        <a:latin typeface="Calibri"/>
                        <a:ea typeface="Calibri"/>
                        <a:cs typeface="Times New Roman"/>
                      </a:endParaRPr>
                    </a:p>
                  </a:txBody>
                  <a:tcPr marL="48552" marR="48552" marT="0" marB="0" anchor="ctr">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ABF8F"/>
                    </a:solidFill>
                  </a:tcPr>
                </a:tc>
                <a:tc>
                  <a:txBody>
                    <a:bodyPr/>
                    <a:lstStyle/>
                    <a:p>
                      <a:pPr marL="0" marR="0">
                        <a:lnSpc>
                          <a:spcPct val="115000"/>
                        </a:lnSpc>
                        <a:spcBef>
                          <a:spcPts val="0"/>
                        </a:spcBef>
                        <a:spcAft>
                          <a:spcPts val="0"/>
                        </a:spcAft>
                      </a:pPr>
                      <a:r>
                        <a:rPr lang="en-US" sz="1000" dirty="0">
                          <a:solidFill>
                            <a:schemeClr val="tx1"/>
                          </a:solidFill>
                          <a:latin typeface="+mn-lt"/>
                          <a:ea typeface="Calibri"/>
                          <a:cs typeface="Times New Roman"/>
                        </a:rPr>
                        <a:t>The</a:t>
                      </a:r>
                      <a:r>
                        <a:rPr lang="en-US" sz="1000" dirty="0" smtClean="0">
                          <a:solidFill>
                            <a:schemeClr val="tx1"/>
                          </a:solidFill>
                          <a:latin typeface="+mn-lt"/>
                          <a:ea typeface="Calibri"/>
                          <a:cs typeface="Times New Roman"/>
                        </a:rPr>
                        <a:t> </a:t>
                      </a:r>
                      <a:r>
                        <a:rPr lang="en-US" sz="1000" dirty="0" err="1" smtClean="0">
                          <a:solidFill>
                            <a:schemeClr val="tx1"/>
                          </a:solidFill>
                          <a:latin typeface="+mn-lt"/>
                          <a:ea typeface="Calibri"/>
                          <a:cs typeface="Times New Roman"/>
                        </a:rPr>
                        <a:t>programme</a:t>
                      </a:r>
                      <a:r>
                        <a:rPr lang="en-US" sz="1000" dirty="0" smtClean="0">
                          <a:solidFill>
                            <a:schemeClr val="tx1"/>
                          </a:solidFill>
                          <a:latin typeface="+mn-lt"/>
                          <a:ea typeface="Calibri"/>
                          <a:cs typeface="Times New Roman"/>
                        </a:rPr>
                        <a:t> </a:t>
                      </a:r>
                      <a:r>
                        <a:rPr lang="en-US" sz="1000" dirty="0">
                          <a:solidFill>
                            <a:schemeClr val="tx1"/>
                          </a:solidFill>
                          <a:latin typeface="+mn-lt"/>
                          <a:ea typeface="Calibri"/>
                          <a:cs typeface="Times New Roman"/>
                        </a:rPr>
                        <a:t>is not involved </a:t>
                      </a:r>
                      <a:r>
                        <a:rPr lang="en-US" sz="1000" dirty="0">
                          <a:latin typeface="+mn-lt"/>
                          <a:ea typeface="Calibri"/>
                          <a:cs typeface="Times New Roman"/>
                        </a:rPr>
                        <a:t>and not complicit in alteration, damage or removal of any critical cultural </a:t>
                      </a:r>
                      <a:r>
                        <a:rPr lang="en-US" sz="1000" dirty="0" smtClean="0">
                          <a:latin typeface="+mn-lt"/>
                          <a:ea typeface="Calibri"/>
                          <a:cs typeface="Times New Roman"/>
                        </a:rPr>
                        <a:t>heritage </a:t>
                      </a:r>
                      <a:r>
                        <a:rPr lang="en-GB" sz="1000" kern="1200" dirty="0" smtClean="0">
                          <a:solidFill>
                            <a:schemeClr val="tx1"/>
                          </a:solidFill>
                          <a:latin typeface="+mn-lt"/>
                          <a:ea typeface="+mn-ea"/>
                          <a:cs typeface="+mn-cs"/>
                        </a:rPr>
                        <a:t>or the erosion of traditional knowledge.</a:t>
                      </a:r>
                      <a:r>
                        <a:rPr lang="en-US" sz="1000" dirty="0" smtClean="0">
                          <a:latin typeface="+mn-lt"/>
                        </a:rPr>
                        <a:t> </a:t>
                      </a:r>
                      <a:r>
                        <a:rPr lang="en-US" sz="1000" dirty="0" smtClean="0">
                          <a:latin typeface="+mn-lt"/>
                          <a:ea typeface="Calibri"/>
                          <a:cs typeface="Times New Roman"/>
                        </a:rPr>
                        <a:t>.</a:t>
                      </a:r>
                      <a:endParaRPr lang="en-US" sz="1000" dirty="0">
                        <a:latin typeface="+mn-lt"/>
                        <a:ea typeface="Calibri"/>
                        <a:cs typeface="Times New Roman"/>
                      </a:endParaRPr>
                    </a:p>
                  </a:txBody>
                  <a:tcPr marL="48552" marR="48552" marT="0" marB="0" anchor="ctr">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ABF8F"/>
                    </a:solidFill>
                  </a:tcPr>
                </a:tc>
              </a:tr>
              <a:tr h="597408">
                <a:tc>
                  <a:txBody>
                    <a:bodyPr/>
                    <a:lstStyle/>
                    <a:p>
                      <a:pPr marL="0" marR="0">
                        <a:lnSpc>
                          <a:spcPct val="115000"/>
                        </a:lnSpc>
                        <a:spcBef>
                          <a:spcPts val="0"/>
                        </a:spcBef>
                        <a:spcAft>
                          <a:spcPts val="0"/>
                        </a:spcAft>
                      </a:pPr>
                      <a:r>
                        <a:rPr lang="en-US" sz="1000" dirty="0">
                          <a:latin typeface="Calibri"/>
                          <a:ea typeface="Calibri"/>
                          <a:cs typeface="Times New Roman"/>
                        </a:rPr>
                        <a:t>Criterion</a:t>
                      </a:r>
                      <a:r>
                        <a:rPr lang="en-US" sz="1000" dirty="0" smtClean="0">
                          <a:latin typeface="Calibri"/>
                          <a:ea typeface="Calibri"/>
                          <a:cs typeface="Times New Roman"/>
                        </a:rPr>
                        <a:t> 7 </a:t>
                      </a:r>
                      <a:r>
                        <a:rPr lang="en-US" sz="1000" dirty="0">
                          <a:latin typeface="Calibri"/>
                          <a:ea typeface="Calibri"/>
                          <a:cs typeface="Times New Roman"/>
                        </a:rPr>
                        <a:t>– Social and political well-being</a:t>
                      </a:r>
                    </a:p>
                  </a:txBody>
                  <a:tcPr marL="48552" marR="48552" marT="0" marB="0" anchor="ctr">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ABF8F"/>
                    </a:solidFill>
                  </a:tcPr>
                </a:tc>
                <a:tc>
                  <a:txBody>
                    <a:bodyPr/>
                    <a:lstStyle/>
                    <a:p>
                      <a:pPr marL="0" marR="0">
                        <a:lnSpc>
                          <a:spcPct val="115000"/>
                        </a:lnSpc>
                        <a:spcBef>
                          <a:spcPts val="0"/>
                        </a:spcBef>
                        <a:spcAft>
                          <a:spcPts val="0"/>
                        </a:spcAft>
                      </a:pPr>
                      <a:r>
                        <a:rPr lang="en-US" sz="1000" dirty="0">
                          <a:latin typeface="Calibri"/>
                          <a:ea typeface="Calibri"/>
                          <a:cs typeface="Times New Roman"/>
                        </a:rPr>
                        <a:t>Social and political implications are </a:t>
                      </a:r>
                      <a:r>
                        <a:rPr lang="en-US" sz="1000" dirty="0" smtClean="0">
                          <a:latin typeface="Calibri"/>
                          <a:ea typeface="Calibri"/>
                          <a:cs typeface="Times New Roman"/>
                        </a:rPr>
                        <a:t>assessed </a:t>
                      </a:r>
                      <a:r>
                        <a:rPr lang="en-US" sz="1000" dirty="0">
                          <a:latin typeface="Calibri"/>
                          <a:ea typeface="Calibri"/>
                          <a:cs typeface="Times New Roman"/>
                        </a:rPr>
                        <a:t>and adverse impacts on social and political structures mitigated. Benefits are shared equitably. </a:t>
                      </a:r>
                    </a:p>
                  </a:txBody>
                  <a:tcPr marL="48552" marR="48552" marT="0" marB="0" anchor="ctr">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ABF8F"/>
                    </a:solidFill>
                  </a:tcPr>
                </a:tc>
              </a:tr>
              <a:tr h="716890">
                <a:tc gridSpan="2">
                  <a:txBody>
                    <a:bodyPr/>
                    <a:lstStyle/>
                    <a:p>
                      <a:pPr marL="0" marR="0">
                        <a:lnSpc>
                          <a:spcPct val="115000"/>
                        </a:lnSpc>
                        <a:spcBef>
                          <a:spcPts val="0"/>
                        </a:spcBef>
                        <a:spcAft>
                          <a:spcPts val="0"/>
                        </a:spcAft>
                      </a:pPr>
                      <a:r>
                        <a:rPr lang="en-US" sz="1200" b="1" dirty="0">
                          <a:solidFill>
                            <a:srgbClr val="FFFFFF"/>
                          </a:solidFill>
                          <a:latin typeface="Calibri"/>
                          <a:ea typeface="Calibri"/>
                          <a:cs typeface="Times New Roman"/>
                        </a:rPr>
                        <a:t>Principle 3 – </a:t>
                      </a:r>
                      <a:r>
                        <a:rPr lang="en-US" sz="1200" b="1" dirty="0" smtClean="0">
                          <a:solidFill>
                            <a:srgbClr val="FFFFFF"/>
                          </a:solidFill>
                          <a:latin typeface="Calibri"/>
                          <a:ea typeface="Calibri"/>
                          <a:cs typeface="Times New Roman"/>
                        </a:rPr>
                        <a:t>Policy coherence: The </a:t>
                      </a:r>
                      <a:r>
                        <a:rPr lang="en-US" sz="1200" b="1" dirty="0" err="1" smtClean="0">
                          <a:solidFill>
                            <a:srgbClr val="FFFFFF"/>
                          </a:solidFill>
                          <a:latin typeface="Calibri"/>
                          <a:ea typeface="Calibri"/>
                          <a:cs typeface="Times New Roman"/>
                        </a:rPr>
                        <a:t>programme</a:t>
                      </a:r>
                      <a:r>
                        <a:rPr lang="en-US" sz="1200" b="1" dirty="0" smtClean="0">
                          <a:solidFill>
                            <a:srgbClr val="FFFFFF"/>
                          </a:solidFill>
                          <a:latin typeface="Calibri"/>
                          <a:ea typeface="Calibri"/>
                          <a:cs typeface="Times New Roman"/>
                        </a:rPr>
                        <a:t> </a:t>
                      </a:r>
                      <a:r>
                        <a:rPr lang="en-US" sz="1200" b="1" dirty="0">
                          <a:solidFill>
                            <a:srgbClr val="FFFFFF"/>
                          </a:solidFill>
                          <a:latin typeface="Calibri"/>
                          <a:ea typeface="Calibri"/>
                          <a:cs typeface="Times New Roman"/>
                        </a:rPr>
                        <a:t>coheres with and complements sustainable development strategies and priorities</a:t>
                      </a:r>
                      <a:r>
                        <a:rPr lang="en-US" sz="1200" b="1" dirty="0" smtClean="0">
                          <a:solidFill>
                            <a:srgbClr val="FFFFFF"/>
                          </a:solidFill>
                          <a:latin typeface="Calibri"/>
                          <a:ea typeface="Calibri"/>
                          <a:cs typeface="Times New Roman"/>
                        </a:rPr>
                        <a:t>, poverty</a:t>
                      </a:r>
                      <a:r>
                        <a:rPr lang="en-US" sz="1200" b="1" baseline="0" dirty="0" smtClean="0">
                          <a:solidFill>
                            <a:srgbClr val="FFFFFF"/>
                          </a:solidFill>
                          <a:latin typeface="Calibri"/>
                          <a:ea typeface="Calibri"/>
                          <a:cs typeface="Times New Roman"/>
                        </a:rPr>
                        <a:t> reduction strategies, national</a:t>
                      </a:r>
                      <a:r>
                        <a:rPr lang="en-US" sz="1200" b="1" dirty="0" smtClean="0">
                          <a:solidFill>
                            <a:srgbClr val="FFFFFF"/>
                          </a:solidFill>
                          <a:latin typeface="Calibri"/>
                          <a:ea typeface="Calibri"/>
                          <a:cs typeface="Times New Roman"/>
                        </a:rPr>
                        <a:t> </a:t>
                      </a:r>
                      <a:r>
                        <a:rPr lang="en-US" sz="1200" b="1" dirty="0">
                          <a:solidFill>
                            <a:srgbClr val="FFFFFF"/>
                          </a:solidFill>
                          <a:latin typeface="Calibri"/>
                          <a:ea typeface="Calibri"/>
                          <a:cs typeface="Times New Roman"/>
                        </a:rPr>
                        <a:t>forestry plans and other </a:t>
                      </a:r>
                      <a:r>
                        <a:rPr lang="en-US" sz="1200" b="1" dirty="0" smtClean="0">
                          <a:solidFill>
                            <a:srgbClr val="FFFFFF"/>
                          </a:solidFill>
                          <a:latin typeface="Calibri"/>
                          <a:ea typeface="Calibri"/>
                          <a:cs typeface="Times New Roman"/>
                        </a:rPr>
                        <a:t>relevant environmental </a:t>
                      </a:r>
                      <a:r>
                        <a:rPr lang="en-US" sz="1200" b="1" dirty="0">
                          <a:solidFill>
                            <a:srgbClr val="FFFFFF"/>
                          </a:solidFill>
                          <a:latin typeface="Calibri"/>
                          <a:ea typeface="Calibri"/>
                          <a:cs typeface="Times New Roman"/>
                        </a:rPr>
                        <a:t>policies and treaties.</a:t>
                      </a:r>
                      <a:endParaRPr lang="en-US" sz="1200" dirty="0">
                        <a:latin typeface="Calibri"/>
                        <a:ea typeface="Calibri"/>
                        <a:cs typeface="Times New Roman"/>
                      </a:endParaRPr>
                    </a:p>
                  </a:txBody>
                  <a:tcPr marL="48552" marR="48552" marT="0" marB="0" anchor="ctr">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365F91"/>
                    </a:solidFill>
                  </a:tcPr>
                </a:tc>
                <a:tc hMerge="1">
                  <a:txBody>
                    <a:bodyPr/>
                    <a:lstStyle/>
                    <a:p>
                      <a:endParaRPr lang="en-US"/>
                    </a:p>
                  </a:txBody>
                  <a:tcPr/>
                </a:tc>
              </a:tr>
              <a:tr h="597408">
                <a:tc>
                  <a:txBody>
                    <a:bodyPr/>
                    <a:lstStyle/>
                    <a:p>
                      <a:pPr marL="0" marR="0">
                        <a:lnSpc>
                          <a:spcPct val="115000"/>
                        </a:lnSpc>
                        <a:spcBef>
                          <a:spcPts val="0"/>
                        </a:spcBef>
                        <a:spcAft>
                          <a:spcPts val="0"/>
                        </a:spcAft>
                      </a:pPr>
                      <a:r>
                        <a:rPr lang="en-US" sz="1000" dirty="0" smtClean="0">
                          <a:latin typeface="+mn-lt"/>
                          <a:ea typeface="Calibri"/>
                          <a:cs typeface="Times New Roman"/>
                        </a:rPr>
                        <a:t>Criterion 8 – Low-Emission, Climate</a:t>
                      </a:r>
                      <a:r>
                        <a:rPr lang="en-US" sz="1000" baseline="0" dirty="0" smtClean="0">
                          <a:latin typeface="+mn-lt"/>
                          <a:ea typeface="Calibri"/>
                          <a:cs typeface="Times New Roman"/>
                        </a:rPr>
                        <a:t> Resilience Development Coherence</a:t>
                      </a:r>
                      <a:endParaRPr lang="en-US" sz="1000" dirty="0">
                        <a:latin typeface="+mn-lt"/>
                        <a:ea typeface="Calibri"/>
                        <a:cs typeface="Times New Roman"/>
                      </a:endParaRPr>
                    </a:p>
                  </a:txBody>
                  <a:tcPr marL="48552" marR="48552" marT="0" marB="0" anchor="ctr">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ABF8F"/>
                    </a:solidFill>
                  </a:tcPr>
                </a:tc>
                <a:tc>
                  <a:txBody>
                    <a:bodyPr/>
                    <a:lstStyle/>
                    <a:p>
                      <a:pPr marL="0" marR="0">
                        <a:lnSpc>
                          <a:spcPct val="115000"/>
                        </a:lnSpc>
                        <a:spcBef>
                          <a:spcPts val="0"/>
                        </a:spcBef>
                        <a:spcAft>
                          <a:spcPts val="0"/>
                        </a:spcAft>
                      </a:pPr>
                      <a:r>
                        <a:rPr lang="en-GB" sz="1000" kern="1200" dirty="0" smtClean="0">
                          <a:solidFill>
                            <a:schemeClr val="tx1"/>
                          </a:solidFill>
                          <a:latin typeface="+mn-lt"/>
                          <a:ea typeface="+mn-ea"/>
                          <a:cs typeface="+mn-cs"/>
                        </a:rPr>
                        <a:t>The </a:t>
                      </a:r>
                      <a:r>
                        <a:rPr lang="en-US" sz="1000" kern="1200" dirty="0" err="1" smtClean="0">
                          <a:solidFill>
                            <a:schemeClr val="tx1"/>
                          </a:solidFill>
                          <a:latin typeface="+mn-lt"/>
                          <a:ea typeface="+mn-ea"/>
                          <a:cs typeface="+mn-cs"/>
                        </a:rPr>
                        <a:t>programme</a:t>
                      </a:r>
                      <a:r>
                        <a:rPr lang="en-GB" sz="1000" kern="1200" dirty="0" smtClean="0">
                          <a:solidFill>
                            <a:schemeClr val="tx1"/>
                          </a:solidFill>
                          <a:latin typeface="+mn-lt"/>
                          <a:ea typeface="+mn-ea"/>
                          <a:cs typeface="+mn-cs"/>
                        </a:rPr>
                        <a:t> coheres with relevant strategies and policies at all levels of government.</a:t>
                      </a:r>
                      <a:r>
                        <a:rPr lang="en-US" sz="1000" dirty="0" smtClean="0"/>
                        <a:t> </a:t>
                      </a:r>
                      <a:endParaRPr lang="en-US" sz="1000" dirty="0">
                        <a:solidFill>
                          <a:srgbClr val="FF0000"/>
                        </a:solidFill>
                        <a:latin typeface="+mn-lt"/>
                        <a:ea typeface="Calibri"/>
                        <a:cs typeface="Times New Roman"/>
                      </a:endParaRPr>
                    </a:p>
                  </a:txBody>
                  <a:tcPr marL="48552" marR="48552" marT="0" marB="0" anchor="ctr">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FABF8F"/>
                    </a:solidFill>
                  </a:tcPr>
                </a:tc>
              </a:tr>
            </a:tbl>
          </a:graphicData>
        </a:graphic>
      </p:graphicFrame>
      <p:sp>
        <p:nvSpPr>
          <p:cNvPr id="19457" name="Rectangle 1"/>
          <p:cNvSpPr>
            <a:spLocks noChangeArrowheads="1"/>
          </p:cNvSpPr>
          <p:nvPr/>
        </p:nvSpPr>
        <p:spPr bwMode="auto">
          <a:xfrm>
            <a:off x="0" y="0"/>
            <a:ext cx="6858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pitchFamily="34" charset="0"/>
                <a:cs typeface="Arial" pitchFamily="34" charset="0"/>
              </a:rPr>
              <a:t/>
            </a:r>
            <a:br>
              <a:rPr kumimoji="0" lang="en-US" sz="1800" b="0" i="0" u="none" strike="noStrike" cap="none" normalizeH="0" baseline="0" dirty="0" smtClean="0">
                <a:ln>
                  <a:noFill/>
                </a:ln>
                <a:solidFill>
                  <a:schemeClr val="tx1"/>
                </a:solidFill>
                <a:effectLst/>
                <a:latin typeface="Arial" pitchFamily="34" charset="0"/>
                <a:cs typeface="Arial" pitchFamily="34" charset="0"/>
              </a:rPr>
            </a:b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13" name="Picture 12"/>
          <p:cNvPicPr/>
          <p:nvPr/>
        </p:nvPicPr>
        <p:blipFill>
          <a:blip r:embed="rId2" cstate="print"/>
          <a:srcRect/>
          <a:stretch>
            <a:fillRect/>
          </a:stretch>
        </p:blipFill>
        <p:spPr bwMode="auto">
          <a:xfrm>
            <a:off x="0" y="0"/>
            <a:ext cx="1371600" cy="457200"/>
          </a:xfrm>
          <a:prstGeom prst="rect">
            <a:avLst/>
          </a:prstGeom>
          <a:noFill/>
          <a:ln w="9525">
            <a:noFill/>
            <a:miter lim="800000"/>
            <a:headEnd/>
            <a:tailEnd/>
          </a:ln>
        </p:spPr>
      </p:pic>
      <p:sp>
        <p:nvSpPr>
          <p:cNvPr id="11" name="Slide Number Placeholder 10"/>
          <p:cNvSpPr>
            <a:spLocks noGrp="1"/>
          </p:cNvSpPr>
          <p:nvPr>
            <p:ph type="sldNum" sz="quarter" idx="12"/>
          </p:nvPr>
        </p:nvSpPr>
        <p:spPr/>
        <p:txBody>
          <a:bodyPr/>
          <a:lstStyle/>
          <a:p>
            <a:fld id="{3722ED5B-0965-49D9-894D-3B8B675ABD6B}" type="slidenum">
              <a:rPr lang="en-US" smtClean="0"/>
              <a:pPr/>
              <a:t>2</a:t>
            </a:fld>
            <a:endParaRPr lang="en-US" dirty="0"/>
          </a:p>
        </p:txBody>
      </p:sp>
      <p:sp>
        <p:nvSpPr>
          <p:cNvPr id="8" name="Rounded Rectangle 7"/>
          <p:cNvSpPr/>
          <p:nvPr/>
        </p:nvSpPr>
        <p:spPr>
          <a:xfrm>
            <a:off x="3810000" y="8153400"/>
            <a:ext cx="2514600" cy="609600"/>
          </a:xfrm>
          <a:prstGeom prst="roundRect">
            <a:avLst/>
          </a:prstGeom>
          <a:solidFill>
            <a:srgbClr val="FF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smtClean="0"/>
              <a:t>Update whenever framework paper is revised!</a:t>
            </a:r>
            <a:endParaRPr lang="en-US" sz="1200" b="1" dirty="0"/>
          </a:p>
        </p:txBody>
      </p:sp>
      <p:sp>
        <p:nvSpPr>
          <p:cNvPr id="14" name="Rounded Rectangle 13"/>
          <p:cNvSpPr/>
          <p:nvPr/>
        </p:nvSpPr>
        <p:spPr>
          <a:xfrm>
            <a:off x="304800" y="8077200"/>
            <a:ext cx="3352800" cy="685800"/>
          </a:xfrm>
          <a:prstGeom prst="roundRect">
            <a:avLst/>
          </a:prstGeom>
          <a:solidFill>
            <a:schemeClr val="tx2">
              <a:lumMod val="40000"/>
              <a:lumOff val="6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r>
              <a:rPr lang="en-US" sz="1000" b="1" dirty="0" smtClean="0">
                <a:solidFill>
                  <a:schemeClr val="tx1"/>
                </a:solidFill>
              </a:rPr>
              <a:t>Social principles risk screens should apply to </a:t>
            </a:r>
            <a:r>
              <a:rPr lang="en-US" sz="1000" b="1" dirty="0" err="1" smtClean="0">
                <a:solidFill>
                  <a:schemeClr val="tx1"/>
                </a:solidFill>
              </a:rPr>
              <a:t>programme</a:t>
            </a:r>
            <a:r>
              <a:rPr lang="en-US" sz="1000" b="1" dirty="0" smtClean="0">
                <a:solidFill>
                  <a:schemeClr val="tx1"/>
                </a:solidFill>
              </a:rPr>
              <a:t> components delivered by UN agencies, government counterparts,  partners, contractors and other third parties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7" name="Table 26"/>
          <p:cNvGraphicFramePr>
            <a:graphicFrameLocks noGrp="1"/>
          </p:cNvGraphicFramePr>
          <p:nvPr/>
        </p:nvGraphicFramePr>
        <p:xfrm>
          <a:off x="228600" y="609600"/>
          <a:ext cx="6477000" cy="8293127"/>
        </p:xfrm>
        <a:graphic>
          <a:graphicData uri="http://schemas.openxmlformats.org/drawingml/2006/table">
            <a:tbl>
              <a:tblPr firstRow="1" bandRow="1">
                <a:tableStyleId>{46F890A9-2807-4EBB-B81D-B2AA78EC7F39}</a:tableStyleId>
              </a:tblPr>
              <a:tblGrid>
                <a:gridCol w="6477000"/>
              </a:tblGrid>
              <a:tr h="399457">
                <a:tc>
                  <a:txBody>
                    <a:bodyPr/>
                    <a:lstStyle/>
                    <a:p>
                      <a:r>
                        <a:rPr lang="en-US" dirty="0" smtClean="0"/>
                        <a:t>Overview and instructions</a:t>
                      </a:r>
                      <a:endParaRPr lang="en-US" dirty="0"/>
                    </a:p>
                  </a:txBody>
                  <a:tcPr/>
                </a:tc>
              </a:tr>
              <a:tr h="3334343">
                <a:tc>
                  <a:txBody>
                    <a:bodyPr/>
                    <a:lstStyle/>
                    <a:p>
                      <a:pPr algn="just"/>
                      <a:r>
                        <a:rPr lang="en-US" sz="1200" b="1" i="1" kern="1200" dirty="0" smtClean="0">
                          <a:solidFill>
                            <a:schemeClr val="accent1">
                              <a:lumMod val="75000"/>
                            </a:schemeClr>
                          </a:solidFill>
                          <a:latin typeface="+mn-lt"/>
                          <a:ea typeface="+mn-ea"/>
                          <a:cs typeface="+mn-cs"/>
                        </a:rPr>
                        <a:t>Tool overview: </a:t>
                      </a:r>
                      <a:r>
                        <a:rPr lang="en-US" sz="1200" kern="1200" dirty="0" smtClean="0">
                          <a:solidFill>
                            <a:schemeClr val="dk1"/>
                          </a:solidFill>
                          <a:latin typeface="+mn-lt"/>
                          <a:ea typeface="+mn-ea"/>
                          <a:cs typeface="+mn-cs"/>
                        </a:rPr>
                        <a:t>This</a:t>
                      </a:r>
                      <a:r>
                        <a:rPr lang="en-US" sz="1200" kern="1200" baseline="0" dirty="0" smtClean="0">
                          <a:solidFill>
                            <a:schemeClr val="dk1"/>
                          </a:solidFill>
                          <a:latin typeface="+mn-lt"/>
                          <a:ea typeface="+mn-ea"/>
                          <a:cs typeface="+mn-cs"/>
                        </a:rPr>
                        <a:t> is a risk identification and mitigation tool. With the help of indicator questions that can be answered “yes” or “no”, users are guided through assessing the </a:t>
                      </a:r>
                      <a:r>
                        <a:rPr lang="en-US" sz="1200" kern="1200" baseline="0" dirty="0" err="1" smtClean="0">
                          <a:solidFill>
                            <a:schemeClr val="dk1"/>
                          </a:solidFill>
                          <a:latin typeface="+mn-lt"/>
                          <a:ea typeface="+mn-ea"/>
                          <a:cs typeface="+mn-cs"/>
                        </a:rPr>
                        <a:t>programme</a:t>
                      </a:r>
                      <a:r>
                        <a:rPr lang="en-US" sz="1200" kern="1200" baseline="0" dirty="0" smtClean="0">
                          <a:solidFill>
                            <a:schemeClr val="dk1"/>
                          </a:solidFill>
                          <a:latin typeface="+mn-lt"/>
                          <a:ea typeface="+mn-ea"/>
                          <a:cs typeface="+mn-cs"/>
                        </a:rPr>
                        <a:t> for potential risks. Identified risks are categorized as follows: </a:t>
                      </a:r>
                      <a:endParaRPr lang="en-US" sz="1200" kern="1200" dirty="0" smtClean="0">
                        <a:solidFill>
                          <a:schemeClr val="dk1"/>
                        </a:solidFill>
                        <a:latin typeface="+mn-lt"/>
                        <a:ea typeface="+mn-ea"/>
                        <a:cs typeface="+mn-cs"/>
                      </a:endParaRPr>
                    </a:p>
                    <a:p>
                      <a:pPr marL="515938" indent="0" algn="just"/>
                      <a:endParaRPr lang="en-US" sz="1200" i="0" kern="1200" dirty="0" smtClean="0">
                        <a:solidFill>
                          <a:schemeClr val="dk1"/>
                        </a:solidFill>
                        <a:latin typeface="+mn-lt"/>
                        <a:ea typeface="+mn-ea"/>
                        <a:cs typeface="+mn-cs"/>
                      </a:endParaRPr>
                    </a:p>
                    <a:p>
                      <a:pPr marL="1428750" indent="-909638" algn="just"/>
                      <a:r>
                        <a:rPr lang="en-US" sz="1200" b="1" i="0" kern="1200" dirty="0" smtClean="0">
                          <a:solidFill>
                            <a:schemeClr val="dk1"/>
                          </a:solidFill>
                          <a:latin typeface="+mn-lt"/>
                          <a:ea typeface="+mn-ea"/>
                          <a:cs typeface="+mn-cs"/>
                        </a:rPr>
                        <a:t>Policy</a:t>
                      </a:r>
                      <a:r>
                        <a:rPr lang="en-US" sz="1200" b="1" i="0" kern="1200" baseline="0" dirty="0" smtClean="0">
                          <a:solidFill>
                            <a:schemeClr val="dk1"/>
                          </a:solidFill>
                          <a:latin typeface="+mn-lt"/>
                          <a:ea typeface="+mn-ea"/>
                          <a:cs typeface="+mn-cs"/>
                        </a:rPr>
                        <a:t> Risks: </a:t>
                      </a:r>
                      <a:r>
                        <a:rPr lang="en-US" sz="1200" i="0" kern="1200" baseline="0" dirty="0" smtClean="0">
                          <a:solidFill>
                            <a:schemeClr val="dk1"/>
                          </a:solidFill>
                          <a:latin typeface="+mn-lt"/>
                          <a:ea typeface="+mn-ea"/>
                          <a:cs typeface="+mn-cs"/>
                        </a:rPr>
                        <a:t>Risks identified at the policy level present potential strategic risks to the </a:t>
                      </a:r>
                      <a:r>
                        <a:rPr lang="en-US" sz="1200" i="0" kern="1200" baseline="0" dirty="0" err="1" smtClean="0">
                          <a:solidFill>
                            <a:schemeClr val="dk1"/>
                          </a:solidFill>
                          <a:latin typeface="+mn-lt"/>
                          <a:ea typeface="+mn-ea"/>
                          <a:cs typeface="+mn-cs"/>
                        </a:rPr>
                        <a:t>programmeme</a:t>
                      </a:r>
                      <a:r>
                        <a:rPr lang="en-US" sz="1200" i="0" kern="1200" baseline="0" dirty="0" smtClean="0">
                          <a:solidFill>
                            <a:schemeClr val="dk1"/>
                          </a:solidFill>
                          <a:latin typeface="+mn-lt"/>
                          <a:ea typeface="+mn-ea"/>
                          <a:cs typeface="+mn-cs"/>
                        </a:rPr>
                        <a:t>. Risk mitigation actions should be taken during </a:t>
                      </a:r>
                      <a:r>
                        <a:rPr lang="en-US" sz="1200" i="0" kern="1200" baseline="0" dirty="0" err="1" smtClean="0">
                          <a:solidFill>
                            <a:schemeClr val="dk1"/>
                          </a:solidFill>
                          <a:latin typeface="+mn-lt"/>
                          <a:ea typeface="+mn-ea"/>
                          <a:cs typeface="+mn-cs"/>
                        </a:rPr>
                        <a:t>programme</a:t>
                      </a:r>
                      <a:r>
                        <a:rPr lang="en-US" sz="1200" i="0" kern="1200" baseline="0" dirty="0" smtClean="0">
                          <a:solidFill>
                            <a:schemeClr val="dk1"/>
                          </a:solidFill>
                          <a:latin typeface="+mn-lt"/>
                          <a:ea typeface="+mn-ea"/>
                          <a:cs typeface="+mn-cs"/>
                        </a:rPr>
                        <a:t> scoping and formulation.</a:t>
                      </a:r>
                    </a:p>
                    <a:p>
                      <a:pPr marL="1428750" indent="-912813" algn="just"/>
                      <a:r>
                        <a:rPr lang="en-US" sz="1200" b="1" i="0" kern="1200" baseline="0" dirty="0" smtClean="0">
                          <a:solidFill>
                            <a:schemeClr val="dk1"/>
                          </a:solidFill>
                          <a:latin typeface="+mn-lt"/>
                          <a:ea typeface="+mn-ea"/>
                          <a:cs typeface="+mn-cs"/>
                        </a:rPr>
                        <a:t>Programmatic Risks: </a:t>
                      </a:r>
                      <a:r>
                        <a:rPr lang="en-US" sz="1200" i="0" kern="1200" baseline="0" dirty="0" smtClean="0">
                          <a:solidFill>
                            <a:schemeClr val="dk1"/>
                          </a:solidFill>
                          <a:latin typeface="+mn-lt"/>
                          <a:ea typeface="+mn-ea"/>
                          <a:cs typeface="+mn-cs"/>
                        </a:rPr>
                        <a:t>Risks identified at the </a:t>
                      </a:r>
                      <a:r>
                        <a:rPr lang="en-US" sz="1200" i="0" kern="1200" baseline="0" dirty="0" err="1" smtClean="0">
                          <a:solidFill>
                            <a:schemeClr val="dk1"/>
                          </a:solidFill>
                          <a:latin typeface="+mn-lt"/>
                          <a:ea typeface="+mn-ea"/>
                          <a:cs typeface="+mn-cs"/>
                        </a:rPr>
                        <a:t>programme</a:t>
                      </a:r>
                      <a:r>
                        <a:rPr lang="en-US" sz="1200" i="0" kern="1200" baseline="0" dirty="0" smtClean="0">
                          <a:solidFill>
                            <a:schemeClr val="dk1"/>
                          </a:solidFill>
                          <a:latin typeface="+mn-lt"/>
                          <a:ea typeface="+mn-ea"/>
                          <a:cs typeface="+mn-cs"/>
                        </a:rPr>
                        <a:t> level present potential risks to </a:t>
                      </a:r>
                      <a:r>
                        <a:rPr lang="en-US" sz="1200" i="0" kern="1200" baseline="0" dirty="0" err="1" smtClean="0">
                          <a:solidFill>
                            <a:schemeClr val="dk1"/>
                          </a:solidFill>
                          <a:latin typeface="+mn-lt"/>
                          <a:ea typeface="+mn-ea"/>
                          <a:cs typeface="+mn-cs"/>
                        </a:rPr>
                        <a:t>programme</a:t>
                      </a:r>
                      <a:r>
                        <a:rPr lang="en-US" sz="1200" i="0" kern="1200" baseline="0" dirty="0" smtClean="0">
                          <a:solidFill>
                            <a:schemeClr val="dk1"/>
                          </a:solidFill>
                          <a:latin typeface="+mn-lt"/>
                          <a:ea typeface="+mn-ea"/>
                          <a:cs typeface="+mn-cs"/>
                        </a:rPr>
                        <a:t> design. Risk mitigation actions should be taken during </a:t>
                      </a:r>
                      <a:r>
                        <a:rPr lang="en-US" sz="1200" i="0" kern="1200" baseline="0" dirty="0" err="1" smtClean="0">
                          <a:solidFill>
                            <a:schemeClr val="dk1"/>
                          </a:solidFill>
                          <a:latin typeface="+mn-lt"/>
                          <a:ea typeface="+mn-ea"/>
                          <a:cs typeface="+mn-cs"/>
                        </a:rPr>
                        <a:t>programme</a:t>
                      </a:r>
                      <a:r>
                        <a:rPr lang="en-US" sz="1200" i="0" kern="1200" baseline="0" dirty="0" smtClean="0">
                          <a:solidFill>
                            <a:schemeClr val="dk1"/>
                          </a:solidFill>
                          <a:latin typeface="+mn-lt"/>
                          <a:ea typeface="+mn-ea"/>
                          <a:cs typeface="+mn-cs"/>
                        </a:rPr>
                        <a:t> inception and implementation.</a:t>
                      </a:r>
                    </a:p>
                    <a:p>
                      <a:pPr marL="1428750" indent="-909638" algn="just"/>
                      <a:r>
                        <a:rPr lang="en-US" sz="1200" b="1" i="0" kern="1200" baseline="0" dirty="0" smtClean="0">
                          <a:solidFill>
                            <a:schemeClr val="dk1"/>
                          </a:solidFill>
                          <a:latin typeface="+mn-lt"/>
                          <a:ea typeface="+mn-ea"/>
                          <a:cs typeface="+mn-cs"/>
                        </a:rPr>
                        <a:t>Operational Risks: </a:t>
                      </a:r>
                      <a:r>
                        <a:rPr lang="en-US" sz="1200" i="0" kern="1200" baseline="0" dirty="0" smtClean="0">
                          <a:solidFill>
                            <a:schemeClr val="dk1"/>
                          </a:solidFill>
                          <a:latin typeface="+mn-lt"/>
                          <a:ea typeface="+mn-ea"/>
                          <a:cs typeface="+mn-cs"/>
                        </a:rPr>
                        <a:t>Risks identified at the operational level present potential  risks to the operation of the programme. Risk mitigation actions should be taken during programme implementation.</a:t>
                      </a:r>
                    </a:p>
                    <a:p>
                      <a:pPr marL="515938" indent="0" algn="just"/>
                      <a:endParaRPr lang="en-US" sz="1000" i="1" kern="1200" dirty="0" smtClean="0">
                        <a:solidFill>
                          <a:schemeClr val="dk1"/>
                        </a:solidFill>
                        <a:latin typeface="+mn-lt"/>
                        <a:ea typeface="+mn-ea"/>
                        <a:cs typeface="+mn-cs"/>
                      </a:endParaRPr>
                    </a:p>
                    <a:p>
                      <a:pPr marL="0" marR="0" indent="0" algn="just"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dk1"/>
                        </a:solidFill>
                        <a:latin typeface="+mn-lt"/>
                        <a:ea typeface="+mn-ea"/>
                        <a:cs typeface="+mn-cs"/>
                      </a:endParaRPr>
                    </a:p>
                    <a:p>
                      <a:pPr marL="0" marR="0" indent="0" algn="just"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dk1"/>
                        </a:solidFill>
                        <a:latin typeface="+mn-lt"/>
                        <a:ea typeface="+mn-ea"/>
                        <a:cs typeface="+mn-cs"/>
                      </a:endParaRPr>
                    </a:p>
                    <a:p>
                      <a:pPr marL="0" marR="0" indent="0" algn="just"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dk1"/>
                          </a:solidFill>
                          <a:latin typeface="+mn-lt"/>
                          <a:ea typeface="+mn-ea"/>
                          <a:cs typeface="+mn-cs"/>
                        </a:rPr>
                        <a:t>For reasons of simplified presentation, the tool includes a yes/no decision tree for each criterion and leads through a</a:t>
                      </a:r>
                      <a:r>
                        <a:rPr lang="en-US" sz="1200" kern="1200" baseline="0" dirty="0" smtClean="0">
                          <a:solidFill>
                            <a:schemeClr val="dk1"/>
                          </a:solidFill>
                          <a:latin typeface="+mn-lt"/>
                          <a:ea typeface="+mn-ea"/>
                          <a:cs typeface="+mn-cs"/>
                        </a:rPr>
                        <a:t> series of risk identification questions</a:t>
                      </a:r>
                      <a:r>
                        <a:rPr lang="en-US" sz="1200" kern="1200" dirty="0" smtClean="0">
                          <a:solidFill>
                            <a:schemeClr val="dk1"/>
                          </a:solidFill>
                          <a:latin typeface="+mn-lt"/>
                          <a:ea typeface="+mn-ea"/>
                          <a:cs typeface="+mn-cs"/>
                        </a:rPr>
                        <a:t>. However, rather than ‘stopping’ when a risk is identified, the assessment should be continued and identified risk mitigation</a:t>
                      </a:r>
                      <a:r>
                        <a:rPr lang="en-US" sz="1200" kern="1200" baseline="0" dirty="0" smtClean="0">
                          <a:solidFill>
                            <a:schemeClr val="dk1"/>
                          </a:solidFill>
                          <a:latin typeface="+mn-lt"/>
                          <a:ea typeface="+mn-ea"/>
                          <a:cs typeface="+mn-cs"/>
                        </a:rPr>
                        <a:t> actions should be collected into a report based on </a:t>
                      </a:r>
                      <a:r>
                        <a:rPr lang="en-US" sz="1200" i="0" kern="1200" baseline="0" dirty="0" smtClean="0">
                          <a:solidFill>
                            <a:schemeClr val="dk1"/>
                          </a:solidFill>
                          <a:latin typeface="+mn-lt"/>
                          <a:ea typeface="+mn-ea"/>
                          <a:cs typeface="+mn-cs"/>
                        </a:rPr>
                        <a:t>Risk Mitigation Action Plan guidelines </a:t>
                      </a:r>
                      <a:r>
                        <a:rPr lang="en-US" sz="1200" i="1" kern="1200" baseline="0" dirty="0" smtClean="0">
                          <a:solidFill>
                            <a:schemeClr val="dk1"/>
                          </a:solidFill>
                          <a:latin typeface="+mn-lt"/>
                          <a:ea typeface="+mn-ea"/>
                          <a:cs typeface="+mn-cs"/>
                        </a:rPr>
                        <a:t>(currently being developed)</a:t>
                      </a:r>
                      <a:r>
                        <a:rPr lang="en-US" sz="1200" i="1" kern="1200" dirty="0" smtClean="0">
                          <a:solidFill>
                            <a:schemeClr val="dk1"/>
                          </a:solidFill>
                          <a:latin typeface="+mn-lt"/>
                          <a:ea typeface="+mn-ea"/>
                          <a:cs typeface="+mn-cs"/>
                        </a:rPr>
                        <a:t>.</a:t>
                      </a:r>
                      <a:r>
                        <a:rPr lang="en-US" sz="1200" kern="1200" dirty="0" smtClean="0">
                          <a:solidFill>
                            <a:schemeClr val="dk1"/>
                          </a:solidFill>
                          <a:latin typeface="+mn-lt"/>
                          <a:ea typeface="+mn-ea"/>
                          <a:cs typeface="+mn-cs"/>
                        </a:rPr>
                        <a:t> </a:t>
                      </a:r>
                    </a:p>
                  </a:txBody>
                  <a:tcPr/>
                </a:tc>
              </a:tr>
              <a:tr h="1368384">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1200" b="1" i="1" u="none" kern="1200" dirty="0" smtClean="0">
                          <a:solidFill>
                            <a:srgbClr val="000000"/>
                          </a:solidFill>
                          <a:latin typeface="+mn-lt"/>
                          <a:ea typeface="+mn-ea"/>
                          <a:cs typeface="+mn-cs"/>
                        </a:rPr>
                        <a:t>Dark/light</a:t>
                      </a:r>
                      <a:r>
                        <a:rPr lang="en-US" sz="1200" b="1" i="1" u="none" kern="1200" baseline="0" dirty="0" smtClean="0">
                          <a:solidFill>
                            <a:srgbClr val="000000"/>
                          </a:solidFill>
                          <a:latin typeface="+mn-lt"/>
                          <a:ea typeface="+mn-ea"/>
                          <a:cs typeface="+mn-cs"/>
                        </a:rPr>
                        <a:t> shading</a:t>
                      </a:r>
                      <a:r>
                        <a:rPr lang="en-US" sz="1200" b="1" i="1" u="none" kern="1200" dirty="0" smtClean="0">
                          <a:solidFill>
                            <a:srgbClr val="000000"/>
                          </a:solidFill>
                          <a:latin typeface="+mn-lt"/>
                          <a:ea typeface="+mn-ea"/>
                          <a:cs typeface="+mn-cs"/>
                        </a:rPr>
                        <a:t>: </a:t>
                      </a:r>
                      <a:r>
                        <a:rPr lang="en-US" sz="1200" u="none" dirty="0" smtClean="0">
                          <a:solidFill>
                            <a:srgbClr val="000000"/>
                          </a:solidFill>
                        </a:rPr>
                        <a:t>The</a:t>
                      </a:r>
                      <a:r>
                        <a:rPr lang="en-US" sz="1200" u="none" baseline="0" dirty="0" smtClean="0">
                          <a:solidFill>
                            <a:srgbClr val="000000"/>
                          </a:solidFill>
                        </a:rPr>
                        <a:t> tool is </a:t>
                      </a:r>
                      <a:r>
                        <a:rPr lang="en-US" sz="1200" u="none" dirty="0" smtClean="0">
                          <a:solidFill>
                            <a:srgbClr val="000000"/>
                          </a:solidFill>
                        </a:rPr>
                        <a:t>designed to complement</a:t>
                      </a:r>
                      <a:r>
                        <a:rPr lang="en-US" sz="1200" u="none" baseline="0" dirty="0" smtClean="0">
                          <a:solidFill>
                            <a:srgbClr val="000000"/>
                          </a:solidFill>
                        </a:rPr>
                        <a:t> the REDD+ readiness process: Dark-shaded risk identification questions are general questions that can be answered at low or no costs because they do not require the consulting of further sources. They are intended to be addressed in early stages of the readiness process. Light-shaded risk identification questions can be addressed during implementation of UN-REDD national </a:t>
                      </a:r>
                      <a:r>
                        <a:rPr lang="en-US" sz="1200" u="none" baseline="0" dirty="0" err="1" smtClean="0">
                          <a:solidFill>
                            <a:srgbClr val="000000"/>
                          </a:solidFill>
                        </a:rPr>
                        <a:t>programmes</a:t>
                      </a:r>
                      <a:r>
                        <a:rPr lang="en-US" sz="1200" u="none" baseline="0" dirty="0" smtClean="0">
                          <a:solidFill>
                            <a:srgbClr val="000000"/>
                          </a:solidFill>
                        </a:rPr>
                        <a:t> or in later phases of readiness since they may require further consultation of sources or additional documentation. In particular, suggested risk mitigation strategies can only be assessed in later phases of readiness.</a:t>
                      </a:r>
                    </a:p>
                  </a:txBody>
                  <a:tcPr/>
                </a:tc>
              </a:tr>
              <a:tr h="1227913">
                <a:tc>
                  <a:txBody>
                    <a:bodyPr/>
                    <a:lstStyle/>
                    <a:p>
                      <a:pPr algn="just"/>
                      <a:r>
                        <a:rPr lang="en-US" sz="1200" b="1" i="1" kern="1200" dirty="0" smtClean="0">
                          <a:solidFill>
                            <a:schemeClr val="accent1">
                              <a:lumMod val="75000"/>
                            </a:schemeClr>
                          </a:solidFill>
                          <a:latin typeface="+mn-lt"/>
                          <a:ea typeface="+mn-ea"/>
                          <a:cs typeface="+mn-cs"/>
                        </a:rPr>
                        <a:t>Iterative</a:t>
                      </a:r>
                      <a:r>
                        <a:rPr lang="en-US" sz="1200" b="1" i="1" kern="1200" baseline="0" dirty="0" smtClean="0">
                          <a:solidFill>
                            <a:schemeClr val="accent1">
                              <a:lumMod val="75000"/>
                            </a:schemeClr>
                          </a:solidFill>
                          <a:latin typeface="+mn-lt"/>
                          <a:ea typeface="+mn-ea"/>
                          <a:cs typeface="+mn-cs"/>
                        </a:rPr>
                        <a:t> application</a:t>
                      </a:r>
                      <a:r>
                        <a:rPr lang="en-US" sz="1200" b="1" i="1" kern="1200" dirty="0" smtClean="0">
                          <a:solidFill>
                            <a:schemeClr val="accent1">
                              <a:lumMod val="75000"/>
                            </a:schemeClr>
                          </a:solidFill>
                          <a:latin typeface="+mn-lt"/>
                          <a:ea typeface="+mn-ea"/>
                          <a:cs typeface="+mn-cs"/>
                        </a:rPr>
                        <a:t>: </a:t>
                      </a:r>
                      <a:r>
                        <a:rPr lang="en-US" sz="1200" kern="1200" dirty="0" smtClean="0">
                          <a:solidFill>
                            <a:schemeClr val="dk1"/>
                          </a:solidFill>
                          <a:latin typeface="+mn-lt"/>
                          <a:ea typeface="+mn-ea"/>
                          <a:cs typeface="+mn-cs"/>
                        </a:rPr>
                        <a:t>Rather than a rigid one-time assessment, the tool should be applied to a different extent and iteratively throughout readiness design, implementation and monitoring. Ideally, policy</a:t>
                      </a:r>
                      <a:r>
                        <a:rPr lang="en-US" sz="1200" kern="1200" baseline="0" dirty="0" smtClean="0">
                          <a:solidFill>
                            <a:schemeClr val="dk1"/>
                          </a:solidFill>
                          <a:latin typeface="+mn-lt"/>
                          <a:ea typeface="+mn-ea"/>
                          <a:cs typeface="+mn-cs"/>
                        </a:rPr>
                        <a:t> risks </a:t>
                      </a:r>
                      <a:r>
                        <a:rPr lang="en-US" sz="1200" kern="1200" dirty="0" smtClean="0">
                          <a:solidFill>
                            <a:schemeClr val="dk1"/>
                          </a:solidFill>
                          <a:latin typeface="+mn-lt"/>
                          <a:ea typeface="+mn-ea"/>
                          <a:cs typeface="+mn-cs"/>
                        </a:rPr>
                        <a:t>identified early in the process will be addressed so</a:t>
                      </a:r>
                      <a:r>
                        <a:rPr lang="en-US" sz="1200" kern="1200" baseline="0" dirty="0" smtClean="0">
                          <a:solidFill>
                            <a:schemeClr val="dk1"/>
                          </a:solidFill>
                          <a:latin typeface="+mn-lt"/>
                          <a:ea typeface="+mn-ea"/>
                          <a:cs typeface="+mn-cs"/>
                        </a:rPr>
                        <a:t> as to facilitate the mitigation of related program and operational risks</a:t>
                      </a:r>
                      <a:r>
                        <a:rPr lang="en-US" sz="1200" kern="1200" dirty="0" smtClean="0">
                          <a:solidFill>
                            <a:schemeClr val="dk1"/>
                          </a:solidFill>
                          <a:latin typeface="+mn-lt"/>
                          <a:ea typeface="+mn-ea"/>
                          <a:cs typeface="+mn-cs"/>
                        </a:rPr>
                        <a:t>. As</a:t>
                      </a:r>
                      <a:r>
                        <a:rPr lang="en-US" sz="1200" kern="1200" baseline="0" dirty="0" smtClean="0">
                          <a:solidFill>
                            <a:schemeClr val="dk1"/>
                          </a:solidFill>
                          <a:latin typeface="+mn-lt"/>
                          <a:ea typeface="+mn-ea"/>
                          <a:cs typeface="+mn-cs"/>
                        </a:rPr>
                        <a:t> such, all identified risks should be interpreted as an opportunity to make the </a:t>
                      </a:r>
                      <a:r>
                        <a:rPr lang="en-US" sz="1200" kern="1200" baseline="0" dirty="0" err="1" smtClean="0">
                          <a:solidFill>
                            <a:schemeClr val="dk1"/>
                          </a:solidFill>
                          <a:latin typeface="+mn-lt"/>
                          <a:ea typeface="+mn-ea"/>
                          <a:cs typeface="+mn-cs"/>
                        </a:rPr>
                        <a:t>programme</a:t>
                      </a:r>
                      <a:r>
                        <a:rPr lang="en-US" sz="1200" kern="1200" baseline="0" dirty="0" smtClean="0">
                          <a:solidFill>
                            <a:schemeClr val="dk1"/>
                          </a:solidFill>
                          <a:latin typeface="+mn-lt"/>
                          <a:ea typeface="+mn-ea"/>
                          <a:cs typeface="+mn-cs"/>
                        </a:rPr>
                        <a:t> more effective and sustainable and does not imply that the </a:t>
                      </a:r>
                      <a:r>
                        <a:rPr lang="en-US" sz="1200" kern="1200" baseline="0" dirty="0" err="1" smtClean="0">
                          <a:solidFill>
                            <a:schemeClr val="dk1"/>
                          </a:solidFill>
                          <a:latin typeface="+mn-lt"/>
                          <a:ea typeface="+mn-ea"/>
                          <a:cs typeface="+mn-cs"/>
                        </a:rPr>
                        <a:t>programme</a:t>
                      </a:r>
                      <a:r>
                        <a:rPr lang="en-US" sz="1200" kern="1200" baseline="0" dirty="0" smtClean="0">
                          <a:solidFill>
                            <a:schemeClr val="dk1"/>
                          </a:solidFill>
                          <a:latin typeface="+mn-lt"/>
                          <a:ea typeface="+mn-ea"/>
                          <a:cs typeface="+mn-cs"/>
                        </a:rPr>
                        <a:t> cannot be designed in a rigorous, low-risk manner.</a:t>
                      </a:r>
                      <a:r>
                        <a:rPr lang="en-US" sz="1200" kern="1200" dirty="0" smtClean="0">
                          <a:solidFill>
                            <a:schemeClr val="dk1"/>
                          </a:solidFill>
                          <a:latin typeface="+mn-lt"/>
                          <a:ea typeface="+mn-ea"/>
                          <a:cs typeface="+mn-cs"/>
                        </a:rPr>
                        <a:t> </a:t>
                      </a:r>
                      <a:endParaRPr lang="en-US" sz="1200" dirty="0"/>
                    </a:p>
                  </a:txBody>
                  <a:tcPr/>
                </a:tc>
              </a:tr>
              <a:tr h="844077">
                <a:tc>
                  <a:txBody>
                    <a:bodyPr/>
                    <a:lstStyle/>
                    <a:p>
                      <a:r>
                        <a:rPr lang="en-US" sz="1200" b="1" i="1" kern="1200" dirty="0" smtClean="0">
                          <a:solidFill>
                            <a:schemeClr val="accent1">
                              <a:lumMod val="75000"/>
                            </a:schemeClr>
                          </a:solidFill>
                          <a:latin typeface="+mn-lt"/>
                          <a:ea typeface="+mn-ea"/>
                          <a:cs typeface="+mn-cs"/>
                        </a:rPr>
                        <a:t>Additional guidance: </a:t>
                      </a:r>
                      <a:r>
                        <a:rPr lang="en-US" sz="1200" kern="1200" baseline="0" dirty="0" smtClean="0">
                          <a:solidFill>
                            <a:schemeClr val="dk1"/>
                          </a:solidFill>
                          <a:latin typeface="+mn-lt"/>
                          <a:ea typeface="+mn-ea"/>
                          <a:cs typeface="+mn-cs"/>
                        </a:rPr>
                        <a:t>Th</a:t>
                      </a:r>
                      <a:r>
                        <a:rPr lang="en-US" sz="1200" kern="1200" dirty="0" smtClean="0">
                          <a:solidFill>
                            <a:schemeClr val="dk1"/>
                          </a:solidFill>
                          <a:latin typeface="+mn-lt"/>
                          <a:ea typeface="+mn-ea"/>
                          <a:cs typeface="+mn-cs"/>
                        </a:rPr>
                        <a:t>ere is no “one tool fits all” approach since </a:t>
                      </a:r>
                      <a:r>
                        <a:rPr lang="en-US" sz="1200" kern="1200" dirty="0" err="1" smtClean="0">
                          <a:solidFill>
                            <a:schemeClr val="dk1"/>
                          </a:solidFill>
                          <a:latin typeface="+mn-lt"/>
                          <a:ea typeface="+mn-ea"/>
                          <a:cs typeface="+mn-cs"/>
                        </a:rPr>
                        <a:t>programmes</a:t>
                      </a:r>
                      <a:r>
                        <a:rPr lang="en-US" sz="1200" kern="1200" dirty="0" smtClean="0">
                          <a:solidFill>
                            <a:schemeClr val="dk1"/>
                          </a:solidFill>
                          <a:latin typeface="+mn-lt"/>
                          <a:ea typeface="+mn-ea"/>
                          <a:cs typeface="+mn-cs"/>
                        </a:rPr>
                        <a:t> may include a large range of activities. It will therefore be necessary to add further social due diligence considerations! Also, where risk areas are identified that cannot be sufficiently mitigated, the tool should be used in conjunction with other standards and best guidance for addressing these particular risk areas.</a:t>
                      </a:r>
                      <a:endParaRPr lang="en-US" sz="1200" dirty="0" smtClean="0"/>
                    </a:p>
                  </a:txBody>
                  <a:tcPr/>
                </a:tc>
              </a:tr>
              <a:tr h="679923">
                <a:tc>
                  <a:txBody>
                    <a:bodyPr/>
                    <a:lstStyle/>
                    <a:p>
                      <a:r>
                        <a:rPr lang="en-US" sz="1200" b="1" i="1" kern="1200" dirty="0" smtClean="0">
                          <a:solidFill>
                            <a:schemeClr val="accent1">
                              <a:lumMod val="75000"/>
                            </a:schemeClr>
                          </a:solidFill>
                          <a:latin typeface="+mn-lt"/>
                          <a:ea typeface="+mn-ea"/>
                          <a:cs typeface="+mn-cs"/>
                        </a:rPr>
                        <a:t>Most importantly: </a:t>
                      </a:r>
                      <a:r>
                        <a:rPr lang="en-US" sz="1200" kern="1200" dirty="0" smtClean="0">
                          <a:solidFill>
                            <a:schemeClr val="dk1"/>
                          </a:solidFill>
                          <a:latin typeface="+mn-lt"/>
                          <a:ea typeface="+mn-ea"/>
                          <a:cs typeface="+mn-cs"/>
                        </a:rPr>
                        <a:t>The tool is</a:t>
                      </a:r>
                      <a:r>
                        <a:rPr lang="en-US" sz="1800" kern="1200" dirty="0" smtClean="0">
                          <a:solidFill>
                            <a:schemeClr val="dk1"/>
                          </a:solidFill>
                          <a:latin typeface="+mn-lt"/>
                          <a:ea typeface="+mn-ea"/>
                          <a:cs typeface="+mn-cs"/>
                        </a:rPr>
                        <a:t> </a:t>
                      </a:r>
                      <a:r>
                        <a:rPr lang="en-US" sz="1200" kern="1200" dirty="0" smtClean="0">
                          <a:solidFill>
                            <a:schemeClr val="dk1"/>
                          </a:solidFill>
                          <a:latin typeface="+mn-lt"/>
                          <a:ea typeface="+mn-ea"/>
                          <a:cs typeface="+mn-cs"/>
                        </a:rPr>
                        <a:t>designed to provide a standardized structure for thinking through and assessing a complex and multi-dimensional problem and enable consistent decision-making. It is not a standardized decision-making tool and does not replace good judgment!</a:t>
                      </a:r>
                      <a:endParaRPr lang="en-US" sz="1200" dirty="0"/>
                    </a:p>
                  </a:txBody>
                  <a:tcPr/>
                </a:tc>
              </a:tr>
            </a:tbl>
          </a:graphicData>
        </a:graphic>
      </p:graphicFrame>
      <p:sp>
        <p:nvSpPr>
          <p:cNvPr id="21" name="Rectangle 20"/>
          <p:cNvSpPr/>
          <p:nvPr/>
        </p:nvSpPr>
        <p:spPr>
          <a:xfrm>
            <a:off x="228600" y="3200400"/>
            <a:ext cx="6477000" cy="762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543050" indent="-1543050">
              <a:tabLst>
                <a:tab pos="0" algn="l"/>
              </a:tabLst>
            </a:pPr>
            <a:r>
              <a:rPr lang="en-US" sz="1200" b="1" dirty="0" smtClean="0">
                <a:solidFill>
                  <a:schemeClr val="dk1"/>
                </a:solidFill>
              </a:rPr>
              <a:t>Operational Risks:           </a:t>
            </a:r>
            <a:r>
              <a:rPr lang="en-US" sz="1200" dirty="0" smtClean="0">
                <a:solidFill>
                  <a:schemeClr val="dk1"/>
                </a:solidFill>
              </a:rPr>
              <a:t>Risks identified at the operational level present potential  risks to the operation of the programme. Risk mitigation actions should be taken to put in place appropriate operational procedures and mechanisms. </a:t>
            </a:r>
          </a:p>
        </p:txBody>
      </p:sp>
      <p:sp>
        <p:nvSpPr>
          <p:cNvPr id="20" name="Rectangle 19"/>
          <p:cNvSpPr/>
          <p:nvPr/>
        </p:nvSpPr>
        <p:spPr>
          <a:xfrm>
            <a:off x="228600" y="2362200"/>
            <a:ext cx="6477000" cy="83820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543050" indent="-1543050"/>
            <a:r>
              <a:rPr lang="en-US" sz="1200" b="1" dirty="0" smtClean="0">
                <a:solidFill>
                  <a:schemeClr val="dk1"/>
                </a:solidFill>
              </a:rPr>
              <a:t>Programmatic Risks:        </a:t>
            </a:r>
            <a:r>
              <a:rPr lang="en-US" sz="1200" dirty="0" smtClean="0">
                <a:solidFill>
                  <a:schemeClr val="dk1"/>
                </a:solidFill>
              </a:rPr>
              <a:t>Risks identified at the programme level present potential risks to programme design. Risk mitigation actions should be taken to allow for necessary structural improvement(s) to be made in the programme.  </a:t>
            </a:r>
          </a:p>
        </p:txBody>
      </p:sp>
      <p:sp>
        <p:nvSpPr>
          <p:cNvPr id="19" name="Rectangle 18"/>
          <p:cNvSpPr/>
          <p:nvPr/>
        </p:nvSpPr>
        <p:spPr>
          <a:xfrm>
            <a:off x="228600" y="1600200"/>
            <a:ext cx="6477000" cy="8382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543050" indent="-1543050"/>
            <a:r>
              <a:rPr lang="en-US" sz="1200" b="1" dirty="0" smtClean="0">
                <a:solidFill>
                  <a:schemeClr val="dk1"/>
                </a:solidFill>
              </a:rPr>
              <a:t>Policy Risks:                       </a:t>
            </a:r>
            <a:r>
              <a:rPr lang="en-US" sz="1200" dirty="0" smtClean="0">
                <a:solidFill>
                  <a:schemeClr val="dk1"/>
                </a:solidFill>
              </a:rPr>
              <a:t>Risks identified at the policy level present potential strategic risks to the programme. Risk mitigation actions should be taken at the policy or strategic level to ensure enabling conditions for  the programme formulation and implementation.</a:t>
            </a:r>
          </a:p>
        </p:txBody>
      </p:sp>
      <p:sp>
        <p:nvSpPr>
          <p:cNvPr id="12" name="Rectangle 11"/>
          <p:cNvSpPr/>
          <p:nvPr/>
        </p:nvSpPr>
        <p:spPr>
          <a:xfrm>
            <a:off x="1371600" y="0"/>
            <a:ext cx="5486400" cy="4572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extBox 12"/>
          <p:cNvSpPr txBox="1"/>
          <p:nvPr/>
        </p:nvSpPr>
        <p:spPr>
          <a:xfrm>
            <a:off x="1981200" y="87868"/>
            <a:ext cx="4876800" cy="369332"/>
          </a:xfrm>
          <a:prstGeom prst="rect">
            <a:avLst/>
          </a:prstGeom>
          <a:noFill/>
        </p:spPr>
        <p:txBody>
          <a:bodyPr wrap="square" rtlCol="0">
            <a:spAutoFit/>
          </a:bodyPr>
          <a:lstStyle/>
          <a:p>
            <a:pPr algn="r"/>
            <a:r>
              <a:rPr lang="en-US" b="1" i="1" dirty="0" smtClean="0"/>
              <a:t>Overview and instructions</a:t>
            </a:r>
            <a:endParaRPr lang="en-US" b="1" i="1" dirty="0"/>
          </a:p>
        </p:txBody>
      </p:sp>
      <p:sp>
        <p:nvSpPr>
          <p:cNvPr id="14" name="Rectangle 1"/>
          <p:cNvSpPr>
            <a:spLocks noChangeArrowheads="1"/>
          </p:cNvSpPr>
          <p:nvPr/>
        </p:nvSpPr>
        <p:spPr bwMode="auto">
          <a:xfrm>
            <a:off x="0" y="0"/>
            <a:ext cx="6858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cs typeface="Arial" pitchFamily="34" charset="0"/>
              </a:rPr>
              <a:t/>
            </a:r>
            <a:br>
              <a:rPr kumimoji="0" lang="en-US" sz="1800" b="0" i="0" u="none" strike="noStrike" cap="none" normalizeH="0" baseline="0" smtClean="0">
                <a:ln>
                  <a:noFill/>
                </a:ln>
                <a:solidFill>
                  <a:schemeClr val="tx1"/>
                </a:solidFill>
                <a:effectLst/>
                <a:latin typeface="Arial" pitchFamily="34" charset="0"/>
                <a:cs typeface="Arial" pitchFamily="34" charset="0"/>
              </a:rPr>
            </a:b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5" name="Rectangle 14"/>
          <p:cNvSpPr>
            <a:spLocks noChangeArrowheads="1"/>
          </p:cNvSpPr>
          <p:nvPr/>
        </p:nvSpPr>
        <p:spPr bwMode="auto">
          <a:xfrm>
            <a:off x="0" y="0"/>
            <a:ext cx="6858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cs typeface="Arial" pitchFamily="34" charset="0"/>
              </a:rPr>
              <a:t/>
            </a:r>
            <a:br>
              <a:rPr kumimoji="0" lang="en-US" sz="1800" b="0" i="0" u="none" strike="noStrike" cap="none" normalizeH="0" baseline="0" smtClean="0">
                <a:ln>
                  <a:noFill/>
                </a:ln>
                <a:solidFill>
                  <a:schemeClr val="tx1"/>
                </a:solidFill>
                <a:effectLst/>
                <a:latin typeface="Arial" pitchFamily="34" charset="0"/>
                <a:cs typeface="Arial" pitchFamily="34" charset="0"/>
              </a:rPr>
            </a:b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6" name="Rectangle 1"/>
          <p:cNvSpPr>
            <a:spLocks noChangeArrowheads="1"/>
          </p:cNvSpPr>
          <p:nvPr/>
        </p:nvSpPr>
        <p:spPr bwMode="auto">
          <a:xfrm>
            <a:off x="0" y="0"/>
            <a:ext cx="6858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cs typeface="Arial" pitchFamily="34" charset="0"/>
              </a:rPr>
              <a:t/>
            </a:r>
            <a:br>
              <a:rPr kumimoji="0" lang="en-US" sz="1800" b="0" i="0" u="none" strike="noStrike" cap="none" normalizeH="0" baseline="0" smtClean="0">
                <a:ln>
                  <a:noFill/>
                </a:ln>
                <a:solidFill>
                  <a:schemeClr val="tx1"/>
                </a:solidFill>
                <a:effectLst/>
                <a:latin typeface="Arial" pitchFamily="34" charset="0"/>
                <a:cs typeface="Arial" pitchFamily="34" charset="0"/>
              </a:rPr>
            </a:b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pic>
        <p:nvPicPr>
          <p:cNvPr id="17" name="Picture 16"/>
          <p:cNvPicPr/>
          <p:nvPr/>
        </p:nvPicPr>
        <p:blipFill>
          <a:blip r:embed="rId2" cstate="print"/>
          <a:srcRect/>
          <a:stretch>
            <a:fillRect/>
          </a:stretch>
        </p:blipFill>
        <p:spPr bwMode="auto">
          <a:xfrm>
            <a:off x="152400" y="0"/>
            <a:ext cx="1371600" cy="457200"/>
          </a:xfrm>
          <a:prstGeom prst="rect">
            <a:avLst/>
          </a:prstGeom>
          <a:noFill/>
          <a:ln w="9525">
            <a:noFill/>
            <a:miter lim="800000"/>
            <a:headEnd/>
            <a:tailEnd/>
          </a:ln>
        </p:spPr>
      </p:pic>
      <p:sp>
        <p:nvSpPr>
          <p:cNvPr id="18" name="Slide Number Placeholder 17"/>
          <p:cNvSpPr>
            <a:spLocks noGrp="1"/>
          </p:cNvSpPr>
          <p:nvPr>
            <p:ph type="sldNum" sz="quarter" idx="12"/>
          </p:nvPr>
        </p:nvSpPr>
        <p:spPr/>
        <p:txBody>
          <a:bodyPr/>
          <a:lstStyle/>
          <a:p>
            <a:fld id="{3722ED5B-0965-49D9-894D-3B8B675ABD6B}" type="slidenum">
              <a:rPr lang="en-US" smtClean="0"/>
              <a:pPr/>
              <a:t>3</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 name="Rectangle 96"/>
          <p:cNvSpPr/>
          <p:nvPr/>
        </p:nvSpPr>
        <p:spPr>
          <a:xfrm>
            <a:off x="0" y="5867400"/>
            <a:ext cx="6858000" cy="25908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Rectangle 95"/>
          <p:cNvSpPr/>
          <p:nvPr/>
        </p:nvSpPr>
        <p:spPr>
          <a:xfrm>
            <a:off x="0" y="2438400"/>
            <a:ext cx="6858000" cy="342900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p:cNvSpPr/>
          <p:nvPr/>
        </p:nvSpPr>
        <p:spPr>
          <a:xfrm>
            <a:off x="0" y="914400"/>
            <a:ext cx="6858000" cy="15240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ounded Rectangle 9"/>
          <p:cNvSpPr/>
          <p:nvPr/>
        </p:nvSpPr>
        <p:spPr>
          <a:xfrm>
            <a:off x="152400" y="533400"/>
            <a:ext cx="3352800" cy="381000"/>
          </a:xfrm>
          <a:prstGeom prst="roundRect">
            <a:avLst/>
          </a:prstGeom>
          <a:solidFill>
            <a:schemeClr val="accent1">
              <a:lumMod val="40000"/>
              <a:lumOff val="6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u="sng" dirty="0" smtClean="0">
                <a:solidFill>
                  <a:schemeClr val="tx1"/>
                </a:solidFill>
              </a:rPr>
              <a:t>Criterion 1 – Integrity of fiduciary  and fund management systems</a:t>
            </a:r>
          </a:p>
          <a:p>
            <a:pPr>
              <a:lnSpc>
                <a:spcPct val="115000"/>
              </a:lnSpc>
            </a:pPr>
            <a:r>
              <a:rPr lang="en-US" sz="800" dirty="0" smtClean="0">
                <a:solidFill>
                  <a:schemeClr val="tx1"/>
                </a:solidFill>
                <a:ea typeface="Calibri"/>
                <a:cs typeface="Times New Roman"/>
              </a:rPr>
              <a:t>The programme has assessed and addressed fiduciary and fund management risks  in order to minimize corruption.</a:t>
            </a:r>
            <a:endParaRPr lang="en-US" sz="800" dirty="0">
              <a:ea typeface="Calibri"/>
              <a:cs typeface="Times New Roman"/>
            </a:endParaRPr>
          </a:p>
        </p:txBody>
      </p:sp>
      <p:sp>
        <p:nvSpPr>
          <p:cNvPr id="75" name="Text Box 115"/>
          <p:cNvSpPr txBox="1">
            <a:spLocks noChangeArrowheads="1"/>
          </p:cNvSpPr>
          <p:nvPr/>
        </p:nvSpPr>
        <p:spPr bwMode="auto">
          <a:xfrm>
            <a:off x="2133600" y="1143000"/>
            <a:ext cx="380999"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NO</a:t>
            </a:r>
          </a:p>
        </p:txBody>
      </p:sp>
      <p:sp>
        <p:nvSpPr>
          <p:cNvPr id="158" name="Rounded Rectangle 157"/>
          <p:cNvSpPr/>
          <p:nvPr/>
        </p:nvSpPr>
        <p:spPr>
          <a:xfrm>
            <a:off x="2438400" y="1828800"/>
            <a:ext cx="1600200" cy="457200"/>
          </a:xfrm>
          <a:prstGeom prst="roundRect">
            <a:avLst/>
          </a:prstGeom>
          <a:solidFill>
            <a:schemeClr val="accent6">
              <a:lumMod val="60000"/>
              <a:lumOff val="4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r>
              <a:rPr lang="en-US" sz="800" b="1" dirty="0" smtClean="0">
                <a:solidFill>
                  <a:schemeClr val="tx1"/>
                </a:solidFill>
              </a:rPr>
              <a:t>Does the country actively enforce the principles from these conventions?</a:t>
            </a:r>
          </a:p>
        </p:txBody>
      </p:sp>
      <p:sp>
        <p:nvSpPr>
          <p:cNvPr id="173" name="Rounded Rectangle 172"/>
          <p:cNvSpPr/>
          <p:nvPr/>
        </p:nvSpPr>
        <p:spPr>
          <a:xfrm>
            <a:off x="4267200" y="990600"/>
            <a:ext cx="1219200" cy="762000"/>
          </a:xfrm>
          <a:prstGeom prst="roundRect">
            <a:avLst/>
          </a:prstGeom>
          <a:solidFill>
            <a:schemeClr val="accent6">
              <a:lumMod val="20000"/>
              <a:lumOff val="8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r>
              <a:rPr lang="en-US" sz="800" b="1" dirty="0" smtClean="0">
                <a:solidFill>
                  <a:schemeClr val="tx1"/>
                </a:solidFill>
              </a:rPr>
              <a:t>Has the programme demonstrated how it will go beyond current national practice?</a:t>
            </a:r>
          </a:p>
        </p:txBody>
      </p:sp>
      <p:sp>
        <p:nvSpPr>
          <p:cNvPr id="177" name="Text Box 221"/>
          <p:cNvSpPr txBox="1">
            <a:spLocks noChangeArrowheads="1"/>
          </p:cNvSpPr>
          <p:nvPr/>
        </p:nvSpPr>
        <p:spPr bwMode="auto">
          <a:xfrm>
            <a:off x="3962400" y="11430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NO</a:t>
            </a:r>
          </a:p>
        </p:txBody>
      </p:sp>
      <p:sp>
        <p:nvSpPr>
          <p:cNvPr id="185" name="Rounded Rectangle 184"/>
          <p:cNvSpPr/>
          <p:nvPr/>
        </p:nvSpPr>
        <p:spPr>
          <a:xfrm>
            <a:off x="2438400" y="2971800"/>
            <a:ext cx="1600200" cy="533400"/>
          </a:xfrm>
          <a:prstGeom prst="roundRect">
            <a:avLst/>
          </a:prstGeom>
          <a:solidFill>
            <a:schemeClr val="accent6">
              <a:lumMod val="60000"/>
              <a:lumOff val="4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r>
              <a:rPr lang="en-US" sz="800" b="1" dirty="0" smtClean="0">
                <a:solidFill>
                  <a:schemeClr val="tx1"/>
                </a:solidFill>
              </a:rPr>
              <a:t>Has the country been assessed to have a high level of perceived/ experienced corruption?</a:t>
            </a:r>
          </a:p>
        </p:txBody>
      </p:sp>
      <p:sp>
        <p:nvSpPr>
          <p:cNvPr id="559" name="Rounded Rectangle 558"/>
          <p:cNvSpPr/>
          <p:nvPr/>
        </p:nvSpPr>
        <p:spPr>
          <a:xfrm>
            <a:off x="152400" y="1066800"/>
            <a:ext cx="2057400" cy="609600"/>
          </a:xfrm>
          <a:prstGeom prst="roundRect">
            <a:avLst/>
          </a:prstGeom>
          <a:solidFill>
            <a:schemeClr val="accent6">
              <a:lumMod val="60000"/>
              <a:lumOff val="4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r>
              <a:rPr lang="en-US" sz="800" b="1" dirty="0" smtClean="0">
                <a:solidFill>
                  <a:schemeClr val="tx1"/>
                </a:solidFill>
              </a:rPr>
              <a:t>Has the government ratified the UN </a:t>
            </a:r>
          </a:p>
          <a:p>
            <a:pPr algn="ctr" fontAlgn="b"/>
            <a:r>
              <a:rPr lang="en-US" sz="800" b="1" dirty="0" smtClean="0">
                <a:solidFill>
                  <a:schemeClr val="tx1"/>
                </a:solidFill>
              </a:rPr>
              <a:t>Convention against Corruption and/or</a:t>
            </a:r>
          </a:p>
          <a:p>
            <a:pPr algn="ctr" fontAlgn="b"/>
            <a:r>
              <a:rPr lang="en-US" sz="800" b="1" dirty="0" smtClean="0">
                <a:solidFill>
                  <a:schemeClr val="tx1"/>
                </a:solidFill>
              </a:rPr>
              <a:t>other regional or international anti-corruption instruments [1]?</a:t>
            </a:r>
          </a:p>
        </p:txBody>
      </p:sp>
      <p:sp>
        <p:nvSpPr>
          <p:cNvPr id="566" name="Text Box 115"/>
          <p:cNvSpPr txBox="1">
            <a:spLocks noChangeArrowheads="1"/>
          </p:cNvSpPr>
          <p:nvPr/>
        </p:nvSpPr>
        <p:spPr bwMode="auto">
          <a:xfrm>
            <a:off x="5486401" y="1202323"/>
            <a:ext cx="380999"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NO</a:t>
            </a:r>
          </a:p>
        </p:txBody>
      </p:sp>
      <p:sp>
        <p:nvSpPr>
          <p:cNvPr id="156" name="Rectangle 155"/>
          <p:cNvSpPr/>
          <p:nvPr/>
        </p:nvSpPr>
        <p:spPr>
          <a:xfrm>
            <a:off x="1371600" y="0"/>
            <a:ext cx="5486400" cy="4572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7" name="TextBox 156"/>
          <p:cNvSpPr txBox="1"/>
          <p:nvPr/>
        </p:nvSpPr>
        <p:spPr>
          <a:xfrm>
            <a:off x="1371600" y="87868"/>
            <a:ext cx="5486400" cy="369332"/>
          </a:xfrm>
          <a:prstGeom prst="rect">
            <a:avLst/>
          </a:prstGeom>
          <a:noFill/>
        </p:spPr>
        <p:txBody>
          <a:bodyPr wrap="square" rtlCol="0">
            <a:spAutoFit/>
          </a:bodyPr>
          <a:lstStyle/>
          <a:p>
            <a:pPr algn="r"/>
            <a:r>
              <a:rPr lang="en-US" b="1" i="1" dirty="0" smtClean="0"/>
              <a:t>Principle 1 – Good governance</a:t>
            </a:r>
            <a:endParaRPr lang="en-US" b="1" i="1" dirty="0"/>
          </a:p>
        </p:txBody>
      </p:sp>
      <p:sp>
        <p:nvSpPr>
          <p:cNvPr id="159" name="Rectangle 1"/>
          <p:cNvSpPr>
            <a:spLocks noChangeArrowheads="1"/>
          </p:cNvSpPr>
          <p:nvPr/>
        </p:nvSpPr>
        <p:spPr bwMode="auto">
          <a:xfrm>
            <a:off x="0" y="0"/>
            <a:ext cx="6858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cs typeface="Arial" pitchFamily="34" charset="0"/>
              </a:rPr>
              <a:t/>
            </a:r>
            <a:br>
              <a:rPr kumimoji="0" lang="en-US" sz="1800" b="0" i="0" u="none" strike="noStrike" cap="none" normalizeH="0" baseline="0" smtClean="0">
                <a:ln>
                  <a:noFill/>
                </a:ln>
                <a:solidFill>
                  <a:schemeClr val="tx1"/>
                </a:solidFill>
                <a:effectLst/>
                <a:latin typeface="Arial" pitchFamily="34" charset="0"/>
                <a:cs typeface="Arial" pitchFamily="34" charset="0"/>
              </a:rPr>
            </a:b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60" name="Rectangle 159"/>
          <p:cNvSpPr>
            <a:spLocks noChangeArrowheads="1"/>
          </p:cNvSpPr>
          <p:nvPr/>
        </p:nvSpPr>
        <p:spPr bwMode="auto">
          <a:xfrm>
            <a:off x="0" y="0"/>
            <a:ext cx="6858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cs typeface="Arial" pitchFamily="34" charset="0"/>
              </a:rPr>
              <a:t/>
            </a:r>
            <a:br>
              <a:rPr kumimoji="0" lang="en-US" sz="1800" b="0" i="0" u="none" strike="noStrike" cap="none" normalizeH="0" baseline="0" smtClean="0">
                <a:ln>
                  <a:noFill/>
                </a:ln>
                <a:solidFill>
                  <a:schemeClr val="tx1"/>
                </a:solidFill>
                <a:effectLst/>
                <a:latin typeface="Arial" pitchFamily="34" charset="0"/>
                <a:cs typeface="Arial" pitchFamily="34" charset="0"/>
              </a:rPr>
            </a:b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61" name="Rectangle 1"/>
          <p:cNvSpPr>
            <a:spLocks noChangeArrowheads="1"/>
          </p:cNvSpPr>
          <p:nvPr/>
        </p:nvSpPr>
        <p:spPr bwMode="auto">
          <a:xfrm>
            <a:off x="0" y="0"/>
            <a:ext cx="6858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cs typeface="Arial" pitchFamily="34" charset="0"/>
              </a:rPr>
              <a:t/>
            </a:r>
            <a:br>
              <a:rPr kumimoji="0" lang="en-US" sz="1800" b="0" i="0" u="none" strike="noStrike" cap="none" normalizeH="0" baseline="0" smtClean="0">
                <a:ln>
                  <a:noFill/>
                </a:ln>
                <a:solidFill>
                  <a:schemeClr val="tx1"/>
                </a:solidFill>
                <a:effectLst/>
                <a:latin typeface="Arial" pitchFamily="34" charset="0"/>
                <a:cs typeface="Arial" pitchFamily="34" charset="0"/>
              </a:rPr>
            </a:b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pic>
        <p:nvPicPr>
          <p:cNvPr id="163" name="Picture 162"/>
          <p:cNvPicPr/>
          <p:nvPr/>
        </p:nvPicPr>
        <p:blipFill>
          <a:blip r:embed="rId2" cstate="print"/>
          <a:srcRect/>
          <a:stretch>
            <a:fillRect/>
          </a:stretch>
        </p:blipFill>
        <p:spPr bwMode="auto">
          <a:xfrm>
            <a:off x="0" y="0"/>
            <a:ext cx="1371600" cy="457200"/>
          </a:xfrm>
          <a:prstGeom prst="rect">
            <a:avLst/>
          </a:prstGeom>
          <a:noFill/>
          <a:ln w="9525">
            <a:noFill/>
            <a:miter lim="800000"/>
            <a:headEnd/>
            <a:tailEnd/>
          </a:ln>
        </p:spPr>
      </p:pic>
      <p:sp>
        <p:nvSpPr>
          <p:cNvPr id="143" name="TextBox 142"/>
          <p:cNvSpPr txBox="1"/>
          <p:nvPr/>
        </p:nvSpPr>
        <p:spPr>
          <a:xfrm>
            <a:off x="5562600" y="609600"/>
            <a:ext cx="1295400" cy="369332"/>
          </a:xfrm>
          <a:prstGeom prst="rect">
            <a:avLst/>
          </a:prstGeom>
          <a:noFill/>
        </p:spPr>
        <p:txBody>
          <a:bodyPr wrap="square" rtlCol="0">
            <a:spAutoFit/>
          </a:bodyPr>
          <a:lstStyle/>
          <a:p>
            <a:r>
              <a:rPr lang="en-US" sz="900" b="1" dirty="0" smtClean="0"/>
              <a:t>Recommended Risk Mitigation Action: </a:t>
            </a:r>
            <a:endParaRPr lang="en-US" sz="900" b="1" dirty="0"/>
          </a:p>
        </p:txBody>
      </p:sp>
      <p:sp>
        <p:nvSpPr>
          <p:cNvPr id="151" name="Rounded Rectangle 150"/>
          <p:cNvSpPr/>
          <p:nvPr/>
        </p:nvSpPr>
        <p:spPr>
          <a:xfrm>
            <a:off x="2438400" y="1143000"/>
            <a:ext cx="1600200" cy="457200"/>
          </a:xfrm>
          <a:prstGeom prst="roundRect">
            <a:avLst/>
          </a:prstGeom>
          <a:solidFill>
            <a:schemeClr val="accent6">
              <a:lumMod val="60000"/>
              <a:lumOff val="4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r>
              <a:rPr lang="en-US" sz="800" b="1" dirty="0" smtClean="0">
                <a:solidFill>
                  <a:schemeClr val="tx1"/>
                </a:solidFill>
              </a:rPr>
              <a:t>Does the country have its own credible legislation in place enforcing this criterion?</a:t>
            </a:r>
          </a:p>
        </p:txBody>
      </p:sp>
      <p:cxnSp>
        <p:nvCxnSpPr>
          <p:cNvPr id="187" name="Straight Arrow Connector 186"/>
          <p:cNvCxnSpPr>
            <a:stCxn id="559" idx="3"/>
            <a:endCxn id="151" idx="1"/>
          </p:cNvCxnSpPr>
          <p:nvPr/>
        </p:nvCxnSpPr>
        <p:spPr>
          <a:xfrm>
            <a:off x="2209800" y="1371600"/>
            <a:ext cx="2286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240" name="Straight Arrow Connector 239"/>
          <p:cNvCxnSpPr>
            <a:stCxn id="151" idx="3"/>
            <a:endCxn id="173" idx="1"/>
          </p:cNvCxnSpPr>
          <p:nvPr/>
        </p:nvCxnSpPr>
        <p:spPr>
          <a:xfrm>
            <a:off x="4038600" y="1371600"/>
            <a:ext cx="2286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257" name="Straight Arrow Connector 256"/>
          <p:cNvCxnSpPr/>
          <p:nvPr/>
        </p:nvCxnSpPr>
        <p:spPr>
          <a:xfrm>
            <a:off x="5486400" y="1371600"/>
            <a:ext cx="2286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386" name="Text Box 114"/>
          <p:cNvSpPr txBox="1">
            <a:spLocks noChangeArrowheads="1"/>
          </p:cNvSpPr>
          <p:nvPr/>
        </p:nvSpPr>
        <p:spPr bwMode="auto">
          <a:xfrm>
            <a:off x="1219200" y="19050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YES</a:t>
            </a:r>
          </a:p>
        </p:txBody>
      </p:sp>
      <p:cxnSp>
        <p:nvCxnSpPr>
          <p:cNvPr id="401" name="Shape 400"/>
          <p:cNvCxnSpPr/>
          <p:nvPr/>
        </p:nvCxnSpPr>
        <p:spPr>
          <a:xfrm rot="16200000" flipH="1">
            <a:off x="1619250" y="1238250"/>
            <a:ext cx="381000" cy="1257300"/>
          </a:xfrm>
          <a:prstGeom prst="bentConnector2">
            <a:avLst/>
          </a:prstGeom>
          <a:ln>
            <a:tailEnd type="arrow"/>
          </a:ln>
        </p:spPr>
        <p:style>
          <a:lnRef idx="2">
            <a:schemeClr val="dk1"/>
          </a:lnRef>
          <a:fillRef idx="0">
            <a:schemeClr val="dk1"/>
          </a:fillRef>
          <a:effectRef idx="1">
            <a:schemeClr val="dk1"/>
          </a:effectRef>
          <a:fontRef idx="minor">
            <a:schemeClr val="tx1"/>
          </a:fontRef>
        </p:style>
      </p:cxnSp>
      <p:sp>
        <p:nvSpPr>
          <p:cNvPr id="419" name="Text Box 221"/>
          <p:cNvSpPr txBox="1">
            <a:spLocks noChangeArrowheads="1"/>
          </p:cNvSpPr>
          <p:nvPr/>
        </p:nvSpPr>
        <p:spPr bwMode="auto">
          <a:xfrm>
            <a:off x="2743200" y="16764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smtClean="0"/>
              <a:t>YES</a:t>
            </a:r>
            <a:endParaRPr lang="en-US" sz="800" b="1" dirty="0"/>
          </a:p>
        </p:txBody>
      </p:sp>
      <p:sp>
        <p:nvSpPr>
          <p:cNvPr id="433" name="Rounded Rectangle 432"/>
          <p:cNvSpPr/>
          <p:nvPr/>
        </p:nvSpPr>
        <p:spPr>
          <a:xfrm>
            <a:off x="4267200" y="2667000"/>
            <a:ext cx="1219200" cy="1143000"/>
          </a:xfrm>
          <a:prstGeom prst="roundRect">
            <a:avLst/>
          </a:prstGeom>
          <a:solidFill>
            <a:schemeClr val="accent6">
              <a:lumMod val="20000"/>
              <a:lumOff val="8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r>
              <a:rPr lang="en-US" sz="800" b="1" dirty="0" smtClean="0">
                <a:solidFill>
                  <a:schemeClr val="tx1"/>
                </a:solidFill>
              </a:rPr>
              <a:t>Has the programme analyzed  corruption types, magnitude and points of occurrence and emerging corruption risks and demonstrated how it will overcome these challenges?</a:t>
            </a:r>
          </a:p>
        </p:txBody>
      </p:sp>
      <p:sp>
        <p:nvSpPr>
          <p:cNvPr id="440" name="Text Box 221"/>
          <p:cNvSpPr txBox="1">
            <a:spLocks noChangeArrowheads="1"/>
          </p:cNvSpPr>
          <p:nvPr/>
        </p:nvSpPr>
        <p:spPr bwMode="auto">
          <a:xfrm>
            <a:off x="1219200" y="41910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NO</a:t>
            </a:r>
          </a:p>
        </p:txBody>
      </p:sp>
      <p:sp>
        <p:nvSpPr>
          <p:cNvPr id="441" name="Rounded Rectangle 440"/>
          <p:cNvSpPr/>
          <p:nvPr/>
        </p:nvSpPr>
        <p:spPr>
          <a:xfrm>
            <a:off x="4267200" y="4419600"/>
            <a:ext cx="1219200" cy="1371600"/>
          </a:xfrm>
          <a:prstGeom prst="roundRect">
            <a:avLst/>
          </a:prstGeom>
          <a:solidFill>
            <a:schemeClr val="accent6">
              <a:lumMod val="20000"/>
              <a:lumOff val="8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r>
              <a:rPr lang="en-US" sz="800" b="1" dirty="0" smtClean="0">
                <a:solidFill>
                  <a:schemeClr val="tx1"/>
                </a:solidFill>
              </a:rPr>
              <a:t>Has the programme established plans to work with national or local anti-corruption bodies  (footnote : e.g. anti corruption commissions of  or anti corruption units within other relevant institutions) </a:t>
            </a:r>
          </a:p>
        </p:txBody>
      </p:sp>
      <p:sp>
        <p:nvSpPr>
          <p:cNvPr id="463" name="Text Box 115"/>
          <p:cNvSpPr txBox="1">
            <a:spLocks noChangeArrowheads="1"/>
          </p:cNvSpPr>
          <p:nvPr/>
        </p:nvSpPr>
        <p:spPr bwMode="auto">
          <a:xfrm>
            <a:off x="5486401" y="2971800"/>
            <a:ext cx="380999"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NO</a:t>
            </a:r>
          </a:p>
        </p:txBody>
      </p:sp>
      <p:sp>
        <p:nvSpPr>
          <p:cNvPr id="464" name="Text Box 221"/>
          <p:cNvSpPr txBox="1">
            <a:spLocks noChangeArrowheads="1"/>
          </p:cNvSpPr>
          <p:nvPr/>
        </p:nvSpPr>
        <p:spPr bwMode="auto">
          <a:xfrm>
            <a:off x="1219200" y="38100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NO</a:t>
            </a:r>
          </a:p>
        </p:txBody>
      </p:sp>
      <p:sp>
        <p:nvSpPr>
          <p:cNvPr id="482" name="Rounded Rectangle 481"/>
          <p:cNvSpPr/>
          <p:nvPr/>
        </p:nvSpPr>
        <p:spPr>
          <a:xfrm>
            <a:off x="2438400" y="3733800"/>
            <a:ext cx="1600200" cy="533400"/>
          </a:xfrm>
          <a:prstGeom prst="roundRect">
            <a:avLst/>
          </a:prstGeom>
          <a:solidFill>
            <a:schemeClr val="accent6">
              <a:lumMod val="60000"/>
              <a:lumOff val="4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r>
              <a:rPr lang="en-US" sz="800" b="1" dirty="0" smtClean="0">
                <a:solidFill>
                  <a:schemeClr val="tx1"/>
                </a:solidFill>
              </a:rPr>
              <a:t>Is corruption known or likely to </a:t>
            </a:r>
            <a:r>
              <a:rPr lang="en-US" sz="800" b="1" dirty="0" smtClean="0">
                <a:solidFill>
                  <a:srgbClr val="000000"/>
                </a:solidFill>
              </a:rPr>
              <a:t>be common in the country’s forestry and other natural resources sectors?  </a:t>
            </a:r>
          </a:p>
        </p:txBody>
      </p:sp>
      <p:sp>
        <p:nvSpPr>
          <p:cNvPr id="537" name="Text Box 114"/>
          <p:cNvSpPr txBox="1">
            <a:spLocks noChangeArrowheads="1"/>
          </p:cNvSpPr>
          <p:nvPr/>
        </p:nvSpPr>
        <p:spPr bwMode="auto">
          <a:xfrm>
            <a:off x="4495800" y="18288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YES</a:t>
            </a:r>
          </a:p>
        </p:txBody>
      </p:sp>
      <p:sp>
        <p:nvSpPr>
          <p:cNvPr id="619" name="Text Box 114"/>
          <p:cNvSpPr txBox="1">
            <a:spLocks noChangeArrowheads="1"/>
          </p:cNvSpPr>
          <p:nvPr/>
        </p:nvSpPr>
        <p:spPr bwMode="auto">
          <a:xfrm>
            <a:off x="2971800" y="22860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YES</a:t>
            </a:r>
          </a:p>
        </p:txBody>
      </p:sp>
      <p:sp>
        <p:nvSpPr>
          <p:cNvPr id="638" name="Text Box 114"/>
          <p:cNvSpPr txBox="1">
            <a:spLocks noChangeArrowheads="1"/>
          </p:cNvSpPr>
          <p:nvPr/>
        </p:nvSpPr>
        <p:spPr bwMode="auto">
          <a:xfrm>
            <a:off x="2133600" y="2954923"/>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YES</a:t>
            </a:r>
          </a:p>
        </p:txBody>
      </p:sp>
      <p:sp>
        <p:nvSpPr>
          <p:cNvPr id="639" name="Text Box 114"/>
          <p:cNvSpPr txBox="1">
            <a:spLocks noChangeArrowheads="1"/>
          </p:cNvSpPr>
          <p:nvPr/>
        </p:nvSpPr>
        <p:spPr bwMode="auto">
          <a:xfrm>
            <a:off x="3962400" y="28956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YES</a:t>
            </a:r>
          </a:p>
        </p:txBody>
      </p:sp>
      <p:sp>
        <p:nvSpPr>
          <p:cNvPr id="656" name="Rounded Rectangle 655"/>
          <p:cNvSpPr/>
          <p:nvPr/>
        </p:nvSpPr>
        <p:spPr>
          <a:xfrm>
            <a:off x="2438400" y="4495800"/>
            <a:ext cx="1600200" cy="609600"/>
          </a:xfrm>
          <a:prstGeom prst="roundRect">
            <a:avLst/>
          </a:prstGeom>
          <a:solidFill>
            <a:schemeClr val="accent6">
              <a:lumMod val="20000"/>
              <a:lumOff val="8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r>
              <a:rPr lang="en-US" sz="800" b="1" dirty="0" smtClean="0">
                <a:solidFill>
                  <a:schemeClr val="tx1"/>
                </a:solidFill>
              </a:rPr>
              <a:t>Are there transparent anti-corruption </a:t>
            </a:r>
            <a:r>
              <a:rPr lang="en-US" sz="800" b="1" dirty="0" smtClean="0">
                <a:solidFill>
                  <a:srgbClr val="000000"/>
                </a:solidFill>
              </a:rPr>
              <a:t>controls or similar </a:t>
            </a:r>
            <a:r>
              <a:rPr lang="en-US" sz="800" b="1" dirty="0" err="1" smtClean="0">
                <a:solidFill>
                  <a:srgbClr val="000000"/>
                </a:solidFill>
              </a:rPr>
              <a:t>programmes</a:t>
            </a:r>
            <a:r>
              <a:rPr lang="en-US" sz="800" b="1" dirty="0" smtClean="0">
                <a:solidFill>
                  <a:srgbClr val="000000"/>
                </a:solidFill>
              </a:rPr>
              <a:t>  for the forestry and natural resources sectors offered in the country? </a:t>
            </a:r>
          </a:p>
        </p:txBody>
      </p:sp>
      <p:sp>
        <p:nvSpPr>
          <p:cNvPr id="657" name="Rounded Rectangle 656"/>
          <p:cNvSpPr/>
          <p:nvPr/>
        </p:nvSpPr>
        <p:spPr>
          <a:xfrm>
            <a:off x="2438400" y="5410200"/>
            <a:ext cx="1600200" cy="381000"/>
          </a:xfrm>
          <a:prstGeom prst="roundRect">
            <a:avLst/>
          </a:prstGeom>
          <a:solidFill>
            <a:schemeClr val="accent6">
              <a:lumMod val="20000"/>
              <a:lumOff val="8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r>
              <a:rPr lang="en-US" sz="800" b="1" dirty="0" smtClean="0">
                <a:solidFill>
                  <a:schemeClr val="tx1"/>
                </a:solidFill>
              </a:rPr>
              <a:t>Will the programme participate in such anti-corruption controls?</a:t>
            </a:r>
          </a:p>
        </p:txBody>
      </p:sp>
      <p:sp>
        <p:nvSpPr>
          <p:cNvPr id="130" name="Rounded Rectangle 129"/>
          <p:cNvSpPr/>
          <p:nvPr/>
        </p:nvSpPr>
        <p:spPr>
          <a:xfrm>
            <a:off x="152400" y="3048000"/>
            <a:ext cx="2057400" cy="381000"/>
          </a:xfrm>
          <a:prstGeom prst="roundRect">
            <a:avLst>
              <a:gd name="adj" fmla="val 16912"/>
            </a:avLst>
          </a:prstGeom>
          <a:solidFill>
            <a:schemeClr val="accent6">
              <a:lumMod val="60000"/>
              <a:lumOff val="4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endParaRPr lang="en-US" sz="800" b="1" dirty="0" smtClean="0">
              <a:solidFill>
                <a:schemeClr val="tx1"/>
              </a:solidFill>
            </a:endParaRPr>
          </a:p>
          <a:p>
            <a:pPr algn="ctr" fontAlgn="b"/>
            <a:r>
              <a:rPr lang="en-US" sz="800" b="1" dirty="0" smtClean="0">
                <a:solidFill>
                  <a:schemeClr val="tx1"/>
                </a:solidFill>
              </a:rPr>
              <a:t>Is there a recent assessment of corruption in the country [2]?</a:t>
            </a:r>
          </a:p>
          <a:p>
            <a:pPr algn="ctr" fontAlgn="b"/>
            <a:r>
              <a:rPr lang="en-US" sz="800" b="1" dirty="0" smtClean="0">
                <a:solidFill>
                  <a:schemeClr val="tx1"/>
                </a:solidFill>
              </a:rPr>
              <a:t> </a:t>
            </a:r>
            <a:endParaRPr lang="en-US" sz="800" b="1" dirty="0">
              <a:solidFill>
                <a:schemeClr val="tx1"/>
              </a:solidFill>
            </a:endParaRPr>
          </a:p>
        </p:txBody>
      </p:sp>
      <p:sp>
        <p:nvSpPr>
          <p:cNvPr id="679" name="Text Box 114"/>
          <p:cNvSpPr txBox="1">
            <a:spLocks noChangeArrowheads="1"/>
          </p:cNvSpPr>
          <p:nvPr/>
        </p:nvSpPr>
        <p:spPr bwMode="auto">
          <a:xfrm>
            <a:off x="4572000" y="38100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YES</a:t>
            </a:r>
          </a:p>
        </p:txBody>
      </p:sp>
      <p:sp>
        <p:nvSpPr>
          <p:cNvPr id="692" name="Text Box 115"/>
          <p:cNvSpPr txBox="1">
            <a:spLocks noChangeArrowheads="1"/>
          </p:cNvSpPr>
          <p:nvPr/>
        </p:nvSpPr>
        <p:spPr bwMode="auto">
          <a:xfrm>
            <a:off x="5410200" y="4648200"/>
            <a:ext cx="380999"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NO</a:t>
            </a:r>
          </a:p>
        </p:txBody>
      </p:sp>
      <p:sp>
        <p:nvSpPr>
          <p:cNvPr id="696" name="Text Box 114"/>
          <p:cNvSpPr txBox="1">
            <a:spLocks noChangeArrowheads="1"/>
          </p:cNvSpPr>
          <p:nvPr/>
        </p:nvSpPr>
        <p:spPr bwMode="auto">
          <a:xfrm>
            <a:off x="2743200" y="43434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YES</a:t>
            </a:r>
          </a:p>
        </p:txBody>
      </p:sp>
      <p:sp>
        <p:nvSpPr>
          <p:cNvPr id="813" name="Text Box 114"/>
          <p:cNvSpPr txBox="1">
            <a:spLocks noChangeArrowheads="1"/>
          </p:cNvSpPr>
          <p:nvPr/>
        </p:nvSpPr>
        <p:spPr bwMode="auto">
          <a:xfrm flipH="1">
            <a:off x="2743200" y="51816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YES</a:t>
            </a:r>
          </a:p>
        </p:txBody>
      </p:sp>
      <p:cxnSp>
        <p:nvCxnSpPr>
          <p:cNvPr id="843" name="Straight Arrow Connector 842"/>
          <p:cNvCxnSpPr>
            <a:stCxn id="130" idx="3"/>
            <a:endCxn id="185" idx="1"/>
          </p:cNvCxnSpPr>
          <p:nvPr/>
        </p:nvCxnSpPr>
        <p:spPr>
          <a:xfrm>
            <a:off x="2209800" y="3238500"/>
            <a:ext cx="2286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888" name="Straight Arrow Connector 887"/>
          <p:cNvCxnSpPr>
            <a:stCxn id="185" idx="3"/>
            <a:endCxn id="433" idx="1"/>
          </p:cNvCxnSpPr>
          <p:nvPr/>
        </p:nvCxnSpPr>
        <p:spPr>
          <a:xfrm>
            <a:off x="4038600" y="3238500"/>
            <a:ext cx="2286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912" name="Straight Arrow Connector 911"/>
          <p:cNvCxnSpPr>
            <a:stCxn id="433" idx="2"/>
            <a:endCxn id="441" idx="0"/>
          </p:cNvCxnSpPr>
          <p:nvPr/>
        </p:nvCxnSpPr>
        <p:spPr>
          <a:xfrm rot="5400000">
            <a:off x="4572000" y="4114800"/>
            <a:ext cx="6096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954" name="Shape 953"/>
          <p:cNvCxnSpPr>
            <a:stCxn id="130" idx="2"/>
            <a:endCxn id="482" idx="1"/>
          </p:cNvCxnSpPr>
          <p:nvPr/>
        </p:nvCxnSpPr>
        <p:spPr>
          <a:xfrm rot="16200000" flipH="1">
            <a:off x="1524000" y="3086100"/>
            <a:ext cx="571500" cy="1257300"/>
          </a:xfrm>
          <a:prstGeom prst="bentConnector2">
            <a:avLst/>
          </a:prstGeom>
          <a:ln>
            <a:tailEnd type="arrow"/>
          </a:ln>
        </p:spPr>
        <p:style>
          <a:lnRef idx="2">
            <a:schemeClr val="dk1"/>
          </a:lnRef>
          <a:fillRef idx="0">
            <a:schemeClr val="dk1"/>
          </a:fillRef>
          <a:effectRef idx="1">
            <a:schemeClr val="dk1"/>
          </a:effectRef>
          <a:fontRef idx="minor">
            <a:schemeClr val="tx1"/>
          </a:fontRef>
        </p:style>
      </p:cxnSp>
      <p:sp>
        <p:nvSpPr>
          <p:cNvPr id="962" name="Rounded Rectangle 961"/>
          <p:cNvSpPr/>
          <p:nvPr/>
        </p:nvSpPr>
        <p:spPr>
          <a:xfrm>
            <a:off x="152400" y="6324600"/>
            <a:ext cx="2057400" cy="838200"/>
          </a:xfrm>
          <a:prstGeom prst="roundRect">
            <a:avLst>
              <a:gd name="adj" fmla="val 16912"/>
            </a:avLst>
          </a:prstGeom>
          <a:solidFill>
            <a:schemeClr val="accent6">
              <a:lumMod val="60000"/>
              <a:lumOff val="4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r>
              <a:rPr lang="en-US" sz="800" b="1" dirty="0" smtClean="0">
                <a:solidFill>
                  <a:schemeClr val="tx1"/>
                </a:solidFill>
              </a:rPr>
              <a:t>Does the programme apply the accepted United Nations process for fund management and dispersal (</a:t>
            </a:r>
            <a:r>
              <a:rPr lang="en-US" sz="800" b="1" dirty="0" err="1" smtClean="0">
                <a:solidFill>
                  <a:schemeClr val="tx1"/>
                </a:solidFill>
              </a:rPr>
              <a:t>eg</a:t>
            </a:r>
            <a:r>
              <a:rPr lang="en-US" sz="800" b="1" dirty="0" smtClean="0">
                <a:solidFill>
                  <a:schemeClr val="tx1"/>
                </a:solidFill>
              </a:rPr>
              <a:t>. Harmonized Approach to Cash Transfers (HACT)) to the use of all UN-REDD funds [3]?</a:t>
            </a:r>
            <a:endParaRPr lang="en-US" sz="800" b="1" dirty="0">
              <a:solidFill>
                <a:schemeClr val="tx1"/>
              </a:solidFill>
            </a:endParaRPr>
          </a:p>
        </p:txBody>
      </p:sp>
      <p:cxnSp>
        <p:nvCxnSpPr>
          <p:cNvPr id="1097" name="Elbow Connector 1096"/>
          <p:cNvCxnSpPr>
            <a:endCxn id="962" idx="0"/>
          </p:cNvCxnSpPr>
          <p:nvPr/>
        </p:nvCxnSpPr>
        <p:spPr>
          <a:xfrm rot="5400000">
            <a:off x="704850" y="4591050"/>
            <a:ext cx="2209800" cy="1257300"/>
          </a:xfrm>
          <a:prstGeom prst="bentConnector3">
            <a:avLst>
              <a:gd name="adj1" fmla="val -643"/>
            </a:avLst>
          </a:prstGeom>
          <a:ln>
            <a:tailEnd type="arrow"/>
          </a:ln>
        </p:spPr>
        <p:style>
          <a:lnRef idx="2">
            <a:schemeClr val="dk1"/>
          </a:lnRef>
          <a:fillRef idx="0">
            <a:schemeClr val="dk1"/>
          </a:fillRef>
          <a:effectRef idx="1">
            <a:schemeClr val="dk1"/>
          </a:effectRef>
          <a:fontRef idx="minor">
            <a:schemeClr val="tx1"/>
          </a:fontRef>
        </p:style>
      </p:cxnSp>
      <p:cxnSp>
        <p:nvCxnSpPr>
          <p:cNvPr id="1116" name="Straight Arrow Connector 1115"/>
          <p:cNvCxnSpPr>
            <a:endCxn id="559" idx="0"/>
          </p:cNvCxnSpPr>
          <p:nvPr/>
        </p:nvCxnSpPr>
        <p:spPr>
          <a:xfrm rot="5400000">
            <a:off x="1123950" y="971550"/>
            <a:ext cx="152400" cy="3810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147" name="Elbow Connector 1146"/>
          <p:cNvCxnSpPr>
            <a:endCxn id="107" idx="1"/>
          </p:cNvCxnSpPr>
          <p:nvPr/>
        </p:nvCxnSpPr>
        <p:spPr>
          <a:xfrm rot="16200000" flipH="1">
            <a:off x="5587172" y="4928428"/>
            <a:ext cx="179457" cy="76199"/>
          </a:xfrm>
          <a:prstGeom prst="bentConnector2">
            <a:avLst/>
          </a:prstGeom>
          <a:ln>
            <a:tailEnd type="arrow"/>
          </a:ln>
        </p:spPr>
        <p:style>
          <a:lnRef idx="2">
            <a:schemeClr val="dk1"/>
          </a:lnRef>
          <a:fillRef idx="0">
            <a:schemeClr val="dk1"/>
          </a:fillRef>
          <a:effectRef idx="1">
            <a:schemeClr val="dk1"/>
          </a:effectRef>
          <a:fontRef idx="minor">
            <a:schemeClr val="tx1"/>
          </a:fontRef>
        </p:style>
      </p:cxnSp>
      <p:cxnSp>
        <p:nvCxnSpPr>
          <p:cNvPr id="1157" name="Elbow Connector 1156"/>
          <p:cNvCxnSpPr>
            <a:stCxn id="482" idx="2"/>
            <a:endCxn id="656" idx="0"/>
          </p:cNvCxnSpPr>
          <p:nvPr/>
        </p:nvCxnSpPr>
        <p:spPr>
          <a:xfrm rot="5400000">
            <a:off x="3124200" y="4381500"/>
            <a:ext cx="228600" cy="1588"/>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1159" name="Elbow Connector 1158"/>
          <p:cNvCxnSpPr>
            <a:stCxn id="151" idx="2"/>
            <a:endCxn id="158" idx="0"/>
          </p:cNvCxnSpPr>
          <p:nvPr/>
        </p:nvCxnSpPr>
        <p:spPr>
          <a:xfrm rot="5400000">
            <a:off x="3124200" y="1714500"/>
            <a:ext cx="228600" cy="1588"/>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sp>
        <p:nvSpPr>
          <p:cNvPr id="1174" name="Text Box 115"/>
          <p:cNvSpPr txBox="1">
            <a:spLocks noChangeArrowheads="1"/>
          </p:cNvSpPr>
          <p:nvPr/>
        </p:nvSpPr>
        <p:spPr bwMode="auto">
          <a:xfrm>
            <a:off x="3962400" y="2192923"/>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NO</a:t>
            </a:r>
          </a:p>
        </p:txBody>
      </p:sp>
      <p:cxnSp>
        <p:nvCxnSpPr>
          <p:cNvPr id="1242" name="Straight Arrow Connector 1241"/>
          <p:cNvCxnSpPr>
            <a:stCxn id="185" idx="2"/>
            <a:endCxn id="482" idx="0"/>
          </p:cNvCxnSpPr>
          <p:nvPr/>
        </p:nvCxnSpPr>
        <p:spPr>
          <a:xfrm rot="5400000">
            <a:off x="3124200" y="3619500"/>
            <a:ext cx="2286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1243" name="Text Box 221"/>
          <p:cNvSpPr txBox="1">
            <a:spLocks noChangeArrowheads="1"/>
          </p:cNvSpPr>
          <p:nvPr/>
        </p:nvSpPr>
        <p:spPr bwMode="auto">
          <a:xfrm>
            <a:off x="2743200" y="35814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NO</a:t>
            </a:r>
          </a:p>
        </p:txBody>
      </p:sp>
      <p:cxnSp>
        <p:nvCxnSpPr>
          <p:cNvPr id="1245" name="Straight Arrow Connector 1244"/>
          <p:cNvCxnSpPr>
            <a:stCxn id="656" idx="2"/>
            <a:endCxn id="657" idx="0"/>
          </p:cNvCxnSpPr>
          <p:nvPr/>
        </p:nvCxnSpPr>
        <p:spPr>
          <a:xfrm rot="5400000">
            <a:off x="3086100" y="5257800"/>
            <a:ext cx="3048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1260" name="Text Box 114"/>
          <p:cNvSpPr txBox="1">
            <a:spLocks noChangeArrowheads="1"/>
          </p:cNvSpPr>
          <p:nvPr/>
        </p:nvSpPr>
        <p:spPr bwMode="auto">
          <a:xfrm>
            <a:off x="2743200" y="58674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YES</a:t>
            </a:r>
          </a:p>
        </p:txBody>
      </p:sp>
      <p:sp>
        <p:nvSpPr>
          <p:cNvPr id="84" name="Text Box 115"/>
          <p:cNvSpPr txBox="1">
            <a:spLocks noChangeArrowheads="1"/>
          </p:cNvSpPr>
          <p:nvPr/>
        </p:nvSpPr>
        <p:spPr bwMode="auto">
          <a:xfrm>
            <a:off x="3962400" y="5638800"/>
            <a:ext cx="380999"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NO</a:t>
            </a:r>
          </a:p>
        </p:txBody>
      </p:sp>
      <p:sp>
        <p:nvSpPr>
          <p:cNvPr id="91" name="Text Box 115"/>
          <p:cNvSpPr txBox="1">
            <a:spLocks noChangeArrowheads="1"/>
          </p:cNvSpPr>
          <p:nvPr/>
        </p:nvSpPr>
        <p:spPr bwMode="auto">
          <a:xfrm>
            <a:off x="3962400" y="4859923"/>
            <a:ext cx="380999"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NO</a:t>
            </a:r>
          </a:p>
        </p:txBody>
      </p:sp>
      <p:cxnSp>
        <p:nvCxnSpPr>
          <p:cNvPr id="93" name="Elbow Connector 92"/>
          <p:cNvCxnSpPr>
            <a:stCxn id="657" idx="3"/>
            <a:endCxn id="441" idx="1"/>
          </p:cNvCxnSpPr>
          <p:nvPr/>
        </p:nvCxnSpPr>
        <p:spPr>
          <a:xfrm flipV="1">
            <a:off x="4038600" y="5105400"/>
            <a:ext cx="228600" cy="4953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sp>
        <p:nvSpPr>
          <p:cNvPr id="98" name="Text Box 114"/>
          <p:cNvSpPr txBox="1">
            <a:spLocks noChangeArrowheads="1"/>
          </p:cNvSpPr>
          <p:nvPr/>
        </p:nvSpPr>
        <p:spPr bwMode="auto">
          <a:xfrm>
            <a:off x="4572000" y="58674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YES</a:t>
            </a:r>
          </a:p>
        </p:txBody>
      </p:sp>
      <p:sp>
        <p:nvSpPr>
          <p:cNvPr id="99" name="Rounded Rectangle 98"/>
          <p:cNvSpPr/>
          <p:nvPr/>
        </p:nvSpPr>
        <p:spPr>
          <a:xfrm>
            <a:off x="2438400" y="6934200"/>
            <a:ext cx="1600200" cy="762000"/>
          </a:xfrm>
          <a:prstGeom prst="roundRect">
            <a:avLst/>
          </a:prstGeom>
          <a:solidFill>
            <a:schemeClr val="accent6">
              <a:lumMod val="60000"/>
              <a:lumOff val="4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r>
              <a:rPr lang="en-US" sz="800" b="1" dirty="0" smtClean="0">
                <a:solidFill>
                  <a:schemeClr val="tx1"/>
                </a:solidFill>
              </a:rPr>
              <a:t>Will any UN-REDD funds be transferred to implementing partners before a micro-assessment is undertaken and assurance measures are in place [3]?</a:t>
            </a:r>
          </a:p>
        </p:txBody>
      </p:sp>
      <p:sp>
        <p:nvSpPr>
          <p:cNvPr id="100" name="Rounded Rectangle 99"/>
          <p:cNvSpPr/>
          <p:nvPr/>
        </p:nvSpPr>
        <p:spPr>
          <a:xfrm>
            <a:off x="2438400" y="7848600"/>
            <a:ext cx="1600200" cy="533400"/>
          </a:xfrm>
          <a:prstGeom prst="roundRect">
            <a:avLst/>
          </a:prstGeom>
          <a:solidFill>
            <a:schemeClr val="accent6">
              <a:lumMod val="60000"/>
              <a:lumOff val="4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r>
              <a:rPr lang="en-US" sz="800" b="1" dirty="0" smtClean="0">
                <a:solidFill>
                  <a:schemeClr val="tx1"/>
                </a:solidFill>
              </a:rPr>
              <a:t> Do all UN-REDD agencies apply the same cash transfer modality [3]?</a:t>
            </a:r>
          </a:p>
        </p:txBody>
      </p:sp>
      <p:sp>
        <p:nvSpPr>
          <p:cNvPr id="101" name="Rounded Rectangle 100"/>
          <p:cNvSpPr/>
          <p:nvPr/>
        </p:nvSpPr>
        <p:spPr>
          <a:xfrm>
            <a:off x="4267200" y="7772400"/>
            <a:ext cx="1219200" cy="533400"/>
          </a:xfrm>
          <a:prstGeom prst="roundRect">
            <a:avLst/>
          </a:prstGeom>
          <a:solidFill>
            <a:schemeClr val="accent6">
              <a:lumMod val="20000"/>
              <a:lumOff val="8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r>
              <a:rPr lang="en-US" sz="800" b="1" dirty="0" smtClean="0">
                <a:solidFill>
                  <a:schemeClr val="tx1"/>
                </a:solidFill>
              </a:rPr>
              <a:t>Does the programme have a results-based monitoring and reporting system? </a:t>
            </a:r>
          </a:p>
        </p:txBody>
      </p:sp>
      <p:cxnSp>
        <p:nvCxnSpPr>
          <p:cNvPr id="184" name="Shape 183"/>
          <p:cNvCxnSpPr>
            <a:stCxn id="962" idx="2"/>
            <a:endCxn id="99" idx="1"/>
          </p:cNvCxnSpPr>
          <p:nvPr/>
        </p:nvCxnSpPr>
        <p:spPr>
          <a:xfrm rot="16200000" flipH="1">
            <a:off x="1733550" y="6610350"/>
            <a:ext cx="152400" cy="1257300"/>
          </a:xfrm>
          <a:prstGeom prst="bentConnector2">
            <a:avLst/>
          </a:prstGeom>
          <a:ln>
            <a:tailEnd type="arrow"/>
          </a:ln>
        </p:spPr>
        <p:style>
          <a:lnRef idx="2">
            <a:schemeClr val="dk1"/>
          </a:lnRef>
          <a:fillRef idx="0">
            <a:schemeClr val="dk1"/>
          </a:fillRef>
          <a:effectRef idx="1">
            <a:schemeClr val="dk1"/>
          </a:effectRef>
          <a:fontRef idx="minor">
            <a:schemeClr val="tx1"/>
          </a:fontRef>
        </p:style>
      </p:cxnSp>
      <p:sp>
        <p:nvSpPr>
          <p:cNvPr id="186" name="Text Box 114"/>
          <p:cNvSpPr txBox="1">
            <a:spLocks noChangeArrowheads="1"/>
          </p:cNvSpPr>
          <p:nvPr/>
        </p:nvSpPr>
        <p:spPr bwMode="auto">
          <a:xfrm>
            <a:off x="1143000" y="73152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YES</a:t>
            </a:r>
          </a:p>
        </p:txBody>
      </p:sp>
      <p:sp>
        <p:nvSpPr>
          <p:cNvPr id="189" name="Text Box 115"/>
          <p:cNvSpPr txBox="1">
            <a:spLocks noChangeArrowheads="1"/>
          </p:cNvSpPr>
          <p:nvPr/>
        </p:nvSpPr>
        <p:spPr bwMode="auto">
          <a:xfrm>
            <a:off x="2209800" y="6383923"/>
            <a:ext cx="380999"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NO</a:t>
            </a:r>
          </a:p>
        </p:txBody>
      </p:sp>
      <p:cxnSp>
        <p:nvCxnSpPr>
          <p:cNvPr id="202" name="Straight Arrow Connector 201"/>
          <p:cNvCxnSpPr>
            <a:stCxn id="99" idx="2"/>
            <a:endCxn id="100" idx="0"/>
          </p:cNvCxnSpPr>
          <p:nvPr/>
        </p:nvCxnSpPr>
        <p:spPr>
          <a:xfrm rot="5400000">
            <a:off x="3162300" y="7772400"/>
            <a:ext cx="1524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204" name="Straight Arrow Connector 203"/>
          <p:cNvCxnSpPr>
            <a:stCxn id="100" idx="3"/>
            <a:endCxn id="101" idx="1"/>
          </p:cNvCxnSpPr>
          <p:nvPr/>
        </p:nvCxnSpPr>
        <p:spPr>
          <a:xfrm flipV="1">
            <a:off x="4038600" y="8039100"/>
            <a:ext cx="228600" cy="7620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213" name="Text Box 115"/>
          <p:cNvSpPr txBox="1">
            <a:spLocks noChangeArrowheads="1"/>
          </p:cNvSpPr>
          <p:nvPr/>
        </p:nvSpPr>
        <p:spPr bwMode="auto">
          <a:xfrm>
            <a:off x="4038600" y="7239000"/>
            <a:ext cx="380999"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NO</a:t>
            </a:r>
          </a:p>
        </p:txBody>
      </p:sp>
      <p:sp>
        <p:nvSpPr>
          <p:cNvPr id="214" name="Text Box 114"/>
          <p:cNvSpPr txBox="1">
            <a:spLocks noChangeArrowheads="1"/>
          </p:cNvSpPr>
          <p:nvPr/>
        </p:nvSpPr>
        <p:spPr bwMode="auto">
          <a:xfrm>
            <a:off x="2819400" y="76962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YES</a:t>
            </a:r>
          </a:p>
        </p:txBody>
      </p:sp>
      <p:sp>
        <p:nvSpPr>
          <p:cNvPr id="215" name="Text Box 114"/>
          <p:cNvSpPr txBox="1">
            <a:spLocks noChangeArrowheads="1"/>
          </p:cNvSpPr>
          <p:nvPr/>
        </p:nvSpPr>
        <p:spPr bwMode="auto">
          <a:xfrm>
            <a:off x="2057400" y="81534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YES</a:t>
            </a:r>
          </a:p>
        </p:txBody>
      </p:sp>
      <p:sp>
        <p:nvSpPr>
          <p:cNvPr id="216" name="Text Box 115"/>
          <p:cNvSpPr txBox="1">
            <a:spLocks noChangeArrowheads="1"/>
          </p:cNvSpPr>
          <p:nvPr/>
        </p:nvSpPr>
        <p:spPr bwMode="auto">
          <a:xfrm>
            <a:off x="3962400" y="7848600"/>
            <a:ext cx="380999"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NO</a:t>
            </a:r>
          </a:p>
        </p:txBody>
      </p:sp>
      <p:sp>
        <p:nvSpPr>
          <p:cNvPr id="218" name="Text Box 115"/>
          <p:cNvSpPr txBox="1">
            <a:spLocks noChangeArrowheads="1"/>
          </p:cNvSpPr>
          <p:nvPr/>
        </p:nvSpPr>
        <p:spPr bwMode="auto">
          <a:xfrm>
            <a:off x="5486401" y="7831723"/>
            <a:ext cx="380999"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NO</a:t>
            </a:r>
          </a:p>
        </p:txBody>
      </p:sp>
      <p:sp>
        <p:nvSpPr>
          <p:cNvPr id="221" name="Rounded Rectangle 220"/>
          <p:cNvSpPr/>
          <p:nvPr/>
        </p:nvSpPr>
        <p:spPr>
          <a:xfrm>
            <a:off x="1828800" y="8534400"/>
            <a:ext cx="2971800" cy="457200"/>
          </a:xfrm>
          <a:prstGeom prst="roundRect">
            <a:avLst/>
          </a:prstGeom>
          <a:ln/>
        </p:spPr>
        <p:style>
          <a:lnRef idx="1">
            <a:schemeClr val="accent3"/>
          </a:lnRef>
          <a:fillRef idx="3">
            <a:schemeClr val="accent3"/>
          </a:fillRef>
          <a:effectRef idx="2">
            <a:schemeClr val="accent3"/>
          </a:effectRef>
          <a:fontRef idx="minor">
            <a:schemeClr val="lt1"/>
          </a:fontRef>
        </p:style>
        <p:txBody>
          <a:bodyPr rtlCol="0" anchor="ctr"/>
          <a:lstStyle/>
          <a:p>
            <a:pPr algn="ctr" fontAlgn="b"/>
            <a:r>
              <a:rPr lang="en-US" sz="800" b="1" dirty="0" smtClean="0">
                <a:solidFill>
                  <a:schemeClr val="tx1"/>
                </a:solidFill>
              </a:rPr>
              <a:t>The </a:t>
            </a:r>
            <a:r>
              <a:rPr lang="en-US" sz="800" b="1" dirty="0" err="1" smtClean="0">
                <a:solidFill>
                  <a:schemeClr val="tx1"/>
                </a:solidFill>
              </a:rPr>
              <a:t>Programme</a:t>
            </a:r>
            <a:r>
              <a:rPr lang="en-US" sz="800" b="1" dirty="0" smtClean="0">
                <a:solidFill>
                  <a:schemeClr val="tx1"/>
                </a:solidFill>
              </a:rPr>
              <a:t> has assessed and addressed fiduciary and fund management risks, implementing anti-corruption measures where identified.</a:t>
            </a:r>
          </a:p>
        </p:txBody>
      </p:sp>
      <p:cxnSp>
        <p:nvCxnSpPr>
          <p:cNvPr id="95" name="Shape 94"/>
          <p:cNvCxnSpPr>
            <a:stCxn id="158" idx="3"/>
          </p:cNvCxnSpPr>
          <p:nvPr/>
        </p:nvCxnSpPr>
        <p:spPr>
          <a:xfrm flipV="1">
            <a:off x="4038600" y="1447800"/>
            <a:ext cx="152400" cy="609600"/>
          </a:xfrm>
          <a:prstGeom prst="bentConnector2">
            <a:avLst/>
          </a:prstGeom>
          <a:ln>
            <a:tailEnd type="arrow"/>
          </a:ln>
        </p:spPr>
        <p:style>
          <a:lnRef idx="2">
            <a:schemeClr val="dk1"/>
          </a:lnRef>
          <a:fillRef idx="0">
            <a:schemeClr val="dk1"/>
          </a:fillRef>
          <a:effectRef idx="1">
            <a:schemeClr val="dk1"/>
          </a:effectRef>
          <a:fontRef idx="minor">
            <a:schemeClr val="tx1"/>
          </a:fontRef>
        </p:style>
      </p:cxnSp>
      <p:cxnSp>
        <p:nvCxnSpPr>
          <p:cNvPr id="103" name="Elbow Connector 102"/>
          <p:cNvCxnSpPr>
            <a:stCxn id="173" idx="2"/>
            <a:endCxn id="130" idx="0"/>
          </p:cNvCxnSpPr>
          <p:nvPr/>
        </p:nvCxnSpPr>
        <p:spPr>
          <a:xfrm rot="5400000">
            <a:off x="2381250" y="552450"/>
            <a:ext cx="1295400" cy="3695700"/>
          </a:xfrm>
          <a:prstGeom prst="bentConnector3">
            <a:avLst>
              <a:gd name="adj1" fmla="val 57353"/>
            </a:avLst>
          </a:prstGeom>
          <a:ln>
            <a:tailEnd type="arrow"/>
          </a:ln>
        </p:spPr>
        <p:style>
          <a:lnRef idx="2">
            <a:schemeClr val="dk1"/>
          </a:lnRef>
          <a:fillRef idx="0">
            <a:schemeClr val="dk1"/>
          </a:fillRef>
          <a:effectRef idx="1">
            <a:schemeClr val="dk1"/>
          </a:effectRef>
          <a:fontRef idx="minor">
            <a:schemeClr val="tx1"/>
          </a:fontRef>
        </p:style>
      </p:cxnSp>
      <p:cxnSp>
        <p:nvCxnSpPr>
          <p:cNvPr id="108" name="Straight Arrow Connector 107"/>
          <p:cNvCxnSpPr/>
          <p:nvPr/>
        </p:nvCxnSpPr>
        <p:spPr>
          <a:xfrm rot="5400000">
            <a:off x="3163491" y="2400697"/>
            <a:ext cx="227012" cy="794"/>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14" name="Shape 113"/>
          <p:cNvCxnSpPr>
            <a:stCxn id="656" idx="3"/>
          </p:cNvCxnSpPr>
          <p:nvPr/>
        </p:nvCxnSpPr>
        <p:spPr>
          <a:xfrm flipV="1">
            <a:off x="4038600" y="3352800"/>
            <a:ext cx="152400" cy="1447800"/>
          </a:xfrm>
          <a:prstGeom prst="bentConnector2">
            <a:avLst/>
          </a:prstGeom>
          <a:ln>
            <a:tailEnd type="arrow"/>
          </a:ln>
        </p:spPr>
        <p:style>
          <a:lnRef idx="2">
            <a:schemeClr val="dk1"/>
          </a:lnRef>
          <a:fillRef idx="0">
            <a:schemeClr val="dk1"/>
          </a:fillRef>
          <a:effectRef idx="1">
            <a:schemeClr val="dk1"/>
          </a:effectRef>
          <a:fontRef idx="minor">
            <a:schemeClr val="tx1"/>
          </a:fontRef>
        </p:style>
      </p:cxnSp>
      <p:cxnSp>
        <p:nvCxnSpPr>
          <p:cNvPr id="116" name="Shape 115"/>
          <p:cNvCxnSpPr>
            <a:stCxn id="441" idx="2"/>
          </p:cNvCxnSpPr>
          <p:nvPr/>
        </p:nvCxnSpPr>
        <p:spPr>
          <a:xfrm rot="5400000">
            <a:off x="2895600" y="4191000"/>
            <a:ext cx="381000" cy="3581400"/>
          </a:xfrm>
          <a:prstGeom prst="bentConnector2">
            <a:avLst/>
          </a:prstGeom>
          <a:ln>
            <a:tailEnd type="arrow"/>
          </a:ln>
        </p:spPr>
        <p:style>
          <a:lnRef idx="2">
            <a:schemeClr val="dk1"/>
          </a:lnRef>
          <a:fillRef idx="0">
            <a:schemeClr val="dk1"/>
          </a:fillRef>
          <a:effectRef idx="1">
            <a:schemeClr val="dk1"/>
          </a:effectRef>
          <a:fontRef idx="minor">
            <a:schemeClr val="tx1"/>
          </a:fontRef>
        </p:style>
      </p:cxnSp>
      <p:cxnSp>
        <p:nvCxnSpPr>
          <p:cNvPr id="120" name="Straight Arrow Connector 119"/>
          <p:cNvCxnSpPr/>
          <p:nvPr/>
        </p:nvCxnSpPr>
        <p:spPr>
          <a:xfrm rot="5400000">
            <a:off x="3086894" y="5982494"/>
            <a:ext cx="379412"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107" name="TextBox 106"/>
          <p:cNvSpPr txBox="1"/>
          <p:nvPr/>
        </p:nvSpPr>
        <p:spPr>
          <a:xfrm>
            <a:off x="5715000" y="4332982"/>
            <a:ext cx="838200" cy="1446550"/>
          </a:xfrm>
          <a:prstGeom prst="rect">
            <a:avLst/>
          </a:prstGeom>
          <a:noFill/>
        </p:spPr>
        <p:txBody>
          <a:bodyPr wrap="square" rtlCol="0">
            <a:spAutoFit/>
          </a:bodyPr>
          <a:lstStyle/>
          <a:p>
            <a:r>
              <a:rPr lang="en-US" sz="800" b="1" dirty="0" smtClean="0"/>
              <a:t>Relevant national and/or local anti-corruption bodies and partnership strategies to be identified  </a:t>
            </a:r>
            <a:r>
              <a:rPr lang="en-US" sz="800" b="1" dirty="0" smtClean="0">
                <a:solidFill>
                  <a:srgbClr val="FF0000"/>
                </a:solidFill>
              </a:rPr>
              <a:t>(provide link to potential resources)</a:t>
            </a:r>
            <a:endParaRPr lang="en-US" sz="800" b="1" u="sng" dirty="0">
              <a:solidFill>
                <a:srgbClr val="FF0000"/>
              </a:solidFill>
            </a:endParaRPr>
          </a:p>
        </p:txBody>
      </p:sp>
      <p:sp>
        <p:nvSpPr>
          <p:cNvPr id="137" name="TextBox 136"/>
          <p:cNvSpPr txBox="1"/>
          <p:nvPr/>
        </p:nvSpPr>
        <p:spPr>
          <a:xfrm>
            <a:off x="5715000" y="6096000"/>
            <a:ext cx="838200" cy="1323439"/>
          </a:xfrm>
          <a:prstGeom prst="rect">
            <a:avLst/>
          </a:prstGeom>
          <a:noFill/>
        </p:spPr>
        <p:txBody>
          <a:bodyPr wrap="square" rtlCol="0">
            <a:spAutoFit/>
          </a:bodyPr>
          <a:lstStyle/>
          <a:p>
            <a:r>
              <a:rPr lang="en-US" sz="800" b="1" dirty="0" smtClean="0"/>
              <a:t>Appropriate process to be followed / measures to be in place in accordance with  UN  standards </a:t>
            </a:r>
            <a:r>
              <a:rPr lang="en-US" sz="800" b="1" dirty="0" smtClean="0">
                <a:solidFill>
                  <a:srgbClr val="FF0000"/>
                </a:solidFill>
              </a:rPr>
              <a:t>(with link to standards)</a:t>
            </a:r>
            <a:endParaRPr lang="en-US" sz="800" b="1" dirty="0">
              <a:solidFill>
                <a:srgbClr val="FF0000"/>
              </a:solidFill>
            </a:endParaRPr>
          </a:p>
        </p:txBody>
      </p:sp>
      <p:cxnSp>
        <p:nvCxnSpPr>
          <p:cNvPr id="180" name="Elbow Connector 179"/>
          <p:cNvCxnSpPr/>
          <p:nvPr/>
        </p:nvCxnSpPr>
        <p:spPr>
          <a:xfrm>
            <a:off x="2209800" y="6553200"/>
            <a:ext cx="3505200" cy="1588"/>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sp>
        <p:nvSpPr>
          <p:cNvPr id="198" name="TextBox 197"/>
          <p:cNvSpPr txBox="1"/>
          <p:nvPr/>
        </p:nvSpPr>
        <p:spPr>
          <a:xfrm>
            <a:off x="5715000" y="7391400"/>
            <a:ext cx="838200" cy="1200328"/>
          </a:xfrm>
          <a:prstGeom prst="rect">
            <a:avLst/>
          </a:prstGeom>
          <a:noFill/>
        </p:spPr>
        <p:txBody>
          <a:bodyPr wrap="square" rtlCol="0">
            <a:spAutoFit/>
          </a:bodyPr>
          <a:lstStyle/>
          <a:p>
            <a:r>
              <a:rPr lang="en-US" sz="800" b="1" dirty="0" smtClean="0"/>
              <a:t>Appropriate result-based management measures  to be applied in accordance with RBM Guidelines </a:t>
            </a:r>
            <a:r>
              <a:rPr lang="en-US" sz="800" b="1" dirty="0" smtClean="0">
                <a:solidFill>
                  <a:srgbClr val="FF0000"/>
                </a:solidFill>
              </a:rPr>
              <a:t>(provide link)</a:t>
            </a:r>
            <a:endParaRPr lang="en-US" sz="800" b="1" dirty="0">
              <a:solidFill>
                <a:srgbClr val="FF0000"/>
              </a:solidFill>
            </a:endParaRPr>
          </a:p>
        </p:txBody>
      </p:sp>
      <p:cxnSp>
        <p:nvCxnSpPr>
          <p:cNvPr id="228" name="Straight Arrow Connector 227"/>
          <p:cNvCxnSpPr/>
          <p:nvPr/>
        </p:nvCxnSpPr>
        <p:spPr>
          <a:xfrm>
            <a:off x="4038600" y="7162800"/>
            <a:ext cx="16764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231" name="Shape 230"/>
          <p:cNvCxnSpPr>
            <a:stCxn id="101" idx="2"/>
            <a:endCxn id="221" idx="3"/>
          </p:cNvCxnSpPr>
          <p:nvPr/>
        </p:nvCxnSpPr>
        <p:spPr>
          <a:xfrm rot="5400000">
            <a:off x="4610100" y="8496300"/>
            <a:ext cx="457200" cy="76200"/>
          </a:xfrm>
          <a:prstGeom prst="bentConnector2">
            <a:avLst/>
          </a:prstGeom>
          <a:ln>
            <a:tailEnd type="arrow"/>
          </a:ln>
        </p:spPr>
        <p:style>
          <a:lnRef idx="2">
            <a:schemeClr val="dk1"/>
          </a:lnRef>
          <a:fillRef idx="0">
            <a:schemeClr val="dk1"/>
          </a:fillRef>
          <a:effectRef idx="1">
            <a:schemeClr val="dk1"/>
          </a:effectRef>
          <a:fontRef idx="minor">
            <a:schemeClr val="tx1"/>
          </a:fontRef>
        </p:style>
      </p:cxnSp>
      <p:cxnSp>
        <p:nvCxnSpPr>
          <p:cNvPr id="237" name="Elbow Connector 236"/>
          <p:cNvCxnSpPr>
            <a:stCxn id="100" idx="1"/>
            <a:endCxn id="221" idx="1"/>
          </p:cNvCxnSpPr>
          <p:nvPr/>
        </p:nvCxnSpPr>
        <p:spPr>
          <a:xfrm rot="10800000" flipV="1">
            <a:off x="1828800" y="8115300"/>
            <a:ext cx="609600" cy="647700"/>
          </a:xfrm>
          <a:prstGeom prst="bentConnector3">
            <a:avLst>
              <a:gd name="adj1" fmla="val 137500"/>
            </a:avLst>
          </a:prstGeom>
          <a:ln>
            <a:tailEnd type="arrow"/>
          </a:ln>
        </p:spPr>
        <p:style>
          <a:lnRef idx="2">
            <a:schemeClr val="dk1"/>
          </a:lnRef>
          <a:fillRef idx="0">
            <a:schemeClr val="dk1"/>
          </a:fillRef>
          <a:effectRef idx="1">
            <a:schemeClr val="dk1"/>
          </a:effectRef>
          <a:fontRef idx="minor">
            <a:schemeClr val="tx1"/>
          </a:fontRef>
        </p:style>
      </p:cxnSp>
      <p:sp>
        <p:nvSpPr>
          <p:cNvPr id="238" name="Text Box 114"/>
          <p:cNvSpPr txBox="1">
            <a:spLocks noChangeArrowheads="1"/>
          </p:cNvSpPr>
          <p:nvPr/>
        </p:nvSpPr>
        <p:spPr bwMode="auto">
          <a:xfrm>
            <a:off x="4953000" y="83058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YES</a:t>
            </a:r>
          </a:p>
        </p:txBody>
      </p:sp>
      <p:sp>
        <p:nvSpPr>
          <p:cNvPr id="102" name="TextBox 101"/>
          <p:cNvSpPr txBox="1"/>
          <p:nvPr/>
        </p:nvSpPr>
        <p:spPr>
          <a:xfrm rot="16200000">
            <a:off x="6025634" y="1377434"/>
            <a:ext cx="1295400" cy="369332"/>
          </a:xfrm>
          <a:prstGeom prst="rect">
            <a:avLst/>
          </a:prstGeom>
          <a:noFill/>
        </p:spPr>
        <p:txBody>
          <a:bodyPr wrap="square" rtlCol="0">
            <a:spAutoFit/>
          </a:bodyPr>
          <a:lstStyle/>
          <a:p>
            <a:pPr algn="ctr"/>
            <a:r>
              <a:rPr lang="en-US" b="1" dirty="0" smtClean="0">
                <a:solidFill>
                  <a:schemeClr val="bg1"/>
                </a:solidFill>
              </a:rPr>
              <a:t>POLICY</a:t>
            </a:r>
            <a:endParaRPr lang="en-US" b="1" dirty="0">
              <a:solidFill>
                <a:schemeClr val="bg1"/>
              </a:solidFill>
            </a:endParaRPr>
          </a:p>
        </p:txBody>
      </p:sp>
      <p:sp>
        <p:nvSpPr>
          <p:cNvPr id="104" name="TextBox 103"/>
          <p:cNvSpPr txBox="1"/>
          <p:nvPr/>
        </p:nvSpPr>
        <p:spPr>
          <a:xfrm rot="16200000">
            <a:off x="5873233" y="3587235"/>
            <a:ext cx="1600202" cy="369332"/>
          </a:xfrm>
          <a:prstGeom prst="rect">
            <a:avLst/>
          </a:prstGeom>
          <a:noFill/>
        </p:spPr>
        <p:txBody>
          <a:bodyPr wrap="square" rtlCol="0">
            <a:spAutoFit/>
          </a:bodyPr>
          <a:lstStyle/>
          <a:p>
            <a:pPr algn="ctr"/>
            <a:r>
              <a:rPr lang="en-US" b="1" dirty="0" smtClean="0">
                <a:solidFill>
                  <a:schemeClr val="bg1"/>
                </a:solidFill>
              </a:rPr>
              <a:t>PROGRAMME</a:t>
            </a:r>
            <a:endParaRPr lang="en-US" b="1" dirty="0">
              <a:solidFill>
                <a:schemeClr val="bg1"/>
              </a:solidFill>
            </a:endParaRPr>
          </a:p>
        </p:txBody>
      </p:sp>
      <p:sp>
        <p:nvSpPr>
          <p:cNvPr id="105" name="TextBox 104"/>
          <p:cNvSpPr txBox="1"/>
          <p:nvPr/>
        </p:nvSpPr>
        <p:spPr>
          <a:xfrm rot="16200000">
            <a:off x="5911334" y="6749534"/>
            <a:ext cx="1524001" cy="369332"/>
          </a:xfrm>
          <a:prstGeom prst="rect">
            <a:avLst/>
          </a:prstGeom>
          <a:noFill/>
        </p:spPr>
        <p:txBody>
          <a:bodyPr wrap="square" rtlCol="0">
            <a:spAutoFit/>
          </a:bodyPr>
          <a:lstStyle/>
          <a:p>
            <a:pPr algn="ctr"/>
            <a:r>
              <a:rPr lang="en-US" b="1" dirty="0" smtClean="0">
                <a:solidFill>
                  <a:schemeClr val="bg1"/>
                </a:solidFill>
              </a:rPr>
              <a:t>OPERATION</a:t>
            </a:r>
            <a:endParaRPr lang="en-US" b="1" dirty="0">
              <a:solidFill>
                <a:schemeClr val="bg1"/>
              </a:solidFill>
            </a:endParaRPr>
          </a:p>
        </p:txBody>
      </p:sp>
      <p:sp>
        <p:nvSpPr>
          <p:cNvPr id="109" name="TextBox 108"/>
          <p:cNvSpPr txBox="1"/>
          <p:nvPr/>
        </p:nvSpPr>
        <p:spPr>
          <a:xfrm>
            <a:off x="5715000" y="1219200"/>
            <a:ext cx="838200" cy="707886"/>
          </a:xfrm>
          <a:prstGeom prst="rect">
            <a:avLst/>
          </a:prstGeom>
          <a:noFill/>
        </p:spPr>
        <p:txBody>
          <a:bodyPr wrap="square" rtlCol="0">
            <a:spAutoFit/>
          </a:bodyPr>
          <a:lstStyle/>
          <a:p>
            <a:r>
              <a:rPr lang="en-US" sz="800" b="1" dirty="0" smtClean="0"/>
              <a:t>Anti-corruption strategy to be prepared </a:t>
            </a:r>
            <a:r>
              <a:rPr lang="en-US" sz="800" b="1" dirty="0" smtClean="0">
                <a:solidFill>
                  <a:srgbClr val="FF0000"/>
                </a:solidFill>
              </a:rPr>
              <a:t>(provide link to best practice)</a:t>
            </a:r>
            <a:endParaRPr lang="en-US" sz="800" b="1" dirty="0">
              <a:solidFill>
                <a:srgbClr val="FF0000"/>
              </a:solidFill>
            </a:endParaRPr>
          </a:p>
        </p:txBody>
      </p:sp>
      <p:sp>
        <p:nvSpPr>
          <p:cNvPr id="111" name="TextBox 110"/>
          <p:cNvSpPr txBox="1"/>
          <p:nvPr/>
        </p:nvSpPr>
        <p:spPr>
          <a:xfrm>
            <a:off x="5715000" y="3025914"/>
            <a:ext cx="838200" cy="954107"/>
          </a:xfrm>
          <a:prstGeom prst="rect">
            <a:avLst/>
          </a:prstGeom>
          <a:noFill/>
        </p:spPr>
        <p:txBody>
          <a:bodyPr wrap="square" rtlCol="0">
            <a:spAutoFit/>
          </a:bodyPr>
          <a:lstStyle/>
          <a:p>
            <a:r>
              <a:rPr lang="en-US" sz="800" b="1" dirty="0" smtClean="0"/>
              <a:t>Corruption risks and  mitigation measures  to be identified </a:t>
            </a:r>
            <a:r>
              <a:rPr lang="en-US" sz="800" b="1" dirty="0" smtClean="0">
                <a:solidFill>
                  <a:srgbClr val="FF0000"/>
                </a:solidFill>
              </a:rPr>
              <a:t>(provide link to best practice)  </a:t>
            </a:r>
            <a:endParaRPr lang="en-US" sz="800" b="1" u="sng" dirty="0">
              <a:solidFill>
                <a:srgbClr val="FF0000"/>
              </a:solidFill>
            </a:endParaRPr>
          </a:p>
        </p:txBody>
      </p:sp>
      <p:cxnSp>
        <p:nvCxnSpPr>
          <p:cNvPr id="139" name="Elbow Connector 138"/>
          <p:cNvCxnSpPr/>
          <p:nvPr/>
        </p:nvCxnSpPr>
        <p:spPr>
          <a:xfrm flipV="1">
            <a:off x="5638800" y="3271391"/>
            <a:ext cx="76200" cy="5209"/>
          </a:xfrm>
          <a:prstGeom prst="bentConnector3">
            <a:avLst>
              <a:gd name="adj1" fmla="val -158333"/>
            </a:avLst>
          </a:prstGeom>
          <a:ln>
            <a:tailEnd type="arrow"/>
          </a:ln>
        </p:spPr>
        <p:style>
          <a:lnRef idx="2">
            <a:schemeClr val="dk1"/>
          </a:lnRef>
          <a:fillRef idx="0">
            <a:schemeClr val="dk1"/>
          </a:fillRef>
          <a:effectRef idx="1">
            <a:schemeClr val="dk1"/>
          </a:effectRef>
          <a:fontRef idx="minor">
            <a:schemeClr val="tx1"/>
          </a:fontRef>
        </p:style>
      </p:cxnSp>
      <p:cxnSp>
        <p:nvCxnSpPr>
          <p:cNvPr id="152" name="Elbow Connector 151"/>
          <p:cNvCxnSpPr/>
          <p:nvPr/>
        </p:nvCxnSpPr>
        <p:spPr>
          <a:xfrm flipV="1">
            <a:off x="5638800" y="8071991"/>
            <a:ext cx="76200" cy="5209"/>
          </a:xfrm>
          <a:prstGeom prst="bentConnector3">
            <a:avLst>
              <a:gd name="adj1" fmla="val -158333"/>
            </a:avLst>
          </a:prstGeom>
          <a:ln>
            <a:tailEnd type="arrow"/>
          </a:ln>
        </p:spPr>
        <p:style>
          <a:lnRef idx="2">
            <a:schemeClr val="dk1"/>
          </a:lnRef>
          <a:fillRef idx="0">
            <a:schemeClr val="dk1"/>
          </a:fillRef>
          <a:effectRef idx="1">
            <a:schemeClr val="dk1"/>
          </a:effectRef>
          <a:fontRef idx="minor">
            <a:schemeClr val="tx1"/>
          </a:fontRef>
        </p:style>
      </p:cxn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 name="Rectangle 129"/>
          <p:cNvSpPr/>
          <p:nvPr/>
        </p:nvSpPr>
        <p:spPr>
          <a:xfrm>
            <a:off x="0" y="3962400"/>
            <a:ext cx="6858000" cy="44196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8" name="Rectangle 127"/>
          <p:cNvSpPr/>
          <p:nvPr/>
        </p:nvSpPr>
        <p:spPr>
          <a:xfrm>
            <a:off x="0" y="1066800"/>
            <a:ext cx="6858000" cy="289560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ounded Rectangle 9"/>
          <p:cNvSpPr/>
          <p:nvPr/>
        </p:nvSpPr>
        <p:spPr>
          <a:xfrm>
            <a:off x="152400" y="533400"/>
            <a:ext cx="3200400" cy="457200"/>
          </a:xfrm>
          <a:prstGeom prst="roundRect">
            <a:avLst/>
          </a:prstGeom>
          <a:solidFill>
            <a:schemeClr val="accent1">
              <a:lumMod val="40000"/>
              <a:lumOff val="6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u="sng" dirty="0" smtClean="0">
                <a:solidFill>
                  <a:schemeClr val="tx1"/>
                </a:solidFill>
              </a:rPr>
              <a:t>Criterion 2 - Transparency and Accountability:</a:t>
            </a:r>
          </a:p>
          <a:p>
            <a:pPr algn="ctr"/>
            <a:r>
              <a:rPr lang="en-US" sz="800" dirty="0" err="1" smtClean="0">
                <a:solidFill>
                  <a:schemeClr val="tx1"/>
                </a:solidFill>
                <a:ea typeface="Calibri"/>
                <a:cs typeface="Times New Roman"/>
              </a:rPr>
              <a:t>Programme</a:t>
            </a:r>
            <a:r>
              <a:rPr lang="en-US" sz="800" dirty="0" smtClean="0">
                <a:solidFill>
                  <a:schemeClr val="tx1"/>
                </a:solidFill>
                <a:ea typeface="Calibri"/>
                <a:cs typeface="Times New Roman"/>
              </a:rPr>
              <a:t> administration and REDD+ readiness activities are carried out in an accountable and transparent manner.</a:t>
            </a:r>
            <a:endParaRPr lang="en-US" sz="800" dirty="0">
              <a:solidFill>
                <a:schemeClr val="tx1"/>
              </a:solidFill>
              <a:ea typeface="Calibri"/>
              <a:cs typeface="Times New Roman"/>
            </a:endParaRPr>
          </a:p>
        </p:txBody>
      </p:sp>
      <p:sp>
        <p:nvSpPr>
          <p:cNvPr id="187" name="Rectangle 186"/>
          <p:cNvSpPr/>
          <p:nvPr/>
        </p:nvSpPr>
        <p:spPr>
          <a:xfrm>
            <a:off x="1371600" y="0"/>
            <a:ext cx="5486400" cy="4572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9" name="TextBox 188"/>
          <p:cNvSpPr txBox="1"/>
          <p:nvPr/>
        </p:nvSpPr>
        <p:spPr>
          <a:xfrm>
            <a:off x="1371600" y="152400"/>
            <a:ext cx="5486400" cy="369332"/>
          </a:xfrm>
          <a:prstGeom prst="rect">
            <a:avLst/>
          </a:prstGeom>
          <a:noFill/>
        </p:spPr>
        <p:txBody>
          <a:bodyPr wrap="square" rtlCol="0">
            <a:spAutoFit/>
          </a:bodyPr>
          <a:lstStyle/>
          <a:p>
            <a:pPr algn="r"/>
            <a:r>
              <a:rPr lang="en-US" b="1" i="1" dirty="0" smtClean="0"/>
              <a:t>Principle 1 – Good governance</a:t>
            </a:r>
            <a:endParaRPr lang="en-US" b="1" i="1" dirty="0"/>
          </a:p>
        </p:txBody>
      </p:sp>
      <p:sp>
        <p:nvSpPr>
          <p:cNvPr id="190" name="Rectangle 1"/>
          <p:cNvSpPr>
            <a:spLocks noChangeArrowheads="1"/>
          </p:cNvSpPr>
          <p:nvPr/>
        </p:nvSpPr>
        <p:spPr bwMode="auto">
          <a:xfrm>
            <a:off x="0" y="0"/>
            <a:ext cx="6858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cs typeface="Arial" pitchFamily="34" charset="0"/>
              </a:rPr>
              <a:t/>
            </a:r>
            <a:br>
              <a:rPr kumimoji="0" lang="en-US" sz="1800" b="0" i="0" u="none" strike="noStrike" cap="none" normalizeH="0" baseline="0" smtClean="0">
                <a:ln>
                  <a:noFill/>
                </a:ln>
                <a:solidFill>
                  <a:schemeClr val="tx1"/>
                </a:solidFill>
                <a:effectLst/>
                <a:latin typeface="Arial" pitchFamily="34" charset="0"/>
                <a:cs typeface="Arial" pitchFamily="34" charset="0"/>
              </a:rPr>
            </a:b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91" name="Rectangle 190"/>
          <p:cNvSpPr>
            <a:spLocks noChangeArrowheads="1"/>
          </p:cNvSpPr>
          <p:nvPr/>
        </p:nvSpPr>
        <p:spPr bwMode="auto">
          <a:xfrm>
            <a:off x="0" y="0"/>
            <a:ext cx="6858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cs typeface="Arial" pitchFamily="34" charset="0"/>
              </a:rPr>
              <a:t/>
            </a:r>
            <a:br>
              <a:rPr kumimoji="0" lang="en-US" sz="1800" b="0" i="0" u="none" strike="noStrike" cap="none" normalizeH="0" baseline="0" smtClean="0">
                <a:ln>
                  <a:noFill/>
                </a:ln>
                <a:solidFill>
                  <a:schemeClr val="tx1"/>
                </a:solidFill>
                <a:effectLst/>
                <a:latin typeface="Arial" pitchFamily="34" charset="0"/>
                <a:cs typeface="Arial" pitchFamily="34" charset="0"/>
              </a:rPr>
            </a:b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92" name="Rectangle 1"/>
          <p:cNvSpPr>
            <a:spLocks noChangeArrowheads="1"/>
          </p:cNvSpPr>
          <p:nvPr/>
        </p:nvSpPr>
        <p:spPr bwMode="auto">
          <a:xfrm>
            <a:off x="0" y="0"/>
            <a:ext cx="6858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cs typeface="Arial" pitchFamily="34" charset="0"/>
              </a:rPr>
              <a:t/>
            </a:r>
            <a:br>
              <a:rPr kumimoji="0" lang="en-US" sz="1800" b="0" i="0" u="none" strike="noStrike" cap="none" normalizeH="0" baseline="0" smtClean="0">
                <a:ln>
                  <a:noFill/>
                </a:ln>
                <a:solidFill>
                  <a:schemeClr val="tx1"/>
                </a:solidFill>
                <a:effectLst/>
                <a:latin typeface="Arial" pitchFamily="34" charset="0"/>
                <a:cs typeface="Arial" pitchFamily="34" charset="0"/>
              </a:rPr>
            </a:b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pic>
        <p:nvPicPr>
          <p:cNvPr id="193" name="Picture 192"/>
          <p:cNvPicPr/>
          <p:nvPr/>
        </p:nvPicPr>
        <p:blipFill>
          <a:blip r:embed="rId2" cstate="print"/>
          <a:srcRect/>
          <a:stretch>
            <a:fillRect/>
          </a:stretch>
        </p:blipFill>
        <p:spPr bwMode="auto">
          <a:xfrm>
            <a:off x="0" y="0"/>
            <a:ext cx="1371600" cy="457200"/>
          </a:xfrm>
          <a:prstGeom prst="rect">
            <a:avLst/>
          </a:prstGeom>
          <a:noFill/>
          <a:ln w="9525">
            <a:noFill/>
            <a:miter lim="800000"/>
            <a:headEnd/>
            <a:tailEnd/>
          </a:ln>
        </p:spPr>
      </p:pic>
      <p:sp>
        <p:nvSpPr>
          <p:cNvPr id="118" name="Slide Number Placeholder 117"/>
          <p:cNvSpPr>
            <a:spLocks noGrp="1"/>
          </p:cNvSpPr>
          <p:nvPr>
            <p:ph type="sldNum" sz="quarter" idx="12"/>
          </p:nvPr>
        </p:nvSpPr>
        <p:spPr>
          <a:xfrm>
            <a:off x="4914900" y="9342967"/>
            <a:ext cx="1600200" cy="486833"/>
          </a:xfrm>
        </p:spPr>
        <p:txBody>
          <a:bodyPr/>
          <a:lstStyle/>
          <a:p>
            <a:fld id="{3722ED5B-0965-49D9-894D-3B8B675ABD6B}" type="slidenum">
              <a:rPr lang="en-US" smtClean="0"/>
              <a:pPr/>
              <a:t>5</a:t>
            </a:fld>
            <a:endParaRPr lang="en-US"/>
          </a:p>
        </p:txBody>
      </p:sp>
      <p:sp>
        <p:nvSpPr>
          <p:cNvPr id="112" name="Text Box 115"/>
          <p:cNvSpPr txBox="1">
            <a:spLocks noChangeArrowheads="1"/>
          </p:cNvSpPr>
          <p:nvPr/>
        </p:nvSpPr>
        <p:spPr bwMode="auto">
          <a:xfrm>
            <a:off x="4953001" y="2057400"/>
            <a:ext cx="380999"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NO</a:t>
            </a:r>
          </a:p>
        </p:txBody>
      </p:sp>
      <p:sp>
        <p:nvSpPr>
          <p:cNvPr id="113" name="Rounded Rectangle 112"/>
          <p:cNvSpPr/>
          <p:nvPr/>
        </p:nvSpPr>
        <p:spPr>
          <a:xfrm>
            <a:off x="2438400" y="2133600"/>
            <a:ext cx="1600200" cy="762000"/>
          </a:xfrm>
          <a:prstGeom prst="roundRect">
            <a:avLst/>
          </a:prstGeom>
          <a:solidFill>
            <a:schemeClr val="accent6">
              <a:lumMod val="60000"/>
              <a:lumOff val="4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r>
              <a:rPr lang="en-US" sz="800" b="1" dirty="0" smtClean="0">
                <a:solidFill>
                  <a:schemeClr val="tx1"/>
                </a:solidFill>
              </a:rPr>
              <a:t>Are all public and private institutions that are involved in programme design, implementation, administration and monitoring identified ? </a:t>
            </a:r>
          </a:p>
        </p:txBody>
      </p:sp>
      <p:sp>
        <p:nvSpPr>
          <p:cNvPr id="114" name="Rounded Rectangle 113"/>
          <p:cNvSpPr/>
          <p:nvPr/>
        </p:nvSpPr>
        <p:spPr>
          <a:xfrm>
            <a:off x="4267200" y="2057400"/>
            <a:ext cx="1219200" cy="914400"/>
          </a:xfrm>
          <a:prstGeom prst="roundRect">
            <a:avLst/>
          </a:prstGeom>
          <a:solidFill>
            <a:schemeClr val="accent6">
              <a:lumMod val="20000"/>
              <a:lumOff val="8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r>
              <a:rPr lang="en-US" sz="800" b="1" dirty="0" smtClean="0">
                <a:solidFill>
                  <a:schemeClr val="tx1"/>
                </a:solidFill>
              </a:rPr>
              <a:t>Are all decision-makers and programme actors within these institutions  identified and held accountable for their actions [1]?</a:t>
            </a:r>
          </a:p>
        </p:txBody>
      </p:sp>
      <p:sp>
        <p:nvSpPr>
          <p:cNvPr id="115" name="Text Box 221"/>
          <p:cNvSpPr txBox="1">
            <a:spLocks noChangeArrowheads="1"/>
          </p:cNvSpPr>
          <p:nvPr/>
        </p:nvSpPr>
        <p:spPr bwMode="auto">
          <a:xfrm>
            <a:off x="2286000" y="32766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NO</a:t>
            </a:r>
          </a:p>
        </p:txBody>
      </p:sp>
      <p:sp>
        <p:nvSpPr>
          <p:cNvPr id="116" name="Rounded Rectangle 115"/>
          <p:cNvSpPr/>
          <p:nvPr/>
        </p:nvSpPr>
        <p:spPr>
          <a:xfrm>
            <a:off x="2438400" y="3505200"/>
            <a:ext cx="1600200" cy="533400"/>
          </a:xfrm>
          <a:prstGeom prst="roundRect">
            <a:avLst/>
          </a:prstGeom>
          <a:solidFill>
            <a:schemeClr val="accent6">
              <a:lumMod val="60000"/>
              <a:lumOff val="4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r>
              <a:rPr lang="en-US" sz="800" b="1" dirty="0" smtClean="0">
                <a:solidFill>
                  <a:schemeClr val="tx1"/>
                </a:solidFill>
              </a:rPr>
              <a:t>Is there a recent  third-party governance assessment recognized in the country?</a:t>
            </a:r>
          </a:p>
        </p:txBody>
      </p:sp>
      <p:sp>
        <p:nvSpPr>
          <p:cNvPr id="117" name="Rounded Rectangle 116"/>
          <p:cNvSpPr/>
          <p:nvPr/>
        </p:nvSpPr>
        <p:spPr>
          <a:xfrm>
            <a:off x="152400" y="1143000"/>
            <a:ext cx="2057400" cy="762000"/>
          </a:xfrm>
          <a:prstGeom prst="roundRect">
            <a:avLst/>
          </a:prstGeom>
          <a:solidFill>
            <a:schemeClr val="accent6">
              <a:lumMod val="60000"/>
              <a:lumOff val="4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r>
              <a:rPr lang="en-US" sz="800" b="1" dirty="0" smtClean="0">
                <a:solidFill>
                  <a:schemeClr val="tx1"/>
                </a:solidFill>
              </a:rPr>
              <a:t>Does the programme disclose information to rights holders and stakeholders in accordance with UN-REDD </a:t>
            </a:r>
            <a:r>
              <a:rPr lang="en-US" sz="800" b="1" dirty="0" smtClean="0">
                <a:solidFill>
                  <a:srgbClr val="000000"/>
                </a:solidFill>
              </a:rPr>
              <a:t>policies? [1] </a:t>
            </a:r>
          </a:p>
        </p:txBody>
      </p:sp>
      <p:sp>
        <p:nvSpPr>
          <p:cNvPr id="119" name="Text Box 115"/>
          <p:cNvSpPr txBox="1">
            <a:spLocks noChangeArrowheads="1"/>
          </p:cNvSpPr>
          <p:nvPr/>
        </p:nvSpPr>
        <p:spPr bwMode="auto">
          <a:xfrm>
            <a:off x="1371600" y="4343400"/>
            <a:ext cx="380999"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NO</a:t>
            </a:r>
          </a:p>
        </p:txBody>
      </p:sp>
      <p:sp>
        <p:nvSpPr>
          <p:cNvPr id="120" name="Rounded Rectangle 119"/>
          <p:cNvSpPr/>
          <p:nvPr/>
        </p:nvSpPr>
        <p:spPr>
          <a:xfrm>
            <a:off x="2438400" y="1143000"/>
            <a:ext cx="1600200" cy="609600"/>
          </a:xfrm>
          <a:prstGeom prst="roundRect">
            <a:avLst/>
          </a:prstGeom>
          <a:solidFill>
            <a:schemeClr val="accent6">
              <a:lumMod val="60000"/>
              <a:lumOff val="4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r>
              <a:rPr lang="en-US" sz="800" b="1" dirty="0" smtClean="0">
                <a:solidFill>
                  <a:schemeClr val="tx1"/>
                </a:solidFill>
              </a:rPr>
              <a:t>If not, does the programme  clearly justify why disclosure practice differs?</a:t>
            </a:r>
          </a:p>
        </p:txBody>
      </p:sp>
      <p:sp>
        <p:nvSpPr>
          <p:cNvPr id="136" name="Text Box 221"/>
          <p:cNvSpPr txBox="1">
            <a:spLocks noChangeArrowheads="1"/>
          </p:cNvSpPr>
          <p:nvPr/>
        </p:nvSpPr>
        <p:spPr bwMode="auto">
          <a:xfrm>
            <a:off x="1143000" y="25146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smtClean="0"/>
              <a:t>YES</a:t>
            </a:r>
            <a:endParaRPr lang="en-US" sz="800" b="1" dirty="0"/>
          </a:p>
        </p:txBody>
      </p:sp>
      <p:sp>
        <p:nvSpPr>
          <p:cNvPr id="137" name="Rounded Rectangle 136"/>
          <p:cNvSpPr/>
          <p:nvPr/>
        </p:nvSpPr>
        <p:spPr>
          <a:xfrm>
            <a:off x="4267200" y="3429000"/>
            <a:ext cx="1219200" cy="685800"/>
          </a:xfrm>
          <a:prstGeom prst="roundRect">
            <a:avLst/>
          </a:prstGeom>
          <a:solidFill>
            <a:schemeClr val="accent6">
              <a:lumMod val="20000"/>
              <a:lumOff val="8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r>
              <a:rPr lang="en-US" sz="800" b="1" dirty="0" smtClean="0">
                <a:solidFill>
                  <a:schemeClr val="tx1"/>
                </a:solidFill>
              </a:rPr>
              <a:t>Does the national government commit to recognize and build upon the results of the assessment?</a:t>
            </a:r>
          </a:p>
        </p:txBody>
      </p:sp>
      <p:sp>
        <p:nvSpPr>
          <p:cNvPr id="145" name="Text Box 221"/>
          <p:cNvSpPr txBox="1">
            <a:spLocks noChangeArrowheads="1"/>
          </p:cNvSpPr>
          <p:nvPr/>
        </p:nvSpPr>
        <p:spPr bwMode="auto">
          <a:xfrm>
            <a:off x="2133600" y="12954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NO</a:t>
            </a:r>
          </a:p>
        </p:txBody>
      </p:sp>
      <p:sp>
        <p:nvSpPr>
          <p:cNvPr id="147" name="Text Box 115"/>
          <p:cNvSpPr txBox="1">
            <a:spLocks noChangeArrowheads="1"/>
          </p:cNvSpPr>
          <p:nvPr/>
        </p:nvSpPr>
        <p:spPr bwMode="auto">
          <a:xfrm>
            <a:off x="3962400" y="1295400"/>
            <a:ext cx="380999"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NO</a:t>
            </a:r>
          </a:p>
        </p:txBody>
      </p:sp>
      <p:sp>
        <p:nvSpPr>
          <p:cNvPr id="153" name="Rounded Rectangle 152"/>
          <p:cNvSpPr/>
          <p:nvPr/>
        </p:nvSpPr>
        <p:spPr>
          <a:xfrm>
            <a:off x="2438400" y="5562600"/>
            <a:ext cx="1600200" cy="533400"/>
          </a:xfrm>
          <a:prstGeom prst="roundRect">
            <a:avLst/>
          </a:prstGeom>
          <a:solidFill>
            <a:schemeClr val="accent6">
              <a:lumMod val="60000"/>
              <a:lumOff val="4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r>
              <a:rPr lang="en-US" sz="800" b="1" dirty="0" smtClean="0">
                <a:solidFill>
                  <a:schemeClr val="tx1"/>
                </a:solidFill>
              </a:rPr>
              <a:t>Has the programme established a transparent establishment/allocation mechanism?</a:t>
            </a:r>
          </a:p>
        </p:txBody>
      </p:sp>
      <p:sp>
        <p:nvSpPr>
          <p:cNvPr id="154" name="Text Box 114"/>
          <p:cNvSpPr txBox="1">
            <a:spLocks noChangeArrowheads="1"/>
          </p:cNvSpPr>
          <p:nvPr/>
        </p:nvSpPr>
        <p:spPr bwMode="auto">
          <a:xfrm>
            <a:off x="4953000" y="29718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YES</a:t>
            </a:r>
          </a:p>
        </p:txBody>
      </p:sp>
      <p:sp>
        <p:nvSpPr>
          <p:cNvPr id="156" name="Text Box 114"/>
          <p:cNvSpPr txBox="1">
            <a:spLocks noChangeArrowheads="1"/>
          </p:cNvSpPr>
          <p:nvPr/>
        </p:nvSpPr>
        <p:spPr bwMode="auto">
          <a:xfrm>
            <a:off x="3962400" y="35052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YES</a:t>
            </a:r>
          </a:p>
        </p:txBody>
      </p:sp>
      <p:sp>
        <p:nvSpPr>
          <p:cNvPr id="158" name="Text Box 114"/>
          <p:cNvSpPr txBox="1">
            <a:spLocks noChangeArrowheads="1"/>
          </p:cNvSpPr>
          <p:nvPr/>
        </p:nvSpPr>
        <p:spPr bwMode="auto">
          <a:xfrm>
            <a:off x="1143000" y="36576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YES</a:t>
            </a:r>
          </a:p>
        </p:txBody>
      </p:sp>
      <p:sp>
        <p:nvSpPr>
          <p:cNvPr id="159" name="Text Box 114"/>
          <p:cNvSpPr txBox="1">
            <a:spLocks noChangeArrowheads="1"/>
          </p:cNvSpPr>
          <p:nvPr/>
        </p:nvSpPr>
        <p:spPr bwMode="auto">
          <a:xfrm>
            <a:off x="4038600" y="22860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YES</a:t>
            </a:r>
          </a:p>
        </p:txBody>
      </p:sp>
      <p:sp>
        <p:nvSpPr>
          <p:cNvPr id="160" name="Rounded Rectangle 159"/>
          <p:cNvSpPr/>
          <p:nvPr/>
        </p:nvSpPr>
        <p:spPr>
          <a:xfrm>
            <a:off x="2438400" y="6400800"/>
            <a:ext cx="1600200" cy="609600"/>
          </a:xfrm>
          <a:prstGeom prst="roundRect">
            <a:avLst/>
          </a:prstGeom>
          <a:solidFill>
            <a:schemeClr val="accent6">
              <a:lumMod val="60000"/>
              <a:lumOff val="4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r>
              <a:rPr lang="en-US" sz="800" b="1" dirty="0" smtClean="0">
                <a:solidFill>
                  <a:schemeClr val="tx1"/>
                </a:solidFill>
              </a:rPr>
              <a:t>Has the programme  established a transparent benefit distribution mechanism?</a:t>
            </a:r>
          </a:p>
        </p:txBody>
      </p:sp>
      <p:sp>
        <p:nvSpPr>
          <p:cNvPr id="163" name="Rounded Rectangle 162"/>
          <p:cNvSpPr/>
          <p:nvPr/>
        </p:nvSpPr>
        <p:spPr>
          <a:xfrm>
            <a:off x="152400" y="2895600"/>
            <a:ext cx="2057400" cy="685800"/>
          </a:xfrm>
          <a:prstGeom prst="roundRect">
            <a:avLst>
              <a:gd name="adj" fmla="val 16912"/>
            </a:avLst>
          </a:prstGeom>
          <a:solidFill>
            <a:schemeClr val="accent6">
              <a:lumMod val="60000"/>
              <a:lumOff val="4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r>
              <a:rPr lang="en-US" sz="800" b="1" dirty="0" smtClean="0">
                <a:solidFill>
                  <a:schemeClr val="tx1"/>
                </a:solidFill>
              </a:rPr>
              <a:t>Is there a recent national multi-stakeholder governance assessment for REDD+ [2]? </a:t>
            </a:r>
            <a:endParaRPr lang="en-US" sz="800" b="1" dirty="0">
              <a:solidFill>
                <a:srgbClr val="FF0000"/>
              </a:solidFill>
            </a:endParaRPr>
          </a:p>
        </p:txBody>
      </p:sp>
      <p:sp>
        <p:nvSpPr>
          <p:cNvPr id="164" name="Text Box 114"/>
          <p:cNvSpPr txBox="1">
            <a:spLocks noChangeArrowheads="1"/>
          </p:cNvSpPr>
          <p:nvPr/>
        </p:nvSpPr>
        <p:spPr bwMode="auto">
          <a:xfrm>
            <a:off x="1143000" y="47244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YES</a:t>
            </a:r>
          </a:p>
        </p:txBody>
      </p:sp>
      <p:sp>
        <p:nvSpPr>
          <p:cNvPr id="165" name="Text Box 115"/>
          <p:cNvSpPr txBox="1">
            <a:spLocks noChangeArrowheads="1"/>
          </p:cNvSpPr>
          <p:nvPr/>
        </p:nvSpPr>
        <p:spPr bwMode="auto">
          <a:xfrm>
            <a:off x="4953000" y="3276600"/>
            <a:ext cx="380999"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NO</a:t>
            </a:r>
          </a:p>
        </p:txBody>
      </p:sp>
      <p:sp>
        <p:nvSpPr>
          <p:cNvPr id="166" name="Text Box 114"/>
          <p:cNvSpPr txBox="1">
            <a:spLocks noChangeArrowheads="1"/>
          </p:cNvSpPr>
          <p:nvPr/>
        </p:nvSpPr>
        <p:spPr bwMode="auto">
          <a:xfrm>
            <a:off x="2286000" y="54102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YES</a:t>
            </a:r>
          </a:p>
        </p:txBody>
      </p:sp>
      <p:sp>
        <p:nvSpPr>
          <p:cNvPr id="167" name="Text Box 114"/>
          <p:cNvSpPr txBox="1">
            <a:spLocks noChangeArrowheads="1"/>
          </p:cNvSpPr>
          <p:nvPr/>
        </p:nvSpPr>
        <p:spPr bwMode="auto">
          <a:xfrm flipH="1">
            <a:off x="3200400" y="32766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smtClean="0"/>
              <a:t>NO</a:t>
            </a:r>
            <a:endParaRPr lang="en-US" sz="800" b="1" dirty="0"/>
          </a:p>
        </p:txBody>
      </p:sp>
      <p:sp>
        <p:nvSpPr>
          <p:cNvPr id="180" name="Rounded Rectangle 179"/>
          <p:cNvSpPr/>
          <p:nvPr/>
        </p:nvSpPr>
        <p:spPr>
          <a:xfrm>
            <a:off x="152400" y="7696200"/>
            <a:ext cx="2057400" cy="533400"/>
          </a:xfrm>
          <a:prstGeom prst="roundRect">
            <a:avLst>
              <a:gd name="adj" fmla="val 16912"/>
            </a:avLst>
          </a:prstGeom>
          <a:solidFill>
            <a:schemeClr val="accent6">
              <a:lumMod val="60000"/>
              <a:lumOff val="4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r>
              <a:rPr lang="en-US" sz="800" b="1" dirty="0" smtClean="0">
                <a:solidFill>
                  <a:schemeClr val="tx1"/>
                </a:solidFill>
              </a:rPr>
              <a:t>Does the programme  incorporate an accessible, impartial and transparent mechanism to resolve disputes under this criterion?</a:t>
            </a:r>
            <a:endParaRPr lang="en-US" sz="800" b="1" dirty="0">
              <a:solidFill>
                <a:schemeClr val="tx1"/>
              </a:solidFill>
            </a:endParaRPr>
          </a:p>
        </p:txBody>
      </p:sp>
      <p:cxnSp>
        <p:nvCxnSpPr>
          <p:cNvPr id="185" name="Straight Arrow Connector 184"/>
          <p:cNvCxnSpPr/>
          <p:nvPr/>
        </p:nvCxnSpPr>
        <p:spPr>
          <a:xfrm rot="5400000">
            <a:off x="1067594" y="1066800"/>
            <a:ext cx="1524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197" name="Text Box 115"/>
          <p:cNvSpPr txBox="1">
            <a:spLocks noChangeArrowheads="1"/>
          </p:cNvSpPr>
          <p:nvPr/>
        </p:nvSpPr>
        <p:spPr bwMode="auto">
          <a:xfrm>
            <a:off x="3200400" y="19050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NO</a:t>
            </a:r>
          </a:p>
        </p:txBody>
      </p:sp>
      <p:sp>
        <p:nvSpPr>
          <p:cNvPr id="199" name="Text Box 221"/>
          <p:cNvSpPr txBox="1">
            <a:spLocks noChangeArrowheads="1"/>
          </p:cNvSpPr>
          <p:nvPr/>
        </p:nvSpPr>
        <p:spPr bwMode="auto">
          <a:xfrm>
            <a:off x="914400" y="5698123"/>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NO</a:t>
            </a:r>
          </a:p>
        </p:txBody>
      </p:sp>
      <p:sp>
        <p:nvSpPr>
          <p:cNvPr id="206" name="Text Box 114"/>
          <p:cNvSpPr txBox="1">
            <a:spLocks noChangeArrowheads="1"/>
          </p:cNvSpPr>
          <p:nvPr/>
        </p:nvSpPr>
        <p:spPr bwMode="auto">
          <a:xfrm>
            <a:off x="2743200" y="17526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YES</a:t>
            </a:r>
          </a:p>
        </p:txBody>
      </p:sp>
      <p:sp>
        <p:nvSpPr>
          <p:cNvPr id="207" name="Text Box 115"/>
          <p:cNvSpPr txBox="1">
            <a:spLocks noChangeArrowheads="1"/>
          </p:cNvSpPr>
          <p:nvPr/>
        </p:nvSpPr>
        <p:spPr bwMode="auto">
          <a:xfrm>
            <a:off x="4038600" y="4953000"/>
            <a:ext cx="380999"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NO</a:t>
            </a:r>
          </a:p>
        </p:txBody>
      </p:sp>
      <p:sp>
        <p:nvSpPr>
          <p:cNvPr id="209" name="Text Box 115"/>
          <p:cNvSpPr txBox="1">
            <a:spLocks noChangeArrowheads="1"/>
          </p:cNvSpPr>
          <p:nvPr/>
        </p:nvSpPr>
        <p:spPr bwMode="auto">
          <a:xfrm>
            <a:off x="4038600" y="5715000"/>
            <a:ext cx="380999"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NO</a:t>
            </a:r>
          </a:p>
        </p:txBody>
      </p:sp>
      <p:cxnSp>
        <p:nvCxnSpPr>
          <p:cNvPr id="228" name="Shape 227"/>
          <p:cNvCxnSpPr>
            <a:stCxn id="180" idx="2"/>
            <a:endCxn id="241" idx="1"/>
          </p:cNvCxnSpPr>
          <p:nvPr/>
        </p:nvCxnSpPr>
        <p:spPr>
          <a:xfrm rot="16200000" flipH="1">
            <a:off x="1123950" y="8286750"/>
            <a:ext cx="457200" cy="342900"/>
          </a:xfrm>
          <a:prstGeom prst="bentConnector2">
            <a:avLst/>
          </a:prstGeom>
          <a:ln>
            <a:tailEnd type="arrow"/>
          </a:ln>
        </p:spPr>
        <p:style>
          <a:lnRef idx="2">
            <a:schemeClr val="dk1"/>
          </a:lnRef>
          <a:fillRef idx="0">
            <a:schemeClr val="dk1"/>
          </a:fillRef>
          <a:effectRef idx="1">
            <a:schemeClr val="dk1"/>
          </a:effectRef>
          <a:fontRef idx="minor">
            <a:schemeClr val="tx1"/>
          </a:fontRef>
        </p:style>
      </p:cxnSp>
      <p:sp>
        <p:nvSpPr>
          <p:cNvPr id="241" name="Rounded Rectangle 240"/>
          <p:cNvSpPr/>
          <p:nvPr/>
        </p:nvSpPr>
        <p:spPr>
          <a:xfrm>
            <a:off x="1524000" y="8458200"/>
            <a:ext cx="3200400" cy="457200"/>
          </a:xfrm>
          <a:prstGeom prst="roundRect">
            <a:avLst/>
          </a:prstGeom>
          <a:ln/>
        </p:spPr>
        <p:style>
          <a:lnRef idx="1">
            <a:schemeClr val="accent3"/>
          </a:lnRef>
          <a:fillRef idx="3">
            <a:schemeClr val="accent3"/>
          </a:fillRef>
          <a:effectRef idx="2">
            <a:schemeClr val="accent3"/>
          </a:effectRef>
          <a:fontRef idx="minor">
            <a:schemeClr val="lt1"/>
          </a:fontRef>
        </p:style>
        <p:txBody>
          <a:bodyPr rtlCol="0" anchor="ctr"/>
          <a:lstStyle/>
          <a:p>
            <a:pPr algn="ctr" fontAlgn="b"/>
            <a:r>
              <a:rPr lang="en-US" sz="800" b="1" dirty="0" smtClean="0">
                <a:solidFill>
                  <a:schemeClr val="tx1"/>
                </a:solidFill>
              </a:rPr>
              <a:t>The </a:t>
            </a:r>
            <a:r>
              <a:rPr lang="en-US" sz="800" b="1" dirty="0" err="1" smtClean="0">
                <a:solidFill>
                  <a:schemeClr val="tx1"/>
                </a:solidFill>
              </a:rPr>
              <a:t>Programme</a:t>
            </a:r>
            <a:r>
              <a:rPr lang="en-US" sz="800" b="1" dirty="0" smtClean="0">
                <a:solidFill>
                  <a:schemeClr val="tx1"/>
                </a:solidFill>
              </a:rPr>
              <a:t> has demonstrated an acceptable level of accountability and transparency, improving practices where risks are  identified. </a:t>
            </a:r>
          </a:p>
        </p:txBody>
      </p:sp>
      <p:sp>
        <p:nvSpPr>
          <p:cNvPr id="260" name="Rounded Rectangle 259"/>
          <p:cNvSpPr/>
          <p:nvPr/>
        </p:nvSpPr>
        <p:spPr>
          <a:xfrm>
            <a:off x="152400" y="3962400"/>
            <a:ext cx="2057400" cy="381000"/>
          </a:xfrm>
          <a:prstGeom prst="roundRect">
            <a:avLst>
              <a:gd name="adj" fmla="val 16912"/>
            </a:avLst>
          </a:prstGeom>
          <a:solidFill>
            <a:schemeClr val="accent6">
              <a:lumMod val="60000"/>
              <a:lumOff val="4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r>
              <a:rPr lang="en-US" sz="800" b="1" dirty="0" smtClean="0">
                <a:solidFill>
                  <a:schemeClr val="tx1"/>
                </a:solidFill>
              </a:rPr>
              <a:t>Are  reliable channels for dissemination of information to stakeholders and the general public established [3]?</a:t>
            </a:r>
            <a:endParaRPr lang="en-US" sz="800" b="1" dirty="0">
              <a:solidFill>
                <a:schemeClr val="tx1"/>
              </a:solidFill>
            </a:endParaRPr>
          </a:p>
        </p:txBody>
      </p:sp>
      <p:sp>
        <p:nvSpPr>
          <p:cNvPr id="261" name="Rounded Rectangle 260"/>
          <p:cNvSpPr/>
          <p:nvPr/>
        </p:nvSpPr>
        <p:spPr>
          <a:xfrm>
            <a:off x="152400" y="5257800"/>
            <a:ext cx="2057400" cy="304800"/>
          </a:xfrm>
          <a:prstGeom prst="roundRect">
            <a:avLst>
              <a:gd name="adj" fmla="val 16912"/>
            </a:avLst>
          </a:prstGeom>
          <a:solidFill>
            <a:schemeClr val="accent6">
              <a:lumMod val="60000"/>
              <a:lumOff val="4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r>
              <a:rPr lang="en-US" sz="800" b="1" dirty="0" smtClean="0">
                <a:solidFill>
                  <a:schemeClr val="tx1"/>
                </a:solidFill>
              </a:rPr>
              <a:t>Does the programme affect, establish or allocate land or property or user rights?</a:t>
            </a:r>
            <a:endParaRPr lang="en-US" sz="800" b="1" dirty="0">
              <a:solidFill>
                <a:schemeClr val="tx1"/>
              </a:solidFill>
            </a:endParaRPr>
          </a:p>
        </p:txBody>
      </p:sp>
      <p:sp>
        <p:nvSpPr>
          <p:cNvPr id="262" name="Rounded Rectangle 261"/>
          <p:cNvSpPr/>
          <p:nvPr/>
        </p:nvSpPr>
        <p:spPr>
          <a:xfrm>
            <a:off x="152400" y="6172200"/>
            <a:ext cx="2057400" cy="304800"/>
          </a:xfrm>
          <a:prstGeom prst="roundRect">
            <a:avLst>
              <a:gd name="adj" fmla="val 16912"/>
            </a:avLst>
          </a:prstGeom>
          <a:solidFill>
            <a:schemeClr val="accent6">
              <a:lumMod val="60000"/>
              <a:lumOff val="4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r>
              <a:rPr lang="en-US" sz="800" b="1" dirty="0" smtClean="0">
                <a:solidFill>
                  <a:schemeClr val="tx1"/>
                </a:solidFill>
              </a:rPr>
              <a:t>Does the programme  involve the distribution of </a:t>
            </a:r>
            <a:r>
              <a:rPr lang="en-US" sz="800" b="1" dirty="0" err="1" smtClean="0">
                <a:solidFill>
                  <a:schemeClr val="tx1"/>
                </a:solidFill>
              </a:rPr>
              <a:t>REDD</a:t>
            </a:r>
            <a:r>
              <a:rPr lang="en-US" sz="800" b="1" dirty="0" smtClean="0">
                <a:solidFill>
                  <a:schemeClr val="tx1"/>
                </a:solidFill>
              </a:rPr>
              <a:t>+ benefits?</a:t>
            </a:r>
            <a:endParaRPr lang="en-US" sz="800" b="1" dirty="0">
              <a:solidFill>
                <a:schemeClr val="tx1"/>
              </a:solidFill>
            </a:endParaRPr>
          </a:p>
        </p:txBody>
      </p:sp>
      <p:sp>
        <p:nvSpPr>
          <p:cNvPr id="263" name="Rounded Rectangle 262"/>
          <p:cNvSpPr/>
          <p:nvPr/>
        </p:nvSpPr>
        <p:spPr>
          <a:xfrm>
            <a:off x="2438400" y="4648200"/>
            <a:ext cx="1600200" cy="762000"/>
          </a:xfrm>
          <a:prstGeom prst="roundRect">
            <a:avLst/>
          </a:prstGeom>
          <a:solidFill>
            <a:schemeClr val="accent6">
              <a:lumMod val="60000"/>
              <a:lumOff val="4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endParaRPr lang="en-US" sz="800" b="1" dirty="0" smtClean="0">
              <a:solidFill>
                <a:schemeClr val="tx1"/>
              </a:solidFill>
            </a:endParaRPr>
          </a:p>
          <a:p>
            <a:pPr algn="ctr" fontAlgn="b"/>
            <a:r>
              <a:rPr lang="en-US" sz="800" b="1" dirty="0" smtClean="0">
                <a:solidFill>
                  <a:schemeClr val="tx1"/>
                </a:solidFill>
              </a:rPr>
              <a:t>Is accurate and comprehensive  information available in a format that is accessible for all relevant stakeholders  in a timely manner to enable participation[4]? </a:t>
            </a:r>
          </a:p>
          <a:p>
            <a:pPr algn="ctr" fontAlgn="b"/>
            <a:r>
              <a:rPr lang="en-US" sz="800" b="1" dirty="0" smtClean="0">
                <a:solidFill>
                  <a:schemeClr val="tx1"/>
                </a:solidFill>
              </a:rPr>
              <a:t> </a:t>
            </a:r>
          </a:p>
        </p:txBody>
      </p:sp>
      <p:sp>
        <p:nvSpPr>
          <p:cNvPr id="264" name="Rounded Rectangle 263"/>
          <p:cNvSpPr/>
          <p:nvPr/>
        </p:nvSpPr>
        <p:spPr>
          <a:xfrm>
            <a:off x="2438400" y="7239000"/>
            <a:ext cx="1600200" cy="609600"/>
          </a:xfrm>
          <a:prstGeom prst="roundRect">
            <a:avLst/>
          </a:prstGeom>
          <a:solidFill>
            <a:schemeClr val="accent6">
              <a:lumMod val="60000"/>
              <a:lumOff val="4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r>
              <a:rPr lang="en-US" sz="800" b="1" dirty="0" smtClean="0">
                <a:solidFill>
                  <a:schemeClr val="tx1"/>
                </a:solidFill>
              </a:rPr>
              <a:t>Are appropriate processes in place for stakeholders to  provide feedback on the distribution of benefits from </a:t>
            </a:r>
            <a:r>
              <a:rPr lang="en-US" sz="800" b="1" dirty="0" err="1" smtClean="0">
                <a:solidFill>
                  <a:schemeClr val="tx1"/>
                </a:solidFill>
              </a:rPr>
              <a:t>REDD</a:t>
            </a:r>
            <a:r>
              <a:rPr lang="en-US" sz="800" b="1" dirty="0" smtClean="0">
                <a:solidFill>
                  <a:schemeClr val="tx1"/>
                </a:solidFill>
              </a:rPr>
              <a:t>+ ? </a:t>
            </a:r>
          </a:p>
        </p:txBody>
      </p:sp>
      <p:cxnSp>
        <p:nvCxnSpPr>
          <p:cNvPr id="50" name="Straight Arrow Connector 49"/>
          <p:cNvCxnSpPr>
            <a:endCxn id="120" idx="1"/>
          </p:cNvCxnSpPr>
          <p:nvPr/>
        </p:nvCxnSpPr>
        <p:spPr>
          <a:xfrm>
            <a:off x="2209800" y="1447800"/>
            <a:ext cx="2286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52" name="Shape 51"/>
          <p:cNvCxnSpPr>
            <a:stCxn id="117" idx="2"/>
            <a:endCxn id="113" idx="1"/>
          </p:cNvCxnSpPr>
          <p:nvPr/>
        </p:nvCxnSpPr>
        <p:spPr>
          <a:xfrm rot="16200000" flipH="1">
            <a:off x="1504950" y="1581150"/>
            <a:ext cx="609600" cy="1257300"/>
          </a:xfrm>
          <a:prstGeom prst="bentConnector2">
            <a:avLst/>
          </a:prstGeom>
          <a:ln>
            <a:tailEnd type="arrow"/>
          </a:ln>
        </p:spPr>
        <p:style>
          <a:lnRef idx="2">
            <a:schemeClr val="dk1"/>
          </a:lnRef>
          <a:fillRef idx="0">
            <a:schemeClr val="dk1"/>
          </a:fillRef>
          <a:effectRef idx="1">
            <a:schemeClr val="dk1"/>
          </a:effectRef>
          <a:fontRef idx="minor">
            <a:schemeClr val="tx1"/>
          </a:fontRef>
        </p:style>
      </p:cxnSp>
      <p:cxnSp>
        <p:nvCxnSpPr>
          <p:cNvPr id="60" name="Straight Arrow Connector 59"/>
          <p:cNvCxnSpPr>
            <a:stCxn id="113" idx="3"/>
            <a:endCxn id="114" idx="1"/>
          </p:cNvCxnSpPr>
          <p:nvPr/>
        </p:nvCxnSpPr>
        <p:spPr>
          <a:xfrm>
            <a:off x="4038600" y="2514600"/>
            <a:ext cx="2286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84" name="Elbow Connector 83"/>
          <p:cNvCxnSpPr/>
          <p:nvPr/>
        </p:nvCxnSpPr>
        <p:spPr>
          <a:xfrm flipV="1">
            <a:off x="3200400" y="1905000"/>
            <a:ext cx="2514600" cy="228600"/>
          </a:xfrm>
          <a:prstGeom prst="bentConnector3">
            <a:avLst>
              <a:gd name="adj1" fmla="val -317"/>
            </a:avLst>
          </a:prstGeom>
          <a:ln>
            <a:tailEnd type="arrow"/>
          </a:ln>
        </p:spPr>
        <p:style>
          <a:lnRef idx="2">
            <a:schemeClr val="dk1"/>
          </a:lnRef>
          <a:fillRef idx="0">
            <a:schemeClr val="dk1"/>
          </a:fillRef>
          <a:effectRef idx="1">
            <a:schemeClr val="dk1"/>
          </a:effectRef>
          <a:fontRef idx="minor">
            <a:schemeClr val="tx1"/>
          </a:fontRef>
        </p:style>
      </p:cxnSp>
      <p:cxnSp>
        <p:nvCxnSpPr>
          <p:cNvPr id="103" name="Shape 102"/>
          <p:cNvCxnSpPr/>
          <p:nvPr/>
        </p:nvCxnSpPr>
        <p:spPr>
          <a:xfrm rot="5400000" flipH="1">
            <a:off x="3028950" y="1085850"/>
            <a:ext cx="76200" cy="3695700"/>
          </a:xfrm>
          <a:prstGeom prst="bentConnector5">
            <a:avLst>
              <a:gd name="adj1" fmla="val -79201"/>
              <a:gd name="adj2" fmla="val 69270"/>
              <a:gd name="adj3" fmla="val 400000"/>
            </a:avLst>
          </a:prstGeom>
          <a:ln>
            <a:tailEnd type="arrow"/>
          </a:ln>
        </p:spPr>
        <p:style>
          <a:lnRef idx="2">
            <a:schemeClr val="dk1"/>
          </a:lnRef>
          <a:fillRef idx="0">
            <a:schemeClr val="dk1"/>
          </a:fillRef>
          <a:effectRef idx="1">
            <a:schemeClr val="dk1"/>
          </a:effectRef>
          <a:fontRef idx="minor">
            <a:schemeClr val="tx1"/>
          </a:fontRef>
        </p:style>
      </p:cxnSp>
      <p:cxnSp>
        <p:nvCxnSpPr>
          <p:cNvPr id="106" name="Straight Arrow Connector 105"/>
          <p:cNvCxnSpPr>
            <a:stCxn id="163" idx="2"/>
            <a:endCxn id="260" idx="0"/>
          </p:cNvCxnSpPr>
          <p:nvPr/>
        </p:nvCxnSpPr>
        <p:spPr>
          <a:xfrm rot="5400000">
            <a:off x="990600" y="3771900"/>
            <a:ext cx="3810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08" name="Elbow Connector 107"/>
          <p:cNvCxnSpPr>
            <a:stCxn id="163" idx="3"/>
            <a:endCxn id="116" idx="1"/>
          </p:cNvCxnSpPr>
          <p:nvPr/>
        </p:nvCxnSpPr>
        <p:spPr>
          <a:xfrm>
            <a:off x="2209800" y="3238500"/>
            <a:ext cx="228600" cy="5334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125" name="Straight Arrow Connector 124"/>
          <p:cNvCxnSpPr>
            <a:stCxn id="116" idx="3"/>
            <a:endCxn id="137" idx="1"/>
          </p:cNvCxnSpPr>
          <p:nvPr/>
        </p:nvCxnSpPr>
        <p:spPr>
          <a:xfrm>
            <a:off x="4038600" y="3771900"/>
            <a:ext cx="2286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35" name="Straight Arrow Connector 134"/>
          <p:cNvCxnSpPr/>
          <p:nvPr/>
        </p:nvCxnSpPr>
        <p:spPr>
          <a:xfrm rot="5400000">
            <a:off x="2553494" y="1943100"/>
            <a:ext cx="380206" cy="794"/>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94" name="Straight Connector 193"/>
          <p:cNvCxnSpPr>
            <a:stCxn id="116" idx="2"/>
            <a:endCxn id="116" idx="2"/>
          </p:cNvCxnSpPr>
          <p:nvPr/>
        </p:nvCxnSpPr>
        <p:spPr>
          <a:xfrm rot="5400000">
            <a:off x="3238500" y="4038600"/>
            <a:ext cx="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3" name="Elbow Connector 222"/>
          <p:cNvCxnSpPr/>
          <p:nvPr/>
        </p:nvCxnSpPr>
        <p:spPr>
          <a:xfrm>
            <a:off x="1371600" y="4343400"/>
            <a:ext cx="4343400" cy="201543"/>
          </a:xfrm>
          <a:prstGeom prst="bentConnector3">
            <a:avLst>
              <a:gd name="adj1" fmla="val -21"/>
            </a:avLst>
          </a:prstGeom>
          <a:ln>
            <a:tailEnd type="arrow"/>
          </a:ln>
        </p:spPr>
        <p:style>
          <a:lnRef idx="2">
            <a:schemeClr val="dk1"/>
          </a:lnRef>
          <a:fillRef idx="0">
            <a:schemeClr val="dk1"/>
          </a:fillRef>
          <a:effectRef idx="1">
            <a:schemeClr val="dk1"/>
          </a:effectRef>
          <a:fontRef idx="minor">
            <a:schemeClr val="tx1"/>
          </a:fontRef>
        </p:style>
      </p:cxnSp>
      <p:cxnSp>
        <p:nvCxnSpPr>
          <p:cNvPr id="226" name="Shape 225"/>
          <p:cNvCxnSpPr>
            <a:stCxn id="260" idx="2"/>
            <a:endCxn id="263" idx="1"/>
          </p:cNvCxnSpPr>
          <p:nvPr/>
        </p:nvCxnSpPr>
        <p:spPr>
          <a:xfrm rot="16200000" flipH="1">
            <a:off x="1466850" y="4057650"/>
            <a:ext cx="685800" cy="1257300"/>
          </a:xfrm>
          <a:prstGeom prst="bentConnector2">
            <a:avLst/>
          </a:prstGeom>
          <a:ln>
            <a:tailEnd type="arrow"/>
          </a:ln>
        </p:spPr>
        <p:style>
          <a:lnRef idx="2">
            <a:schemeClr val="dk1"/>
          </a:lnRef>
          <a:fillRef idx="0">
            <a:schemeClr val="dk1"/>
          </a:fillRef>
          <a:effectRef idx="1">
            <a:schemeClr val="dk1"/>
          </a:effectRef>
          <a:fontRef idx="minor">
            <a:schemeClr val="tx1"/>
          </a:fontRef>
        </p:style>
      </p:cxnSp>
      <p:cxnSp>
        <p:nvCxnSpPr>
          <p:cNvPr id="232" name="Straight Arrow Connector 231"/>
          <p:cNvCxnSpPr/>
          <p:nvPr/>
        </p:nvCxnSpPr>
        <p:spPr>
          <a:xfrm>
            <a:off x="4038600" y="4800600"/>
            <a:ext cx="16764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243" name="Shape 242"/>
          <p:cNvCxnSpPr>
            <a:endCxn id="261" idx="3"/>
          </p:cNvCxnSpPr>
          <p:nvPr/>
        </p:nvCxnSpPr>
        <p:spPr>
          <a:xfrm rot="10800000" flipV="1">
            <a:off x="2209800" y="5257800"/>
            <a:ext cx="228600" cy="1524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245" name="Elbow Connector 244"/>
          <p:cNvCxnSpPr>
            <a:endCxn id="153" idx="1"/>
          </p:cNvCxnSpPr>
          <p:nvPr/>
        </p:nvCxnSpPr>
        <p:spPr>
          <a:xfrm>
            <a:off x="1371600" y="5562600"/>
            <a:ext cx="1066800" cy="266700"/>
          </a:xfrm>
          <a:prstGeom prst="bentConnector3">
            <a:avLst>
              <a:gd name="adj1" fmla="val 62"/>
            </a:avLst>
          </a:prstGeom>
          <a:ln>
            <a:tailEnd type="arrow"/>
          </a:ln>
        </p:spPr>
        <p:style>
          <a:lnRef idx="2">
            <a:schemeClr val="dk1"/>
          </a:lnRef>
          <a:fillRef idx="0">
            <a:schemeClr val="dk1"/>
          </a:fillRef>
          <a:effectRef idx="1">
            <a:schemeClr val="dk1"/>
          </a:effectRef>
          <a:fontRef idx="minor">
            <a:schemeClr val="tx1"/>
          </a:fontRef>
        </p:style>
      </p:cxnSp>
      <p:sp>
        <p:nvSpPr>
          <p:cNvPr id="247" name="Text Box 114"/>
          <p:cNvSpPr txBox="1">
            <a:spLocks noChangeArrowheads="1"/>
          </p:cNvSpPr>
          <p:nvPr/>
        </p:nvSpPr>
        <p:spPr bwMode="auto">
          <a:xfrm>
            <a:off x="1371600" y="57150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YES</a:t>
            </a:r>
          </a:p>
        </p:txBody>
      </p:sp>
      <p:sp>
        <p:nvSpPr>
          <p:cNvPr id="248" name="Text Box 114"/>
          <p:cNvSpPr txBox="1">
            <a:spLocks noChangeArrowheads="1"/>
          </p:cNvSpPr>
          <p:nvPr/>
        </p:nvSpPr>
        <p:spPr bwMode="auto">
          <a:xfrm>
            <a:off x="1371600" y="65532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YES</a:t>
            </a:r>
          </a:p>
        </p:txBody>
      </p:sp>
      <p:sp>
        <p:nvSpPr>
          <p:cNvPr id="249" name="Text Box 114"/>
          <p:cNvSpPr txBox="1">
            <a:spLocks noChangeArrowheads="1"/>
          </p:cNvSpPr>
          <p:nvPr/>
        </p:nvSpPr>
        <p:spPr bwMode="auto">
          <a:xfrm>
            <a:off x="2895600" y="61722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YES</a:t>
            </a:r>
          </a:p>
        </p:txBody>
      </p:sp>
      <p:sp>
        <p:nvSpPr>
          <p:cNvPr id="250" name="Text Box 114"/>
          <p:cNvSpPr txBox="1">
            <a:spLocks noChangeArrowheads="1"/>
          </p:cNvSpPr>
          <p:nvPr/>
        </p:nvSpPr>
        <p:spPr bwMode="auto">
          <a:xfrm>
            <a:off x="2057400" y="73914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YES</a:t>
            </a:r>
          </a:p>
        </p:txBody>
      </p:sp>
      <p:sp>
        <p:nvSpPr>
          <p:cNvPr id="251" name="Text Box 114"/>
          <p:cNvSpPr txBox="1">
            <a:spLocks noChangeArrowheads="1"/>
          </p:cNvSpPr>
          <p:nvPr/>
        </p:nvSpPr>
        <p:spPr bwMode="auto">
          <a:xfrm>
            <a:off x="2895600" y="7069723"/>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YES</a:t>
            </a:r>
          </a:p>
        </p:txBody>
      </p:sp>
      <p:cxnSp>
        <p:nvCxnSpPr>
          <p:cNvPr id="253" name="Straight Arrow Connector 252"/>
          <p:cNvCxnSpPr>
            <a:stCxn id="261" idx="2"/>
            <a:endCxn id="262" idx="0"/>
          </p:cNvCxnSpPr>
          <p:nvPr/>
        </p:nvCxnSpPr>
        <p:spPr>
          <a:xfrm rot="5400000">
            <a:off x="876300" y="5867400"/>
            <a:ext cx="6096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271" name="Straight Arrow Connector 270"/>
          <p:cNvCxnSpPr/>
          <p:nvPr/>
        </p:nvCxnSpPr>
        <p:spPr>
          <a:xfrm>
            <a:off x="4038600" y="5943600"/>
            <a:ext cx="16764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303" name="Elbow Connector 302"/>
          <p:cNvCxnSpPr>
            <a:endCxn id="160" idx="1"/>
          </p:cNvCxnSpPr>
          <p:nvPr/>
        </p:nvCxnSpPr>
        <p:spPr>
          <a:xfrm>
            <a:off x="1371600" y="6477000"/>
            <a:ext cx="1066800" cy="228600"/>
          </a:xfrm>
          <a:prstGeom prst="bentConnector3">
            <a:avLst>
              <a:gd name="adj1" fmla="val -57"/>
            </a:avLst>
          </a:prstGeom>
          <a:ln>
            <a:tailEnd type="arrow"/>
          </a:ln>
        </p:spPr>
        <p:style>
          <a:lnRef idx="2">
            <a:schemeClr val="dk1"/>
          </a:lnRef>
          <a:fillRef idx="0">
            <a:schemeClr val="dk1"/>
          </a:fillRef>
          <a:effectRef idx="1">
            <a:schemeClr val="dk1"/>
          </a:effectRef>
          <a:fontRef idx="minor">
            <a:schemeClr val="tx1"/>
          </a:fontRef>
        </p:style>
      </p:cxnSp>
      <p:cxnSp>
        <p:nvCxnSpPr>
          <p:cNvPr id="306" name="Straight Arrow Connector 305"/>
          <p:cNvCxnSpPr>
            <a:stCxn id="262" idx="2"/>
            <a:endCxn id="180" idx="0"/>
          </p:cNvCxnSpPr>
          <p:nvPr/>
        </p:nvCxnSpPr>
        <p:spPr>
          <a:xfrm rot="5400000">
            <a:off x="571500" y="7086600"/>
            <a:ext cx="12192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307" name="Text Box 115"/>
          <p:cNvSpPr txBox="1">
            <a:spLocks noChangeArrowheads="1"/>
          </p:cNvSpPr>
          <p:nvPr/>
        </p:nvSpPr>
        <p:spPr bwMode="auto">
          <a:xfrm>
            <a:off x="838200" y="6553200"/>
            <a:ext cx="380999"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NO</a:t>
            </a:r>
          </a:p>
        </p:txBody>
      </p:sp>
      <p:sp>
        <p:nvSpPr>
          <p:cNvPr id="308" name="Text Box 115"/>
          <p:cNvSpPr txBox="1">
            <a:spLocks noChangeArrowheads="1"/>
          </p:cNvSpPr>
          <p:nvPr/>
        </p:nvSpPr>
        <p:spPr bwMode="auto">
          <a:xfrm>
            <a:off x="4038600" y="6781800"/>
            <a:ext cx="380999"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NO</a:t>
            </a:r>
          </a:p>
        </p:txBody>
      </p:sp>
      <p:cxnSp>
        <p:nvCxnSpPr>
          <p:cNvPr id="310" name="Straight Arrow Connector 309"/>
          <p:cNvCxnSpPr/>
          <p:nvPr/>
        </p:nvCxnSpPr>
        <p:spPr>
          <a:xfrm>
            <a:off x="4038600" y="6477000"/>
            <a:ext cx="16764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314" name="Shape 313"/>
          <p:cNvCxnSpPr>
            <a:stCxn id="153" idx="2"/>
            <a:endCxn id="262" idx="3"/>
          </p:cNvCxnSpPr>
          <p:nvPr/>
        </p:nvCxnSpPr>
        <p:spPr>
          <a:xfrm rot="5400000">
            <a:off x="2609850" y="5695950"/>
            <a:ext cx="228600" cy="1028700"/>
          </a:xfrm>
          <a:prstGeom prst="bentConnector2">
            <a:avLst/>
          </a:prstGeom>
          <a:ln>
            <a:tailEnd type="arrow"/>
          </a:ln>
        </p:spPr>
        <p:style>
          <a:lnRef idx="2">
            <a:schemeClr val="dk1"/>
          </a:lnRef>
          <a:fillRef idx="0">
            <a:schemeClr val="dk1"/>
          </a:fillRef>
          <a:effectRef idx="1">
            <a:schemeClr val="dk1"/>
          </a:effectRef>
          <a:fontRef idx="minor">
            <a:schemeClr val="tx1"/>
          </a:fontRef>
        </p:style>
      </p:cxnSp>
      <p:sp>
        <p:nvSpPr>
          <p:cNvPr id="321" name="Text Box 114"/>
          <p:cNvSpPr txBox="1">
            <a:spLocks noChangeArrowheads="1"/>
          </p:cNvSpPr>
          <p:nvPr/>
        </p:nvSpPr>
        <p:spPr bwMode="auto">
          <a:xfrm>
            <a:off x="838200" y="83058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YES</a:t>
            </a:r>
          </a:p>
        </p:txBody>
      </p:sp>
      <p:cxnSp>
        <p:nvCxnSpPr>
          <p:cNvPr id="330" name="Straight Arrow Connector 329"/>
          <p:cNvCxnSpPr>
            <a:stCxn id="264" idx="3"/>
          </p:cNvCxnSpPr>
          <p:nvPr/>
        </p:nvCxnSpPr>
        <p:spPr>
          <a:xfrm>
            <a:off x="4038600" y="7543800"/>
            <a:ext cx="16764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335" name="Text Box 115"/>
          <p:cNvSpPr txBox="1">
            <a:spLocks noChangeArrowheads="1"/>
          </p:cNvSpPr>
          <p:nvPr/>
        </p:nvSpPr>
        <p:spPr bwMode="auto">
          <a:xfrm>
            <a:off x="4038600" y="7391400"/>
            <a:ext cx="380999"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NO</a:t>
            </a:r>
          </a:p>
        </p:txBody>
      </p:sp>
      <p:sp>
        <p:nvSpPr>
          <p:cNvPr id="336" name="Text Box 115"/>
          <p:cNvSpPr txBox="1">
            <a:spLocks noChangeArrowheads="1"/>
          </p:cNvSpPr>
          <p:nvPr/>
        </p:nvSpPr>
        <p:spPr bwMode="auto">
          <a:xfrm>
            <a:off x="2209800" y="7924800"/>
            <a:ext cx="380999"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NO</a:t>
            </a:r>
          </a:p>
        </p:txBody>
      </p:sp>
      <p:cxnSp>
        <p:nvCxnSpPr>
          <p:cNvPr id="344" name="Straight Arrow Connector 343"/>
          <p:cNvCxnSpPr>
            <a:stCxn id="160" idx="2"/>
            <a:endCxn id="264" idx="0"/>
          </p:cNvCxnSpPr>
          <p:nvPr/>
        </p:nvCxnSpPr>
        <p:spPr>
          <a:xfrm rot="5400000">
            <a:off x="3124200" y="7124700"/>
            <a:ext cx="2286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348" name="Elbow Connector 347"/>
          <p:cNvCxnSpPr>
            <a:stCxn id="264" idx="1"/>
          </p:cNvCxnSpPr>
          <p:nvPr/>
        </p:nvCxnSpPr>
        <p:spPr>
          <a:xfrm rot="10800000" flipV="1">
            <a:off x="1371600" y="7543800"/>
            <a:ext cx="1066800" cy="152400"/>
          </a:xfrm>
          <a:prstGeom prst="bentConnector3">
            <a:avLst>
              <a:gd name="adj1" fmla="val 100057"/>
            </a:avLst>
          </a:prstGeom>
          <a:ln>
            <a:tailEnd type="arrow"/>
          </a:ln>
        </p:spPr>
        <p:style>
          <a:lnRef idx="2">
            <a:schemeClr val="dk1"/>
          </a:lnRef>
          <a:fillRef idx="0">
            <a:schemeClr val="dk1"/>
          </a:fillRef>
          <a:effectRef idx="1">
            <a:schemeClr val="dk1"/>
          </a:effectRef>
          <a:fontRef idx="minor">
            <a:schemeClr val="tx1"/>
          </a:fontRef>
        </p:style>
      </p:cxnSp>
      <p:cxnSp>
        <p:nvCxnSpPr>
          <p:cNvPr id="363" name="Straight Arrow Connector 362"/>
          <p:cNvCxnSpPr/>
          <p:nvPr/>
        </p:nvCxnSpPr>
        <p:spPr>
          <a:xfrm>
            <a:off x="2209800" y="8077200"/>
            <a:ext cx="35052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370" name="TextBox 369"/>
          <p:cNvSpPr txBox="1"/>
          <p:nvPr/>
        </p:nvSpPr>
        <p:spPr>
          <a:xfrm>
            <a:off x="5562600" y="685800"/>
            <a:ext cx="1295400" cy="369332"/>
          </a:xfrm>
          <a:prstGeom prst="rect">
            <a:avLst/>
          </a:prstGeom>
          <a:noFill/>
        </p:spPr>
        <p:txBody>
          <a:bodyPr wrap="square" rtlCol="0">
            <a:spAutoFit/>
          </a:bodyPr>
          <a:lstStyle/>
          <a:p>
            <a:r>
              <a:rPr lang="en-US" sz="900" b="1" dirty="0" smtClean="0"/>
              <a:t>Recommended Risk Mitigation Action: </a:t>
            </a:r>
            <a:endParaRPr lang="en-US" sz="900" b="1" dirty="0"/>
          </a:p>
        </p:txBody>
      </p:sp>
      <p:sp>
        <p:nvSpPr>
          <p:cNvPr id="377" name="Text Box 114"/>
          <p:cNvSpPr txBox="1">
            <a:spLocks noChangeArrowheads="1"/>
          </p:cNvSpPr>
          <p:nvPr/>
        </p:nvSpPr>
        <p:spPr bwMode="auto">
          <a:xfrm>
            <a:off x="4876800" y="41148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YES</a:t>
            </a:r>
          </a:p>
        </p:txBody>
      </p:sp>
      <p:cxnSp>
        <p:nvCxnSpPr>
          <p:cNvPr id="381" name="Shape 380"/>
          <p:cNvCxnSpPr>
            <a:stCxn id="116" idx="0"/>
          </p:cNvCxnSpPr>
          <p:nvPr/>
        </p:nvCxnSpPr>
        <p:spPr>
          <a:xfrm rot="5400000" flipH="1" flipV="1">
            <a:off x="4324350" y="2114550"/>
            <a:ext cx="304800" cy="2476500"/>
          </a:xfrm>
          <a:prstGeom prst="bentConnector2">
            <a:avLst/>
          </a:prstGeom>
          <a:ln>
            <a:tailEnd type="arrow"/>
          </a:ln>
        </p:spPr>
        <p:style>
          <a:lnRef idx="2">
            <a:schemeClr val="dk1"/>
          </a:lnRef>
          <a:fillRef idx="0">
            <a:schemeClr val="dk1"/>
          </a:fillRef>
          <a:effectRef idx="1">
            <a:schemeClr val="dk1"/>
          </a:effectRef>
          <a:fontRef idx="minor">
            <a:schemeClr val="tx1"/>
          </a:fontRef>
        </p:style>
      </p:cxnSp>
      <p:cxnSp>
        <p:nvCxnSpPr>
          <p:cNvPr id="387" name="Shape 386"/>
          <p:cNvCxnSpPr>
            <a:stCxn id="137" idx="2"/>
            <a:endCxn id="260" idx="3"/>
          </p:cNvCxnSpPr>
          <p:nvPr/>
        </p:nvCxnSpPr>
        <p:spPr>
          <a:xfrm rot="5400000">
            <a:off x="3524250" y="2800350"/>
            <a:ext cx="38100" cy="2667000"/>
          </a:xfrm>
          <a:prstGeom prst="bentConnector2">
            <a:avLst/>
          </a:prstGeom>
          <a:ln>
            <a:tailEnd type="arrow"/>
          </a:ln>
        </p:spPr>
        <p:style>
          <a:lnRef idx="2">
            <a:schemeClr val="dk1"/>
          </a:lnRef>
          <a:fillRef idx="0">
            <a:schemeClr val="dk1"/>
          </a:fillRef>
          <a:effectRef idx="1">
            <a:schemeClr val="dk1"/>
          </a:effectRef>
          <a:fontRef idx="minor">
            <a:schemeClr val="tx1"/>
          </a:fontRef>
        </p:style>
      </p:cxnSp>
      <p:cxnSp>
        <p:nvCxnSpPr>
          <p:cNvPr id="90" name="Straight Arrow Connector 89"/>
          <p:cNvCxnSpPr>
            <a:stCxn id="114" idx="0"/>
          </p:cNvCxnSpPr>
          <p:nvPr/>
        </p:nvCxnSpPr>
        <p:spPr>
          <a:xfrm rot="5400000" flipH="1" flipV="1">
            <a:off x="4800600" y="1981200"/>
            <a:ext cx="1524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91" name="Text Box 115"/>
          <p:cNvSpPr txBox="1">
            <a:spLocks noChangeArrowheads="1"/>
          </p:cNvSpPr>
          <p:nvPr/>
        </p:nvSpPr>
        <p:spPr bwMode="auto">
          <a:xfrm>
            <a:off x="4953000" y="19050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NO</a:t>
            </a:r>
          </a:p>
        </p:txBody>
      </p:sp>
      <p:cxnSp>
        <p:nvCxnSpPr>
          <p:cNvPr id="105" name="Straight Arrow Connector 104"/>
          <p:cNvCxnSpPr>
            <a:stCxn id="137" idx="0"/>
          </p:cNvCxnSpPr>
          <p:nvPr/>
        </p:nvCxnSpPr>
        <p:spPr>
          <a:xfrm rot="5400000" flipH="1" flipV="1">
            <a:off x="4762500" y="3314700"/>
            <a:ext cx="2286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92" name="TextBox 91"/>
          <p:cNvSpPr txBox="1"/>
          <p:nvPr/>
        </p:nvSpPr>
        <p:spPr>
          <a:xfrm>
            <a:off x="5715000" y="1138535"/>
            <a:ext cx="838200" cy="584776"/>
          </a:xfrm>
          <a:prstGeom prst="rect">
            <a:avLst/>
          </a:prstGeom>
          <a:noFill/>
        </p:spPr>
        <p:txBody>
          <a:bodyPr wrap="square" rtlCol="0">
            <a:spAutoFit/>
          </a:bodyPr>
          <a:lstStyle/>
          <a:p>
            <a:r>
              <a:rPr lang="en-US" sz="800" b="1" dirty="0" smtClean="0"/>
              <a:t>Appropriate justification to be provided </a:t>
            </a:r>
            <a:r>
              <a:rPr lang="en-US" sz="800" b="1" dirty="0" smtClean="0">
                <a:solidFill>
                  <a:srgbClr val="FF0000"/>
                </a:solidFill>
              </a:rPr>
              <a:t>(link to policy)  </a:t>
            </a:r>
            <a:endParaRPr lang="en-US" sz="800" b="1" u="sng" dirty="0">
              <a:solidFill>
                <a:srgbClr val="FF0000"/>
              </a:solidFill>
            </a:endParaRPr>
          </a:p>
        </p:txBody>
      </p:sp>
      <p:cxnSp>
        <p:nvCxnSpPr>
          <p:cNvPr id="100" name="Elbow Connector 99"/>
          <p:cNvCxnSpPr/>
          <p:nvPr/>
        </p:nvCxnSpPr>
        <p:spPr>
          <a:xfrm>
            <a:off x="4038600" y="1445568"/>
            <a:ext cx="1676400" cy="2232"/>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sp>
        <p:nvSpPr>
          <p:cNvPr id="109" name="TextBox 108"/>
          <p:cNvSpPr txBox="1"/>
          <p:nvPr/>
        </p:nvSpPr>
        <p:spPr>
          <a:xfrm>
            <a:off x="5715000" y="1752600"/>
            <a:ext cx="838200" cy="830997"/>
          </a:xfrm>
          <a:prstGeom prst="rect">
            <a:avLst/>
          </a:prstGeom>
          <a:noFill/>
        </p:spPr>
        <p:txBody>
          <a:bodyPr wrap="square" rtlCol="0">
            <a:spAutoFit/>
          </a:bodyPr>
          <a:lstStyle/>
          <a:p>
            <a:r>
              <a:rPr lang="en-US" sz="800" b="1" dirty="0" smtClean="0"/>
              <a:t>All programme actors and their responsibilities to be clearly identified  </a:t>
            </a:r>
            <a:endParaRPr lang="en-US" sz="800" b="1" u="sng" dirty="0"/>
          </a:p>
        </p:txBody>
      </p:sp>
      <p:sp>
        <p:nvSpPr>
          <p:cNvPr id="110" name="TextBox 109"/>
          <p:cNvSpPr txBox="1"/>
          <p:nvPr/>
        </p:nvSpPr>
        <p:spPr>
          <a:xfrm>
            <a:off x="5715000" y="3048000"/>
            <a:ext cx="838200" cy="830997"/>
          </a:xfrm>
          <a:prstGeom prst="rect">
            <a:avLst/>
          </a:prstGeom>
          <a:noFill/>
        </p:spPr>
        <p:txBody>
          <a:bodyPr wrap="square" rtlCol="0">
            <a:spAutoFit/>
          </a:bodyPr>
          <a:lstStyle/>
          <a:p>
            <a:r>
              <a:rPr lang="en-US" sz="800" b="1" dirty="0" smtClean="0"/>
              <a:t>Governance risk assessment to be undertaken  </a:t>
            </a:r>
            <a:r>
              <a:rPr lang="en-US" sz="800" b="1" dirty="0" smtClean="0">
                <a:solidFill>
                  <a:srgbClr val="FF0000"/>
                </a:solidFill>
              </a:rPr>
              <a:t>(link to best practice)</a:t>
            </a:r>
            <a:endParaRPr lang="en-US" sz="800" b="1" u="sng" dirty="0">
              <a:solidFill>
                <a:srgbClr val="FF0000"/>
              </a:solidFill>
            </a:endParaRPr>
          </a:p>
        </p:txBody>
      </p:sp>
      <p:sp>
        <p:nvSpPr>
          <p:cNvPr id="123" name="TextBox 122"/>
          <p:cNvSpPr txBox="1"/>
          <p:nvPr/>
        </p:nvSpPr>
        <p:spPr>
          <a:xfrm>
            <a:off x="5715000" y="4343400"/>
            <a:ext cx="838200" cy="1077218"/>
          </a:xfrm>
          <a:prstGeom prst="rect">
            <a:avLst/>
          </a:prstGeom>
          <a:noFill/>
        </p:spPr>
        <p:txBody>
          <a:bodyPr wrap="square" rtlCol="0">
            <a:spAutoFit/>
          </a:bodyPr>
          <a:lstStyle/>
          <a:p>
            <a:endParaRPr lang="en-US" sz="800" b="1" dirty="0" smtClean="0"/>
          </a:p>
          <a:p>
            <a:r>
              <a:rPr lang="en-US" sz="800" b="1" dirty="0" smtClean="0"/>
              <a:t>Appropriate mechanisms to be placed </a:t>
            </a:r>
            <a:r>
              <a:rPr lang="en-US" sz="800" b="1" dirty="0" smtClean="0">
                <a:solidFill>
                  <a:srgbClr val="FF0000"/>
                </a:solidFill>
              </a:rPr>
              <a:t>(link to best practice/</a:t>
            </a:r>
            <a:r>
              <a:rPr lang="en-US" sz="800" b="1" dirty="0" err="1" smtClean="0">
                <a:solidFill>
                  <a:srgbClr val="FF0000"/>
                </a:solidFill>
              </a:rPr>
              <a:t>resouces</a:t>
            </a:r>
            <a:r>
              <a:rPr lang="en-US" sz="800" b="1" dirty="0" smtClean="0">
                <a:solidFill>
                  <a:srgbClr val="FF0000"/>
                </a:solidFill>
              </a:rPr>
              <a:t>)</a:t>
            </a:r>
            <a:r>
              <a:rPr lang="en-US" sz="800" b="1" u="sng" dirty="0" smtClean="0">
                <a:solidFill>
                  <a:srgbClr val="FF0000"/>
                </a:solidFill>
              </a:rPr>
              <a:t> </a:t>
            </a:r>
          </a:p>
          <a:p>
            <a:endParaRPr lang="en-US" sz="800" b="1" u="sng" dirty="0"/>
          </a:p>
        </p:txBody>
      </p:sp>
      <p:sp>
        <p:nvSpPr>
          <p:cNvPr id="178" name="TextBox 177"/>
          <p:cNvSpPr txBox="1"/>
          <p:nvPr/>
        </p:nvSpPr>
        <p:spPr>
          <a:xfrm>
            <a:off x="5715000" y="5715000"/>
            <a:ext cx="838200" cy="1077218"/>
          </a:xfrm>
          <a:prstGeom prst="rect">
            <a:avLst/>
          </a:prstGeom>
          <a:noFill/>
        </p:spPr>
        <p:txBody>
          <a:bodyPr wrap="square" rtlCol="0">
            <a:spAutoFit/>
          </a:bodyPr>
          <a:lstStyle/>
          <a:p>
            <a:r>
              <a:rPr lang="en-US" sz="800" b="1" dirty="0" smtClean="0"/>
              <a:t>Necessary mechanisms /processes to be established  in accordance with  UN-REDD policies </a:t>
            </a:r>
            <a:r>
              <a:rPr lang="en-US" sz="800" b="1" dirty="0" smtClean="0">
                <a:solidFill>
                  <a:srgbClr val="FF0000"/>
                </a:solidFill>
              </a:rPr>
              <a:t>(link to guidance)</a:t>
            </a:r>
            <a:endParaRPr lang="en-US" sz="800" b="1" dirty="0">
              <a:solidFill>
                <a:srgbClr val="FF0000"/>
              </a:solidFill>
            </a:endParaRPr>
          </a:p>
        </p:txBody>
      </p:sp>
      <p:sp>
        <p:nvSpPr>
          <p:cNvPr id="129" name="TextBox 128"/>
          <p:cNvSpPr txBox="1"/>
          <p:nvPr/>
        </p:nvSpPr>
        <p:spPr>
          <a:xfrm rot="16200000">
            <a:off x="5797034" y="2672834"/>
            <a:ext cx="1752600" cy="369332"/>
          </a:xfrm>
          <a:prstGeom prst="rect">
            <a:avLst/>
          </a:prstGeom>
          <a:noFill/>
        </p:spPr>
        <p:txBody>
          <a:bodyPr wrap="square" rtlCol="0">
            <a:spAutoFit/>
          </a:bodyPr>
          <a:lstStyle/>
          <a:p>
            <a:pPr algn="ctr"/>
            <a:r>
              <a:rPr lang="en-US" b="1" dirty="0" smtClean="0">
                <a:solidFill>
                  <a:schemeClr val="bg1"/>
                </a:solidFill>
              </a:rPr>
              <a:t>PROGRAMME</a:t>
            </a:r>
            <a:endParaRPr lang="en-US" b="1" dirty="0">
              <a:solidFill>
                <a:schemeClr val="bg1"/>
              </a:solidFill>
            </a:endParaRPr>
          </a:p>
        </p:txBody>
      </p:sp>
      <p:sp>
        <p:nvSpPr>
          <p:cNvPr id="131" name="TextBox 130"/>
          <p:cNvSpPr txBox="1"/>
          <p:nvPr/>
        </p:nvSpPr>
        <p:spPr>
          <a:xfrm rot="16200000">
            <a:off x="5797034" y="6101834"/>
            <a:ext cx="1752600" cy="369332"/>
          </a:xfrm>
          <a:prstGeom prst="rect">
            <a:avLst/>
          </a:prstGeom>
          <a:noFill/>
        </p:spPr>
        <p:txBody>
          <a:bodyPr wrap="square" rtlCol="0">
            <a:spAutoFit/>
          </a:bodyPr>
          <a:lstStyle/>
          <a:p>
            <a:pPr algn="ctr"/>
            <a:r>
              <a:rPr lang="en-US" b="1" dirty="0" smtClean="0">
                <a:solidFill>
                  <a:schemeClr val="bg1"/>
                </a:solidFill>
              </a:rPr>
              <a:t>OPERATION</a:t>
            </a:r>
            <a:endParaRPr lang="en-US" b="1" dirty="0">
              <a:solidFill>
                <a:schemeClr val="bg1"/>
              </a:solidFill>
            </a:endParaRPr>
          </a:p>
        </p:txBody>
      </p:sp>
      <p:sp>
        <p:nvSpPr>
          <p:cNvPr id="134" name="TextBox 133"/>
          <p:cNvSpPr txBox="1"/>
          <p:nvPr/>
        </p:nvSpPr>
        <p:spPr>
          <a:xfrm>
            <a:off x="5715000" y="7239000"/>
            <a:ext cx="838200" cy="1077218"/>
          </a:xfrm>
          <a:prstGeom prst="rect">
            <a:avLst/>
          </a:prstGeom>
          <a:noFill/>
        </p:spPr>
        <p:txBody>
          <a:bodyPr wrap="square" rtlCol="0">
            <a:spAutoFit/>
          </a:bodyPr>
          <a:lstStyle/>
          <a:p>
            <a:r>
              <a:rPr lang="en-US" sz="800" b="1" dirty="0" smtClean="0"/>
              <a:t>Necessary mechanisms /processes to be established  in accordance with  UN-REDD policies </a:t>
            </a:r>
            <a:r>
              <a:rPr lang="en-US" sz="800" b="1" dirty="0" smtClean="0">
                <a:solidFill>
                  <a:srgbClr val="FF0000"/>
                </a:solidFill>
              </a:rPr>
              <a:t>(</a:t>
            </a:r>
            <a:r>
              <a:rPr lang="en-US" sz="800" b="1" dirty="0" err="1" smtClean="0">
                <a:solidFill>
                  <a:srgbClr val="FF0000"/>
                </a:solidFill>
              </a:rPr>
              <a:t>lnk</a:t>
            </a:r>
            <a:r>
              <a:rPr lang="en-US" sz="800" b="1" dirty="0" smtClean="0">
                <a:solidFill>
                  <a:srgbClr val="FF0000"/>
                </a:solidFill>
              </a:rPr>
              <a:t> to guidance)</a:t>
            </a:r>
            <a:endParaRPr lang="en-US" sz="800" b="1" dirty="0">
              <a:solidFill>
                <a:srgbClr val="FF0000"/>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 name="Rectangle 97"/>
          <p:cNvSpPr/>
          <p:nvPr/>
        </p:nvSpPr>
        <p:spPr>
          <a:xfrm>
            <a:off x="0" y="4343400"/>
            <a:ext cx="6858000" cy="48006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Rectangle 95"/>
          <p:cNvSpPr/>
          <p:nvPr/>
        </p:nvSpPr>
        <p:spPr>
          <a:xfrm>
            <a:off x="0" y="990600"/>
            <a:ext cx="6858000" cy="335280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ounded Rectangle 9"/>
          <p:cNvSpPr/>
          <p:nvPr/>
        </p:nvSpPr>
        <p:spPr>
          <a:xfrm>
            <a:off x="152400" y="533400"/>
            <a:ext cx="3048000" cy="381000"/>
          </a:xfrm>
          <a:prstGeom prst="roundRect">
            <a:avLst/>
          </a:prstGeom>
          <a:solidFill>
            <a:schemeClr val="accent1">
              <a:lumMod val="40000"/>
              <a:lumOff val="6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u="sng" dirty="0" smtClean="0">
                <a:solidFill>
                  <a:schemeClr val="tx1"/>
                </a:solidFill>
              </a:rPr>
              <a:t>Criterion 3 – Stakeholder participation[1]:</a:t>
            </a:r>
          </a:p>
          <a:p>
            <a:pPr algn="ctr"/>
            <a:r>
              <a:rPr lang="en-US" sz="800" b="1" dirty="0" smtClean="0">
                <a:solidFill>
                  <a:schemeClr val="tx1"/>
                </a:solidFill>
                <a:ea typeface="Calibri"/>
                <a:cs typeface="Times New Roman"/>
              </a:rPr>
              <a:t>a) All relevant stakeholders are identified and enabled to participate in a meaningful and effective manner</a:t>
            </a:r>
            <a:r>
              <a:rPr lang="en-US" sz="800" b="1" dirty="0" smtClean="0">
                <a:solidFill>
                  <a:schemeClr val="tx1"/>
                </a:solidFill>
              </a:rPr>
              <a:t>.</a:t>
            </a:r>
            <a:endParaRPr lang="en-US" sz="800" b="1" dirty="0">
              <a:solidFill>
                <a:schemeClr val="tx1"/>
              </a:solidFill>
            </a:endParaRPr>
          </a:p>
        </p:txBody>
      </p:sp>
      <p:sp>
        <p:nvSpPr>
          <p:cNvPr id="15" name="Rounded Rectangle 14"/>
          <p:cNvSpPr/>
          <p:nvPr/>
        </p:nvSpPr>
        <p:spPr>
          <a:xfrm>
            <a:off x="152400" y="1143000"/>
            <a:ext cx="2819400" cy="228600"/>
          </a:xfrm>
          <a:prstGeom prst="roundRect">
            <a:avLst/>
          </a:prstGeom>
          <a:solidFill>
            <a:schemeClr val="accent6">
              <a:lumMod val="60000"/>
              <a:lumOff val="4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r>
              <a:rPr lang="en-US" sz="800" b="1" dirty="0" smtClean="0">
                <a:solidFill>
                  <a:schemeClr val="tx1"/>
                </a:solidFill>
              </a:rPr>
              <a:t>Have all relevant groups of stakeholders been identified [2]?  </a:t>
            </a:r>
          </a:p>
        </p:txBody>
      </p:sp>
      <p:sp>
        <p:nvSpPr>
          <p:cNvPr id="19" name="Text Box 227"/>
          <p:cNvSpPr txBox="1">
            <a:spLocks noChangeArrowheads="1"/>
          </p:cNvSpPr>
          <p:nvPr/>
        </p:nvSpPr>
        <p:spPr bwMode="auto">
          <a:xfrm>
            <a:off x="5791200" y="1117937"/>
            <a:ext cx="838200" cy="1261884"/>
          </a:xfrm>
          <a:prstGeom prst="rect">
            <a:avLst/>
          </a:prstGeom>
          <a:noFill/>
          <a:ln w="9525">
            <a:noFill/>
            <a:miter lim="800000"/>
            <a:headEnd/>
            <a:tailEnd/>
          </a:ln>
          <a:effectLst/>
        </p:spPr>
        <p:txBody>
          <a:bodyPr wrap="square">
            <a:spAutoFit/>
          </a:bodyPr>
          <a:lstStyle/>
          <a:p>
            <a:pPr>
              <a:spcBef>
                <a:spcPct val="50000"/>
              </a:spcBef>
            </a:pPr>
            <a:r>
              <a:rPr lang="en-US" sz="800" b="1" dirty="0" smtClean="0"/>
              <a:t>Stakeholders and their interests should be identified and documented </a:t>
            </a:r>
            <a:r>
              <a:rPr lang="en-US" sz="800" b="1" dirty="0" smtClean="0">
                <a:solidFill>
                  <a:srgbClr val="FF0000"/>
                </a:solidFill>
              </a:rPr>
              <a:t>(link to list of stakeholders)</a:t>
            </a:r>
            <a:endParaRPr lang="en-US" sz="800" b="1" u="sng" dirty="0" smtClean="0">
              <a:solidFill>
                <a:srgbClr val="FF0000"/>
              </a:solidFill>
            </a:endParaRPr>
          </a:p>
          <a:p>
            <a:pPr>
              <a:spcBef>
                <a:spcPct val="50000"/>
              </a:spcBef>
            </a:pPr>
            <a:endParaRPr lang="en-US" sz="800" u="sng" dirty="0"/>
          </a:p>
        </p:txBody>
      </p:sp>
      <p:sp>
        <p:nvSpPr>
          <p:cNvPr id="22" name="Rounded Rectangle 21"/>
          <p:cNvSpPr/>
          <p:nvPr/>
        </p:nvSpPr>
        <p:spPr>
          <a:xfrm>
            <a:off x="152400" y="4495800"/>
            <a:ext cx="2743200" cy="381000"/>
          </a:xfrm>
          <a:prstGeom prst="roundRect">
            <a:avLst/>
          </a:prstGeom>
          <a:solidFill>
            <a:schemeClr val="accent6">
              <a:lumMod val="60000"/>
              <a:lumOff val="4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r>
              <a:rPr lang="en-US" sz="800" b="1" dirty="0" smtClean="0">
                <a:solidFill>
                  <a:schemeClr val="tx1"/>
                </a:solidFill>
              </a:rPr>
              <a:t>Have all relevant stakeholder groups been actively invited to engage in a timely manner  and in appropriate format/language?</a:t>
            </a:r>
          </a:p>
        </p:txBody>
      </p:sp>
      <p:sp>
        <p:nvSpPr>
          <p:cNvPr id="35" name="Rounded Rectangle 34"/>
          <p:cNvSpPr/>
          <p:nvPr/>
        </p:nvSpPr>
        <p:spPr>
          <a:xfrm>
            <a:off x="3124200" y="4876800"/>
            <a:ext cx="2209800" cy="457200"/>
          </a:xfrm>
          <a:prstGeom prst="roundRect">
            <a:avLst/>
          </a:prstGeom>
          <a:solidFill>
            <a:srgbClr val="FFCB9C"/>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r>
              <a:rPr lang="en-US" sz="800" b="1" dirty="0" smtClean="0">
                <a:solidFill>
                  <a:schemeClr val="tx1"/>
                </a:solidFill>
              </a:rPr>
              <a:t>Do representatives have authority to represent stakeholder groups and can be held accountable by them[3]?</a:t>
            </a:r>
          </a:p>
        </p:txBody>
      </p:sp>
      <p:sp>
        <p:nvSpPr>
          <p:cNvPr id="37" name="Rounded Rectangle 36"/>
          <p:cNvSpPr/>
          <p:nvPr/>
        </p:nvSpPr>
        <p:spPr>
          <a:xfrm>
            <a:off x="3048000" y="2514600"/>
            <a:ext cx="2286000" cy="304800"/>
          </a:xfrm>
          <a:prstGeom prst="roundRect">
            <a:avLst/>
          </a:prstGeom>
          <a:solidFill>
            <a:schemeClr val="accent6">
              <a:lumMod val="20000"/>
              <a:lumOff val="8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r>
              <a:rPr lang="en-US" sz="800" b="1" dirty="0" smtClean="0">
                <a:solidFill>
                  <a:schemeClr val="tx1"/>
                </a:solidFill>
              </a:rPr>
              <a:t>Have reliable maps been established for affected forest areas?</a:t>
            </a:r>
          </a:p>
        </p:txBody>
      </p:sp>
      <p:sp>
        <p:nvSpPr>
          <p:cNvPr id="38" name="Rounded Rectangle 37"/>
          <p:cNvSpPr/>
          <p:nvPr/>
        </p:nvSpPr>
        <p:spPr>
          <a:xfrm>
            <a:off x="3048000" y="2971800"/>
            <a:ext cx="2286000" cy="304800"/>
          </a:xfrm>
          <a:prstGeom prst="roundRect">
            <a:avLst/>
          </a:prstGeom>
          <a:solidFill>
            <a:schemeClr val="accent6">
              <a:lumMod val="20000"/>
              <a:lumOff val="8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r>
              <a:rPr lang="en-US" sz="800" b="1" dirty="0" smtClean="0">
                <a:solidFill>
                  <a:schemeClr val="tx1"/>
                </a:solidFill>
              </a:rPr>
              <a:t>Have (potentially) overlapping claims for land or resources been identified?</a:t>
            </a:r>
          </a:p>
        </p:txBody>
      </p:sp>
      <p:sp>
        <p:nvSpPr>
          <p:cNvPr id="39" name="Rounded Rectangle 38"/>
          <p:cNvSpPr/>
          <p:nvPr/>
        </p:nvSpPr>
        <p:spPr>
          <a:xfrm>
            <a:off x="3048000" y="3429000"/>
            <a:ext cx="2286000" cy="304800"/>
          </a:xfrm>
          <a:prstGeom prst="roundRect">
            <a:avLst/>
          </a:prstGeom>
          <a:solidFill>
            <a:schemeClr val="accent6">
              <a:lumMod val="20000"/>
              <a:lumOff val="8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r>
              <a:rPr lang="en-US" sz="800" b="1" dirty="0" smtClean="0">
                <a:solidFill>
                  <a:schemeClr val="tx1"/>
                </a:solidFill>
              </a:rPr>
              <a:t>Does the </a:t>
            </a:r>
            <a:r>
              <a:rPr lang="en-US" sz="800" b="1" dirty="0" err="1" smtClean="0">
                <a:solidFill>
                  <a:schemeClr val="tx1"/>
                </a:solidFill>
              </a:rPr>
              <a:t>programme</a:t>
            </a:r>
            <a:r>
              <a:rPr lang="en-US" sz="800" b="1" dirty="0" smtClean="0">
                <a:solidFill>
                  <a:schemeClr val="tx1"/>
                </a:solidFill>
              </a:rPr>
              <a:t> outline how carbon rights and other benefits are distributed impartially? </a:t>
            </a:r>
          </a:p>
        </p:txBody>
      </p:sp>
      <p:sp>
        <p:nvSpPr>
          <p:cNvPr id="40" name="Rounded Rectangle 39"/>
          <p:cNvSpPr/>
          <p:nvPr/>
        </p:nvSpPr>
        <p:spPr>
          <a:xfrm>
            <a:off x="3048000" y="3886200"/>
            <a:ext cx="2286000" cy="304800"/>
          </a:xfrm>
          <a:prstGeom prst="roundRect">
            <a:avLst/>
          </a:prstGeom>
          <a:solidFill>
            <a:schemeClr val="accent6">
              <a:lumMod val="20000"/>
              <a:lumOff val="8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r>
              <a:rPr lang="en-US" sz="800" b="1" dirty="0" smtClean="0">
                <a:solidFill>
                  <a:schemeClr val="tx1"/>
                </a:solidFill>
              </a:rPr>
              <a:t>Has the </a:t>
            </a:r>
            <a:r>
              <a:rPr lang="en-US" sz="800" b="1" dirty="0" err="1" smtClean="0">
                <a:solidFill>
                  <a:schemeClr val="tx1"/>
                </a:solidFill>
              </a:rPr>
              <a:t>programme</a:t>
            </a:r>
            <a:r>
              <a:rPr lang="en-US" sz="800" b="1" dirty="0" smtClean="0">
                <a:solidFill>
                  <a:schemeClr val="tx1"/>
                </a:solidFill>
              </a:rPr>
              <a:t> demonstrated that it will not impact decisions in dispute situations?</a:t>
            </a:r>
          </a:p>
        </p:txBody>
      </p:sp>
      <p:sp>
        <p:nvSpPr>
          <p:cNvPr id="43" name="Rounded Rectangle 42"/>
          <p:cNvSpPr/>
          <p:nvPr/>
        </p:nvSpPr>
        <p:spPr>
          <a:xfrm>
            <a:off x="152400" y="5958274"/>
            <a:ext cx="2667000" cy="290126"/>
          </a:xfrm>
          <a:prstGeom prst="roundRect">
            <a:avLst/>
          </a:prstGeom>
          <a:solidFill>
            <a:schemeClr val="accent6">
              <a:lumMod val="60000"/>
              <a:lumOff val="4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r>
              <a:rPr lang="en-US" sz="800" b="1" dirty="0" smtClean="0">
                <a:solidFill>
                  <a:schemeClr val="tx1"/>
                </a:solidFill>
              </a:rPr>
              <a:t>Are stakeholders meaningfully involved in designing the stakeholder participation process and mechanism?</a:t>
            </a:r>
          </a:p>
        </p:txBody>
      </p:sp>
      <p:sp>
        <p:nvSpPr>
          <p:cNvPr id="46" name="Rounded Rectangle 45"/>
          <p:cNvSpPr/>
          <p:nvPr/>
        </p:nvSpPr>
        <p:spPr>
          <a:xfrm>
            <a:off x="3124200" y="6934200"/>
            <a:ext cx="2209800" cy="381000"/>
          </a:xfrm>
          <a:prstGeom prst="roundRect">
            <a:avLst/>
          </a:prstGeom>
          <a:solidFill>
            <a:schemeClr val="accent6">
              <a:lumMod val="20000"/>
              <a:lumOff val="8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r>
              <a:rPr lang="en-US" sz="800" b="1" dirty="0" smtClean="0">
                <a:solidFill>
                  <a:schemeClr val="tx1"/>
                </a:solidFill>
              </a:rPr>
              <a:t>Do stakeholders have access to additional external and independent  expertise including legal advice?</a:t>
            </a:r>
          </a:p>
        </p:txBody>
      </p:sp>
      <p:sp>
        <p:nvSpPr>
          <p:cNvPr id="47" name="Rounded Rectangle 46"/>
          <p:cNvSpPr/>
          <p:nvPr/>
        </p:nvSpPr>
        <p:spPr>
          <a:xfrm>
            <a:off x="152400" y="7315201"/>
            <a:ext cx="2667000" cy="380999"/>
          </a:xfrm>
          <a:prstGeom prst="roundRect">
            <a:avLst/>
          </a:prstGeom>
          <a:solidFill>
            <a:schemeClr val="accent6">
              <a:lumMod val="60000"/>
              <a:lumOff val="4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r>
              <a:rPr lang="en-US" sz="800" b="1" dirty="0" smtClean="0">
                <a:solidFill>
                  <a:schemeClr val="tx1"/>
                </a:solidFill>
              </a:rPr>
              <a:t>Are stakeholders regularly, timely , free of costs, accurately and in appropriate format/language informed about program updates?  </a:t>
            </a:r>
          </a:p>
        </p:txBody>
      </p:sp>
      <p:sp>
        <p:nvSpPr>
          <p:cNvPr id="52" name="Rounded Rectangle 51"/>
          <p:cNvSpPr/>
          <p:nvPr/>
        </p:nvSpPr>
        <p:spPr>
          <a:xfrm>
            <a:off x="228600" y="8382000"/>
            <a:ext cx="2590800" cy="381000"/>
          </a:xfrm>
          <a:prstGeom prst="roundRect">
            <a:avLst/>
          </a:prstGeom>
          <a:solidFill>
            <a:schemeClr val="accent6">
              <a:lumMod val="60000"/>
              <a:lumOff val="4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r>
              <a:rPr lang="en-US" sz="800" b="1" dirty="0" smtClean="0">
                <a:solidFill>
                  <a:schemeClr val="tx1"/>
                </a:solidFill>
              </a:rPr>
              <a:t>Does the </a:t>
            </a:r>
            <a:r>
              <a:rPr lang="en-US" sz="800" b="1" dirty="0" err="1" smtClean="0">
                <a:solidFill>
                  <a:schemeClr val="tx1"/>
                </a:solidFill>
              </a:rPr>
              <a:t>programme</a:t>
            </a:r>
            <a:r>
              <a:rPr lang="en-US" sz="800" b="1" dirty="0" smtClean="0">
                <a:solidFill>
                  <a:schemeClr val="tx1"/>
                </a:solidFill>
              </a:rPr>
              <a:t> incorporate an accessible,  transparent and impartial grievance mechanism for all stakeholders?</a:t>
            </a:r>
          </a:p>
        </p:txBody>
      </p:sp>
      <p:sp>
        <p:nvSpPr>
          <p:cNvPr id="63" name="Rounded Rectangle 62"/>
          <p:cNvSpPr/>
          <p:nvPr/>
        </p:nvSpPr>
        <p:spPr>
          <a:xfrm>
            <a:off x="3124200" y="5486400"/>
            <a:ext cx="2209800" cy="533400"/>
          </a:xfrm>
          <a:prstGeom prst="roundRect">
            <a:avLst/>
          </a:prstGeom>
          <a:solidFill>
            <a:schemeClr val="accent6">
              <a:lumMod val="20000"/>
              <a:lumOff val="8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r>
              <a:rPr lang="en-US" sz="800" b="1" dirty="0" smtClean="0">
                <a:solidFill>
                  <a:srgbClr val="000000"/>
                </a:solidFill>
                <a:ea typeface="Calibri"/>
                <a:cs typeface="Calibri"/>
              </a:rPr>
              <a:t>Are representatives able to report all relevant information accurately back to stakeholder groups in a timely manner to seek their feedback?</a:t>
            </a:r>
            <a:endParaRPr lang="en-US" sz="800" b="1" dirty="0" smtClean="0">
              <a:solidFill>
                <a:schemeClr val="tx1"/>
              </a:solidFill>
            </a:endParaRPr>
          </a:p>
        </p:txBody>
      </p:sp>
      <p:sp>
        <p:nvSpPr>
          <p:cNvPr id="66" name="Rounded Rectangle 65"/>
          <p:cNvSpPr/>
          <p:nvPr/>
        </p:nvSpPr>
        <p:spPr>
          <a:xfrm>
            <a:off x="3200400" y="8686800"/>
            <a:ext cx="3429000" cy="381000"/>
          </a:xfrm>
          <a:prstGeom prst="roundRect">
            <a:avLst/>
          </a:prstGeom>
          <a:ln/>
        </p:spPr>
        <p:style>
          <a:lnRef idx="1">
            <a:schemeClr val="accent3"/>
          </a:lnRef>
          <a:fillRef idx="3">
            <a:schemeClr val="accent3"/>
          </a:fillRef>
          <a:effectRef idx="2">
            <a:schemeClr val="accent3"/>
          </a:effectRef>
          <a:fontRef idx="minor">
            <a:schemeClr val="lt1"/>
          </a:fontRef>
        </p:style>
        <p:txBody>
          <a:bodyPr rtlCol="0" anchor="ctr"/>
          <a:lstStyle/>
          <a:p>
            <a:pPr algn="ctr" fontAlgn="b"/>
            <a:r>
              <a:rPr lang="en-US" sz="800" b="1" dirty="0" smtClean="0">
                <a:solidFill>
                  <a:schemeClr val="tx1"/>
                </a:solidFill>
              </a:rPr>
              <a:t>The </a:t>
            </a:r>
            <a:r>
              <a:rPr lang="en-US" sz="800" b="1" dirty="0" err="1" smtClean="0">
                <a:solidFill>
                  <a:schemeClr val="tx1"/>
                </a:solidFill>
              </a:rPr>
              <a:t>Programme</a:t>
            </a:r>
            <a:r>
              <a:rPr lang="en-US" sz="800" b="1" dirty="0" smtClean="0">
                <a:solidFill>
                  <a:schemeClr val="tx1"/>
                </a:solidFill>
              </a:rPr>
              <a:t> has effectively engaged all relevant stakeholders, in accordance with UN-REDD </a:t>
            </a:r>
            <a:r>
              <a:rPr lang="en-US" sz="800" b="1" dirty="0" err="1" smtClean="0">
                <a:solidFill>
                  <a:schemeClr val="tx1"/>
                </a:solidFill>
              </a:rPr>
              <a:t>Programme</a:t>
            </a:r>
            <a:r>
              <a:rPr lang="en-US" sz="800" b="1" dirty="0" smtClean="0">
                <a:solidFill>
                  <a:schemeClr val="tx1"/>
                </a:solidFill>
              </a:rPr>
              <a:t> guidelines.</a:t>
            </a:r>
          </a:p>
        </p:txBody>
      </p:sp>
      <p:cxnSp>
        <p:nvCxnSpPr>
          <p:cNvPr id="117" name="Elbow Connector 116"/>
          <p:cNvCxnSpPr>
            <a:stCxn id="52" idx="2"/>
            <a:endCxn id="66" idx="1"/>
          </p:cNvCxnSpPr>
          <p:nvPr/>
        </p:nvCxnSpPr>
        <p:spPr>
          <a:xfrm rot="16200000" flipH="1">
            <a:off x="2305050" y="7981950"/>
            <a:ext cx="114300" cy="1676400"/>
          </a:xfrm>
          <a:prstGeom prst="bentConnector2">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3" name="Elbow Connector 132"/>
          <p:cNvCxnSpPr/>
          <p:nvPr/>
        </p:nvCxnSpPr>
        <p:spPr>
          <a:xfrm>
            <a:off x="2819400" y="7568627"/>
            <a:ext cx="2971800" cy="203773"/>
          </a:xfrm>
          <a:prstGeom prst="bentConnector3">
            <a:avLst>
              <a:gd name="adj1" fmla="val 9131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37" name="Text Box 221"/>
          <p:cNvSpPr txBox="1">
            <a:spLocks noChangeArrowheads="1"/>
          </p:cNvSpPr>
          <p:nvPr/>
        </p:nvSpPr>
        <p:spPr bwMode="auto">
          <a:xfrm flipH="1">
            <a:off x="5334000" y="609600"/>
            <a:ext cx="1524000" cy="353943"/>
          </a:xfrm>
          <a:prstGeom prst="rect">
            <a:avLst/>
          </a:prstGeom>
          <a:noFill/>
          <a:ln w="9525">
            <a:noFill/>
            <a:miter lim="800000"/>
            <a:headEnd/>
            <a:tailEnd/>
          </a:ln>
          <a:effectLst/>
        </p:spPr>
        <p:txBody>
          <a:bodyPr wrap="square" tIns="0" anchor="ctr">
            <a:spAutoFit/>
          </a:bodyPr>
          <a:lstStyle/>
          <a:p>
            <a:pPr>
              <a:spcBef>
                <a:spcPct val="50000"/>
              </a:spcBef>
            </a:pPr>
            <a:r>
              <a:rPr lang="en-US" sz="1000" b="1" dirty="0" smtClean="0"/>
              <a:t>Recommended  Risk Mitigation  Action :</a:t>
            </a:r>
            <a:endParaRPr lang="en-US" sz="1000" b="1" dirty="0"/>
          </a:p>
        </p:txBody>
      </p:sp>
      <p:cxnSp>
        <p:nvCxnSpPr>
          <p:cNvPr id="141" name="Elbow Connector 140"/>
          <p:cNvCxnSpPr>
            <a:stCxn id="37" idx="3"/>
          </p:cNvCxnSpPr>
          <p:nvPr/>
        </p:nvCxnSpPr>
        <p:spPr>
          <a:xfrm>
            <a:off x="5334000" y="2667000"/>
            <a:ext cx="457200" cy="1588"/>
          </a:xfrm>
          <a:prstGeom prst="bentConnector3">
            <a:avLst>
              <a:gd name="adj1" fmla="val 50000"/>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53" name="Elbow Connector 91"/>
          <p:cNvCxnSpPr>
            <a:stCxn id="40" idx="1"/>
            <a:endCxn id="22" idx="0"/>
          </p:cNvCxnSpPr>
          <p:nvPr/>
        </p:nvCxnSpPr>
        <p:spPr>
          <a:xfrm rot="10800000" flipV="1">
            <a:off x="1524000" y="4038600"/>
            <a:ext cx="1524000" cy="457200"/>
          </a:xfrm>
          <a:prstGeom prst="bentConnector2">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04" name="Elbow Connector 203"/>
          <p:cNvCxnSpPr>
            <a:stCxn id="47" idx="2"/>
            <a:endCxn id="205" idx="1"/>
          </p:cNvCxnSpPr>
          <p:nvPr/>
        </p:nvCxnSpPr>
        <p:spPr>
          <a:xfrm rot="16200000" flipH="1">
            <a:off x="2209800" y="6972300"/>
            <a:ext cx="190500" cy="1638300"/>
          </a:xfrm>
          <a:prstGeom prst="bentConnector2">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26" name="Elbow Connector 91"/>
          <p:cNvCxnSpPr>
            <a:stCxn id="38" idx="2"/>
            <a:endCxn id="39" idx="0"/>
          </p:cNvCxnSpPr>
          <p:nvPr/>
        </p:nvCxnSpPr>
        <p:spPr>
          <a:xfrm rot="5400000">
            <a:off x="4114800" y="3352800"/>
            <a:ext cx="152400" cy="1588"/>
          </a:xfrm>
          <a:prstGeom prst="bentConnector3">
            <a:avLst>
              <a:gd name="adj1" fmla="val 50000"/>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3" name="Elbow Connector 334"/>
          <p:cNvCxnSpPr>
            <a:stCxn id="22" idx="2"/>
            <a:endCxn id="35" idx="1"/>
          </p:cNvCxnSpPr>
          <p:nvPr/>
        </p:nvCxnSpPr>
        <p:spPr>
          <a:xfrm rot="16200000" flipH="1">
            <a:off x="2209800" y="4191000"/>
            <a:ext cx="228600" cy="1600200"/>
          </a:xfrm>
          <a:prstGeom prst="bentConnector2">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10" name="Elbow Connector 294"/>
          <p:cNvCxnSpPr>
            <a:endCxn id="43" idx="0"/>
          </p:cNvCxnSpPr>
          <p:nvPr/>
        </p:nvCxnSpPr>
        <p:spPr>
          <a:xfrm rot="10800000" flipV="1">
            <a:off x="1485900" y="5729674"/>
            <a:ext cx="1638300" cy="228600"/>
          </a:xfrm>
          <a:prstGeom prst="bentConnector2">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74" name="Elbow Connector 377"/>
          <p:cNvCxnSpPr>
            <a:endCxn id="46" idx="0"/>
          </p:cNvCxnSpPr>
          <p:nvPr/>
        </p:nvCxnSpPr>
        <p:spPr>
          <a:xfrm rot="5400000">
            <a:off x="4114800" y="6819900"/>
            <a:ext cx="228600" cy="1588"/>
          </a:xfrm>
          <a:prstGeom prst="bentConnector3">
            <a:avLst>
              <a:gd name="adj1" fmla="val 50000"/>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77" name="Elbow Connector 377"/>
          <p:cNvCxnSpPr>
            <a:stCxn id="46" idx="1"/>
            <a:endCxn id="47" idx="0"/>
          </p:cNvCxnSpPr>
          <p:nvPr/>
        </p:nvCxnSpPr>
        <p:spPr>
          <a:xfrm rot="10800000" flipV="1">
            <a:off x="1485900" y="7124699"/>
            <a:ext cx="1638300" cy="190501"/>
          </a:xfrm>
          <a:prstGeom prst="bentConnector2">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43" name="Elbow Connector 642"/>
          <p:cNvCxnSpPr/>
          <p:nvPr/>
        </p:nvCxnSpPr>
        <p:spPr>
          <a:xfrm>
            <a:off x="5334000" y="7162800"/>
            <a:ext cx="457200" cy="1588"/>
          </a:xfrm>
          <a:prstGeom prst="bentConnector3">
            <a:avLst>
              <a:gd name="adj1" fmla="val 50000"/>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62" name="Rounded Rectangle 161"/>
          <p:cNvSpPr/>
          <p:nvPr/>
        </p:nvSpPr>
        <p:spPr>
          <a:xfrm>
            <a:off x="3124200" y="1524000"/>
            <a:ext cx="2209800" cy="304800"/>
          </a:xfrm>
          <a:prstGeom prst="roundRect">
            <a:avLst/>
          </a:prstGeom>
          <a:solidFill>
            <a:srgbClr val="FFCB9C"/>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r>
              <a:rPr lang="en-US" sz="800" b="1" dirty="0" smtClean="0">
                <a:solidFill>
                  <a:schemeClr val="tx1"/>
                </a:solidFill>
              </a:rPr>
              <a:t>Have stakeholder interests been identified  and documented?</a:t>
            </a:r>
          </a:p>
        </p:txBody>
      </p:sp>
      <p:sp>
        <p:nvSpPr>
          <p:cNvPr id="168" name="Rounded Rectangle 167"/>
          <p:cNvSpPr/>
          <p:nvPr/>
        </p:nvSpPr>
        <p:spPr>
          <a:xfrm>
            <a:off x="152400" y="2109400"/>
            <a:ext cx="2819400" cy="329000"/>
          </a:xfrm>
          <a:prstGeom prst="roundRect">
            <a:avLst/>
          </a:prstGeom>
          <a:solidFill>
            <a:schemeClr val="accent6">
              <a:lumMod val="60000"/>
              <a:lumOff val="4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r>
              <a:rPr lang="en-US" sz="800" b="1" dirty="0" smtClean="0">
                <a:solidFill>
                  <a:schemeClr val="tx1"/>
                </a:solidFill>
              </a:rPr>
              <a:t>Have rights (statutory and customary) to land, territories and resources been documented comprehensively?</a:t>
            </a:r>
          </a:p>
        </p:txBody>
      </p:sp>
      <p:sp>
        <p:nvSpPr>
          <p:cNvPr id="173" name="Text Box 227"/>
          <p:cNvSpPr txBox="1">
            <a:spLocks noChangeArrowheads="1"/>
          </p:cNvSpPr>
          <p:nvPr/>
        </p:nvSpPr>
        <p:spPr bwMode="auto">
          <a:xfrm>
            <a:off x="5791200" y="2079248"/>
            <a:ext cx="838200" cy="1138773"/>
          </a:xfrm>
          <a:prstGeom prst="rect">
            <a:avLst/>
          </a:prstGeom>
          <a:noFill/>
          <a:ln w="9525">
            <a:noFill/>
            <a:miter lim="800000"/>
            <a:headEnd/>
            <a:tailEnd/>
          </a:ln>
          <a:effectLst/>
        </p:spPr>
        <p:txBody>
          <a:bodyPr wrap="square">
            <a:spAutoFit/>
          </a:bodyPr>
          <a:lstStyle/>
          <a:p>
            <a:pPr>
              <a:spcBef>
                <a:spcPct val="50000"/>
              </a:spcBef>
            </a:pPr>
            <a:r>
              <a:rPr lang="en-US" sz="800" b="1" dirty="0" smtClean="0"/>
              <a:t>Stakeholder rights, land and resource claims should be documented </a:t>
            </a:r>
            <a:r>
              <a:rPr lang="en-US" sz="800" b="1" dirty="0" smtClean="0">
                <a:solidFill>
                  <a:srgbClr val="FF0000"/>
                </a:solidFill>
              </a:rPr>
              <a:t>(link to best practice)</a:t>
            </a:r>
            <a:endParaRPr lang="en-US" sz="800" u="sng" dirty="0" smtClean="0">
              <a:solidFill>
                <a:srgbClr val="FF0000"/>
              </a:solidFill>
            </a:endParaRPr>
          </a:p>
          <a:p>
            <a:pPr>
              <a:spcBef>
                <a:spcPct val="50000"/>
              </a:spcBef>
            </a:pPr>
            <a:endParaRPr lang="en-US" sz="800" u="sng" dirty="0"/>
          </a:p>
        </p:txBody>
      </p:sp>
      <p:cxnSp>
        <p:nvCxnSpPr>
          <p:cNvPr id="177" name="Elbow Connector 91"/>
          <p:cNvCxnSpPr>
            <a:stCxn id="168" idx="2"/>
            <a:endCxn id="37" idx="1"/>
          </p:cNvCxnSpPr>
          <p:nvPr/>
        </p:nvCxnSpPr>
        <p:spPr>
          <a:xfrm rot="16200000" flipH="1">
            <a:off x="2190750" y="1809750"/>
            <a:ext cx="228600" cy="1485900"/>
          </a:xfrm>
          <a:prstGeom prst="bentConnector2">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82" name="Elbow Connector 91"/>
          <p:cNvCxnSpPr/>
          <p:nvPr/>
        </p:nvCxnSpPr>
        <p:spPr>
          <a:xfrm rot="5400000">
            <a:off x="2755300" y="659800"/>
            <a:ext cx="280600" cy="2667000"/>
          </a:xfrm>
          <a:prstGeom prst="bentConnector3">
            <a:avLst>
              <a:gd name="adj1" fmla="val 50000"/>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90" name="Elbow Connector 91"/>
          <p:cNvCxnSpPr>
            <a:stCxn id="39" idx="2"/>
            <a:endCxn id="40" idx="0"/>
          </p:cNvCxnSpPr>
          <p:nvPr/>
        </p:nvCxnSpPr>
        <p:spPr>
          <a:xfrm rot="5400000">
            <a:off x="4114800" y="3810000"/>
            <a:ext cx="152400" cy="1588"/>
          </a:xfrm>
          <a:prstGeom prst="bentConnector3">
            <a:avLst>
              <a:gd name="adj1" fmla="val 50000"/>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36" name="Rounded Rectangle 235"/>
          <p:cNvSpPr/>
          <p:nvPr/>
        </p:nvSpPr>
        <p:spPr>
          <a:xfrm>
            <a:off x="3124200" y="6400800"/>
            <a:ext cx="2209800" cy="381000"/>
          </a:xfrm>
          <a:prstGeom prst="roundRect">
            <a:avLst/>
          </a:prstGeom>
          <a:solidFill>
            <a:srgbClr val="FFCB9C"/>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r>
              <a:rPr lang="en-US" sz="800" b="1" dirty="0" smtClean="0">
                <a:solidFill>
                  <a:schemeClr val="tx1"/>
                </a:solidFill>
              </a:rPr>
              <a:t>Have potential positive and negative impacts been communicated comprehensively to corresponding stakeholders?</a:t>
            </a:r>
          </a:p>
        </p:txBody>
      </p:sp>
      <p:cxnSp>
        <p:nvCxnSpPr>
          <p:cNvPr id="246" name="Elbow Connector 245"/>
          <p:cNvCxnSpPr>
            <a:stCxn id="162" idx="3"/>
          </p:cNvCxnSpPr>
          <p:nvPr/>
        </p:nvCxnSpPr>
        <p:spPr>
          <a:xfrm>
            <a:off x="5334000" y="1676400"/>
            <a:ext cx="457200" cy="1588"/>
          </a:xfrm>
          <a:prstGeom prst="bentConnector3">
            <a:avLst>
              <a:gd name="adj1" fmla="val 50000"/>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81" name="Elbow Connector 91"/>
          <p:cNvCxnSpPr>
            <a:stCxn id="37" idx="2"/>
            <a:endCxn id="38" idx="0"/>
          </p:cNvCxnSpPr>
          <p:nvPr/>
        </p:nvCxnSpPr>
        <p:spPr>
          <a:xfrm rot="5400000">
            <a:off x="4114800" y="2895600"/>
            <a:ext cx="152400" cy="1588"/>
          </a:xfrm>
          <a:prstGeom prst="bentConnector3">
            <a:avLst>
              <a:gd name="adj1" fmla="val 50000"/>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80" name="Elbow Connector 294"/>
          <p:cNvCxnSpPr>
            <a:stCxn id="43" idx="2"/>
          </p:cNvCxnSpPr>
          <p:nvPr/>
        </p:nvCxnSpPr>
        <p:spPr>
          <a:xfrm rot="16200000" flipH="1">
            <a:off x="2171700" y="5562600"/>
            <a:ext cx="266700" cy="1638300"/>
          </a:xfrm>
          <a:prstGeom prst="bentConnector2">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92" name="Elbow Connector 391"/>
          <p:cNvCxnSpPr/>
          <p:nvPr/>
        </p:nvCxnSpPr>
        <p:spPr>
          <a:xfrm>
            <a:off x="5334000" y="6627812"/>
            <a:ext cx="419100" cy="1588"/>
          </a:xfrm>
          <a:prstGeom prst="bentConnector3">
            <a:avLst>
              <a:gd name="adj1" fmla="val 50000"/>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05" name="Rounded Rectangle 204"/>
          <p:cNvSpPr/>
          <p:nvPr/>
        </p:nvSpPr>
        <p:spPr>
          <a:xfrm>
            <a:off x="3124200" y="7620000"/>
            <a:ext cx="2209800" cy="533400"/>
          </a:xfrm>
          <a:prstGeom prst="roundRect">
            <a:avLst/>
          </a:prstGeom>
          <a:solidFill>
            <a:srgbClr val="FFCB9C"/>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r>
              <a:rPr lang="en-US" sz="800" b="1" dirty="0" smtClean="0">
                <a:solidFill>
                  <a:schemeClr val="tx1"/>
                </a:solidFill>
              </a:rPr>
              <a:t>Are consultations and received feedback documented in a comprehensive and consistent manner and made available for further review by stakeholders?</a:t>
            </a:r>
          </a:p>
        </p:txBody>
      </p:sp>
      <p:cxnSp>
        <p:nvCxnSpPr>
          <p:cNvPr id="207" name="Elbow Connector 206"/>
          <p:cNvCxnSpPr>
            <a:stCxn id="205" idx="2"/>
            <a:endCxn id="52" idx="0"/>
          </p:cNvCxnSpPr>
          <p:nvPr/>
        </p:nvCxnSpPr>
        <p:spPr>
          <a:xfrm rot="5400000">
            <a:off x="2762250" y="6915150"/>
            <a:ext cx="228600" cy="2705100"/>
          </a:xfrm>
          <a:prstGeom prst="bentConnector3">
            <a:avLst>
              <a:gd name="adj1" fmla="val 38889"/>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18" name="Elbow Connector 217"/>
          <p:cNvCxnSpPr>
            <a:stCxn id="205" idx="3"/>
          </p:cNvCxnSpPr>
          <p:nvPr/>
        </p:nvCxnSpPr>
        <p:spPr>
          <a:xfrm flipV="1">
            <a:off x="5334000" y="7772400"/>
            <a:ext cx="457200" cy="114300"/>
          </a:xfrm>
          <a:prstGeom prst="bentConnector3">
            <a:avLst>
              <a:gd name="adj1" fmla="val 50000"/>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74" name="Text Box 227"/>
          <p:cNvSpPr txBox="1">
            <a:spLocks noChangeArrowheads="1"/>
          </p:cNvSpPr>
          <p:nvPr/>
        </p:nvSpPr>
        <p:spPr bwMode="auto">
          <a:xfrm>
            <a:off x="5791200" y="4343400"/>
            <a:ext cx="762000" cy="1692771"/>
          </a:xfrm>
          <a:prstGeom prst="rect">
            <a:avLst/>
          </a:prstGeom>
          <a:noFill/>
          <a:ln w="9525">
            <a:noFill/>
            <a:miter lim="800000"/>
            <a:headEnd/>
            <a:tailEnd/>
          </a:ln>
          <a:effectLst/>
        </p:spPr>
        <p:txBody>
          <a:bodyPr wrap="square">
            <a:spAutoFit/>
          </a:bodyPr>
          <a:lstStyle/>
          <a:p>
            <a:pPr>
              <a:spcBef>
                <a:spcPct val="50000"/>
              </a:spcBef>
            </a:pPr>
            <a:r>
              <a:rPr lang="en-US" sz="800" b="1" dirty="0" smtClean="0"/>
              <a:t>Programme must follow the Operational Guidance on the Engagement of Indigenous Peoples and other Forest Dependent Communities </a:t>
            </a:r>
            <a:r>
              <a:rPr lang="en-US" sz="800" b="1" dirty="0" smtClean="0">
                <a:solidFill>
                  <a:srgbClr val="FF0000"/>
                </a:solidFill>
              </a:rPr>
              <a:t>(link) </a:t>
            </a:r>
            <a:endParaRPr lang="en-US" sz="800" u="sng" dirty="0">
              <a:solidFill>
                <a:srgbClr val="FF0000"/>
              </a:solidFill>
            </a:endParaRPr>
          </a:p>
        </p:txBody>
      </p:sp>
      <p:sp>
        <p:nvSpPr>
          <p:cNvPr id="160" name="Rectangle 159"/>
          <p:cNvSpPr/>
          <p:nvPr/>
        </p:nvSpPr>
        <p:spPr>
          <a:xfrm>
            <a:off x="1371600" y="0"/>
            <a:ext cx="5486400" cy="4572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1" name="TextBox 160"/>
          <p:cNvSpPr txBox="1"/>
          <p:nvPr/>
        </p:nvSpPr>
        <p:spPr>
          <a:xfrm>
            <a:off x="1371600" y="87868"/>
            <a:ext cx="5486400" cy="369332"/>
          </a:xfrm>
          <a:prstGeom prst="rect">
            <a:avLst/>
          </a:prstGeom>
          <a:noFill/>
        </p:spPr>
        <p:txBody>
          <a:bodyPr wrap="square" rtlCol="0">
            <a:spAutoFit/>
          </a:bodyPr>
          <a:lstStyle/>
          <a:p>
            <a:pPr algn="r"/>
            <a:r>
              <a:rPr lang="en-US" b="1" i="1" dirty="0" smtClean="0"/>
              <a:t>Principle 1 – Good governance</a:t>
            </a:r>
            <a:endParaRPr lang="en-US" b="1" i="1" dirty="0"/>
          </a:p>
        </p:txBody>
      </p:sp>
      <p:sp>
        <p:nvSpPr>
          <p:cNvPr id="165" name="Rectangle 1"/>
          <p:cNvSpPr>
            <a:spLocks noChangeArrowheads="1"/>
          </p:cNvSpPr>
          <p:nvPr/>
        </p:nvSpPr>
        <p:spPr bwMode="auto">
          <a:xfrm>
            <a:off x="0" y="0"/>
            <a:ext cx="6858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cs typeface="Arial" pitchFamily="34" charset="0"/>
              </a:rPr>
              <a:t/>
            </a:r>
            <a:br>
              <a:rPr kumimoji="0" lang="en-US" sz="1800" b="0" i="0" u="none" strike="noStrike" cap="none" normalizeH="0" baseline="0" smtClean="0">
                <a:ln>
                  <a:noFill/>
                </a:ln>
                <a:solidFill>
                  <a:schemeClr val="tx1"/>
                </a:solidFill>
                <a:effectLst/>
                <a:latin typeface="Arial" pitchFamily="34" charset="0"/>
                <a:cs typeface="Arial" pitchFamily="34" charset="0"/>
              </a:rPr>
            </a:b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 name="Rectangle 174"/>
          <p:cNvSpPr>
            <a:spLocks noChangeArrowheads="1"/>
          </p:cNvSpPr>
          <p:nvPr/>
        </p:nvSpPr>
        <p:spPr bwMode="auto">
          <a:xfrm>
            <a:off x="0" y="0"/>
            <a:ext cx="6858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cs typeface="Arial" pitchFamily="34" charset="0"/>
              </a:rPr>
              <a:t/>
            </a:r>
            <a:br>
              <a:rPr kumimoji="0" lang="en-US" sz="1800" b="0" i="0" u="none" strike="noStrike" cap="none" normalizeH="0" baseline="0" smtClean="0">
                <a:ln>
                  <a:noFill/>
                </a:ln>
                <a:solidFill>
                  <a:schemeClr val="tx1"/>
                </a:solidFill>
                <a:effectLst/>
                <a:latin typeface="Arial" pitchFamily="34" charset="0"/>
                <a:cs typeface="Arial" pitchFamily="34" charset="0"/>
              </a:rPr>
            </a:b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6" name="Rectangle 1"/>
          <p:cNvSpPr>
            <a:spLocks noChangeArrowheads="1"/>
          </p:cNvSpPr>
          <p:nvPr/>
        </p:nvSpPr>
        <p:spPr bwMode="auto">
          <a:xfrm>
            <a:off x="0" y="0"/>
            <a:ext cx="6858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cs typeface="Arial" pitchFamily="34" charset="0"/>
              </a:rPr>
              <a:t/>
            </a:r>
            <a:br>
              <a:rPr kumimoji="0" lang="en-US" sz="1800" b="0" i="0" u="none" strike="noStrike" cap="none" normalizeH="0" baseline="0" smtClean="0">
                <a:ln>
                  <a:noFill/>
                </a:ln>
                <a:solidFill>
                  <a:schemeClr val="tx1"/>
                </a:solidFill>
                <a:effectLst/>
                <a:latin typeface="Arial" pitchFamily="34" charset="0"/>
                <a:cs typeface="Arial" pitchFamily="34" charset="0"/>
              </a:rPr>
            </a:b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pic>
        <p:nvPicPr>
          <p:cNvPr id="178" name="Picture 177"/>
          <p:cNvPicPr/>
          <p:nvPr/>
        </p:nvPicPr>
        <p:blipFill>
          <a:blip r:embed="rId3" cstate="print"/>
          <a:srcRect/>
          <a:stretch>
            <a:fillRect/>
          </a:stretch>
        </p:blipFill>
        <p:spPr bwMode="auto">
          <a:xfrm>
            <a:off x="0" y="0"/>
            <a:ext cx="1371600" cy="457200"/>
          </a:xfrm>
          <a:prstGeom prst="rect">
            <a:avLst/>
          </a:prstGeom>
          <a:noFill/>
          <a:ln w="9525">
            <a:noFill/>
            <a:miter lim="800000"/>
            <a:headEnd/>
            <a:tailEnd/>
          </a:ln>
        </p:spPr>
      </p:pic>
      <p:cxnSp>
        <p:nvCxnSpPr>
          <p:cNvPr id="214" name="Elbow Connector 213"/>
          <p:cNvCxnSpPr>
            <a:stCxn id="15" idx="2"/>
            <a:endCxn id="162" idx="1"/>
          </p:cNvCxnSpPr>
          <p:nvPr/>
        </p:nvCxnSpPr>
        <p:spPr>
          <a:xfrm rot="16200000" flipH="1">
            <a:off x="2190750" y="742950"/>
            <a:ext cx="304800" cy="1562100"/>
          </a:xfrm>
          <a:prstGeom prst="bentConnector2">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49" name="Elbow Connector 248"/>
          <p:cNvCxnSpPr/>
          <p:nvPr/>
        </p:nvCxnSpPr>
        <p:spPr>
          <a:xfrm rot="5400000">
            <a:off x="1409702" y="1028701"/>
            <a:ext cx="228600" cy="3"/>
          </a:xfrm>
          <a:prstGeom prst="bentConnector3">
            <a:avLst>
              <a:gd name="adj1" fmla="val 50000"/>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65" name="Elbow Connector 364"/>
          <p:cNvCxnSpPr/>
          <p:nvPr/>
        </p:nvCxnSpPr>
        <p:spPr>
          <a:xfrm>
            <a:off x="5334000" y="3581400"/>
            <a:ext cx="457200" cy="1588"/>
          </a:xfrm>
          <a:prstGeom prst="bentConnector3">
            <a:avLst>
              <a:gd name="adj1" fmla="val 50000"/>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68" name="Elbow Connector 367"/>
          <p:cNvCxnSpPr/>
          <p:nvPr/>
        </p:nvCxnSpPr>
        <p:spPr>
          <a:xfrm>
            <a:off x="5334000" y="4038600"/>
            <a:ext cx="457200" cy="1588"/>
          </a:xfrm>
          <a:prstGeom prst="bentConnector3">
            <a:avLst>
              <a:gd name="adj1" fmla="val 50000"/>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33" name="Elbow Connector 432"/>
          <p:cNvCxnSpPr/>
          <p:nvPr/>
        </p:nvCxnSpPr>
        <p:spPr>
          <a:xfrm>
            <a:off x="2819400" y="6096000"/>
            <a:ext cx="2971800" cy="1588"/>
          </a:xfrm>
          <a:prstGeom prst="bentConnector3">
            <a:avLst>
              <a:gd name="adj1" fmla="val 50000"/>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35" name="Elbow Connector 91"/>
          <p:cNvCxnSpPr/>
          <p:nvPr/>
        </p:nvCxnSpPr>
        <p:spPr>
          <a:xfrm rot="5400000">
            <a:off x="4190206" y="5409406"/>
            <a:ext cx="152400" cy="1588"/>
          </a:xfrm>
          <a:prstGeom prst="bentConnector3">
            <a:avLst>
              <a:gd name="adj1" fmla="val 50000"/>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42" name="Elbow Connector 441"/>
          <p:cNvCxnSpPr/>
          <p:nvPr/>
        </p:nvCxnSpPr>
        <p:spPr>
          <a:xfrm>
            <a:off x="5334000" y="5181600"/>
            <a:ext cx="457200" cy="1800"/>
          </a:xfrm>
          <a:prstGeom prst="bentConnector3">
            <a:avLst>
              <a:gd name="adj1" fmla="val 50000"/>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43" name="Elbow Connector 442"/>
          <p:cNvCxnSpPr/>
          <p:nvPr/>
        </p:nvCxnSpPr>
        <p:spPr>
          <a:xfrm>
            <a:off x="5334000" y="5715000"/>
            <a:ext cx="457200" cy="1588"/>
          </a:xfrm>
          <a:prstGeom prst="bentConnector3">
            <a:avLst>
              <a:gd name="adj1" fmla="val 50000"/>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11" name="Elbow Connector 510"/>
          <p:cNvCxnSpPr/>
          <p:nvPr/>
        </p:nvCxnSpPr>
        <p:spPr>
          <a:xfrm>
            <a:off x="2819400" y="8532600"/>
            <a:ext cx="2971800" cy="1800"/>
          </a:xfrm>
          <a:prstGeom prst="bentConnector3">
            <a:avLst>
              <a:gd name="adj1" fmla="val 50000"/>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38" name="Elbow Connector 537"/>
          <p:cNvCxnSpPr/>
          <p:nvPr/>
        </p:nvCxnSpPr>
        <p:spPr>
          <a:xfrm>
            <a:off x="5334000" y="3200400"/>
            <a:ext cx="457200" cy="1588"/>
          </a:xfrm>
          <a:prstGeom prst="bentConnector3">
            <a:avLst>
              <a:gd name="adj1" fmla="val 50000"/>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04" name="Text Box 115"/>
          <p:cNvSpPr txBox="1">
            <a:spLocks noChangeArrowheads="1"/>
          </p:cNvSpPr>
          <p:nvPr/>
        </p:nvSpPr>
        <p:spPr bwMode="auto">
          <a:xfrm>
            <a:off x="5334000" y="5012323"/>
            <a:ext cx="380999"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NO</a:t>
            </a:r>
          </a:p>
        </p:txBody>
      </p:sp>
      <p:sp>
        <p:nvSpPr>
          <p:cNvPr id="105" name="Text Box 114"/>
          <p:cNvSpPr txBox="1">
            <a:spLocks noChangeArrowheads="1"/>
          </p:cNvSpPr>
          <p:nvPr/>
        </p:nvSpPr>
        <p:spPr bwMode="auto">
          <a:xfrm>
            <a:off x="1066800" y="25146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YES</a:t>
            </a:r>
          </a:p>
        </p:txBody>
      </p:sp>
      <p:sp>
        <p:nvSpPr>
          <p:cNvPr id="106" name="Text Box 115"/>
          <p:cNvSpPr txBox="1">
            <a:spLocks noChangeArrowheads="1"/>
          </p:cNvSpPr>
          <p:nvPr/>
        </p:nvSpPr>
        <p:spPr bwMode="auto">
          <a:xfrm>
            <a:off x="2971800" y="1126123"/>
            <a:ext cx="380999"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NO</a:t>
            </a:r>
          </a:p>
        </p:txBody>
      </p:sp>
      <p:sp>
        <p:nvSpPr>
          <p:cNvPr id="107" name="Text Box 114"/>
          <p:cNvSpPr txBox="1">
            <a:spLocks noChangeArrowheads="1"/>
          </p:cNvSpPr>
          <p:nvPr/>
        </p:nvSpPr>
        <p:spPr bwMode="auto">
          <a:xfrm>
            <a:off x="1066800" y="13716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YES</a:t>
            </a:r>
          </a:p>
        </p:txBody>
      </p:sp>
      <p:sp>
        <p:nvSpPr>
          <p:cNvPr id="108" name="Text Box 114"/>
          <p:cNvSpPr txBox="1">
            <a:spLocks noChangeArrowheads="1"/>
          </p:cNvSpPr>
          <p:nvPr/>
        </p:nvSpPr>
        <p:spPr bwMode="auto">
          <a:xfrm>
            <a:off x="3810000" y="18288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YES</a:t>
            </a:r>
          </a:p>
        </p:txBody>
      </p:sp>
      <p:sp>
        <p:nvSpPr>
          <p:cNvPr id="109" name="Text Box 115"/>
          <p:cNvSpPr txBox="1">
            <a:spLocks noChangeArrowheads="1"/>
          </p:cNvSpPr>
          <p:nvPr/>
        </p:nvSpPr>
        <p:spPr bwMode="auto">
          <a:xfrm>
            <a:off x="3048000" y="2286000"/>
            <a:ext cx="380999"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NO</a:t>
            </a:r>
          </a:p>
        </p:txBody>
      </p:sp>
      <p:sp>
        <p:nvSpPr>
          <p:cNvPr id="110" name="Text Box 115"/>
          <p:cNvSpPr txBox="1">
            <a:spLocks noChangeArrowheads="1"/>
          </p:cNvSpPr>
          <p:nvPr/>
        </p:nvSpPr>
        <p:spPr bwMode="auto">
          <a:xfrm>
            <a:off x="5334000" y="1507123"/>
            <a:ext cx="380999"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NO</a:t>
            </a:r>
          </a:p>
        </p:txBody>
      </p:sp>
      <p:sp>
        <p:nvSpPr>
          <p:cNvPr id="119" name="Text Box 114"/>
          <p:cNvSpPr txBox="1">
            <a:spLocks noChangeArrowheads="1"/>
          </p:cNvSpPr>
          <p:nvPr/>
        </p:nvSpPr>
        <p:spPr bwMode="auto">
          <a:xfrm>
            <a:off x="2667000" y="41910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YES</a:t>
            </a:r>
          </a:p>
        </p:txBody>
      </p:sp>
      <p:sp>
        <p:nvSpPr>
          <p:cNvPr id="120" name="Text Box 114"/>
          <p:cNvSpPr txBox="1">
            <a:spLocks noChangeArrowheads="1"/>
          </p:cNvSpPr>
          <p:nvPr/>
        </p:nvSpPr>
        <p:spPr bwMode="auto">
          <a:xfrm>
            <a:off x="3733800" y="37338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YES</a:t>
            </a:r>
          </a:p>
        </p:txBody>
      </p:sp>
      <p:sp>
        <p:nvSpPr>
          <p:cNvPr id="122" name="Text Box 115"/>
          <p:cNvSpPr txBox="1">
            <a:spLocks noChangeArrowheads="1"/>
          </p:cNvSpPr>
          <p:nvPr/>
        </p:nvSpPr>
        <p:spPr bwMode="auto">
          <a:xfrm>
            <a:off x="5334000" y="3429000"/>
            <a:ext cx="380999"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NO</a:t>
            </a:r>
          </a:p>
        </p:txBody>
      </p:sp>
      <p:sp>
        <p:nvSpPr>
          <p:cNvPr id="123" name="Text Box 115"/>
          <p:cNvSpPr txBox="1">
            <a:spLocks noChangeArrowheads="1"/>
          </p:cNvSpPr>
          <p:nvPr/>
        </p:nvSpPr>
        <p:spPr bwMode="auto">
          <a:xfrm>
            <a:off x="5334000" y="3043535"/>
            <a:ext cx="380999"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NO</a:t>
            </a:r>
          </a:p>
        </p:txBody>
      </p:sp>
      <p:sp>
        <p:nvSpPr>
          <p:cNvPr id="124" name="Text Box 115"/>
          <p:cNvSpPr txBox="1">
            <a:spLocks noChangeArrowheads="1"/>
          </p:cNvSpPr>
          <p:nvPr/>
        </p:nvSpPr>
        <p:spPr bwMode="auto">
          <a:xfrm>
            <a:off x="5334000" y="2514600"/>
            <a:ext cx="380999"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NO</a:t>
            </a:r>
          </a:p>
        </p:txBody>
      </p:sp>
      <p:sp>
        <p:nvSpPr>
          <p:cNvPr id="125" name="Text Box 115"/>
          <p:cNvSpPr txBox="1">
            <a:spLocks noChangeArrowheads="1"/>
          </p:cNvSpPr>
          <p:nvPr/>
        </p:nvSpPr>
        <p:spPr bwMode="auto">
          <a:xfrm>
            <a:off x="2819400" y="5943600"/>
            <a:ext cx="380999"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NO</a:t>
            </a:r>
          </a:p>
        </p:txBody>
      </p:sp>
      <p:sp>
        <p:nvSpPr>
          <p:cNvPr id="126" name="Text Box 115"/>
          <p:cNvSpPr txBox="1">
            <a:spLocks noChangeArrowheads="1"/>
          </p:cNvSpPr>
          <p:nvPr/>
        </p:nvSpPr>
        <p:spPr bwMode="auto">
          <a:xfrm>
            <a:off x="2895600" y="4495800"/>
            <a:ext cx="380999"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NO</a:t>
            </a:r>
          </a:p>
        </p:txBody>
      </p:sp>
      <p:sp>
        <p:nvSpPr>
          <p:cNvPr id="127" name="Text Box 115"/>
          <p:cNvSpPr txBox="1">
            <a:spLocks noChangeArrowheads="1"/>
          </p:cNvSpPr>
          <p:nvPr/>
        </p:nvSpPr>
        <p:spPr bwMode="auto">
          <a:xfrm>
            <a:off x="5334000" y="3886200"/>
            <a:ext cx="380999"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NO</a:t>
            </a:r>
          </a:p>
        </p:txBody>
      </p:sp>
      <p:sp>
        <p:nvSpPr>
          <p:cNvPr id="128" name="Text Box 114"/>
          <p:cNvSpPr txBox="1">
            <a:spLocks noChangeArrowheads="1"/>
          </p:cNvSpPr>
          <p:nvPr/>
        </p:nvSpPr>
        <p:spPr bwMode="auto">
          <a:xfrm>
            <a:off x="3733800" y="32766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YES</a:t>
            </a:r>
          </a:p>
        </p:txBody>
      </p:sp>
      <p:sp>
        <p:nvSpPr>
          <p:cNvPr id="129" name="Text Box 114"/>
          <p:cNvSpPr txBox="1">
            <a:spLocks noChangeArrowheads="1"/>
          </p:cNvSpPr>
          <p:nvPr/>
        </p:nvSpPr>
        <p:spPr bwMode="auto">
          <a:xfrm>
            <a:off x="3733800" y="28194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YES</a:t>
            </a:r>
          </a:p>
        </p:txBody>
      </p:sp>
      <p:sp>
        <p:nvSpPr>
          <p:cNvPr id="130" name="Text Box 114"/>
          <p:cNvSpPr txBox="1">
            <a:spLocks noChangeArrowheads="1"/>
          </p:cNvSpPr>
          <p:nvPr/>
        </p:nvSpPr>
        <p:spPr bwMode="auto">
          <a:xfrm>
            <a:off x="3733800" y="53340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YES</a:t>
            </a:r>
          </a:p>
        </p:txBody>
      </p:sp>
      <p:sp>
        <p:nvSpPr>
          <p:cNvPr id="131" name="Text Box 114"/>
          <p:cNvSpPr txBox="1">
            <a:spLocks noChangeArrowheads="1"/>
          </p:cNvSpPr>
          <p:nvPr/>
        </p:nvSpPr>
        <p:spPr bwMode="auto">
          <a:xfrm>
            <a:off x="1066800" y="48768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YES</a:t>
            </a:r>
          </a:p>
        </p:txBody>
      </p:sp>
      <p:sp>
        <p:nvSpPr>
          <p:cNvPr id="138" name="Text Box 114"/>
          <p:cNvSpPr txBox="1">
            <a:spLocks noChangeArrowheads="1"/>
          </p:cNvSpPr>
          <p:nvPr/>
        </p:nvSpPr>
        <p:spPr bwMode="auto">
          <a:xfrm>
            <a:off x="2743200" y="55626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YES</a:t>
            </a:r>
          </a:p>
        </p:txBody>
      </p:sp>
      <p:sp>
        <p:nvSpPr>
          <p:cNvPr id="139" name="Text Box 114"/>
          <p:cNvSpPr txBox="1">
            <a:spLocks noChangeArrowheads="1"/>
          </p:cNvSpPr>
          <p:nvPr/>
        </p:nvSpPr>
        <p:spPr bwMode="auto">
          <a:xfrm>
            <a:off x="1066800" y="63246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YES</a:t>
            </a:r>
          </a:p>
        </p:txBody>
      </p:sp>
      <p:sp>
        <p:nvSpPr>
          <p:cNvPr id="140" name="Text Box 114"/>
          <p:cNvSpPr txBox="1">
            <a:spLocks noChangeArrowheads="1"/>
          </p:cNvSpPr>
          <p:nvPr/>
        </p:nvSpPr>
        <p:spPr bwMode="auto">
          <a:xfrm>
            <a:off x="3733800" y="67818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YES</a:t>
            </a:r>
          </a:p>
        </p:txBody>
      </p:sp>
      <p:sp>
        <p:nvSpPr>
          <p:cNvPr id="142" name="Text Box 114"/>
          <p:cNvSpPr txBox="1">
            <a:spLocks noChangeArrowheads="1"/>
          </p:cNvSpPr>
          <p:nvPr/>
        </p:nvSpPr>
        <p:spPr bwMode="auto">
          <a:xfrm>
            <a:off x="2743200" y="71628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YES</a:t>
            </a:r>
          </a:p>
        </p:txBody>
      </p:sp>
      <p:sp>
        <p:nvSpPr>
          <p:cNvPr id="144" name="Text Box 115"/>
          <p:cNvSpPr txBox="1">
            <a:spLocks noChangeArrowheads="1"/>
          </p:cNvSpPr>
          <p:nvPr/>
        </p:nvSpPr>
        <p:spPr bwMode="auto">
          <a:xfrm>
            <a:off x="2819400" y="8382000"/>
            <a:ext cx="380999"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NO</a:t>
            </a:r>
          </a:p>
        </p:txBody>
      </p:sp>
      <p:sp>
        <p:nvSpPr>
          <p:cNvPr id="145" name="Text Box 115"/>
          <p:cNvSpPr txBox="1">
            <a:spLocks noChangeArrowheads="1"/>
          </p:cNvSpPr>
          <p:nvPr/>
        </p:nvSpPr>
        <p:spPr bwMode="auto">
          <a:xfrm>
            <a:off x="5334000" y="6437312"/>
            <a:ext cx="380999"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NO</a:t>
            </a:r>
          </a:p>
        </p:txBody>
      </p:sp>
      <p:sp>
        <p:nvSpPr>
          <p:cNvPr id="146" name="Text Box 115"/>
          <p:cNvSpPr txBox="1">
            <a:spLocks noChangeArrowheads="1"/>
          </p:cNvSpPr>
          <p:nvPr/>
        </p:nvSpPr>
        <p:spPr bwMode="auto">
          <a:xfrm>
            <a:off x="5334000" y="5562600"/>
            <a:ext cx="380999"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NO</a:t>
            </a:r>
          </a:p>
        </p:txBody>
      </p:sp>
      <p:sp>
        <p:nvSpPr>
          <p:cNvPr id="147" name="Text Box 115"/>
          <p:cNvSpPr txBox="1">
            <a:spLocks noChangeArrowheads="1"/>
          </p:cNvSpPr>
          <p:nvPr/>
        </p:nvSpPr>
        <p:spPr bwMode="auto">
          <a:xfrm>
            <a:off x="5334000" y="7924800"/>
            <a:ext cx="380999"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NO</a:t>
            </a:r>
          </a:p>
        </p:txBody>
      </p:sp>
      <p:sp>
        <p:nvSpPr>
          <p:cNvPr id="148" name="Text Box 115"/>
          <p:cNvSpPr txBox="1">
            <a:spLocks noChangeArrowheads="1"/>
          </p:cNvSpPr>
          <p:nvPr/>
        </p:nvSpPr>
        <p:spPr bwMode="auto">
          <a:xfrm>
            <a:off x="2819400" y="7391400"/>
            <a:ext cx="380999"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NO</a:t>
            </a:r>
          </a:p>
        </p:txBody>
      </p:sp>
      <p:sp>
        <p:nvSpPr>
          <p:cNvPr id="149" name="Text Box 115"/>
          <p:cNvSpPr txBox="1">
            <a:spLocks noChangeArrowheads="1"/>
          </p:cNvSpPr>
          <p:nvPr/>
        </p:nvSpPr>
        <p:spPr bwMode="auto">
          <a:xfrm>
            <a:off x="5334000" y="7010400"/>
            <a:ext cx="380999"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NO</a:t>
            </a:r>
          </a:p>
        </p:txBody>
      </p:sp>
      <p:sp>
        <p:nvSpPr>
          <p:cNvPr id="150" name="Text Box 114"/>
          <p:cNvSpPr txBox="1">
            <a:spLocks noChangeArrowheads="1"/>
          </p:cNvSpPr>
          <p:nvPr/>
        </p:nvSpPr>
        <p:spPr bwMode="auto">
          <a:xfrm>
            <a:off x="1143000" y="87630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YES</a:t>
            </a:r>
          </a:p>
        </p:txBody>
      </p:sp>
      <p:sp>
        <p:nvSpPr>
          <p:cNvPr id="151" name="Text Box 114"/>
          <p:cNvSpPr txBox="1">
            <a:spLocks noChangeArrowheads="1"/>
          </p:cNvSpPr>
          <p:nvPr/>
        </p:nvSpPr>
        <p:spPr bwMode="auto">
          <a:xfrm>
            <a:off x="4267200" y="81534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YES</a:t>
            </a:r>
          </a:p>
        </p:txBody>
      </p:sp>
      <p:sp>
        <p:nvSpPr>
          <p:cNvPr id="152" name="Text Box 114"/>
          <p:cNvSpPr txBox="1">
            <a:spLocks noChangeArrowheads="1"/>
          </p:cNvSpPr>
          <p:nvPr/>
        </p:nvSpPr>
        <p:spPr bwMode="auto">
          <a:xfrm>
            <a:off x="1066800" y="76962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YES</a:t>
            </a:r>
          </a:p>
        </p:txBody>
      </p:sp>
      <p:cxnSp>
        <p:nvCxnSpPr>
          <p:cNvPr id="180" name="Elbow Connector 179"/>
          <p:cNvCxnSpPr/>
          <p:nvPr/>
        </p:nvCxnSpPr>
        <p:spPr>
          <a:xfrm>
            <a:off x="2971800" y="1295400"/>
            <a:ext cx="2819400" cy="1588"/>
          </a:xfrm>
          <a:prstGeom prst="bentConnector3">
            <a:avLst>
              <a:gd name="adj1" fmla="val 50000"/>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97" name="TextBox 96"/>
          <p:cNvSpPr txBox="1"/>
          <p:nvPr/>
        </p:nvSpPr>
        <p:spPr>
          <a:xfrm rot="16200000">
            <a:off x="5797034" y="2672834"/>
            <a:ext cx="1752600" cy="369332"/>
          </a:xfrm>
          <a:prstGeom prst="rect">
            <a:avLst/>
          </a:prstGeom>
          <a:noFill/>
        </p:spPr>
        <p:txBody>
          <a:bodyPr wrap="square" rtlCol="0">
            <a:spAutoFit/>
          </a:bodyPr>
          <a:lstStyle/>
          <a:p>
            <a:pPr algn="ctr"/>
            <a:r>
              <a:rPr lang="en-US" b="1" dirty="0" smtClean="0">
                <a:solidFill>
                  <a:schemeClr val="bg1"/>
                </a:solidFill>
              </a:rPr>
              <a:t>PROGRAMME</a:t>
            </a:r>
            <a:endParaRPr lang="en-US" b="1" dirty="0">
              <a:solidFill>
                <a:schemeClr val="bg1"/>
              </a:solidFill>
            </a:endParaRPr>
          </a:p>
        </p:txBody>
      </p:sp>
      <p:sp>
        <p:nvSpPr>
          <p:cNvPr id="103" name="TextBox 102"/>
          <p:cNvSpPr txBox="1"/>
          <p:nvPr/>
        </p:nvSpPr>
        <p:spPr>
          <a:xfrm rot="16200000">
            <a:off x="5797034" y="6101834"/>
            <a:ext cx="1752600" cy="369332"/>
          </a:xfrm>
          <a:prstGeom prst="rect">
            <a:avLst/>
          </a:prstGeom>
          <a:noFill/>
        </p:spPr>
        <p:txBody>
          <a:bodyPr wrap="square" rtlCol="0">
            <a:spAutoFit/>
          </a:bodyPr>
          <a:lstStyle/>
          <a:p>
            <a:pPr algn="ctr"/>
            <a:r>
              <a:rPr lang="en-US" b="1" dirty="0" smtClean="0">
                <a:solidFill>
                  <a:schemeClr val="bg1"/>
                </a:solidFill>
              </a:rPr>
              <a:t>OPERATION</a:t>
            </a:r>
            <a:endParaRPr lang="en-US" b="1" dirty="0">
              <a:solidFill>
                <a:schemeClr val="bg1"/>
              </a:solidFill>
            </a:endParaRPr>
          </a:p>
        </p:txBody>
      </p:sp>
      <p:cxnSp>
        <p:nvCxnSpPr>
          <p:cNvPr id="111" name="Elbow Connector 110"/>
          <p:cNvCxnSpPr/>
          <p:nvPr/>
        </p:nvCxnSpPr>
        <p:spPr>
          <a:xfrm>
            <a:off x="2895600" y="4648200"/>
            <a:ext cx="2895600" cy="1588"/>
          </a:xfrm>
          <a:prstGeom prst="bentConnector3">
            <a:avLst>
              <a:gd name="adj1" fmla="val 50000"/>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4" name="Elbow Connector 113"/>
          <p:cNvCxnSpPr/>
          <p:nvPr/>
        </p:nvCxnSpPr>
        <p:spPr>
          <a:xfrm>
            <a:off x="2971800" y="2286000"/>
            <a:ext cx="2819400" cy="1588"/>
          </a:xfrm>
          <a:prstGeom prst="bentConnector3">
            <a:avLst>
              <a:gd name="adj1" fmla="val 50000"/>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15" name="Text Box 227"/>
          <p:cNvSpPr txBox="1">
            <a:spLocks noChangeArrowheads="1"/>
          </p:cNvSpPr>
          <p:nvPr/>
        </p:nvSpPr>
        <p:spPr bwMode="auto">
          <a:xfrm>
            <a:off x="5791200" y="3048000"/>
            <a:ext cx="838200" cy="1200328"/>
          </a:xfrm>
          <a:prstGeom prst="rect">
            <a:avLst/>
          </a:prstGeom>
          <a:noFill/>
          <a:ln w="9525">
            <a:noFill/>
            <a:miter lim="800000"/>
            <a:headEnd/>
            <a:tailEnd/>
          </a:ln>
          <a:effectLst/>
        </p:spPr>
        <p:txBody>
          <a:bodyPr wrap="square">
            <a:spAutoFit/>
          </a:bodyPr>
          <a:lstStyle/>
          <a:p>
            <a:pPr>
              <a:spcBef>
                <a:spcPct val="50000"/>
              </a:spcBef>
            </a:pPr>
            <a:r>
              <a:rPr lang="en-US" sz="800" b="1" dirty="0" err="1" smtClean="0"/>
              <a:t>Programme</a:t>
            </a:r>
            <a:r>
              <a:rPr lang="en-US" sz="800" b="1" dirty="0" smtClean="0"/>
              <a:t> should include process for maintaining impartial and equitable distribution of benefits </a:t>
            </a:r>
            <a:r>
              <a:rPr lang="en-US" sz="800" b="1" dirty="0" smtClean="0">
                <a:solidFill>
                  <a:srgbClr val="FF0000"/>
                </a:solidFill>
              </a:rPr>
              <a:t>(link to guidance)</a:t>
            </a:r>
          </a:p>
        </p:txBody>
      </p:sp>
      <p:sp>
        <p:nvSpPr>
          <p:cNvPr id="116" name="Text Box 227"/>
          <p:cNvSpPr txBox="1">
            <a:spLocks noChangeArrowheads="1"/>
          </p:cNvSpPr>
          <p:nvPr/>
        </p:nvSpPr>
        <p:spPr bwMode="auto">
          <a:xfrm>
            <a:off x="5791200" y="7407295"/>
            <a:ext cx="762000" cy="1754326"/>
          </a:xfrm>
          <a:prstGeom prst="rect">
            <a:avLst/>
          </a:prstGeom>
          <a:noFill/>
          <a:ln w="9525">
            <a:noFill/>
            <a:miter lim="800000"/>
            <a:headEnd/>
            <a:tailEnd/>
          </a:ln>
          <a:effectLst/>
        </p:spPr>
        <p:txBody>
          <a:bodyPr wrap="square">
            <a:spAutoFit/>
          </a:bodyPr>
          <a:lstStyle/>
          <a:p>
            <a:pPr>
              <a:spcBef>
                <a:spcPct val="50000"/>
              </a:spcBef>
            </a:pPr>
            <a:endParaRPr lang="en-US" sz="800" dirty="0" smtClean="0"/>
          </a:p>
          <a:p>
            <a:pPr>
              <a:spcBef>
                <a:spcPct val="50000"/>
              </a:spcBef>
            </a:pPr>
            <a:r>
              <a:rPr lang="en-US" sz="800" b="1" dirty="0" err="1" smtClean="0"/>
              <a:t>Programme</a:t>
            </a:r>
            <a:r>
              <a:rPr lang="en-US" sz="800" b="1" dirty="0" smtClean="0"/>
              <a:t> should include </a:t>
            </a:r>
            <a:r>
              <a:rPr lang="en-US" sz="800" b="1" u="sng" dirty="0" smtClean="0"/>
              <a:t>an accessible and impartial recourse mechanism </a:t>
            </a:r>
            <a:r>
              <a:rPr lang="en-US" sz="800" b="1" u="sng" dirty="0" smtClean="0">
                <a:solidFill>
                  <a:srgbClr val="FF0000"/>
                </a:solidFill>
              </a:rPr>
              <a:t>(link to guidance)</a:t>
            </a:r>
          </a:p>
          <a:p>
            <a:pPr>
              <a:spcBef>
                <a:spcPct val="50000"/>
              </a:spcBef>
            </a:pPr>
            <a:endParaRPr lang="en-US" sz="800" u="sng" dirty="0" smtClean="0"/>
          </a:p>
          <a:p>
            <a:pPr>
              <a:spcBef>
                <a:spcPct val="50000"/>
              </a:spcBef>
            </a:pPr>
            <a:endParaRPr lang="en-US" sz="800" u="sng" dirty="0"/>
          </a:p>
        </p:txBody>
      </p:sp>
      <p:sp>
        <p:nvSpPr>
          <p:cNvPr id="118" name="Text Box 227"/>
          <p:cNvSpPr txBox="1">
            <a:spLocks noChangeArrowheads="1"/>
          </p:cNvSpPr>
          <p:nvPr/>
        </p:nvSpPr>
        <p:spPr bwMode="auto">
          <a:xfrm>
            <a:off x="5791200" y="5943600"/>
            <a:ext cx="762000" cy="1692771"/>
          </a:xfrm>
          <a:prstGeom prst="rect">
            <a:avLst/>
          </a:prstGeom>
          <a:noFill/>
          <a:ln w="9525">
            <a:noFill/>
            <a:miter lim="800000"/>
            <a:headEnd/>
            <a:tailEnd/>
          </a:ln>
          <a:effectLst/>
        </p:spPr>
        <p:txBody>
          <a:bodyPr wrap="square">
            <a:spAutoFit/>
          </a:bodyPr>
          <a:lstStyle/>
          <a:p>
            <a:pPr>
              <a:spcBef>
                <a:spcPct val="50000"/>
              </a:spcBef>
            </a:pPr>
            <a:r>
              <a:rPr lang="en-US" sz="800" b="1" dirty="0" smtClean="0"/>
              <a:t>Programme must follow the Operational Guidance on the Engagement of Indigenous Peoples and other Forest Dependent Communities </a:t>
            </a:r>
            <a:r>
              <a:rPr lang="en-US" sz="800" b="1" dirty="0" smtClean="0">
                <a:solidFill>
                  <a:srgbClr val="FF0000"/>
                </a:solidFill>
              </a:rPr>
              <a:t>(link) </a:t>
            </a:r>
            <a:endParaRPr lang="en-US" sz="800" u="sng" dirty="0">
              <a:solidFill>
                <a:srgbClr val="FF0000"/>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 name="Rectangle 114"/>
          <p:cNvSpPr/>
          <p:nvPr/>
        </p:nvSpPr>
        <p:spPr>
          <a:xfrm>
            <a:off x="0" y="4800600"/>
            <a:ext cx="6858000" cy="43434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TextBox 116"/>
          <p:cNvSpPr txBox="1"/>
          <p:nvPr/>
        </p:nvSpPr>
        <p:spPr>
          <a:xfrm rot="16200000">
            <a:off x="5797034" y="6406634"/>
            <a:ext cx="1752600" cy="369332"/>
          </a:xfrm>
          <a:prstGeom prst="rect">
            <a:avLst/>
          </a:prstGeom>
          <a:noFill/>
        </p:spPr>
        <p:txBody>
          <a:bodyPr wrap="square" rtlCol="0">
            <a:spAutoFit/>
          </a:bodyPr>
          <a:lstStyle/>
          <a:p>
            <a:pPr algn="ctr"/>
            <a:r>
              <a:rPr lang="en-US" b="1" dirty="0" smtClean="0">
                <a:solidFill>
                  <a:schemeClr val="bg1"/>
                </a:solidFill>
              </a:rPr>
              <a:t>OPERATION</a:t>
            </a:r>
            <a:endParaRPr lang="en-US" b="1" dirty="0">
              <a:solidFill>
                <a:schemeClr val="bg1"/>
              </a:solidFill>
            </a:endParaRPr>
          </a:p>
        </p:txBody>
      </p:sp>
      <p:sp>
        <p:nvSpPr>
          <p:cNvPr id="111" name="Rectangle 110"/>
          <p:cNvSpPr/>
          <p:nvPr/>
        </p:nvSpPr>
        <p:spPr>
          <a:xfrm>
            <a:off x="0" y="2667000"/>
            <a:ext cx="6858000" cy="213360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TextBox 113"/>
          <p:cNvSpPr txBox="1"/>
          <p:nvPr/>
        </p:nvSpPr>
        <p:spPr>
          <a:xfrm rot="16200000">
            <a:off x="5797034" y="3739635"/>
            <a:ext cx="1752600" cy="369332"/>
          </a:xfrm>
          <a:prstGeom prst="rect">
            <a:avLst/>
          </a:prstGeom>
          <a:noFill/>
        </p:spPr>
        <p:txBody>
          <a:bodyPr wrap="square" rtlCol="0">
            <a:spAutoFit/>
          </a:bodyPr>
          <a:lstStyle/>
          <a:p>
            <a:pPr algn="ctr"/>
            <a:r>
              <a:rPr lang="en-US" b="1" dirty="0" smtClean="0">
                <a:solidFill>
                  <a:schemeClr val="bg1"/>
                </a:solidFill>
              </a:rPr>
              <a:t>PROGRAMME</a:t>
            </a:r>
            <a:endParaRPr lang="en-US" b="1" dirty="0">
              <a:solidFill>
                <a:schemeClr val="bg1"/>
              </a:solidFill>
            </a:endParaRPr>
          </a:p>
        </p:txBody>
      </p:sp>
      <p:sp>
        <p:nvSpPr>
          <p:cNvPr id="97" name="Rectangle 96"/>
          <p:cNvSpPr/>
          <p:nvPr/>
        </p:nvSpPr>
        <p:spPr>
          <a:xfrm>
            <a:off x="0" y="990600"/>
            <a:ext cx="6858000" cy="16764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TextBox 97"/>
          <p:cNvSpPr txBox="1"/>
          <p:nvPr/>
        </p:nvSpPr>
        <p:spPr>
          <a:xfrm rot="16200000">
            <a:off x="6025634" y="1758434"/>
            <a:ext cx="1295400" cy="369332"/>
          </a:xfrm>
          <a:prstGeom prst="rect">
            <a:avLst/>
          </a:prstGeom>
          <a:noFill/>
        </p:spPr>
        <p:txBody>
          <a:bodyPr wrap="square" rtlCol="0">
            <a:spAutoFit/>
          </a:bodyPr>
          <a:lstStyle/>
          <a:p>
            <a:pPr algn="ctr"/>
            <a:r>
              <a:rPr lang="en-US" b="1" dirty="0" smtClean="0">
                <a:solidFill>
                  <a:schemeClr val="bg1"/>
                </a:solidFill>
              </a:rPr>
              <a:t>POLICY</a:t>
            </a:r>
            <a:endParaRPr lang="en-US" b="1" dirty="0">
              <a:solidFill>
                <a:schemeClr val="bg1"/>
              </a:solidFill>
            </a:endParaRPr>
          </a:p>
        </p:txBody>
      </p:sp>
      <p:cxnSp>
        <p:nvCxnSpPr>
          <p:cNvPr id="89" name="Elbow Connector 88"/>
          <p:cNvCxnSpPr/>
          <p:nvPr/>
        </p:nvCxnSpPr>
        <p:spPr>
          <a:xfrm rot="5400000">
            <a:off x="4075906" y="8191500"/>
            <a:ext cx="534194" cy="794"/>
          </a:xfrm>
          <a:prstGeom prst="bentConnector3">
            <a:avLst>
              <a:gd name="adj1" fmla="val 50000"/>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0" name="Rounded Rectangle 9"/>
          <p:cNvSpPr/>
          <p:nvPr/>
        </p:nvSpPr>
        <p:spPr>
          <a:xfrm>
            <a:off x="304800" y="533400"/>
            <a:ext cx="3200400" cy="381000"/>
          </a:xfrm>
          <a:prstGeom prst="roundRect">
            <a:avLst/>
          </a:prstGeom>
          <a:solidFill>
            <a:schemeClr val="accent1">
              <a:lumMod val="40000"/>
              <a:lumOff val="6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u="sng" dirty="0" smtClean="0">
                <a:solidFill>
                  <a:schemeClr val="tx1"/>
                </a:solidFill>
              </a:rPr>
              <a:t>Criterion 3 – Stakeholder participation[1]:</a:t>
            </a:r>
          </a:p>
          <a:p>
            <a:pPr algn="ctr"/>
            <a:r>
              <a:rPr lang="en-US" sz="800" b="1" dirty="0" smtClean="0">
                <a:solidFill>
                  <a:schemeClr val="tx1"/>
                </a:solidFill>
                <a:ea typeface="Calibri"/>
                <a:cs typeface="Times New Roman"/>
              </a:rPr>
              <a:t>b) Special attention is given to the poor and most vulnerable groups and the free, prior and informed consent of indigenous peoples.</a:t>
            </a:r>
            <a:endParaRPr lang="en-US" sz="800" b="1" dirty="0">
              <a:solidFill>
                <a:schemeClr val="tx1"/>
              </a:solidFill>
            </a:endParaRPr>
          </a:p>
        </p:txBody>
      </p:sp>
      <p:sp>
        <p:nvSpPr>
          <p:cNvPr id="94" name="Rounded Rectangle 93"/>
          <p:cNvSpPr/>
          <p:nvPr/>
        </p:nvSpPr>
        <p:spPr>
          <a:xfrm>
            <a:off x="228600" y="1143000"/>
            <a:ext cx="2743200" cy="381000"/>
          </a:xfrm>
          <a:prstGeom prst="roundRect">
            <a:avLst/>
          </a:prstGeom>
          <a:solidFill>
            <a:schemeClr val="accent6">
              <a:lumMod val="60000"/>
              <a:lumOff val="4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r>
              <a:rPr lang="en-US" sz="800" b="1" dirty="0" smtClean="0">
                <a:solidFill>
                  <a:schemeClr val="tx1"/>
                </a:solidFill>
              </a:rPr>
              <a:t>Did the country vote in favor of or endorse the UN Declaration on the rights of indigenous people [4]?</a:t>
            </a:r>
          </a:p>
        </p:txBody>
      </p:sp>
      <p:sp>
        <p:nvSpPr>
          <p:cNvPr id="96" name="Rounded Rectangle 95"/>
          <p:cNvSpPr/>
          <p:nvPr/>
        </p:nvSpPr>
        <p:spPr>
          <a:xfrm>
            <a:off x="3276600" y="1295400"/>
            <a:ext cx="2286000" cy="533400"/>
          </a:xfrm>
          <a:prstGeom prst="roundRect">
            <a:avLst/>
          </a:prstGeom>
          <a:solidFill>
            <a:srgbClr val="FFCB9C"/>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r>
              <a:rPr lang="en-US" sz="800" b="1" dirty="0" smtClean="0">
                <a:solidFill>
                  <a:schemeClr val="tx1"/>
                </a:solidFill>
              </a:rPr>
              <a:t>Has the </a:t>
            </a:r>
            <a:r>
              <a:rPr lang="en-US" sz="800" b="1" dirty="0" err="1" smtClean="0">
                <a:solidFill>
                  <a:schemeClr val="tx1"/>
                </a:solidFill>
              </a:rPr>
              <a:t>programme</a:t>
            </a:r>
            <a:r>
              <a:rPr lang="en-US" sz="800" b="1" dirty="0" smtClean="0">
                <a:solidFill>
                  <a:schemeClr val="tx1"/>
                </a:solidFill>
              </a:rPr>
              <a:t> analyzed reasons for lack of support and demonstrated how it will overcome areas of country-specific concerns?</a:t>
            </a:r>
          </a:p>
        </p:txBody>
      </p:sp>
      <p:cxnSp>
        <p:nvCxnSpPr>
          <p:cNvPr id="105" name="Elbow Connector 154"/>
          <p:cNvCxnSpPr>
            <a:stCxn id="94" idx="3"/>
            <a:endCxn id="96" idx="1"/>
          </p:cNvCxnSpPr>
          <p:nvPr/>
        </p:nvCxnSpPr>
        <p:spPr>
          <a:xfrm>
            <a:off x="2971800" y="1333500"/>
            <a:ext cx="304800" cy="228600"/>
          </a:xfrm>
          <a:prstGeom prst="bentConnector3">
            <a:avLst>
              <a:gd name="adj1" fmla="val 50000"/>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3" name="Elbow Connector 122"/>
          <p:cNvCxnSpPr>
            <a:stCxn id="94" idx="2"/>
            <a:endCxn id="159" idx="0"/>
          </p:cNvCxnSpPr>
          <p:nvPr/>
        </p:nvCxnSpPr>
        <p:spPr>
          <a:xfrm rot="5400000">
            <a:off x="1485900" y="1638300"/>
            <a:ext cx="228600" cy="1588"/>
          </a:xfrm>
          <a:prstGeom prst="bentConnector3">
            <a:avLst>
              <a:gd name="adj1" fmla="val 50000"/>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59" name="Rounded Rectangle 158"/>
          <p:cNvSpPr/>
          <p:nvPr/>
        </p:nvSpPr>
        <p:spPr>
          <a:xfrm>
            <a:off x="228600" y="1752600"/>
            <a:ext cx="2743200" cy="381000"/>
          </a:xfrm>
          <a:prstGeom prst="roundRect">
            <a:avLst/>
          </a:prstGeom>
          <a:solidFill>
            <a:schemeClr val="accent6">
              <a:lumMod val="60000"/>
              <a:lumOff val="4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r>
              <a:rPr lang="en-US" sz="800" b="1" dirty="0" smtClean="0">
                <a:solidFill>
                  <a:schemeClr val="tx1"/>
                </a:solidFill>
              </a:rPr>
              <a:t>Has the country ratified the ILO Convention 169 (Indigenous and Tribal Populations Convention) [5]?</a:t>
            </a:r>
          </a:p>
        </p:txBody>
      </p:sp>
      <p:cxnSp>
        <p:nvCxnSpPr>
          <p:cNvPr id="169" name="Elbow Connector 154"/>
          <p:cNvCxnSpPr>
            <a:stCxn id="159" idx="3"/>
            <a:endCxn id="96" idx="1"/>
          </p:cNvCxnSpPr>
          <p:nvPr/>
        </p:nvCxnSpPr>
        <p:spPr>
          <a:xfrm flipV="1">
            <a:off x="2971800" y="1562100"/>
            <a:ext cx="304800" cy="381000"/>
          </a:xfrm>
          <a:prstGeom prst="bentConnector3">
            <a:avLst>
              <a:gd name="adj1" fmla="val 50000"/>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03" name="Rounded Rectangle 202"/>
          <p:cNvSpPr/>
          <p:nvPr/>
        </p:nvSpPr>
        <p:spPr>
          <a:xfrm>
            <a:off x="228600" y="3392700"/>
            <a:ext cx="2743200" cy="341100"/>
          </a:xfrm>
          <a:prstGeom prst="roundRect">
            <a:avLst/>
          </a:prstGeom>
          <a:solidFill>
            <a:schemeClr val="accent6">
              <a:lumMod val="60000"/>
              <a:lumOff val="4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r>
              <a:rPr lang="en-US" sz="800" b="1" dirty="0" smtClean="0">
                <a:solidFill>
                  <a:schemeClr val="tx1"/>
                </a:solidFill>
              </a:rPr>
              <a:t>Does the program provide comprehensive documentation identifying affected indigenous peoples and other forest dependent communities?</a:t>
            </a:r>
          </a:p>
        </p:txBody>
      </p:sp>
      <p:cxnSp>
        <p:nvCxnSpPr>
          <p:cNvPr id="205" name="Elbow Connector 204"/>
          <p:cNvCxnSpPr/>
          <p:nvPr/>
        </p:nvCxnSpPr>
        <p:spPr>
          <a:xfrm>
            <a:off x="2971800" y="3656012"/>
            <a:ext cx="2819400" cy="1588"/>
          </a:xfrm>
          <a:prstGeom prst="bentConnector3">
            <a:avLst>
              <a:gd name="adj1" fmla="val 50000"/>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17" name="Rounded Rectangle 216"/>
          <p:cNvSpPr/>
          <p:nvPr/>
        </p:nvSpPr>
        <p:spPr>
          <a:xfrm>
            <a:off x="228600" y="7374523"/>
            <a:ext cx="2743200" cy="533400"/>
          </a:xfrm>
          <a:prstGeom prst="roundRect">
            <a:avLst/>
          </a:prstGeom>
          <a:solidFill>
            <a:schemeClr val="accent6">
              <a:lumMod val="60000"/>
              <a:lumOff val="4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r>
              <a:rPr lang="en-US" sz="800" b="1" dirty="0" smtClean="0">
                <a:solidFill>
                  <a:schemeClr val="tx1"/>
                </a:solidFill>
              </a:rPr>
              <a:t>Are mechanisms for dispute resolution established and consequences and procedures defined for cases where consent is not given or the community’s decision is not respected?</a:t>
            </a:r>
          </a:p>
        </p:txBody>
      </p:sp>
      <p:cxnSp>
        <p:nvCxnSpPr>
          <p:cNvPr id="256" name="Elbow Connector 154"/>
          <p:cNvCxnSpPr>
            <a:stCxn id="217" idx="2"/>
            <a:endCxn id="328" idx="1"/>
          </p:cNvCxnSpPr>
          <p:nvPr/>
        </p:nvCxnSpPr>
        <p:spPr>
          <a:xfrm rot="16200000" flipH="1">
            <a:off x="2334712" y="7173411"/>
            <a:ext cx="131177" cy="1600200"/>
          </a:xfrm>
          <a:prstGeom prst="bentConnector2">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28" name="Rounded Rectangle 327"/>
          <p:cNvSpPr/>
          <p:nvPr/>
        </p:nvSpPr>
        <p:spPr>
          <a:xfrm>
            <a:off x="3200400" y="7848600"/>
            <a:ext cx="2209800" cy="381000"/>
          </a:xfrm>
          <a:prstGeom prst="roundRect">
            <a:avLst/>
          </a:prstGeom>
          <a:solidFill>
            <a:srgbClr val="FFCB9C"/>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r>
              <a:rPr lang="en-US" sz="800" b="1" dirty="0" smtClean="0">
                <a:solidFill>
                  <a:schemeClr val="tx1"/>
                </a:solidFill>
                <a:ea typeface="Calibri"/>
                <a:cs typeface="Calibri"/>
              </a:rPr>
              <a:t>Will there be external/independent verification of stakeholder engagement processes?</a:t>
            </a:r>
            <a:endParaRPr lang="en-US" sz="800" b="1" dirty="0" smtClean="0">
              <a:solidFill>
                <a:schemeClr val="tx1"/>
              </a:solidFill>
            </a:endParaRPr>
          </a:p>
        </p:txBody>
      </p:sp>
      <p:cxnSp>
        <p:nvCxnSpPr>
          <p:cNvPr id="388" name="Elbow Connector 387"/>
          <p:cNvCxnSpPr>
            <a:stCxn id="236" idx="2"/>
            <a:endCxn id="170" idx="0"/>
          </p:cNvCxnSpPr>
          <p:nvPr/>
        </p:nvCxnSpPr>
        <p:spPr>
          <a:xfrm rot="5400000">
            <a:off x="2895600" y="1219200"/>
            <a:ext cx="228600" cy="2819400"/>
          </a:xfrm>
          <a:prstGeom prst="bentConnector3">
            <a:avLst>
              <a:gd name="adj1" fmla="val 50000"/>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91" name="Rounded Rectangle 390"/>
          <p:cNvSpPr/>
          <p:nvPr/>
        </p:nvSpPr>
        <p:spPr>
          <a:xfrm>
            <a:off x="228600" y="4648200"/>
            <a:ext cx="2743200" cy="609600"/>
          </a:xfrm>
          <a:prstGeom prst="roundRect">
            <a:avLst/>
          </a:prstGeom>
          <a:solidFill>
            <a:schemeClr val="accent6">
              <a:lumMod val="60000"/>
              <a:lumOff val="4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r>
              <a:rPr lang="en-US" sz="800" b="1" dirty="0" smtClean="0">
                <a:solidFill>
                  <a:schemeClr val="tx1"/>
                </a:solidFill>
              </a:rPr>
              <a:t>Have interest and rights (both statutory and customary) of indigenous peoples and other forest dependent communities and potential impacts of REDD </a:t>
            </a:r>
            <a:r>
              <a:rPr lang="en-US" sz="800" b="1" dirty="0" err="1" smtClean="0">
                <a:solidFill>
                  <a:schemeClr val="tx1"/>
                </a:solidFill>
              </a:rPr>
              <a:t>programmes</a:t>
            </a:r>
            <a:r>
              <a:rPr lang="en-US" sz="800" b="1" dirty="0" smtClean="0">
                <a:solidFill>
                  <a:schemeClr val="tx1"/>
                </a:solidFill>
              </a:rPr>
              <a:t> been thoroughly analyzed and communicated to these groups? </a:t>
            </a:r>
          </a:p>
        </p:txBody>
      </p:sp>
      <p:cxnSp>
        <p:nvCxnSpPr>
          <p:cNvPr id="393" name="Elbow Connector 392"/>
          <p:cNvCxnSpPr>
            <a:stCxn id="391" idx="3"/>
            <a:endCxn id="397" idx="1"/>
          </p:cNvCxnSpPr>
          <p:nvPr/>
        </p:nvCxnSpPr>
        <p:spPr>
          <a:xfrm>
            <a:off x="2971800" y="4953000"/>
            <a:ext cx="228600" cy="266700"/>
          </a:xfrm>
          <a:prstGeom prst="bentConnector3">
            <a:avLst>
              <a:gd name="adj1" fmla="val 50000"/>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97" name="Rounded Rectangle 396"/>
          <p:cNvSpPr/>
          <p:nvPr/>
        </p:nvSpPr>
        <p:spPr>
          <a:xfrm>
            <a:off x="3200400" y="4953000"/>
            <a:ext cx="2286000" cy="533400"/>
          </a:xfrm>
          <a:prstGeom prst="roundRect">
            <a:avLst/>
          </a:prstGeom>
          <a:solidFill>
            <a:srgbClr val="FFCB9C"/>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r>
              <a:rPr lang="en-US" sz="800" b="1" dirty="0" smtClean="0">
                <a:solidFill>
                  <a:schemeClr val="tx1"/>
                </a:solidFill>
              </a:rPr>
              <a:t>Are existing local institutions, processes, networks and authorities leveraged to engage indigenous peoples and other vulnerable groups?</a:t>
            </a:r>
          </a:p>
        </p:txBody>
      </p:sp>
      <p:cxnSp>
        <p:nvCxnSpPr>
          <p:cNvPr id="398" name="Elbow Connector 397"/>
          <p:cNvCxnSpPr>
            <a:stCxn id="397" idx="2"/>
            <a:endCxn id="449" idx="0"/>
          </p:cNvCxnSpPr>
          <p:nvPr/>
        </p:nvCxnSpPr>
        <p:spPr>
          <a:xfrm rot="5400000">
            <a:off x="4229100" y="5600700"/>
            <a:ext cx="228600" cy="1588"/>
          </a:xfrm>
          <a:prstGeom prst="bentConnector3">
            <a:avLst>
              <a:gd name="adj1" fmla="val 50000"/>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17" name="Rounded Rectangle 416"/>
          <p:cNvSpPr/>
          <p:nvPr/>
        </p:nvSpPr>
        <p:spPr>
          <a:xfrm>
            <a:off x="228600" y="3886200"/>
            <a:ext cx="2743200" cy="381000"/>
          </a:xfrm>
          <a:prstGeom prst="roundRect">
            <a:avLst/>
          </a:prstGeom>
          <a:solidFill>
            <a:schemeClr val="accent6">
              <a:lumMod val="60000"/>
              <a:lumOff val="4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r>
              <a:rPr lang="en-US" sz="800" b="1" dirty="0" smtClean="0">
                <a:solidFill>
                  <a:schemeClr val="tx1"/>
                </a:solidFill>
              </a:rPr>
              <a:t>Are some indigenous people living in voluntary isolation?</a:t>
            </a:r>
          </a:p>
        </p:txBody>
      </p:sp>
      <p:sp>
        <p:nvSpPr>
          <p:cNvPr id="435" name="Rounded Rectangle 434"/>
          <p:cNvSpPr/>
          <p:nvPr/>
        </p:nvSpPr>
        <p:spPr>
          <a:xfrm>
            <a:off x="3200400" y="3886200"/>
            <a:ext cx="2286000" cy="381000"/>
          </a:xfrm>
          <a:prstGeom prst="roundRect">
            <a:avLst/>
          </a:prstGeom>
          <a:solidFill>
            <a:schemeClr val="accent6">
              <a:lumMod val="20000"/>
              <a:lumOff val="8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r>
              <a:rPr lang="en-US" sz="800" b="1" dirty="0" smtClean="0">
                <a:solidFill>
                  <a:schemeClr val="tx1"/>
                </a:solidFill>
              </a:rPr>
              <a:t>Are measures taken to protect these groups’ rights even in absence of direct consultation?</a:t>
            </a:r>
          </a:p>
        </p:txBody>
      </p:sp>
      <p:cxnSp>
        <p:nvCxnSpPr>
          <p:cNvPr id="441" name="Elbow Connector 440"/>
          <p:cNvCxnSpPr/>
          <p:nvPr/>
        </p:nvCxnSpPr>
        <p:spPr>
          <a:xfrm>
            <a:off x="5562600" y="2286000"/>
            <a:ext cx="228600" cy="1588"/>
          </a:xfrm>
          <a:prstGeom prst="bentConnector3">
            <a:avLst>
              <a:gd name="adj1" fmla="val 50000"/>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49" name="Rounded Rectangle 448"/>
          <p:cNvSpPr/>
          <p:nvPr/>
        </p:nvSpPr>
        <p:spPr>
          <a:xfrm>
            <a:off x="3200400" y="5715000"/>
            <a:ext cx="2286000" cy="533400"/>
          </a:xfrm>
          <a:prstGeom prst="roundRect">
            <a:avLst/>
          </a:prstGeom>
          <a:solidFill>
            <a:schemeClr val="accent6">
              <a:lumMod val="20000"/>
              <a:lumOff val="8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r>
              <a:rPr lang="en-US" sz="800" b="1" dirty="0" smtClean="0">
                <a:solidFill>
                  <a:schemeClr val="tx1"/>
                </a:solidFill>
              </a:rPr>
              <a:t>Are consultations conducted and information disseminated in a culturally appropriate manner and sufficiently timely to allow for effective participation?</a:t>
            </a:r>
          </a:p>
        </p:txBody>
      </p:sp>
      <p:sp>
        <p:nvSpPr>
          <p:cNvPr id="456" name="Rounded Rectangle 455"/>
          <p:cNvSpPr/>
          <p:nvPr/>
        </p:nvSpPr>
        <p:spPr>
          <a:xfrm>
            <a:off x="3200400" y="6400800"/>
            <a:ext cx="2286000" cy="381000"/>
          </a:xfrm>
          <a:prstGeom prst="roundRect">
            <a:avLst/>
          </a:prstGeom>
          <a:solidFill>
            <a:schemeClr val="accent6">
              <a:lumMod val="20000"/>
              <a:lumOff val="8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r>
              <a:rPr lang="en-US" sz="800" b="1" dirty="0" smtClean="0">
                <a:solidFill>
                  <a:schemeClr val="tx1"/>
                </a:solidFill>
              </a:rPr>
              <a:t>Are clear objectives for consultations laid out including indicators for success/results?</a:t>
            </a:r>
          </a:p>
        </p:txBody>
      </p:sp>
      <p:cxnSp>
        <p:nvCxnSpPr>
          <p:cNvPr id="473" name="Elbow Connector 385"/>
          <p:cNvCxnSpPr>
            <a:stCxn id="159" idx="2"/>
            <a:endCxn id="236" idx="1"/>
          </p:cNvCxnSpPr>
          <p:nvPr/>
        </p:nvCxnSpPr>
        <p:spPr>
          <a:xfrm rot="16200000" flipH="1">
            <a:off x="2343150" y="1390650"/>
            <a:ext cx="190500" cy="1676400"/>
          </a:xfrm>
          <a:prstGeom prst="bentConnector2">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86" name="Elbow Connector 485"/>
          <p:cNvCxnSpPr>
            <a:stCxn id="449" idx="2"/>
            <a:endCxn id="456" idx="0"/>
          </p:cNvCxnSpPr>
          <p:nvPr/>
        </p:nvCxnSpPr>
        <p:spPr>
          <a:xfrm rot="5400000">
            <a:off x="4267200" y="6324600"/>
            <a:ext cx="152400" cy="1588"/>
          </a:xfrm>
          <a:prstGeom prst="bentConnector3">
            <a:avLst>
              <a:gd name="adj1" fmla="val 50000"/>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89" name="Elbow Connector 488"/>
          <p:cNvCxnSpPr/>
          <p:nvPr/>
        </p:nvCxnSpPr>
        <p:spPr>
          <a:xfrm>
            <a:off x="5486400" y="6627812"/>
            <a:ext cx="304800" cy="1588"/>
          </a:xfrm>
          <a:prstGeom prst="bentConnector3">
            <a:avLst>
              <a:gd name="adj1" fmla="val 50000"/>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64" name="Rounded Rectangle 163"/>
          <p:cNvSpPr/>
          <p:nvPr/>
        </p:nvSpPr>
        <p:spPr>
          <a:xfrm>
            <a:off x="228600" y="6705600"/>
            <a:ext cx="2743200" cy="516523"/>
          </a:xfrm>
          <a:prstGeom prst="roundRect">
            <a:avLst/>
          </a:prstGeom>
          <a:solidFill>
            <a:schemeClr val="accent6">
              <a:lumMod val="60000"/>
              <a:lumOff val="4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r>
              <a:rPr lang="en-US" sz="800" b="1" dirty="0" smtClean="0">
                <a:solidFill>
                  <a:schemeClr val="tx1"/>
                </a:solidFill>
              </a:rPr>
              <a:t>Will the </a:t>
            </a:r>
            <a:r>
              <a:rPr lang="en-US" sz="800" b="1" dirty="0" err="1" smtClean="0">
                <a:solidFill>
                  <a:schemeClr val="tx1"/>
                </a:solidFill>
              </a:rPr>
              <a:t>programme</a:t>
            </a:r>
            <a:r>
              <a:rPr lang="en-US" sz="800" b="1" dirty="0" smtClean="0">
                <a:solidFill>
                  <a:schemeClr val="tx1"/>
                </a:solidFill>
              </a:rPr>
              <a:t> undertake a consultative process to seek the free, prior and informed consent of indigenous peoples and other forest dependent communities that may be impacted by the </a:t>
            </a:r>
            <a:r>
              <a:rPr lang="en-US" sz="800" b="1" dirty="0" err="1" smtClean="0">
                <a:solidFill>
                  <a:schemeClr val="tx1"/>
                </a:solidFill>
              </a:rPr>
              <a:t>programme</a:t>
            </a:r>
            <a:r>
              <a:rPr lang="en-US" sz="800" b="1" dirty="0" smtClean="0">
                <a:solidFill>
                  <a:schemeClr val="tx1"/>
                </a:solidFill>
              </a:rPr>
              <a:t>? [6]</a:t>
            </a:r>
          </a:p>
        </p:txBody>
      </p:sp>
      <p:sp>
        <p:nvSpPr>
          <p:cNvPr id="163" name="Rectangle 162"/>
          <p:cNvSpPr/>
          <p:nvPr/>
        </p:nvSpPr>
        <p:spPr>
          <a:xfrm>
            <a:off x="1371600" y="0"/>
            <a:ext cx="5486400" cy="4572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5" name="TextBox 164"/>
          <p:cNvSpPr txBox="1"/>
          <p:nvPr/>
        </p:nvSpPr>
        <p:spPr>
          <a:xfrm>
            <a:off x="1371600" y="87868"/>
            <a:ext cx="5486400" cy="369332"/>
          </a:xfrm>
          <a:prstGeom prst="rect">
            <a:avLst/>
          </a:prstGeom>
          <a:noFill/>
        </p:spPr>
        <p:txBody>
          <a:bodyPr wrap="square" rtlCol="0">
            <a:spAutoFit/>
          </a:bodyPr>
          <a:lstStyle/>
          <a:p>
            <a:pPr algn="r"/>
            <a:r>
              <a:rPr lang="en-US" b="1" i="1" dirty="0" smtClean="0"/>
              <a:t>Principle 1 – Good governance</a:t>
            </a:r>
            <a:endParaRPr lang="en-US" b="1" i="1" dirty="0"/>
          </a:p>
        </p:txBody>
      </p:sp>
      <p:sp>
        <p:nvSpPr>
          <p:cNvPr id="167" name="Rectangle 1"/>
          <p:cNvSpPr>
            <a:spLocks noChangeArrowheads="1"/>
          </p:cNvSpPr>
          <p:nvPr/>
        </p:nvSpPr>
        <p:spPr bwMode="auto">
          <a:xfrm>
            <a:off x="0" y="0"/>
            <a:ext cx="6858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cs typeface="Arial" pitchFamily="34" charset="0"/>
              </a:rPr>
              <a:t/>
            </a:r>
            <a:br>
              <a:rPr kumimoji="0" lang="en-US" sz="1800" b="0" i="0" u="none" strike="noStrike" cap="none" normalizeH="0" baseline="0" smtClean="0">
                <a:ln>
                  <a:noFill/>
                </a:ln>
                <a:solidFill>
                  <a:schemeClr val="tx1"/>
                </a:solidFill>
                <a:effectLst/>
                <a:latin typeface="Arial" pitchFamily="34" charset="0"/>
                <a:cs typeface="Arial" pitchFamily="34" charset="0"/>
              </a:rPr>
            </a:b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68" name="Rectangle 167"/>
          <p:cNvSpPr>
            <a:spLocks noChangeArrowheads="1"/>
          </p:cNvSpPr>
          <p:nvPr/>
        </p:nvSpPr>
        <p:spPr bwMode="auto">
          <a:xfrm>
            <a:off x="0" y="0"/>
            <a:ext cx="6858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cs typeface="Arial" pitchFamily="34" charset="0"/>
              </a:rPr>
              <a:t/>
            </a:r>
            <a:br>
              <a:rPr kumimoji="0" lang="en-US" sz="1800" b="0" i="0" u="none" strike="noStrike" cap="none" normalizeH="0" baseline="0" smtClean="0">
                <a:ln>
                  <a:noFill/>
                </a:ln>
                <a:solidFill>
                  <a:schemeClr val="tx1"/>
                </a:solidFill>
                <a:effectLst/>
                <a:latin typeface="Arial" pitchFamily="34" charset="0"/>
                <a:cs typeface="Arial" pitchFamily="34" charset="0"/>
              </a:rPr>
            </a:b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3" name="Rectangle 1"/>
          <p:cNvSpPr>
            <a:spLocks noChangeArrowheads="1"/>
          </p:cNvSpPr>
          <p:nvPr/>
        </p:nvSpPr>
        <p:spPr bwMode="auto">
          <a:xfrm>
            <a:off x="0" y="0"/>
            <a:ext cx="6858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cs typeface="Arial" pitchFamily="34" charset="0"/>
              </a:rPr>
              <a:t/>
            </a:r>
            <a:br>
              <a:rPr kumimoji="0" lang="en-US" sz="1800" b="0" i="0" u="none" strike="noStrike" cap="none" normalizeH="0" baseline="0" smtClean="0">
                <a:ln>
                  <a:noFill/>
                </a:ln>
                <a:solidFill>
                  <a:schemeClr val="tx1"/>
                </a:solidFill>
                <a:effectLst/>
                <a:latin typeface="Arial" pitchFamily="34" charset="0"/>
                <a:cs typeface="Arial" pitchFamily="34" charset="0"/>
              </a:rPr>
            </a:b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pic>
        <p:nvPicPr>
          <p:cNvPr id="174" name="Picture 173"/>
          <p:cNvPicPr/>
          <p:nvPr/>
        </p:nvPicPr>
        <p:blipFill>
          <a:blip r:embed="rId2" cstate="print"/>
          <a:srcRect/>
          <a:stretch>
            <a:fillRect/>
          </a:stretch>
        </p:blipFill>
        <p:spPr bwMode="auto">
          <a:xfrm>
            <a:off x="0" y="0"/>
            <a:ext cx="1371600" cy="457200"/>
          </a:xfrm>
          <a:prstGeom prst="rect">
            <a:avLst/>
          </a:prstGeom>
          <a:noFill/>
          <a:ln w="9525">
            <a:noFill/>
            <a:miter lim="800000"/>
            <a:headEnd/>
            <a:tailEnd/>
          </a:ln>
        </p:spPr>
      </p:pic>
      <p:sp>
        <p:nvSpPr>
          <p:cNvPr id="170" name="Rounded Rectangle 169"/>
          <p:cNvSpPr/>
          <p:nvPr/>
        </p:nvSpPr>
        <p:spPr>
          <a:xfrm>
            <a:off x="228600" y="2743200"/>
            <a:ext cx="2743200" cy="381000"/>
          </a:xfrm>
          <a:prstGeom prst="roundRect">
            <a:avLst/>
          </a:prstGeom>
          <a:solidFill>
            <a:schemeClr val="accent6">
              <a:lumMod val="60000"/>
              <a:lumOff val="4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r>
              <a:rPr lang="en-US" sz="800" b="1" dirty="0" smtClean="0">
                <a:solidFill>
                  <a:schemeClr val="tx1"/>
                </a:solidFill>
              </a:rPr>
              <a:t>Will the </a:t>
            </a:r>
            <a:r>
              <a:rPr lang="en-US" sz="800" b="1" dirty="0" err="1" smtClean="0">
                <a:solidFill>
                  <a:schemeClr val="tx1"/>
                </a:solidFill>
              </a:rPr>
              <a:t>programme</a:t>
            </a:r>
            <a:r>
              <a:rPr lang="en-US" sz="800" b="1" dirty="0" smtClean="0">
                <a:solidFill>
                  <a:schemeClr val="tx1"/>
                </a:solidFill>
              </a:rPr>
              <a:t> impact the rights of indigenous peoples to their traditional lands, territories, resources or livelihoods?</a:t>
            </a:r>
          </a:p>
        </p:txBody>
      </p:sp>
      <p:cxnSp>
        <p:nvCxnSpPr>
          <p:cNvPr id="194" name="Elbow Connector 193"/>
          <p:cNvCxnSpPr/>
          <p:nvPr/>
        </p:nvCxnSpPr>
        <p:spPr>
          <a:xfrm>
            <a:off x="2971800" y="2971800"/>
            <a:ext cx="2819400" cy="1588"/>
          </a:xfrm>
          <a:prstGeom prst="bentConnector3">
            <a:avLst>
              <a:gd name="adj1" fmla="val 50000"/>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75" name="Text Box 221"/>
          <p:cNvSpPr txBox="1">
            <a:spLocks noChangeArrowheads="1"/>
          </p:cNvSpPr>
          <p:nvPr/>
        </p:nvSpPr>
        <p:spPr bwMode="auto">
          <a:xfrm flipH="1">
            <a:off x="5334000" y="685800"/>
            <a:ext cx="1524000" cy="353943"/>
          </a:xfrm>
          <a:prstGeom prst="rect">
            <a:avLst/>
          </a:prstGeom>
          <a:noFill/>
          <a:ln w="9525">
            <a:noFill/>
            <a:miter lim="800000"/>
            <a:headEnd/>
            <a:tailEnd/>
          </a:ln>
          <a:effectLst/>
        </p:spPr>
        <p:txBody>
          <a:bodyPr wrap="square" tIns="0" anchor="ctr">
            <a:spAutoFit/>
          </a:bodyPr>
          <a:lstStyle/>
          <a:p>
            <a:pPr>
              <a:spcBef>
                <a:spcPct val="50000"/>
              </a:spcBef>
            </a:pPr>
            <a:r>
              <a:rPr lang="en-US" sz="1000" b="1" dirty="0" smtClean="0"/>
              <a:t>Recommended  Risk Mitigation  Action :</a:t>
            </a:r>
            <a:endParaRPr lang="en-US" sz="1000" b="1" dirty="0"/>
          </a:p>
        </p:txBody>
      </p:sp>
      <p:sp>
        <p:nvSpPr>
          <p:cNvPr id="236" name="Rounded Rectangle 235"/>
          <p:cNvSpPr/>
          <p:nvPr/>
        </p:nvSpPr>
        <p:spPr>
          <a:xfrm>
            <a:off x="3276600" y="2133600"/>
            <a:ext cx="2286000" cy="381000"/>
          </a:xfrm>
          <a:prstGeom prst="roundRect">
            <a:avLst/>
          </a:prstGeom>
          <a:solidFill>
            <a:schemeClr val="accent6">
              <a:lumMod val="20000"/>
              <a:lumOff val="8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r>
              <a:rPr lang="en-US" sz="800" b="1" dirty="0" smtClean="0">
                <a:solidFill>
                  <a:schemeClr val="tx1"/>
                </a:solidFill>
              </a:rPr>
              <a:t>Does the country have effective and active legislation in place that reflects the commitments made through these treaties?</a:t>
            </a:r>
          </a:p>
        </p:txBody>
      </p:sp>
      <p:cxnSp>
        <p:nvCxnSpPr>
          <p:cNvPr id="357" name="Elbow Connector 356"/>
          <p:cNvCxnSpPr/>
          <p:nvPr/>
        </p:nvCxnSpPr>
        <p:spPr>
          <a:xfrm>
            <a:off x="5486400" y="4038600"/>
            <a:ext cx="304800" cy="1588"/>
          </a:xfrm>
          <a:prstGeom prst="bentConnector3">
            <a:avLst>
              <a:gd name="adj1" fmla="val 65625"/>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60" name="Elbow Connector 359"/>
          <p:cNvCxnSpPr>
            <a:stCxn id="435" idx="2"/>
            <a:endCxn id="391" idx="0"/>
          </p:cNvCxnSpPr>
          <p:nvPr/>
        </p:nvCxnSpPr>
        <p:spPr>
          <a:xfrm rot="5400000">
            <a:off x="2781300" y="3086100"/>
            <a:ext cx="381000" cy="2743200"/>
          </a:xfrm>
          <a:prstGeom prst="bentConnector3">
            <a:avLst>
              <a:gd name="adj1" fmla="val 50000"/>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63" name="Elbow Connector 362"/>
          <p:cNvCxnSpPr>
            <a:stCxn id="203" idx="2"/>
            <a:endCxn id="417" idx="0"/>
          </p:cNvCxnSpPr>
          <p:nvPr/>
        </p:nvCxnSpPr>
        <p:spPr>
          <a:xfrm rot="5400000">
            <a:off x="1524000" y="3810000"/>
            <a:ext cx="152400" cy="1588"/>
          </a:xfrm>
          <a:prstGeom prst="bentConnector3">
            <a:avLst>
              <a:gd name="adj1" fmla="val 50000"/>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69" name="Elbow Connector 368"/>
          <p:cNvCxnSpPr/>
          <p:nvPr/>
        </p:nvCxnSpPr>
        <p:spPr>
          <a:xfrm rot="5400000">
            <a:off x="1524794" y="7297529"/>
            <a:ext cx="152400" cy="1588"/>
          </a:xfrm>
          <a:prstGeom prst="bentConnector3">
            <a:avLst>
              <a:gd name="adj1" fmla="val 50000"/>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1" name="Elbow Connector 70"/>
          <p:cNvCxnSpPr/>
          <p:nvPr/>
        </p:nvCxnSpPr>
        <p:spPr>
          <a:xfrm>
            <a:off x="2971800" y="4114800"/>
            <a:ext cx="228600" cy="1588"/>
          </a:xfrm>
          <a:prstGeom prst="bentConnector3">
            <a:avLst>
              <a:gd name="adj1" fmla="val 50000"/>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8" name="Elbow Connector 77"/>
          <p:cNvCxnSpPr/>
          <p:nvPr/>
        </p:nvCxnSpPr>
        <p:spPr>
          <a:xfrm>
            <a:off x="5410200" y="8075612"/>
            <a:ext cx="381000" cy="1588"/>
          </a:xfrm>
          <a:prstGeom prst="bentConnector3">
            <a:avLst>
              <a:gd name="adj1" fmla="val 50000"/>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0" name="Elbow Connector 79"/>
          <p:cNvCxnSpPr/>
          <p:nvPr/>
        </p:nvCxnSpPr>
        <p:spPr>
          <a:xfrm>
            <a:off x="5486400" y="5257800"/>
            <a:ext cx="295275" cy="1588"/>
          </a:xfrm>
          <a:prstGeom prst="bentConnector3">
            <a:avLst>
              <a:gd name="adj1" fmla="val 50000"/>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6" name="Elbow Connector 85"/>
          <p:cNvCxnSpPr/>
          <p:nvPr/>
        </p:nvCxnSpPr>
        <p:spPr>
          <a:xfrm>
            <a:off x="5486400" y="5867400"/>
            <a:ext cx="295275" cy="1588"/>
          </a:xfrm>
          <a:prstGeom prst="bentConnector3">
            <a:avLst>
              <a:gd name="adj1" fmla="val 50000"/>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88" name="Rounded Rectangle 87"/>
          <p:cNvSpPr/>
          <p:nvPr/>
        </p:nvSpPr>
        <p:spPr>
          <a:xfrm>
            <a:off x="3276600" y="8458200"/>
            <a:ext cx="3429000" cy="533400"/>
          </a:xfrm>
          <a:prstGeom prst="roundRect">
            <a:avLst/>
          </a:prstGeom>
          <a:ln/>
        </p:spPr>
        <p:style>
          <a:lnRef idx="1">
            <a:schemeClr val="accent3"/>
          </a:lnRef>
          <a:fillRef idx="3">
            <a:schemeClr val="accent3"/>
          </a:fillRef>
          <a:effectRef idx="2">
            <a:schemeClr val="accent3"/>
          </a:effectRef>
          <a:fontRef idx="minor">
            <a:schemeClr val="lt1"/>
          </a:fontRef>
        </p:style>
        <p:txBody>
          <a:bodyPr rtlCol="0" anchor="ctr"/>
          <a:lstStyle/>
          <a:p>
            <a:pPr algn="ctr" fontAlgn="b"/>
            <a:r>
              <a:rPr lang="en-US" sz="800" b="1" dirty="0" smtClean="0">
                <a:solidFill>
                  <a:schemeClr val="tx1"/>
                </a:solidFill>
              </a:rPr>
              <a:t>The </a:t>
            </a:r>
            <a:r>
              <a:rPr lang="en-US" sz="800" b="1" dirty="0" err="1" smtClean="0">
                <a:solidFill>
                  <a:schemeClr val="tx1"/>
                </a:solidFill>
              </a:rPr>
              <a:t>Programme</a:t>
            </a:r>
            <a:r>
              <a:rPr lang="en-US" sz="800" b="1" dirty="0" smtClean="0">
                <a:solidFill>
                  <a:schemeClr val="tx1"/>
                </a:solidFill>
              </a:rPr>
              <a:t> has effectively engaged the poor and most </a:t>
            </a:r>
            <a:r>
              <a:rPr lang="en-US" sz="800" b="1" dirty="0" err="1" smtClean="0">
                <a:solidFill>
                  <a:schemeClr val="tx1"/>
                </a:solidFill>
              </a:rPr>
              <a:t>vulnurable</a:t>
            </a:r>
            <a:r>
              <a:rPr lang="en-US" sz="800" b="1" dirty="0" smtClean="0">
                <a:solidFill>
                  <a:schemeClr val="tx1"/>
                </a:solidFill>
              </a:rPr>
              <a:t> group and has sought the free, prior and informed consent of indigenous peoples, where necessary.</a:t>
            </a:r>
          </a:p>
        </p:txBody>
      </p:sp>
      <p:sp>
        <p:nvSpPr>
          <p:cNvPr id="79" name="Text Box 115"/>
          <p:cNvSpPr txBox="1">
            <a:spLocks noChangeArrowheads="1"/>
          </p:cNvSpPr>
          <p:nvPr/>
        </p:nvSpPr>
        <p:spPr bwMode="auto">
          <a:xfrm>
            <a:off x="1143000" y="3124200"/>
            <a:ext cx="380999"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smtClean="0"/>
              <a:t>YES</a:t>
            </a:r>
            <a:endParaRPr lang="en-US" sz="800" b="1" dirty="0"/>
          </a:p>
        </p:txBody>
      </p:sp>
      <p:sp>
        <p:nvSpPr>
          <p:cNvPr id="81" name="Text Box 114"/>
          <p:cNvSpPr txBox="1">
            <a:spLocks noChangeArrowheads="1"/>
          </p:cNvSpPr>
          <p:nvPr/>
        </p:nvSpPr>
        <p:spPr bwMode="auto">
          <a:xfrm>
            <a:off x="4419600" y="25146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YES</a:t>
            </a:r>
          </a:p>
        </p:txBody>
      </p:sp>
      <p:sp>
        <p:nvSpPr>
          <p:cNvPr id="83" name="Text Box 114"/>
          <p:cNvSpPr txBox="1">
            <a:spLocks noChangeArrowheads="1"/>
          </p:cNvSpPr>
          <p:nvPr/>
        </p:nvSpPr>
        <p:spPr bwMode="auto">
          <a:xfrm>
            <a:off x="1219200" y="21336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YES</a:t>
            </a:r>
          </a:p>
        </p:txBody>
      </p:sp>
      <p:sp>
        <p:nvSpPr>
          <p:cNvPr id="84" name="Text Box 114"/>
          <p:cNvSpPr txBox="1">
            <a:spLocks noChangeArrowheads="1"/>
          </p:cNvSpPr>
          <p:nvPr/>
        </p:nvSpPr>
        <p:spPr bwMode="auto">
          <a:xfrm>
            <a:off x="1219200" y="15240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YES</a:t>
            </a:r>
          </a:p>
        </p:txBody>
      </p:sp>
      <p:sp>
        <p:nvSpPr>
          <p:cNvPr id="90" name="Text Box 115"/>
          <p:cNvSpPr txBox="1">
            <a:spLocks noChangeArrowheads="1"/>
          </p:cNvSpPr>
          <p:nvPr/>
        </p:nvSpPr>
        <p:spPr bwMode="auto">
          <a:xfrm>
            <a:off x="5486400" y="3810000"/>
            <a:ext cx="380999"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NO</a:t>
            </a:r>
          </a:p>
        </p:txBody>
      </p:sp>
      <p:sp>
        <p:nvSpPr>
          <p:cNvPr id="91" name="Text Box 115"/>
          <p:cNvSpPr txBox="1">
            <a:spLocks noChangeArrowheads="1"/>
          </p:cNvSpPr>
          <p:nvPr/>
        </p:nvSpPr>
        <p:spPr bwMode="auto">
          <a:xfrm>
            <a:off x="2971800" y="3276600"/>
            <a:ext cx="380999"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NO</a:t>
            </a:r>
          </a:p>
        </p:txBody>
      </p:sp>
      <p:sp>
        <p:nvSpPr>
          <p:cNvPr id="92" name="Text Box 115"/>
          <p:cNvSpPr txBox="1">
            <a:spLocks noChangeArrowheads="1"/>
          </p:cNvSpPr>
          <p:nvPr/>
        </p:nvSpPr>
        <p:spPr bwMode="auto">
          <a:xfrm>
            <a:off x="5486400" y="2057400"/>
            <a:ext cx="380999"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NO</a:t>
            </a:r>
          </a:p>
        </p:txBody>
      </p:sp>
      <p:sp>
        <p:nvSpPr>
          <p:cNvPr id="93" name="Text Box 115"/>
          <p:cNvSpPr txBox="1">
            <a:spLocks noChangeArrowheads="1"/>
          </p:cNvSpPr>
          <p:nvPr/>
        </p:nvSpPr>
        <p:spPr bwMode="auto">
          <a:xfrm>
            <a:off x="5486400" y="1295400"/>
            <a:ext cx="380999"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NO</a:t>
            </a:r>
          </a:p>
        </p:txBody>
      </p:sp>
      <p:sp>
        <p:nvSpPr>
          <p:cNvPr id="99" name="Text Box 114"/>
          <p:cNvSpPr txBox="1">
            <a:spLocks noChangeArrowheads="1"/>
          </p:cNvSpPr>
          <p:nvPr/>
        </p:nvSpPr>
        <p:spPr bwMode="auto">
          <a:xfrm>
            <a:off x="1143000" y="37338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YES</a:t>
            </a:r>
          </a:p>
        </p:txBody>
      </p:sp>
      <p:sp>
        <p:nvSpPr>
          <p:cNvPr id="100" name="Text Box 114"/>
          <p:cNvSpPr txBox="1">
            <a:spLocks noChangeArrowheads="1"/>
          </p:cNvSpPr>
          <p:nvPr/>
        </p:nvSpPr>
        <p:spPr bwMode="auto">
          <a:xfrm>
            <a:off x="2895600" y="3869323"/>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YES</a:t>
            </a:r>
          </a:p>
        </p:txBody>
      </p:sp>
      <p:sp>
        <p:nvSpPr>
          <p:cNvPr id="101" name="Text Box 115"/>
          <p:cNvSpPr txBox="1">
            <a:spLocks noChangeArrowheads="1"/>
          </p:cNvSpPr>
          <p:nvPr/>
        </p:nvSpPr>
        <p:spPr bwMode="auto">
          <a:xfrm>
            <a:off x="2971800" y="6841123"/>
            <a:ext cx="380999"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NO</a:t>
            </a:r>
          </a:p>
        </p:txBody>
      </p:sp>
      <p:sp>
        <p:nvSpPr>
          <p:cNvPr id="102" name="Text Box 114"/>
          <p:cNvSpPr txBox="1">
            <a:spLocks noChangeArrowheads="1"/>
          </p:cNvSpPr>
          <p:nvPr/>
        </p:nvSpPr>
        <p:spPr bwMode="auto">
          <a:xfrm>
            <a:off x="4343400" y="42672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YES</a:t>
            </a:r>
          </a:p>
        </p:txBody>
      </p:sp>
      <p:sp>
        <p:nvSpPr>
          <p:cNvPr id="103" name="Text Box 114"/>
          <p:cNvSpPr txBox="1">
            <a:spLocks noChangeArrowheads="1"/>
          </p:cNvSpPr>
          <p:nvPr/>
        </p:nvSpPr>
        <p:spPr bwMode="auto">
          <a:xfrm>
            <a:off x="1143000" y="7222123"/>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YES</a:t>
            </a:r>
          </a:p>
        </p:txBody>
      </p:sp>
      <p:cxnSp>
        <p:nvCxnSpPr>
          <p:cNvPr id="104" name="Elbow Connector 103"/>
          <p:cNvCxnSpPr>
            <a:stCxn id="417" idx="2"/>
            <a:endCxn id="391" idx="0"/>
          </p:cNvCxnSpPr>
          <p:nvPr/>
        </p:nvCxnSpPr>
        <p:spPr>
          <a:xfrm rot="5400000">
            <a:off x="1409700" y="4457700"/>
            <a:ext cx="381000" cy="1588"/>
          </a:xfrm>
          <a:prstGeom prst="bentConnector3">
            <a:avLst>
              <a:gd name="adj1" fmla="val 50000"/>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08" name="Text Box 115"/>
          <p:cNvSpPr txBox="1">
            <a:spLocks noChangeArrowheads="1"/>
          </p:cNvSpPr>
          <p:nvPr/>
        </p:nvSpPr>
        <p:spPr bwMode="auto">
          <a:xfrm>
            <a:off x="5486400" y="5029200"/>
            <a:ext cx="380999"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NO</a:t>
            </a:r>
          </a:p>
        </p:txBody>
      </p:sp>
      <p:sp>
        <p:nvSpPr>
          <p:cNvPr id="109" name="Text Box 115"/>
          <p:cNvSpPr txBox="1">
            <a:spLocks noChangeArrowheads="1"/>
          </p:cNvSpPr>
          <p:nvPr/>
        </p:nvSpPr>
        <p:spPr bwMode="auto">
          <a:xfrm>
            <a:off x="1143000" y="4267200"/>
            <a:ext cx="380999"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NO</a:t>
            </a:r>
          </a:p>
        </p:txBody>
      </p:sp>
      <p:sp>
        <p:nvSpPr>
          <p:cNvPr id="110" name="Text Box 114"/>
          <p:cNvSpPr txBox="1">
            <a:spLocks noChangeArrowheads="1"/>
          </p:cNvSpPr>
          <p:nvPr/>
        </p:nvSpPr>
        <p:spPr bwMode="auto">
          <a:xfrm>
            <a:off x="2895600" y="52578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YES</a:t>
            </a:r>
          </a:p>
        </p:txBody>
      </p:sp>
      <p:cxnSp>
        <p:nvCxnSpPr>
          <p:cNvPr id="112" name="Elbow Connector 111"/>
          <p:cNvCxnSpPr/>
          <p:nvPr/>
        </p:nvCxnSpPr>
        <p:spPr>
          <a:xfrm>
            <a:off x="2971800" y="4876800"/>
            <a:ext cx="2819400" cy="1588"/>
          </a:xfrm>
          <a:prstGeom prst="bentConnector3">
            <a:avLst>
              <a:gd name="adj1" fmla="val 50000"/>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18" name="Text Box 115"/>
          <p:cNvSpPr txBox="1">
            <a:spLocks noChangeArrowheads="1"/>
          </p:cNvSpPr>
          <p:nvPr/>
        </p:nvSpPr>
        <p:spPr bwMode="auto">
          <a:xfrm>
            <a:off x="2971800" y="4707523"/>
            <a:ext cx="380999"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NO</a:t>
            </a:r>
          </a:p>
        </p:txBody>
      </p:sp>
      <p:sp>
        <p:nvSpPr>
          <p:cNvPr id="119" name="Text Box 114"/>
          <p:cNvSpPr txBox="1">
            <a:spLocks noChangeArrowheads="1"/>
          </p:cNvSpPr>
          <p:nvPr/>
        </p:nvSpPr>
        <p:spPr bwMode="auto">
          <a:xfrm>
            <a:off x="1143000" y="7907923"/>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YES</a:t>
            </a:r>
          </a:p>
        </p:txBody>
      </p:sp>
      <p:sp>
        <p:nvSpPr>
          <p:cNvPr id="120" name="Text Box 114"/>
          <p:cNvSpPr txBox="1">
            <a:spLocks noChangeArrowheads="1"/>
          </p:cNvSpPr>
          <p:nvPr/>
        </p:nvSpPr>
        <p:spPr bwMode="auto">
          <a:xfrm>
            <a:off x="3886200" y="6231523"/>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YES</a:t>
            </a:r>
          </a:p>
        </p:txBody>
      </p:sp>
      <p:sp>
        <p:nvSpPr>
          <p:cNvPr id="121" name="Text Box 114"/>
          <p:cNvSpPr txBox="1">
            <a:spLocks noChangeArrowheads="1"/>
          </p:cNvSpPr>
          <p:nvPr/>
        </p:nvSpPr>
        <p:spPr bwMode="auto">
          <a:xfrm>
            <a:off x="3886200" y="54864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YES</a:t>
            </a:r>
          </a:p>
        </p:txBody>
      </p:sp>
      <p:sp>
        <p:nvSpPr>
          <p:cNvPr id="122" name="Text Box 115"/>
          <p:cNvSpPr txBox="1">
            <a:spLocks noChangeArrowheads="1"/>
          </p:cNvSpPr>
          <p:nvPr/>
        </p:nvSpPr>
        <p:spPr bwMode="auto">
          <a:xfrm>
            <a:off x="5486400" y="5638800"/>
            <a:ext cx="380999"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NO</a:t>
            </a:r>
          </a:p>
        </p:txBody>
      </p:sp>
      <p:sp>
        <p:nvSpPr>
          <p:cNvPr id="124" name="Text Box 115"/>
          <p:cNvSpPr txBox="1">
            <a:spLocks noChangeArrowheads="1"/>
          </p:cNvSpPr>
          <p:nvPr/>
        </p:nvSpPr>
        <p:spPr bwMode="auto">
          <a:xfrm>
            <a:off x="5486400" y="6400800"/>
            <a:ext cx="380999"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NO</a:t>
            </a:r>
          </a:p>
        </p:txBody>
      </p:sp>
      <p:sp>
        <p:nvSpPr>
          <p:cNvPr id="125" name="Text Box 115"/>
          <p:cNvSpPr txBox="1">
            <a:spLocks noChangeArrowheads="1"/>
          </p:cNvSpPr>
          <p:nvPr/>
        </p:nvSpPr>
        <p:spPr bwMode="auto">
          <a:xfrm>
            <a:off x="2971800" y="7450723"/>
            <a:ext cx="380999"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NO</a:t>
            </a:r>
          </a:p>
        </p:txBody>
      </p:sp>
      <p:sp>
        <p:nvSpPr>
          <p:cNvPr id="126" name="Text Box 114"/>
          <p:cNvSpPr txBox="1">
            <a:spLocks noChangeArrowheads="1"/>
          </p:cNvSpPr>
          <p:nvPr/>
        </p:nvSpPr>
        <p:spPr bwMode="auto">
          <a:xfrm>
            <a:off x="2895600" y="64008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YES</a:t>
            </a:r>
          </a:p>
        </p:txBody>
      </p:sp>
      <p:sp>
        <p:nvSpPr>
          <p:cNvPr id="127" name="Text Box 114"/>
          <p:cNvSpPr txBox="1">
            <a:spLocks noChangeArrowheads="1"/>
          </p:cNvSpPr>
          <p:nvPr/>
        </p:nvSpPr>
        <p:spPr bwMode="auto">
          <a:xfrm>
            <a:off x="3886200" y="82296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YES</a:t>
            </a:r>
          </a:p>
        </p:txBody>
      </p:sp>
      <p:sp>
        <p:nvSpPr>
          <p:cNvPr id="128" name="Text Box 115"/>
          <p:cNvSpPr txBox="1">
            <a:spLocks noChangeArrowheads="1"/>
          </p:cNvSpPr>
          <p:nvPr/>
        </p:nvSpPr>
        <p:spPr bwMode="auto">
          <a:xfrm>
            <a:off x="5410200" y="7907923"/>
            <a:ext cx="380999"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NO</a:t>
            </a:r>
          </a:p>
        </p:txBody>
      </p:sp>
      <p:sp>
        <p:nvSpPr>
          <p:cNvPr id="131" name="Text Box 115"/>
          <p:cNvSpPr txBox="1">
            <a:spLocks noChangeArrowheads="1"/>
          </p:cNvSpPr>
          <p:nvPr/>
        </p:nvSpPr>
        <p:spPr bwMode="auto">
          <a:xfrm>
            <a:off x="2971800" y="1943100"/>
            <a:ext cx="380999"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NO</a:t>
            </a:r>
          </a:p>
        </p:txBody>
      </p:sp>
      <p:sp>
        <p:nvSpPr>
          <p:cNvPr id="132" name="Text Box 115"/>
          <p:cNvSpPr txBox="1">
            <a:spLocks noChangeArrowheads="1"/>
          </p:cNvSpPr>
          <p:nvPr/>
        </p:nvSpPr>
        <p:spPr bwMode="auto">
          <a:xfrm>
            <a:off x="2971800" y="1143000"/>
            <a:ext cx="380999"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NO</a:t>
            </a:r>
          </a:p>
        </p:txBody>
      </p:sp>
      <p:sp>
        <p:nvSpPr>
          <p:cNvPr id="133" name="Text Box 115"/>
          <p:cNvSpPr txBox="1">
            <a:spLocks noChangeArrowheads="1"/>
          </p:cNvSpPr>
          <p:nvPr/>
        </p:nvSpPr>
        <p:spPr bwMode="auto">
          <a:xfrm>
            <a:off x="2971800" y="2743200"/>
            <a:ext cx="380999"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NO</a:t>
            </a:r>
          </a:p>
        </p:txBody>
      </p:sp>
      <p:sp>
        <p:nvSpPr>
          <p:cNvPr id="134" name="Text Box 227"/>
          <p:cNvSpPr txBox="1">
            <a:spLocks noChangeArrowheads="1"/>
          </p:cNvSpPr>
          <p:nvPr/>
        </p:nvSpPr>
        <p:spPr bwMode="auto">
          <a:xfrm>
            <a:off x="5791200" y="2627293"/>
            <a:ext cx="914400" cy="1077218"/>
          </a:xfrm>
          <a:prstGeom prst="rect">
            <a:avLst/>
          </a:prstGeom>
          <a:noFill/>
          <a:ln w="9525">
            <a:noFill/>
            <a:miter lim="800000"/>
            <a:headEnd/>
            <a:tailEnd/>
          </a:ln>
          <a:effectLst/>
        </p:spPr>
        <p:txBody>
          <a:bodyPr wrap="square">
            <a:spAutoFit/>
          </a:bodyPr>
          <a:lstStyle/>
          <a:p>
            <a:pPr>
              <a:spcBef>
                <a:spcPct val="50000"/>
              </a:spcBef>
            </a:pPr>
            <a:r>
              <a:rPr lang="en-US" sz="800" b="1" dirty="0" smtClean="0"/>
              <a:t>National commitments to respect indigenous peoples  rights should be  documented </a:t>
            </a:r>
            <a:r>
              <a:rPr lang="en-US" sz="800" b="1" dirty="0" smtClean="0">
                <a:solidFill>
                  <a:srgbClr val="FF0000"/>
                </a:solidFill>
              </a:rPr>
              <a:t>(link to UNDRIP)</a:t>
            </a:r>
            <a:endParaRPr lang="en-US" sz="800" b="1" u="sng" dirty="0" smtClean="0"/>
          </a:p>
        </p:txBody>
      </p:sp>
      <p:sp>
        <p:nvSpPr>
          <p:cNvPr id="113" name="Text Box 227"/>
          <p:cNvSpPr txBox="1">
            <a:spLocks noChangeArrowheads="1"/>
          </p:cNvSpPr>
          <p:nvPr/>
        </p:nvSpPr>
        <p:spPr bwMode="auto">
          <a:xfrm>
            <a:off x="5791200" y="1752600"/>
            <a:ext cx="838200" cy="954107"/>
          </a:xfrm>
          <a:prstGeom prst="rect">
            <a:avLst/>
          </a:prstGeom>
          <a:noFill/>
          <a:ln w="9525">
            <a:noFill/>
            <a:miter lim="800000"/>
            <a:headEnd/>
            <a:tailEnd/>
          </a:ln>
          <a:effectLst/>
        </p:spPr>
        <p:txBody>
          <a:bodyPr wrap="square">
            <a:spAutoFit/>
          </a:bodyPr>
          <a:lstStyle/>
          <a:p>
            <a:pPr>
              <a:spcBef>
                <a:spcPct val="50000"/>
              </a:spcBef>
            </a:pPr>
            <a:r>
              <a:rPr lang="en-US" sz="800" b="1" dirty="0" smtClean="0"/>
              <a:t>Indigenous peoples’ rights and territories should be documented</a:t>
            </a:r>
            <a:r>
              <a:rPr lang="en-US" sz="800" b="1" dirty="0" smtClean="0">
                <a:solidFill>
                  <a:srgbClr val="FF0000"/>
                </a:solidFill>
              </a:rPr>
              <a:t> (link to treaties)</a:t>
            </a:r>
            <a:r>
              <a:rPr lang="en-US" sz="800" b="1" dirty="0" smtClean="0"/>
              <a:t> </a:t>
            </a:r>
            <a:endParaRPr lang="en-US" sz="800" b="1" u="sng" dirty="0" smtClean="0"/>
          </a:p>
        </p:txBody>
      </p:sp>
      <p:sp>
        <p:nvSpPr>
          <p:cNvPr id="116" name="Text Box 227"/>
          <p:cNvSpPr txBox="1">
            <a:spLocks noChangeArrowheads="1"/>
          </p:cNvSpPr>
          <p:nvPr/>
        </p:nvSpPr>
        <p:spPr bwMode="auto">
          <a:xfrm>
            <a:off x="5791200" y="5593140"/>
            <a:ext cx="838200" cy="1815882"/>
          </a:xfrm>
          <a:prstGeom prst="rect">
            <a:avLst/>
          </a:prstGeom>
          <a:noFill/>
          <a:ln w="9525">
            <a:noFill/>
            <a:miter lim="800000"/>
            <a:headEnd/>
            <a:tailEnd/>
          </a:ln>
          <a:effectLst/>
        </p:spPr>
        <p:txBody>
          <a:bodyPr wrap="square">
            <a:spAutoFit/>
          </a:bodyPr>
          <a:lstStyle/>
          <a:p>
            <a:pPr>
              <a:spcBef>
                <a:spcPct val="50000"/>
              </a:spcBef>
            </a:pPr>
            <a:r>
              <a:rPr lang="en-US" sz="800" b="1" dirty="0" err="1" smtClean="0"/>
              <a:t>Programme</a:t>
            </a:r>
            <a:r>
              <a:rPr lang="en-US" sz="800" b="1" dirty="0" smtClean="0"/>
              <a:t> must follow the Operational Guidance on the Engagement of Indigenous Peoples and other Forest Dependent Communities </a:t>
            </a:r>
            <a:r>
              <a:rPr lang="en-US" sz="800" b="1" dirty="0" smtClean="0">
                <a:solidFill>
                  <a:srgbClr val="FF0000"/>
                </a:solidFill>
              </a:rPr>
              <a:t>(link to guidance)</a:t>
            </a:r>
            <a:endParaRPr lang="en-US" sz="800" b="1" dirty="0" smtClean="0"/>
          </a:p>
        </p:txBody>
      </p:sp>
      <p:cxnSp>
        <p:nvCxnSpPr>
          <p:cNvPr id="142" name="Elbow Connector 392"/>
          <p:cNvCxnSpPr>
            <a:stCxn id="456" idx="1"/>
            <a:endCxn id="164" idx="0"/>
          </p:cNvCxnSpPr>
          <p:nvPr/>
        </p:nvCxnSpPr>
        <p:spPr>
          <a:xfrm rot="10800000" flipV="1">
            <a:off x="1600200" y="6591300"/>
            <a:ext cx="1600200" cy="114300"/>
          </a:xfrm>
          <a:prstGeom prst="bentConnector2">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9" name="Elbow Connector 128"/>
          <p:cNvCxnSpPr/>
          <p:nvPr/>
        </p:nvCxnSpPr>
        <p:spPr>
          <a:xfrm>
            <a:off x="2971800" y="7010400"/>
            <a:ext cx="2819400" cy="1588"/>
          </a:xfrm>
          <a:prstGeom prst="bentConnector3">
            <a:avLst>
              <a:gd name="adj1" fmla="val 50000"/>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0" name="Elbow Connector 129"/>
          <p:cNvCxnSpPr/>
          <p:nvPr/>
        </p:nvCxnSpPr>
        <p:spPr>
          <a:xfrm>
            <a:off x="2971800" y="7620000"/>
            <a:ext cx="2819400" cy="1588"/>
          </a:xfrm>
          <a:prstGeom prst="bentConnector3">
            <a:avLst>
              <a:gd name="adj1" fmla="val 50000"/>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36" name="Text Box 227"/>
          <p:cNvSpPr txBox="1">
            <a:spLocks noChangeArrowheads="1"/>
          </p:cNvSpPr>
          <p:nvPr/>
        </p:nvSpPr>
        <p:spPr bwMode="auto">
          <a:xfrm>
            <a:off x="5791200" y="914400"/>
            <a:ext cx="914400" cy="954107"/>
          </a:xfrm>
          <a:prstGeom prst="rect">
            <a:avLst/>
          </a:prstGeom>
          <a:noFill/>
          <a:ln w="9525">
            <a:noFill/>
            <a:miter lim="800000"/>
            <a:headEnd/>
            <a:tailEnd/>
          </a:ln>
          <a:effectLst/>
        </p:spPr>
        <p:txBody>
          <a:bodyPr wrap="square">
            <a:spAutoFit/>
          </a:bodyPr>
          <a:lstStyle/>
          <a:p>
            <a:pPr>
              <a:spcBef>
                <a:spcPct val="50000"/>
              </a:spcBef>
            </a:pPr>
            <a:r>
              <a:rPr lang="en-US" sz="800" b="1" dirty="0" err="1" smtClean="0"/>
              <a:t>Programme</a:t>
            </a:r>
            <a:r>
              <a:rPr lang="en-US" sz="800" b="1" dirty="0" smtClean="0"/>
              <a:t> demonstrate how it will go beyond  current national practice </a:t>
            </a:r>
            <a:r>
              <a:rPr lang="en-US" sz="800" b="1" dirty="0" smtClean="0">
                <a:solidFill>
                  <a:srgbClr val="FF0000"/>
                </a:solidFill>
              </a:rPr>
              <a:t>(link to best practice)</a:t>
            </a:r>
            <a:endParaRPr lang="en-US" sz="800" b="1" dirty="0" smtClean="0"/>
          </a:p>
        </p:txBody>
      </p:sp>
      <p:sp>
        <p:nvSpPr>
          <p:cNvPr id="137" name="Text Box 227"/>
          <p:cNvSpPr txBox="1">
            <a:spLocks noChangeArrowheads="1"/>
          </p:cNvSpPr>
          <p:nvPr/>
        </p:nvSpPr>
        <p:spPr bwMode="auto">
          <a:xfrm>
            <a:off x="5791200" y="3581400"/>
            <a:ext cx="838200" cy="1323439"/>
          </a:xfrm>
          <a:prstGeom prst="rect">
            <a:avLst/>
          </a:prstGeom>
          <a:noFill/>
          <a:ln w="9525">
            <a:noFill/>
            <a:miter lim="800000"/>
            <a:headEnd/>
            <a:tailEnd/>
          </a:ln>
          <a:effectLst/>
        </p:spPr>
        <p:txBody>
          <a:bodyPr wrap="square">
            <a:spAutoFit/>
          </a:bodyPr>
          <a:lstStyle/>
          <a:p>
            <a:pPr>
              <a:spcBef>
                <a:spcPct val="50000"/>
              </a:spcBef>
            </a:pPr>
            <a:r>
              <a:rPr lang="en-US" sz="800" b="1" dirty="0" err="1" smtClean="0"/>
              <a:t>Programme</a:t>
            </a:r>
            <a:r>
              <a:rPr lang="en-US" sz="800" b="1" dirty="0" smtClean="0"/>
              <a:t> should include arrangements to protect the rights of indigenous peoples living in isolation </a:t>
            </a:r>
            <a:r>
              <a:rPr lang="en-US" sz="800" b="1" dirty="0" smtClean="0">
                <a:solidFill>
                  <a:srgbClr val="FF0000"/>
                </a:solidFill>
              </a:rPr>
              <a:t>(link to best practice)</a:t>
            </a:r>
            <a:endParaRPr lang="en-US" sz="800" b="1" u="sng" dirty="0" smtClean="0"/>
          </a:p>
        </p:txBody>
      </p:sp>
      <p:sp>
        <p:nvSpPr>
          <p:cNvPr id="158" name="Text Box 227"/>
          <p:cNvSpPr txBox="1">
            <a:spLocks noChangeArrowheads="1"/>
          </p:cNvSpPr>
          <p:nvPr/>
        </p:nvSpPr>
        <p:spPr bwMode="auto">
          <a:xfrm>
            <a:off x="5791200" y="7391400"/>
            <a:ext cx="838200" cy="1077218"/>
          </a:xfrm>
          <a:prstGeom prst="rect">
            <a:avLst/>
          </a:prstGeom>
          <a:noFill/>
          <a:ln w="9525">
            <a:noFill/>
            <a:miter lim="800000"/>
            <a:headEnd/>
            <a:tailEnd/>
          </a:ln>
          <a:effectLst/>
        </p:spPr>
        <p:txBody>
          <a:bodyPr wrap="square">
            <a:spAutoFit/>
          </a:bodyPr>
          <a:lstStyle/>
          <a:p>
            <a:pPr>
              <a:spcBef>
                <a:spcPct val="50000"/>
              </a:spcBef>
            </a:pPr>
            <a:r>
              <a:rPr lang="en-US" sz="800" b="1" dirty="0" err="1" smtClean="0"/>
              <a:t>Programme</a:t>
            </a:r>
            <a:r>
              <a:rPr lang="en-US" sz="800" b="1" dirty="0" smtClean="0"/>
              <a:t> should include an accessible and impartial recourse mechanism </a:t>
            </a:r>
            <a:r>
              <a:rPr lang="en-US" sz="800" b="1" dirty="0" smtClean="0">
                <a:solidFill>
                  <a:srgbClr val="FF0000"/>
                </a:solidFill>
              </a:rPr>
              <a:t>(link to guidance)</a:t>
            </a:r>
            <a:endParaRPr lang="en-US" sz="800" b="1" dirty="0" smtClean="0"/>
          </a:p>
        </p:txBody>
      </p:sp>
      <p:sp>
        <p:nvSpPr>
          <p:cNvPr id="160" name="Text Box 227"/>
          <p:cNvSpPr txBox="1">
            <a:spLocks noChangeArrowheads="1"/>
          </p:cNvSpPr>
          <p:nvPr/>
        </p:nvSpPr>
        <p:spPr bwMode="auto">
          <a:xfrm>
            <a:off x="5791200" y="4702314"/>
            <a:ext cx="838200" cy="954107"/>
          </a:xfrm>
          <a:prstGeom prst="rect">
            <a:avLst/>
          </a:prstGeom>
          <a:noFill/>
          <a:ln w="9525">
            <a:noFill/>
            <a:miter lim="800000"/>
            <a:headEnd/>
            <a:tailEnd/>
          </a:ln>
          <a:effectLst/>
        </p:spPr>
        <p:txBody>
          <a:bodyPr wrap="square">
            <a:spAutoFit/>
          </a:bodyPr>
          <a:lstStyle/>
          <a:p>
            <a:pPr>
              <a:spcBef>
                <a:spcPct val="50000"/>
              </a:spcBef>
            </a:pPr>
            <a:r>
              <a:rPr lang="en-US" sz="800" b="1" dirty="0" smtClean="0"/>
              <a:t>Indigenous peoples’ rights and territories should be documented </a:t>
            </a:r>
            <a:r>
              <a:rPr lang="en-US" sz="800" b="1" dirty="0" smtClean="0">
                <a:solidFill>
                  <a:srgbClr val="FF0000"/>
                </a:solidFill>
              </a:rPr>
              <a:t>(link to best practice)</a:t>
            </a:r>
            <a:r>
              <a:rPr lang="en-US" sz="800" b="1" dirty="0" smtClean="0"/>
              <a:t> </a:t>
            </a:r>
            <a:endParaRPr lang="en-US" sz="800" b="1" u="sng" dirty="0" smtClean="0"/>
          </a:p>
        </p:txBody>
      </p:sp>
      <p:cxnSp>
        <p:nvCxnSpPr>
          <p:cNvPr id="153" name="Elbow Connector 152"/>
          <p:cNvCxnSpPr/>
          <p:nvPr/>
        </p:nvCxnSpPr>
        <p:spPr>
          <a:xfrm>
            <a:off x="5562600" y="1524000"/>
            <a:ext cx="228600" cy="1588"/>
          </a:xfrm>
          <a:prstGeom prst="bentConnector3">
            <a:avLst>
              <a:gd name="adj1" fmla="val 50000"/>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83" name="Elbow Connector 182"/>
          <p:cNvCxnSpPr>
            <a:stCxn id="170" idx="2"/>
            <a:endCxn id="203" idx="0"/>
          </p:cNvCxnSpPr>
          <p:nvPr/>
        </p:nvCxnSpPr>
        <p:spPr>
          <a:xfrm rot="5400000">
            <a:off x="1465950" y="3258450"/>
            <a:ext cx="268500" cy="1588"/>
          </a:xfrm>
          <a:prstGeom prst="bentConnector3">
            <a:avLst>
              <a:gd name="adj1" fmla="val 50000"/>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99" name="Elbow Connector 198"/>
          <p:cNvCxnSpPr/>
          <p:nvPr/>
        </p:nvCxnSpPr>
        <p:spPr>
          <a:xfrm rot="5400000">
            <a:off x="1485901" y="1028698"/>
            <a:ext cx="228600" cy="3"/>
          </a:xfrm>
          <a:prstGeom prst="bentConnector3">
            <a:avLst>
              <a:gd name="adj1" fmla="val 29130"/>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 name="Rectangle 67"/>
          <p:cNvSpPr/>
          <p:nvPr/>
        </p:nvSpPr>
        <p:spPr>
          <a:xfrm>
            <a:off x="0" y="2286000"/>
            <a:ext cx="6858000" cy="419100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p:cNvSpPr/>
          <p:nvPr/>
        </p:nvSpPr>
        <p:spPr>
          <a:xfrm>
            <a:off x="0" y="6477000"/>
            <a:ext cx="6858000" cy="1524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0" y="990600"/>
            <a:ext cx="6858000" cy="16764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TextBox 57"/>
          <p:cNvSpPr txBox="1"/>
          <p:nvPr/>
        </p:nvSpPr>
        <p:spPr>
          <a:xfrm rot="16200000">
            <a:off x="6025634" y="1529834"/>
            <a:ext cx="1295400" cy="369332"/>
          </a:xfrm>
          <a:prstGeom prst="rect">
            <a:avLst/>
          </a:prstGeom>
          <a:noFill/>
        </p:spPr>
        <p:txBody>
          <a:bodyPr wrap="square" rtlCol="0">
            <a:spAutoFit/>
          </a:bodyPr>
          <a:lstStyle/>
          <a:p>
            <a:pPr algn="ctr"/>
            <a:r>
              <a:rPr lang="en-US" b="1" dirty="0" smtClean="0">
                <a:solidFill>
                  <a:schemeClr val="bg1"/>
                </a:solidFill>
              </a:rPr>
              <a:t>POLICY</a:t>
            </a:r>
            <a:endParaRPr lang="en-US" b="1" dirty="0">
              <a:solidFill>
                <a:schemeClr val="bg1"/>
              </a:solidFill>
            </a:endParaRPr>
          </a:p>
        </p:txBody>
      </p:sp>
      <p:sp>
        <p:nvSpPr>
          <p:cNvPr id="59" name="TextBox 58"/>
          <p:cNvSpPr txBox="1"/>
          <p:nvPr/>
        </p:nvSpPr>
        <p:spPr>
          <a:xfrm rot="16200000">
            <a:off x="5797034" y="4577834"/>
            <a:ext cx="1752600" cy="369332"/>
          </a:xfrm>
          <a:prstGeom prst="rect">
            <a:avLst/>
          </a:prstGeom>
          <a:noFill/>
        </p:spPr>
        <p:txBody>
          <a:bodyPr wrap="square" rtlCol="0">
            <a:spAutoFit/>
          </a:bodyPr>
          <a:lstStyle/>
          <a:p>
            <a:pPr algn="ctr"/>
            <a:r>
              <a:rPr lang="en-US" b="1" dirty="0" smtClean="0">
                <a:solidFill>
                  <a:schemeClr val="bg1"/>
                </a:solidFill>
              </a:rPr>
              <a:t>PROGRAMME</a:t>
            </a:r>
            <a:endParaRPr lang="en-US" b="1" dirty="0">
              <a:solidFill>
                <a:schemeClr val="bg1"/>
              </a:solidFill>
            </a:endParaRPr>
          </a:p>
        </p:txBody>
      </p:sp>
      <p:sp>
        <p:nvSpPr>
          <p:cNvPr id="60" name="TextBox 59"/>
          <p:cNvSpPr txBox="1"/>
          <p:nvPr/>
        </p:nvSpPr>
        <p:spPr>
          <a:xfrm rot="16200000">
            <a:off x="5797034" y="7016234"/>
            <a:ext cx="1752600" cy="369332"/>
          </a:xfrm>
          <a:prstGeom prst="rect">
            <a:avLst/>
          </a:prstGeom>
          <a:noFill/>
        </p:spPr>
        <p:txBody>
          <a:bodyPr wrap="square" rtlCol="0">
            <a:spAutoFit/>
          </a:bodyPr>
          <a:lstStyle/>
          <a:p>
            <a:pPr algn="ctr"/>
            <a:r>
              <a:rPr lang="en-US" b="1" dirty="0" smtClean="0">
                <a:solidFill>
                  <a:schemeClr val="bg1"/>
                </a:solidFill>
              </a:rPr>
              <a:t>OPERATION</a:t>
            </a:r>
            <a:endParaRPr lang="en-US" b="1" dirty="0">
              <a:solidFill>
                <a:schemeClr val="bg1"/>
              </a:solidFill>
            </a:endParaRPr>
          </a:p>
        </p:txBody>
      </p:sp>
      <p:sp>
        <p:nvSpPr>
          <p:cNvPr id="10" name="Rounded Rectangle 9"/>
          <p:cNvSpPr/>
          <p:nvPr/>
        </p:nvSpPr>
        <p:spPr>
          <a:xfrm>
            <a:off x="152400" y="533400"/>
            <a:ext cx="3352800" cy="381000"/>
          </a:xfrm>
          <a:prstGeom prst="roundRect">
            <a:avLst/>
          </a:prstGeom>
          <a:solidFill>
            <a:schemeClr val="accent1">
              <a:lumMod val="40000"/>
              <a:lumOff val="6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u="sng" dirty="0" smtClean="0">
                <a:solidFill>
                  <a:schemeClr val="tx1"/>
                </a:solidFill>
              </a:rPr>
              <a:t>Criterion 4 – Gender Equality: </a:t>
            </a:r>
          </a:p>
          <a:p>
            <a:pPr algn="ctr"/>
            <a:r>
              <a:rPr lang="en-US" sz="800" b="1" dirty="0" smtClean="0">
                <a:solidFill>
                  <a:schemeClr val="tx1"/>
                </a:solidFill>
              </a:rPr>
              <a:t>Program planning and REDD+ readiness activities are carried out with attention to different gender roles and women’s empowerment.</a:t>
            </a:r>
          </a:p>
        </p:txBody>
      </p:sp>
      <p:sp>
        <p:nvSpPr>
          <p:cNvPr id="131" name="Rectangle 130"/>
          <p:cNvSpPr/>
          <p:nvPr/>
        </p:nvSpPr>
        <p:spPr>
          <a:xfrm>
            <a:off x="1371600" y="0"/>
            <a:ext cx="5486400" cy="4572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2" name="TextBox 131"/>
          <p:cNvSpPr txBox="1"/>
          <p:nvPr/>
        </p:nvSpPr>
        <p:spPr>
          <a:xfrm>
            <a:off x="1371600" y="87868"/>
            <a:ext cx="5486400" cy="369332"/>
          </a:xfrm>
          <a:prstGeom prst="rect">
            <a:avLst/>
          </a:prstGeom>
          <a:noFill/>
        </p:spPr>
        <p:txBody>
          <a:bodyPr wrap="square" rtlCol="0">
            <a:spAutoFit/>
          </a:bodyPr>
          <a:lstStyle/>
          <a:p>
            <a:pPr algn="r"/>
            <a:r>
              <a:rPr lang="en-US" b="1" i="1" dirty="0" smtClean="0"/>
              <a:t>Principle 1 – Good governance</a:t>
            </a:r>
            <a:endParaRPr lang="en-US" b="1" i="1" dirty="0"/>
          </a:p>
        </p:txBody>
      </p:sp>
      <p:sp>
        <p:nvSpPr>
          <p:cNvPr id="133" name="Rectangle 1"/>
          <p:cNvSpPr>
            <a:spLocks noChangeArrowheads="1"/>
          </p:cNvSpPr>
          <p:nvPr/>
        </p:nvSpPr>
        <p:spPr bwMode="auto">
          <a:xfrm>
            <a:off x="0" y="0"/>
            <a:ext cx="6858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cs typeface="Arial" pitchFamily="34" charset="0"/>
              </a:rPr>
              <a:t/>
            </a:r>
            <a:br>
              <a:rPr kumimoji="0" lang="en-US" sz="1800" b="0" i="0" u="none" strike="noStrike" cap="none" normalizeH="0" baseline="0" smtClean="0">
                <a:ln>
                  <a:noFill/>
                </a:ln>
                <a:solidFill>
                  <a:schemeClr val="tx1"/>
                </a:solidFill>
                <a:effectLst/>
                <a:latin typeface="Arial" pitchFamily="34" charset="0"/>
                <a:cs typeface="Arial" pitchFamily="34" charset="0"/>
              </a:rPr>
            </a:b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4" name="Rectangle 133"/>
          <p:cNvSpPr>
            <a:spLocks noChangeArrowheads="1"/>
          </p:cNvSpPr>
          <p:nvPr/>
        </p:nvSpPr>
        <p:spPr bwMode="auto">
          <a:xfrm>
            <a:off x="0" y="0"/>
            <a:ext cx="6858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cs typeface="Arial" pitchFamily="34" charset="0"/>
              </a:rPr>
              <a:t/>
            </a:r>
            <a:br>
              <a:rPr kumimoji="0" lang="en-US" sz="1800" b="0" i="0" u="none" strike="noStrike" cap="none" normalizeH="0" baseline="0" smtClean="0">
                <a:ln>
                  <a:noFill/>
                </a:ln>
                <a:solidFill>
                  <a:schemeClr val="tx1"/>
                </a:solidFill>
                <a:effectLst/>
                <a:latin typeface="Arial" pitchFamily="34" charset="0"/>
                <a:cs typeface="Arial" pitchFamily="34" charset="0"/>
              </a:rPr>
            </a:b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5" name="Rectangle 1"/>
          <p:cNvSpPr>
            <a:spLocks noChangeArrowheads="1"/>
          </p:cNvSpPr>
          <p:nvPr/>
        </p:nvSpPr>
        <p:spPr bwMode="auto">
          <a:xfrm>
            <a:off x="0" y="0"/>
            <a:ext cx="6858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cs typeface="Arial" pitchFamily="34" charset="0"/>
              </a:rPr>
              <a:t/>
            </a:r>
            <a:br>
              <a:rPr kumimoji="0" lang="en-US" sz="1800" b="0" i="0" u="none" strike="noStrike" cap="none" normalizeH="0" baseline="0" smtClean="0">
                <a:ln>
                  <a:noFill/>
                </a:ln>
                <a:solidFill>
                  <a:schemeClr val="tx1"/>
                </a:solidFill>
                <a:effectLst/>
                <a:latin typeface="Arial" pitchFamily="34" charset="0"/>
                <a:cs typeface="Arial" pitchFamily="34" charset="0"/>
              </a:rPr>
            </a:b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pic>
        <p:nvPicPr>
          <p:cNvPr id="136" name="Picture 135"/>
          <p:cNvPicPr/>
          <p:nvPr/>
        </p:nvPicPr>
        <p:blipFill>
          <a:blip r:embed="rId2" cstate="print"/>
          <a:srcRect/>
          <a:stretch>
            <a:fillRect/>
          </a:stretch>
        </p:blipFill>
        <p:spPr bwMode="auto">
          <a:xfrm>
            <a:off x="0" y="0"/>
            <a:ext cx="1371600" cy="457200"/>
          </a:xfrm>
          <a:prstGeom prst="rect">
            <a:avLst/>
          </a:prstGeom>
          <a:noFill/>
          <a:ln w="9525">
            <a:noFill/>
            <a:miter lim="800000"/>
            <a:headEnd/>
            <a:tailEnd/>
          </a:ln>
        </p:spPr>
      </p:pic>
      <p:sp>
        <p:nvSpPr>
          <p:cNvPr id="161" name="Rounded Rectangle 160"/>
          <p:cNvSpPr/>
          <p:nvPr/>
        </p:nvSpPr>
        <p:spPr>
          <a:xfrm>
            <a:off x="152400" y="1295400"/>
            <a:ext cx="2667000" cy="381000"/>
          </a:xfrm>
          <a:prstGeom prst="roundRect">
            <a:avLst/>
          </a:prstGeom>
          <a:solidFill>
            <a:schemeClr val="accent6">
              <a:lumMod val="60000"/>
              <a:lumOff val="4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r>
              <a:rPr lang="en-US" sz="800" b="1" dirty="0" smtClean="0">
                <a:solidFill>
                  <a:schemeClr val="tx1"/>
                </a:solidFill>
              </a:rPr>
              <a:t>Has the government ratified CEDAW?</a:t>
            </a:r>
            <a:endParaRPr lang="en-US" sz="800" b="1" dirty="0" smtClean="0">
              <a:solidFill>
                <a:srgbClr val="FFFF00"/>
              </a:solidFill>
            </a:endParaRPr>
          </a:p>
        </p:txBody>
      </p:sp>
      <p:sp>
        <p:nvSpPr>
          <p:cNvPr id="165" name="Rounded Rectangle 164"/>
          <p:cNvSpPr/>
          <p:nvPr/>
        </p:nvSpPr>
        <p:spPr>
          <a:xfrm>
            <a:off x="3200400" y="1295400"/>
            <a:ext cx="2286000" cy="457200"/>
          </a:xfrm>
          <a:prstGeom prst="roundRect">
            <a:avLst/>
          </a:prstGeom>
          <a:solidFill>
            <a:schemeClr val="accent6">
              <a:lumMod val="60000"/>
              <a:lumOff val="4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r>
              <a:rPr lang="en-US" sz="800" b="1" dirty="0" smtClean="0">
                <a:solidFill>
                  <a:schemeClr val="tx1"/>
                </a:solidFill>
              </a:rPr>
              <a:t>Does the country have its own legislation in place to end discrimination against women and promote gender equality? </a:t>
            </a:r>
          </a:p>
        </p:txBody>
      </p:sp>
      <p:sp>
        <p:nvSpPr>
          <p:cNvPr id="166" name="Text Box 221"/>
          <p:cNvSpPr txBox="1">
            <a:spLocks noChangeArrowheads="1"/>
          </p:cNvSpPr>
          <p:nvPr/>
        </p:nvSpPr>
        <p:spPr bwMode="auto">
          <a:xfrm>
            <a:off x="838200" y="1735723"/>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smtClean="0"/>
              <a:t>YES</a:t>
            </a:r>
            <a:endParaRPr lang="en-US" sz="800" b="1" dirty="0"/>
          </a:p>
        </p:txBody>
      </p:sp>
      <p:sp>
        <p:nvSpPr>
          <p:cNvPr id="176" name="Rounded Rectangle 175"/>
          <p:cNvSpPr/>
          <p:nvPr/>
        </p:nvSpPr>
        <p:spPr>
          <a:xfrm>
            <a:off x="152400" y="2819400"/>
            <a:ext cx="2514600" cy="381000"/>
          </a:xfrm>
          <a:prstGeom prst="roundRect">
            <a:avLst>
              <a:gd name="adj" fmla="val 16912"/>
            </a:avLst>
          </a:prstGeom>
          <a:solidFill>
            <a:schemeClr val="accent6">
              <a:lumMod val="60000"/>
              <a:lumOff val="4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r>
              <a:rPr lang="en-US" sz="800" b="1" dirty="0" smtClean="0">
                <a:solidFill>
                  <a:schemeClr val="tx1"/>
                </a:solidFill>
              </a:rPr>
              <a:t>Has the program taken gender into account in its analysis of the drivers of deforestation ?</a:t>
            </a:r>
            <a:endParaRPr lang="en-US" sz="800" b="1" dirty="0">
              <a:solidFill>
                <a:srgbClr val="FF0000"/>
              </a:solidFill>
            </a:endParaRPr>
          </a:p>
        </p:txBody>
      </p:sp>
      <p:sp>
        <p:nvSpPr>
          <p:cNvPr id="178" name="Text Box 115"/>
          <p:cNvSpPr txBox="1">
            <a:spLocks noChangeArrowheads="1"/>
          </p:cNvSpPr>
          <p:nvPr/>
        </p:nvSpPr>
        <p:spPr bwMode="auto">
          <a:xfrm>
            <a:off x="2743201" y="1354723"/>
            <a:ext cx="380999"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NO</a:t>
            </a:r>
          </a:p>
        </p:txBody>
      </p:sp>
      <p:sp>
        <p:nvSpPr>
          <p:cNvPr id="180" name="Text Box 114"/>
          <p:cNvSpPr txBox="1">
            <a:spLocks noChangeArrowheads="1"/>
          </p:cNvSpPr>
          <p:nvPr/>
        </p:nvSpPr>
        <p:spPr bwMode="auto">
          <a:xfrm flipH="1">
            <a:off x="5486400" y="1354723"/>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smtClean="0"/>
              <a:t>YES</a:t>
            </a:r>
            <a:endParaRPr lang="en-US" sz="800" b="1" dirty="0"/>
          </a:p>
        </p:txBody>
      </p:sp>
      <p:sp>
        <p:nvSpPr>
          <p:cNvPr id="196" name="Rounded Rectangle 195"/>
          <p:cNvSpPr/>
          <p:nvPr/>
        </p:nvSpPr>
        <p:spPr>
          <a:xfrm>
            <a:off x="1524000" y="8305800"/>
            <a:ext cx="3886200" cy="609600"/>
          </a:xfrm>
          <a:prstGeom prst="roundRect">
            <a:avLst/>
          </a:prstGeom>
          <a:ln/>
        </p:spPr>
        <p:style>
          <a:lnRef idx="1">
            <a:schemeClr val="accent3"/>
          </a:lnRef>
          <a:fillRef idx="3">
            <a:schemeClr val="accent3"/>
          </a:fillRef>
          <a:effectRef idx="2">
            <a:schemeClr val="accent3"/>
          </a:effectRef>
          <a:fontRef idx="minor">
            <a:schemeClr val="lt1"/>
          </a:fontRef>
        </p:style>
        <p:txBody>
          <a:bodyPr rtlCol="0" anchor="ctr"/>
          <a:lstStyle/>
          <a:p>
            <a:pPr algn="ctr"/>
            <a:r>
              <a:rPr lang="en-US" sz="800" b="1" dirty="0" smtClean="0">
                <a:solidFill>
                  <a:schemeClr val="tx1"/>
                </a:solidFill>
                <a:ea typeface="Calibri"/>
                <a:cs typeface="Times New Roman"/>
              </a:rPr>
              <a:t>The </a:t>
            </a:r>
            <a:r>
              <a:rPr lang="en-US" sz="800" b="1" dirty="0" err="1" smtClean="0">
                <a:solidFill>
                  <a:schemeClr val="tx1"/>
                </a:solidFill>
                <a:ea typeface="Calibri"/>
                <a:cs typeface="Times New Roman"/>
              </a:rPr>
              <a:t>Programme</a:t>
            </a:r>
            <a:r>
              <a:rPr lang="en-US" sz="800" b="1" dirty="0" smtClean="0">
                <a:solidFill>
                  <a:schemeClr val="tx1"/>
                </a:solidFill>
                <a:ea typeface="Calibri"/>
                <a:cs typeface="Times New Roman"/>
              </a:rPr>
              <a:t> takes into account gender considerations, in support of gender equality and women’s empowerment.</a:t>
            </a:r>
            <a:endParaRPr lang="en-US" sz="800" b="1" dirty="0">
              <a:solidFill>
                <a:schemeClr val="tx1"/>
              </a:solidFill>
              <a:ea typeface="Calibri"/>
              <a:cs typeface="Times New Roman"/>
            </a:endParaRPr>
          </a:p>
        </p:txBody>
      </p:sp>
      <p:sp>
        <p:nvSpPr>
          <p:cNvPr id="197" name="Rounded Rectangle 196"/>
          <p:cNvSpPr/>
          <p:nvPr/>
        </p:nvSpPr>
        <p:spPr>
          <a:xfrm>
            <a:off x="152400" y="3886200"/>
            <a:ext cx="2438400" cy="609600"/>
          </a:xfrm>
          <a:prstGeom prst="roundRect">
            <a:avLst>
              <a:gd name="adj" fmla="val 16912"/>
            </a:avLst>
          </a:prstGeom>
          <a:solidFill>
            <a:schemeClr val="accent6">
              <a:lumMod val="60000"/>
              <a:lumOff val="4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r>
              <a:rPr lang="en-US" sz="800" b="1" dirty="0" smtClean="0">
                <a:solidFill>
                  <a:schemeClr val="tx1"/>
                </a:solidFill>
              </a:rPr>
              <a:t>Has the program actively sought the equal  participation of both genders in stakeholder consultation processes?</a:t>
            </a:r>
          </a:p>
        </p:txBody>
      </p:sp>
      <p:sp>
        <p:nvSpPr>
          <p:cNvPr id="199" name="Rounded Rectangle 198"/>
          <p:cNvSpPr/>
          <p:nvPr/>
        </p:nvSpPr>
        <p:spPr>
          <a:xfrm>
            <a:off x="152400" y="5410200"/>
            <a:ext cx="2438400" cy="533400"/>
          </a:xfrm>
          <a:prstGeom prst="roundRect">
            <a:avLst>
              <a:gd name="adj" fmla="val 16912"/>
            </a:avLst>
          </a:prstGeom>
          <a:solidFill>
            <a:schemeClr val="accent6">
              <a:lumMod val="60000"/>
              <a:lumOff val="4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r>
              <a:rPr lang="en-US" sz="800" b="1" dirty="0" smtClean="0">
                <a:solidFill>
                  <a:schemeClr val="tx1"/>
                </a:solidFill>
              </a:rPr>
              <a:t>Have readiness activities been planned taking into account the different roles of men and women in forest management, community and household decision making?</a:t>
            </a:r>
          </a:p>
          <a:p>
            <a:pPr algn="ctr" fontAlgn="b"/>
            <a:endParaRPr lang="en-US" sz="800" b="1" dirty="0">
              <a:solidFill>
                <a:schemeClr val="tx1"/>
              </a:solidFill>
            </a:endParaRPr>
          </a:p>
        </p:txBody>
      </p:sp>
      <p:cxnSp>
        <p:nvCxnSpPr>
          <p:cNvPr id="247" name="Straight Connector 246"/>
          <p:cNvCxnSpPr>
            <a:endCxn id="159" idx="2"/>
          </p:cNvCxnSpPr>
          <p:nvPr/>
        </p:nvCxnSpPr>
        <p:spPr>
          <a:xfrm rot="5400000">
            <a:off x="3238500" y="3962400"/>
            <a:ext cx="0" cy="0"/>
          </a:xfrm>
          <a:prstGeom prst="line">
            <a:avLst/>
          </a:prstGeom>
        </p:spPr>
        <p:style>
          <a:lnRef idx="1">
            <a:schemeClr val="accent1"/>
          </a:lnRef>
          <a:fillRef idx="0">
            <a:schemeClr val="accent1"/>
          </a:fillRef>
          <a:effectRef idx="0">
            <a:schemeClr val="accent1"/>
          </a:effectRef>
          <a:fontRef idx="minor">
            <a:schemeClr val="tx1"/>
          </a:fontRef>
        </p:style>
      </p:cxnSp>
      <p:sp>
        <p:nvSpPr>
          <p:cNvPr id="265" name="Text Box 114"/>
          <p:cNvSpPr txBox="1">
            <a:spLocks noChangeArrowheads="1"/>
          </p:cNvSpPr>
          <p:nvPr/>
        </p:nvSpPr>
        <p:spPr bwMode="auto">
          <a:xfrm>
            <a:off x="838200" y="44958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smtClean="0"/>
              <a:t>YES</a:t>
            </a:r>
            <a:endParaRPr lang="en-US" sz="800" b="1" dirty="0"/>
          </a:p>
        </p:txBody>
      </p:sp>
      <p:sp>
        <p:nvSpPr>
          <p:cNvPr id="269" name="Text Box 114"/>
          <p:cNvSpPr txBox="1">
            <a:spLocks noChangeArrowheads="1"/>
          </p:cNvSpPr>
          <p:nvPr/>
        </p:nvSpPr>
        <p:spPr bwMode="auto">
          <a:xfrm>
            <a:off x="2590800" y="2878723"/>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smtClean="0"/>
              <a:t>NO</a:t>
            </a:r>
            <a:endParaRPr lang="en-US" sz="800" b="1" dirty="0"/>
          </a:p>
        </p:txBody>
      </p:sp>
      <p:sp>
        <p:nvSpPr>
          <p:cNvPr id="278" name="Text Box 115"/>
          <p:cNvSpPr txBox="1">
            <a:spLocks noChangeArrowheads="1"/>
          </p:cNvSpPr>
          <p:nvPr/>
        </p:nvSpPr>
        <p:spPr bwMode="auto">
          <a:xfrm>
            <a:off x="838200" y="3276600"/>
            <a:ext cx="380999"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smtClean="0"/>
              <a:t>YES</a:t>
            </a:r>
            <a:endParaRPr lang="en-US" sz="800" b="1" dirty="0"/>
          </a:p>
        </p:txBody>
      </p:sp>
      <p:sp>
        <p:nvSpPr>
          <p:cNvPr id="298" name="Text Box 115"/>
          <p:cNvSpPr txBox="1">
            <a:spLocks noChangeArrowheads="1"/>
          </p:cNvSpPr>
          <p:nvPr/>
        </p:nvSpPr>
        <p:spPr bwMode="auto">
          <a:xfrm>
            <a:off x="2590800" y="5545723"/>
            <a:ext cx="380999"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NO</a:t>
            </a:r>
          </a:p>
        </p:txBody>
      </p:sp>
      <p:cxnSp>
        <p:nvCxnSpPr>
          <p:cNvPr id="318" name="Straight Arrow Connector 317"/>
          <p:cNvCxnSpPr/>
          <p:nvPr/>
        </p:nvCxnSpPr>
        <p:spPr>
          <a:xfrm rot="5400000">
            <a:off x="571500" y="2247900"/>
            <a:ext cx="11430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330" name="Straight Arrow Connector 329"/>
          <p:cNvCxnSpPr/>
          <p:nvPr/>
        </p:nvCxnSpPr>
        <p:spPr>
          <a:xfrm rot="5400000">
            <a:off x="800894" y="3543300"/>
            <a:ext cx="685006" cy="794"/>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348" name="Straight Arrow Connector 347"/>
          <p:cNvCxnSpPr/>
          <p:nvPr/>
        </p:nvCxnSpPr>
        <p:spPr>
          <a:xfrm rot="5400000">
            <a:off x="685800" y="4952206"/>
            <a:ext cx="9144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350" name="Straight Arrow Connector 349"/>
          <p:cNvCxnSpPr>
            <a:stCxn id="197" idx="3"/>
          </p:cNvCxnSpPr>
          <p:nvPr/>
        </p:nvCxnSpPr>
        <p:spPr>
          <a:xfrm>
            <a:off x="2590800" y="4191000"/>
            <a:ext cx="29718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354" name="Shape 353"/>
          <p:cNvCxnSpPr/>
          <p:nvPr/>
        </p:nvCxnSpPr>
        <p:spPr>
          <a:xfrm rot="16200000" flipH="1">
            <a:off x="-114299" y="7200900"/>
            <a:ext cx="2667000" cy="152400"/>
          </a:xfrm>
          <a:prstGeom prst="bentConnector2">
            <a:avLst/>
          </a:prstGeom>
          <a:ln>
            <a:tailEnd type="arrow"/>
          </a:ln>
        </p:spPr>
        <p:style>
          <a:lnRef idx="2">
            <a:schemeClr val="dk1"/>
          </a:lnRef>
          <a:fillRef idx="0">
            <a:schemeClr val="dk1"/>
          </a:fillRef>
          <a:effectRef idx="1">
            <a:schemeClr val="dk1"/>
          </a:effectRef>
          <a:fontRef idx="minor">
            <a:schemeClr val="tx1"/>
          </a:fontRef>
        </p:style>
      </p:cxnSp>
      <p:cxnSp>
        <p:nvCxnSpPr>
          <p:cNvPr id="359" name="Straight Arrow Connector 358"/>
          <p:cNvCxnSpPr>
            <a:stCxn id="199" idx="3"/>
          </p:cNvCxnSpPr>
          <p:nvPr/>
        </p:nvCxnSpPr>
        <p:spPr>
          <a:xfrm>
            <a:off x="2590800" y="5676900"/>
            <a:ext cx="2971800" cy="3810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360" name="TextBox 359"/>
          <p:cNvSpPr txBox="1"/>
          <p:nvPr/>
        </p:nvSpPr>
        <p:spPr>
          <a:xfrm>
            <a:off x="5562600" y="609600"/>
            <a:ext cx="1295400" cy="369332"/>
          </a:xfrm>
          <a:prstGeom prst="rect">
            <a:avLst/>
          </a:prstGeom>
          <a:noFill/>
        </p:spPr>
        <p:txBody>
          <a:bodyPr wrap="square" rtlCol="0">
            <a:spAutoFit/>
          </a:bodyPr>
          <a:lstStyle/>
          <a:p>
            <a:r>
              <a:rPr lang="en-US" sz="900" b="1" dirty="0" smtClean="0"/>
              <a:t>Recommended Risk Mitigation Action: </a:t>
            </a:r>
            <a:endParaRPr lang="en-US" sz="900" b="1" dirty="0"/>
          </a:p>
        </p:txBody>
      </p:sp>
      <p:cxnSp>
        <p:nvCxnSpPr>
          <p:cNvPr id="364" name="Straight Arrow Connector 363"/>
          <p:cNvCxnSpPr/>
          <p:nvPr/>
        </p:nvCxnSpPr>
        <p:spPr>
          <a:xfrm rot="5400000">
            <a:off x="951706" y="1104900"/>
            <a:ext cx="3810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43" name="Rounded Rectangle 42"/>
          <p:cNvSpPr/>
          <p:nvPr/>
        </p:nvSpPr>
        <p:spPr>
          <a:xfrm>
            <a:off x="3200400" y="1981200"/>
            <a:ext cx="2286000" cy="533400"/>
          </a:xfrm>
          <a:prstGeom prst="roundRect">
            <a:avLst/>
          </a:prstGeom>
          <a:solidFill>
            <a:schemeClr val="accent6">
              <a:lumMod val="20000"/>
              <a:lumOff val="8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r>
              <a:rPr lang="en-US" sz="800" b="1" dirty="0" smtClean="0">
                <a:solidFill>
                  <a:schemeClr val="tx1"/>
                </a:solidFill>
              </a:rPr>
              <a:t>Has the programme demonstrated how it will go beyond current national practice?</a:t>
            </a:r>
          </a:p>
        </p:txBody>
      </p:sp>
      <p:cxnSp>
        <p:nvCxnSpPr>
          <p:cNvPr id="53" name="Shape 52"/>
          <p:cNvCxnSpPr>
            <a:endCxn id="43" idx="0"/>
          </p:cNvCxnSpPr>
          <p:nvPr/>
        </p:nvCxnSpPr>
        <p:spPr>
          <a:xfrm rot="5400000">
            <a:off x="4229894" y="1866900"/>
            <a:ext cx="227806" cy="794"/>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sp>
        <p:nvSpPr>
          <p:cNvPr id="54" name="Text Box 221"/>
          <p:cNvSpPr txBox="1">
            <a:spLocks noChangeArrowheads="1"/>
          </p:cNvSpPr>
          <p:nvPr/>
        </p:nvSpPr>
        <p:spPr bwMode="auto">
          <a:xfrm>
            <a:off x="4038600" y="18288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NO</a:t>
            </a:r>
          </a:p>
        </p:txBody>
      </p:sp>
      <p:cxnSp>
        <p:nvCxnSpPr>
          <p:cNvPr id="52" name="Shape 51"/>
          <p:cNvCxnSpPr>
            <a:stCxn id="43" idx="2"/>
          </p:cNvCxnSpPr>
          <p:nvPr/>
        </p:nvCxnSpPr>
        <p:spPr>
          <a:xfrm rot="5400000">
            <a:off x="2667000" y="990600"/>
            <a:ext cx="152400" cy="3200400"/>
          </a:xfrm>
          <a:prstGeom prst="bentConnector2">
            <a:avLst/>
          </a:prstGeom>
          <a:ln>
            <a:tailEnd type="arrow"/>
          </a:ln>
        </p:spPr>
        <p:style>
          <a:lnRef idx="2">
            <a:schemeClr val="dk1"/>
          </a:lnRef>
          <a:fillRef idx="0">
            <a:schemeClr val="dk1"/>
          </a:fillRef>
          <a:effectRef idx="1">
            <a:schemeClr val="dk1"/>
          </a:effectRef>
          <a:fontRef idx="minor">
            <a:schemeClr val="tx1"/>
          </a:fontRef>
        </p:style>
      </p:cxnSp>
      <p:sp>
        <p:nvSpPr>
          <p:cNvPr id="46" name="Text Box 114"/>
          <p:cNvSpPr txBox="1">
            <a:spLocks noChangeArrowheads="1"/>
          </p:cNvSpPr>
          <p:nvPr/>
        </p:nvSpPr>
        <p:spPr bwMode="auto">
          <a:xfrm>
            <a:off x="6400800" y="1143002"/>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smtClean="0"/>
              <a:t>  </a:t>
            </a:r>
            <a:endParaRPr lang="en-US" sz="800" b="1" dirty="0"/>
          </a:p>
        </p:txBody>
      </p:sp>
      <p:sp>
        <p:nvSpPr>
          <p:cNvPr id="55" name="Text Box 227"/>
          <p:cNvSpPr txBox="1">
            <a:spLocks noChangeArrowheads="1"/>
          </p:cNvSpPr>
          <p:nvPr/>
        </p:nvSpPr>
        <p:spPr bwMode="auto">
          <a:xfrm>
            <a:off x="5791200" y="962561"/>
            <a:ext cx="838200" cy="1200328"/>
          </a:xfrm>
          <a:prstGeom prst="rect">
            <a:avLst/>
          </a:prstGeom>
          <a:noFill/>
          <a:ln w="9525">
            <a:noFill/>
            <a:miter lim="800000"/>
            <a:headEnd/>
            <a:tailEnd/>
          </a:ln>
          <a:effectLst/>
        </p:spPr>
        <p:txBody>
          <a:bodyPr wrap="square">
            <a:spAutoFit/>
          </a:bodyPr>
          <a:lstStyle/>
          <a:p>
            <a:pPr>
              <a:spcBef>
                <a:spcPct val="50000"/>
              </a:spcBef>
            </a:pPr>
            <a:r>
              <a:rPr lang="en-US" sz="800" b="1" dirty="0" smtClean="0"/>
              <a:t>National commitments to promote gender equality should be  documented </a:t>
            </a:r>
            <a:r>
              <a:rPr lang="en-US" sz="800" b="1" dirty="0" smtClean="0">
                <a:solidFill>
                  <a:srgbClr val="FF0000"/>
                </a:solidFill>
              </a:rPr>
              <a:t>(link to CEDAW)</a:t>
            </a:r>
            <a:endParaRPr lang="en-US" sz="800" b="1" u="sng" dirty="0" smtClean="0"/>
          </a:p>
        </p:txBody>
      </p:sp>
      <p:sp>
        <p:nvSpPr>
          <p:cNvPr id="62" name="Text Box 227"/>
          <p:cNvSpPr txBox="1">
            <a:spLocks noChangeArrowheads="1"/>
          </p:cNvSpPr>
          <p:nvPr/>
        </p:nvSpPr>
        <p:spPr bwMode="auto">
          <a:xfrm>
            <a:off x="5791200" y="5062716"/>
            <a:ext cx="838200" cy="1446550"/>
          </a:xfrm>
          <a:prstGeom prst="rect">
            <a:avLst/>
          </a:prstGeom>
          <a:noFill/>
          <a:ln w="9525">
            <a:noFill/>
            <a:miter lim="800000"/>
            <a:headEnd/>
            <a:tailEnd/>
          </a:ln>
          <a:effectLst/>
        </p:spPr>
        <p:txBody>
          <a:bodyPr wrap="square">
            <a:spAutoFit/>
          </a:bodyPr>
          <a:lstStyle/>
          <a:p>
            <a:pPr>
              <a:spcBef>
                <a:spcPct val="50000"/>
              </a:spcBef>
            </a:pPr>
            <a:endParaRPr lang="en-US" sz="800" dirty="0" smtClean="0"/>
          </a:p>
          <a:p>
            <a:pPr>
              <a:spcBef>
                <a:spcPct val="50000"/>
              </a:spcBef>
            </a:pPr>
            <a:r>
              <a:rPr lang="en-US" sz="800" b="1" dirty="0" err="1" smtClean="0"/>
              <a:t>Programme</a:t>
            </a:r>
            <a:r>
              <a:rPr lang="en-US" sz="800" b="1" dirty="0" smtClean="0"/>
              <a:t> readiness activities should reflect gender roles of key actors </a:t>
            </a:r>
            <a:r>
              <a:rPr lang="en-US" sz="800" b="1" dirty="0" smtClean="0">
                <a:solidFill>
                  <a:srgbClr val="FF0000"/>
                </a:solidFill>
              </a:rPr>
              <a:t>(link to best practice)</a:t>
            </a:r>
            <a:endParaRPr lang="en-US" sz="800" b="1" dirty="0" smtClean="0"/>
          </a:p>
          <a:p>
            <a:pPr>
              <a:spcBef>
                <a:spcPct val="50000"/>
              </a:spcBef>
            </a:pPr>
            <a:endParaRPr lang="en-US" sz="800" u="sng" dirty="0"/>
          </a:p>
        </p:txBody>
      </p:sp>
      <p:sp>
        <p:nvSpPr>
          <p:cNvPr id="63" name="Text Box 227"/>
          <p:cNvSpPr txBox="1">
            <a:spLocks noChangeArrowheads="1"/>
          </p:cNvSpPr>
          <p:nvPr/>
        </p:nvSpPr>
        <p:spPr bwMode="auto">
          <a:xfrm>
            <a:off x="5791200" y="6665893"/>
            <a:ext cx="838200" cy="1200328"/>
          </a:xfrm>
          <a:prstGeom prst="rect">
            <a:avLst/>
          </a:prstGeom>
          <a:noFill/>
          <a:ln w="9525">
            <a:noFill/>
            <a:miter lim="800000"/>
            <a:headEnd/>
            <a:tailEnd/>
          </a:ln>
          <a:effectLst/>
        </p:spPr>
        <p:txBody>
          <a:bodyPr wrap="square">
            <a:spAutoFit/>
          </a:bodyPr>
          <a:lstStyle/>
          <a:p>
            <a:pPr>
              <a:spcBef>
                <a:spcPct val="50000"/>
              </a:spcBef>
            </a:pPr>
            <a:r>
              <a:rPr lang="en-US" sz="800" b="1" dirty="0" err="1" smtClean="0"/>
              <a:t>Programme</a:t>
            </a:r>
            <a:r>
              <a:rPr lang="en-US" sz="800" b="1" dirty="0" smtClean="0"/>
              <a:t> should implement gender sensitive benefit distribution practices </a:t>
            </a:r>
            <a:r>
              <a:rPr lang="en-US" sz="800" b="1" dirty="0" smtClean="0">
                <a:solidFill>
                  <a:srgbClr val="FF0000"/>
                </a:solidFill>
              </a:rPr>
              <a:t>(link to guidance)</a:t>
            </a:r>
            <a:endParaRPr lang="en-US" sz="800" b="1" dirty="0" smtClean="0"/>
          </a:p>
        </p:txBody>
      </p:sp>
      <p:sp>
        <p:nvSpPr>
          <p:cNvPr id="64" name="TextBox 63"/>
          <p:cNvSpPr txBox="1"/>
          <p:nvPr/>
        </p:nvSpPr>
        <p:spPr>
          <a:xfrm>
            <a:off x="5791200" y="2762072"/>
            <a:ext cx="762000" cy="1200328"/>
          </a:xfrm>
          <a:prstGeom prst="rect">
            <a:avLst/>
          </a:prstGeom>
          <a:noFill/>
        </p:spPr>
        <p:txBody>
          <a:bodyPr wrap="square" rtlCol="0">
            <a:spAutoFit/>
          </a:bodyPr>
          <a:lstStyle/>
          <a:p>
            <a:pPr>
              <a:spcBef>
                <a:spcPct val="50000"/>
              </a:spcBef>
            </a:pPr>
            <a:r>
              <a:rPr lang="en-US" sz="800" b="1" dirty="0" err="1" smtClean="0"/>
              <a:t>Programme</a:t>
            </a:r>
            <a:r>
              <a:rPr lang="en-US" sz="800" b="1" dirty="0" smtClean="0"/>
              <a:t> should consider gender in its analysis of the drivers of deforestation </a:t>
            </a:r>
            <a:r>
              <a:rPr lang="en-US" sz="800" b="1" dirty="0" smtClean="0">
                <a:solidFill>
                  <a:srgbClr val="FF0000"/>
                </a:solidFill>
              </a:rPr>
              <a:t>(link to best practice)</a:t>
            </a:r>
            <a:endParaRPr lang="en-US" sz="800" b="1" dirty="0"/>
          </a:p>
        </p:txBody>
      </p:sp>
      <p:cxnSp>
        <p:nvCxnSpPr>
          <p:cNvPr id="88" name="Shape 52"/>
          <p:cNvCxnSpPr/>
          <p:nvPr/>
        </p:nvCxnSpPr>
        <p:spPr>
          <a:xfrm>
            <a:off x="2819400" y="1524000"/>
            <a:ext cx="381000" cy="1588"/>
          </a:xfrm>
          <a:prstGeom prst="bentConnector3">
            <a:avLst>
              <a:gd name="adj1" fmla="val 61110"/>
            </a:avLst>
          </a:prstGeom>
          <a:ln>
            <a:tailEnd type="arrow"/>
          </a:ln>
        </p:spPr>
        <p:style>
          <a:lnRef idx="2">
            <a:schemeClr val="dk1"/>
          </a:lnRef>
          <a:fillRef idx="0">
            <a:schemeClr val="dk1"/>
          </a:fillRef>
          <a:effectRef idx="1">
            <a:schemeClr val="dk1"/>
          </a:effectRef>
          <a:fontRef idx="minor">
            <a:schemeClr val="tx1"/>
          </a:fontRef>
        </p:style>
      </p:cxnSp>
      <p:cxnSp>
        <p:nvCxnSpPr>
          <p:cNvPr id="98" name="Shape 52"/>
          <p:cNvCxnSpPr/>
          <p:nvPr/>
        </p:nvCxnSpPr>
        <p:spPr>
          <a:xfrm>
            <a:off x="5486400" y="1524000"/>
            <a:ext cx="381000" cy="1588"/>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sp>
        <p:nvSpPr>
          <p:cNvPr id="105" name="Text Box 221"/>
          <p:cNvSpPr txBox="1">
            <a:spLocks noChangeArrowheads="1"/>
          </p:cNvSpPr>
          <p:nvPr/>
        </p:nvSpPr>
        <p:spPr bwMode="auto">
          <a:xfrm>
            <a:off x="4038600" y="25146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smtClean="0"/>
              <a:t>YES</a:t>
            </a:r>
            <a:endParaRPr lang="en-US" sz="800" b="1" dirty="0"/>
          </a:p>
        </p:txBody>
      </p:sp>
      <p:cxnSp>
        <p:nvCxnSpPr>
          <p:cNvPr id="106" name="Shape 52"/>
          <p:cNvCxnSpPr/>
          <p:nvPr/>
        </p:nvCxnSpPr>
        <p:spPr>
          <a:xfrm>
            <a:off x="5486400" y="2284412"/>
            <a:ext cx="381000" cy="1588"/>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sp>
        <p:nvSpPr>
          <p:cNvPr id="107" name="Text Box 221"/>
          <p:cNvSpPr txBox="1">
            <a:spLocks noChangeArrowheads="1"/>
          </p:cNvSpPr>
          <p:nvPr/>
        </p:nvSpPr>
        <p:spPr bwMode="auto">
          <a:xfrm>
            <a:off x="5486400" y="2116723"/>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NO</a:t>
            </a:r>
          </a:p>
        </p:txBody>
      </p:sp>
      <p:sp>
        <p:nvSpPr>
          <p:cNvPr id="171" name="Text Box 227"/>
          <p:cNvSpPr txBox="1">
            <a:spLocks noChangeArrowheads="1"/>
          </p:cNvSpPr>
          <p:nvPr/>
        </p:nvSpPr>
        <p:spPr bwMode="auto">
          <a:xfrm>
            <a:off x="5791200" y="1828800"/>
            <a:ext cx="914400" cy="1077218"/>
          </a:xfrm>
          <a:prstGeom prst="rect">
            <a:avLst/>
          </a:prstGeom>
          <a:noFill/>
          <a:ln w="9525">
            <a:noFill/>
            <a:miter lim="800000"/>
            <a:headEnd/>
            <a:tailEnd/>
          </a:ln>
          <a:effectLst/>
        </p:spPr>
        <p:txBody>
          <a:bodyPr wrap="square">
            <a:spAutoFit/>
          </a:bodyPr>
          <a:lstStyle/>
          <a:p>
            <a:pPr>
              <a:spcBef>
                <a:spcPct val="50000"/>
              </a:spcBef>
            </a:pPr>
            <a:r>
              <a:rPr lang="en-US" sz="800" b="1" dirty="0" err="1" smtClean="0"/>
              <a:t>Programme</a:t>
            </a:r>
            <a:r>
              <a:rPr lang="en-US" sz="800" b="1" dirty="0" smtClean="0"/>
              <a:t> should  demonstrate how it will go beyond  current national practice </a:t>
            </a:r>
            <a:r>
              <a:rPr lang="en-US" sz="800" b="1" dirty="0" smtClean="0">
                <a:solidFill>
                  <a:srgbClr val="FF0000"/>
                </a:solidFill>
              </a:rPr>
              <a:t>(link to best practice)</a:t>
            </a:r>
            <a:endParaRPr lang="en-US" sz="800" b="1" dirty="0" smtClean="0"/>
          </a:p>
        </p:txBody>
      </p:sp>
      <p:cxnSp>
        <p:nvCxnSpPr>
          <p:cNvPr id="69" name="Straight Arrow Connector 68"/>
          <p:cNvCxnSpPr/>
          <p:nvPr/>
        </p:nvCxnSpPr>
        <p:spPr>
          <a:xfrm>
            <a:off x="2667000" y="3048000"/>
            <a:ext cx="29718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70" name="Text Box 114"/>
          <p:cNvSpPr txBox="1">
            <a:spLocks noChangeArrowheads="1"/>
          </p:cNvSpPr>
          <p:nvPr/>
        </p:nvSpPr>
        <p:spPr bwMode="auto">
          <a:xfrm>
            <a:off x="2514600" y="40386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smtClean="0"/>
              <a:t>NO</a:t>
            </a:r>
            <a:endParaRPr lang="en-US" sz="800" b="1" dirty="0"/>
          </a:p>
        </p:txBody>
      </p:sp>
      <p:sp>
        <p:nvSpPr>
          <p:cNvPr id="71" name="Rounded Rectangle 70"/>
          <p:cNvSpPr/>
          <p:nvPr/>
        </p:nvSpPr>
        <p:spPr>
          <a:xfrm>
            <a:off x="152400" y="6629400"/>
            <a:ext cx="2438400" cy="533400"/>
          </a:xfrm>
          <a:prstGeom prst="roundRect">
            <a:avLst>
              <a:gd name="adj" fmla="val 16912"/>
            </a:avLst>
          </a:prstGeom>
          <a:solidFill>
            <a:schemeClr val="accent6">
              <a:lumMod val="60000"/>
              <a:lumOff val="4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r>
              <a:rPr lang="en-US" sz="800" b="1" dirty="0" smtClean="0">
                <a:solidFill>
                  <a:schemeClr val="tx1"/>
                </a:solidFill>
              </a:rPr>
              <a:t>Are benefits from the program distributed in a way that does not exacerbate existing gender inequality and supports women’s empowerment?</a:t>
            </a:r>
          </a:p>
          <a:p>
            <a:pPr algn="ctr" fontAlgn="b"/>
            <a:endParaRPr lang="en-US" sz="800" b="1" dirty="0">
              <a:solidFill>
                <a:schemeClr val="tx1"/>
              </a:solidFill>
            </a:endParaRPr>
          </a:p>
        </p:txBody>
      </p:sp>
      <p:sp>
        <p:nvSpPr>
          <p:cNvPr id="74" name="Text Box 115"/>
          <p:cNvSpPr txBox="1">
            <a:spLocks noChangeArrowheads="1"/>
          </p:cNvSpPr>
          <p:nvPr/>
        </p:nvSpPr>
        <p:spPr bwMode="auto">
          <a:xfrm>
            <a:off x="2590800" y="6764923"/>
            <a:ext cx="380999"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NO</a:t>
            </a:r>
          </a:p>
        </p:txBody>
      </p:sp>
      <p:cxnSp>
        <p:nvCxnSpPr>
          <p:cNvPr id="75" name="Straight Arrow Connector 74"/>
          <p:cNvCxnSpPr/>
          <p:nvPr/>
        </p:nvCxnSpPr>
        <p:spPr>
          <a:xfrm>
            <a:off x="2590800" y="6896100"/>
            <a:ext cx="2971800" cy="3810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77" name="TextBox 76"/>
          <p:cNvSpPr txBox="1"/>
          <p:nvPr/>
        </p:nvSpPr>
        <p:spPr>
          <a:xfrm>
            <a:off x="5791200" y="3934361"/>
            <a:ext cx="762000" cy="1323439"/>
          </a:xfrm>
          <a:prstGeom prst="rect">
            <a:avLst/>
          </a:prstGeom>
          <a:noFill/>
        </p:spPr>
        <p:txBody>
          <a:bodyPr wrap="square" rtlCol="0">
            <a:spAutoFit/>
          </a:bodyPr>
          <a:lstStyle/>
          <a:p>
            <a:pPr>
              <a:spcBef>
                <a:spcPct val="50000"/>
              </a:spcBef>
            </a:pPr>
            <a:r>
              <a:rPr lang="en-US" sz="800" b="1" dirty="0" smtClean="0"/>
              <a:t>Stakeholder participation processes should equitably involve both men and women </a:t>
            </a:r>
            <a:r>
              <a:rPr lang="en-US" sz="800" b="1" dirty="0" smtClean="0">
                <a:solidFill>
                  <a:srgbClr val="FF0000"/>
                </a:solidFill>
              </a:rPr>
              <a:t>(link to best practice)</a:t>
            </a:r>
            <a:endParaRPr lang="en-US" sz="800" b="1" dirty="0"/>
          </a:p>
        </p:txBody>
      </p:sp>
      <p:sp>
        <p:nvSpPr>
          <p:cNvPr id="78" name="Text Box 114"/>
          <p:cNvSpPr txBox="1">
            <a:spLocks noChangeArrowheads="1"/>
          </p:cNvSpPr>
          <p:nvPr/>
        </p:nvSpPr>
        <p:spPr bwMode="auto">
          <a:xfrm>
            <a:off x="838200" y="6002923"/>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smtClean="0"/>
              <a:t>YES</a:t>
            </a:r>
            <a:endParaRPr lang="en-US" sz="800" b="1" dirty="0"/>
          </a:p>
        </p:txBody>
      </p:sp>
      <p:sp>
        <p:nvSpPr>
          <p:cNvPr id="79" name="Text Box 114"/>
          <p:cNvSpPr txBox="1">
            <a:spLocks noChangeArrowheads="1"/>
          </p:cNvSpPr>
          <p:nvPr/>
        </p:nvSpPr>
        <p:spPr bwMode="auto">
          <a:xfrm>
            <a:off x="838200" y="72390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smtClean="0"/>
              <a:t>YES</a:t>
            </a:r>
            <a:endParaRPr lang="en-US" sz="800" b="1"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 name="Rectangle 60"/>
          <p:cNvSpPr/>
          <p:nvPr/>
        </p:nvSpPr>
        <p:spPr>
          <a:xfrm>
            <a:off x="0" y="6477000"/>
            <a:ext cx="6858000" cy="1524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Rectangle 55"/>
          <p:cNvSpPr/>
          <p:nvPr/>
        </p:nvSpPr>
        <p:spPr>
          <a:xfrm>
            <a:off x="0" y="2286000"/>
            <a:ext cx="6858000" cy="419100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p:cNvSpPr/>
          <p:nvPr/>
        </p:nvSpPr>
        <p:spPr>
          <a:xfrm>
            <a:off x="0" y="990600"/>
            <a:ext cx="6858000" cy="16764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TextBox 57"/>
          <p:cNvSpPr txBox="1"/>
          <p:nvPr/>
        </p:nvSpPr>
        <p:spPr>
          <a:xfrm rot="16200000">
            <a:off x="6025634" y="1529834"/>
            <a:ext cx="1295400" cy="369332"/>
          </a:xfrm>
          <a:prstGeom prst="rect">
            <a:avLst/>
          </a:prstGeom>
          <a:noFill/>
        </p:spPr>
        <p:txBody>
          <a:bodyPr wrap="square" rtlCol="0">
            <a:spAutoFit/>
          </a:bodyPr>
          <a:lstStyle/>
          <a:p>
            <a:pPr algn="ctr"/>
            <a:r>
              <a:rPr lang="en-US" b="1" dirty="0" smtClean="0">
                <a:solidFill>
                  <a:schemeClr val="bg1"/>
                </a:solidFill>
              </a:rPr>
              <a:t>POLICY</a:t>
            </a:r>
            <a:endParaRPr lang="en-US" b="1" dirty="0">
              <a:solidFill>
                <a:schemeClr val="bg1"/>
              </a:solidFill>
            </a:endParaRPr>
          </a:p>
        </p:txBody>
      </p:sp>
      <p:sp>
        <p:nvSpPr>
          <p:cNvPr id="59" name="TextBox 58"/>
          <p:cNvSpPr txBox="1"/>
          <p:nvPr/>
        </p:nvSpPr>
        <p:spPr>
          <a:xfrm rot="16200000">
            <a:off x="5797034" y="4577834"/>
            <a:ext cx="1752600" cy="369332"/>
          </a:xfrm>
          <a:prstGeom prst="rect">
            <a:avLst/>
          </a:prstGeom>
          <a:noFill/>
        </p:spPr>
        <p:txBody>
          <a:bodyPr wrap="square" rtlCol="0">
            <a:spAutoFit/>
          </a:bodyPr>
          <a:lstStyle/>
          <a:p>
            <a:pPr algn="ctr"/>
            <a:r>
              <a:rPr lang="en-US" b="1" dirty="0" smtClean="0">
                <a:solidFill>
                  <a:schemeClr val="bg1"/>
                </a:solidFill>
              </a:rPr>
              <a:t>PROGRAMME</a:t>
            </a:r>
            <a:endParaRPr lang="en-US" b="1" dirty="0">
              <a:solidFill>
                <a:schemeClr val="bg1"/>
              </a:solidFill>
            </a:endParaRPr>
          </a:p>
        </p:txBody>
      </p:sp>
      <p:sp>
        <p:nvSpPr>
          <p:cNvPr id="60" name="TextBox 59"/>
          <p:cNvSpPr txBox="1"/>
          <p:nvPr/>
        </p:nvSpPr>
        <p:spPr>
          <a:xfrm rot="16200000">
            <a:off x="5797034" y="7016234"/>
            <a:ext cx="1752600" cy="369332"/>
          </a:xfrm>
          <a:prstGeom prst="rect">
            <a:avLst/>
          </a:prstGeom>
          <a:noFill/>
        </p:spPr>
        <p:txBody>
          <a:bodyPr wrap="square" rtlCol="0">
            <a:spAutoFit/>
          </a:bodyPr>
          <a:lstStyle/>
          <a:p>
            <a:pPr algn="ctr"/>
            <a:r>
              <a:rPr lang="en-US" b="1" dirty="0" smtClean="0">
                <a:solidFill>
                  <a:schemeClr val="bg1"/>
                </a:solidFill>
              </a:rPr>
              <a:t>OPERATION</a:t>
            </a:r>
            <a:endParaRPr lang="en-US" b="1" dirty="0">
              <a:solidFill>
                <a:schemeClr val="bg1"/>
              </a:solidFill>
            </a:endParaRPr>
          </a:p>
        </p:txBody>
      </p:sp>
      <p:sp>
        <p:nvSpPr>
          <p:cNvPr id="10" name="Rounded Rectangle 9"/>
          <p:cNvSpPr/>
          <p:nvPr/>
        </p:nvSpPr>
        <p:spPr>
          <a:xfrm>
            <a:off x="152400" y="533400"/>
            <a:ext cx="2667000" cy="381000"/>
          </a:xfrm>
          <a:prstGeom prst="roundRect">
            <a:avLst/>
          </a:prstGeom>
          <a:solidFill>
            <a:schemeClr val="accent1">
              <a:lumMod val="40000"/>
              <a:lumOff val="6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u="sng" dirty="0" smtClean="0">
                <a:solidFill>
                  <a:schemeClr val="tx1"/>
                </a:solidFill>
              </a:rPr>
              <a:t>Criterion 5 – Avoidance of involuntary resettlement:</a:t>
            </a:r>
          </a:p>
          <a:p>
            <a:pPr algn="ctr">
              <a:lnSpc>
                <a:spcPct val="115000"/>
              </a:lnSpc>
            </a:pPr>
            <a:r>
              <a:rPr lang="en-US" sz="800" dirty="0" smtClean="0">
                <a:solidFill>
                  <a:schemeClr val="tx1"/>
                </a:solidFill>
                <a:ea typeface="Calibri"/>
                <a:cs typeface="Times New Roman"/>
              </a:rPr>
              <a:t>The programme is not involved and not complicit in involuntary resettlement.</a:t>
            </a:r>
            <a:endParaRPr lang="en-US" sz="800" dirty="0">
              <a:solidFill>
                <a:schemeClr val="tx1"/>
              </a:solidFill>
              <a:ea typeface="Calibri"/>
              <a:cs typeface="Times New Roman"/>
            </a:endParaRPr>
          </a:p>
        </p:txBody>
      </p:sp>
      <p:sp>
        <p:nvSpPr>
          <p:cNvPr id="131" name="Rectangle 130"/>
          <p:cNvSpPr/>
          <p:nvPr/>
        </p:nvSpPr>
        <p:spPr>
          <a:xfrm>
            <a:off x="1371600" y="0"/>
            <a:ext cx="5486400" cy="4572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2" name="TextBox 131"/>
          <p:cNvSpPr txBox="1"/>
          <p:nvPr/>
        </p:nvSpPr>
        <p:spPr>
          <a:xfrm>
            <a:off x="1371600" y="87868"/>
            <a:ext cx="5486400" cy="369332"/>
          </a:xfrm>
          <a:prstGeom prst="rect">
            <a:avLst/>
          </a:prstGeom>
          <a:noFill/>
        </p:spPr>
        <p:txBody>
          <a:bodyPr wrap="square" rtlCol="0">
            <a:spAutoFit/>
          </a:bodyPr>
          <a:lstStyle/>
          <a:p>
            <a:pPr algn="r"/>
            <a:r>
              <a:rPr lang="en-US" b="1" i="1" dirty="0" smtClean="0"/>
              <a:t>Principle 2 – Stakeholder livelihoods</a:t>
            </a:r>
            <a:endParaRPr lang="en-US" b="1" i="1" dirty="0"/>
          </a:p>
        </p:txBody>
      </p:sp>
      <p:sp>
        <p:nvSpPr>
          <p:cNvPr id="133" name="Rectangle 1"/>
          <p:cNvSpPr>
            <a:spLocks noChangeArrowheads="1"/>
          </p:cNvSpPr>
          <p:nvPr/>
        </p:nvSpPr>
        <p:spPr bwMode="auto">
          <a:xfrm>
            <a:off x="0" y="0"/>
            <a:ext cx="6858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cs typeface="Arial" pitchFamily="34" charset="0"/>
              </a:rPr>
              <a:t/>
            </a:r>
            <a:br>
              <a:rPr kumimoji="0" lang="en-US" sz="1800" b="0" i="0" u="none" strike="noStrike" cap="none" normalizeH="0" baseline="0" smtClean="0">
                <a:ln>
                  <a:noFill/>
                </a:ln>
                <a:solidFill>
                  <a:schemeClr val="tx1"/>
                </a:solidFill>
                <a:effectLst/>
                <a:latin typeface="Arial" pitchFamily="34" charset="0"/>
                <a:cs typeface="Arial" pitchFamily="34" charset="0"/>
              </a:rPr>
            </a:b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4" name="Rectangle 133"/>
          <p:cNvSpPr>
            <a:spLocks noChangeArrowheads="1"/>
          </p:cNvSpPr>
          <p:nvPr/>
        </p:nvSpPr>
        <p:spPr bwMode="auto">
          <a:xfrm>
            <a:off x="0" y="0"/>
            <a:ext cx="6858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cs typeface="Arial" pitchFamily="34" charset="0"/>
              </a:rPr>
              <a:t/>
            </a:r>
            <a:br>
              <a:rPr kumimoji="0" lang="en-US" sz="1800" b="0" i="0" u="none" strike="noStrike" cap="none" normalizeH="0" baseline="0" smtClean="0">
                <a:ln>
                  <a:noFill/>
                </a:ln>
                <a:solidFill>
                  <a:schemeClr val="tx1"/>
                </a:solidFill>
                <a:effectLst/>
                <a:latin typeface="Arial" pitchFamily="34" charset="0"/>
                <a:cs typeface="Arial" pitchFamily="34" charset="0"/>
              </a:rPr>
            </a:b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5" name="Rectangle 1"/>
          <p:cNvSpPr>
            <a:spLocks noChangeArrowheads="1"/>
          </p:cNvSpPr>
          <p:nvPr/>
        </p:nvSpPr>
        <p:spPr bwMode="auto">
          <a:xfrm>
            <a:off x="0" y="0"/>
            <a:ext cx="6858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cs typeface="Arial" pitchFamily="34" charset="0"/>
              </a:rPr>
              <a:t/>
            </a:r>
            <a:br>
              <a:rPr kumimoji="0" lang="en-US" sz="1800" b="0" i="0" u="none" strike="noStrike" cap="none" normalizeH="0" baseline="0" smtClean="0">
                <a:ln>
                  <a:noFill/>
                </a:ln>
                <a:solidFill>
                  <a:schemeClr val="tx1"/>
                </a:solidFill>
                <a:effectLst/>
                <a:latin typeface="Arial" pitchFamily="34" charset="0"/>
                <a:cs typeface="Arial" pitchFamily="34" charset="0"/>
              </a:rPr>
            </a:b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pic>
        <p:nvPicPr>
          <p:cNvPr id="136" name="Picture 135"/>
          <p:cNvPicPr/>
          <p:nvPr/>
        </p:nvPicPr>
        <p:blipFill>
          <a:blip r:embed="rId2" cstate="print"/>
          <a:srcRect/>
          <a:stretch>
            <a:fillRect/>
          </a:stretch>
        </p:blipFill>
        <p:spPr bwMode="auto">
          <a:xfrm>
            <a:off x="0" y="0"/>
            <a:ext cx="1371600" cy="457200"/>
          </a:xfrm>
          <a:prstGeom prst="rect">
            <a:avLst/>
          </a:prstGeom>
          <a:noFill/>
          <a:ln w="9525">
            <a:noFill/>
            <a:miter lim="800000"/>
            <a:headEnd/>
            <a:tailEnd/>
          </a:ln>
        </p:spPr>
      </p:pic>
      <p:sp>
        <p:nvSpPr>
          <p:cNvPr id="154" name="Rounded Rectangle 153"/>
          <p:cNvSpPr/>
          <p:nvPr/>
        </p:nvSpPr>
        <p:spPr>
          <a:xfrm>
            <a:off x="3124200" y="3581400"/>
            <a:ext cx="2362200" cy="990600"/>
          </a:xfrm>
          <a:prstGeom prst="roundRect">
            <a:avLst/>
          </a:prstGeom>
          <a:solidFill>
            <a:schemeClr val="accent6">
              <a:lumMod val="60000"/>
              <a:lumOff val="4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r>
              <a:rPr lang="en-US" sz="800" b="1" dirty="0" smtClean="0">
                <a:solidFill>
                  <a:schemeClr val="tx1"/>
                </a:solidFill>
              </a:rPr>
              <a:t>Can the programme  demonstrate that where any relocation or displacement, whether physical or economic, occurs in accordance with free, prior and informed consent, there is prior agreement on the provision of alternative lands and/or fair compensation, and the right to return once the reasons for the displacement have ceased?</a:t>
            </a:r>
          </a:p>
        </p:txBody>
      </p:sp>
      <p:sp>
        <p:nvSpPr>
          <p:cNvPr id="161" name="Rounded Rectangle 160"/>
          <p:cNvSpPr/>
          <p:nvPr/>
        </p:nvSpPr>
        <p:spPr>
          <a:xfrm>
            <a:off x="152400" y="1295400"/>
            <a:ext cx="2667000" cy="381000"/>
          </a:xfrm>
          <a:prstGeom prst="roundRect">
            <a:avLst/>
          </a:prstGeom>
          <a:solidFill>
            <a:schemeClr val="accent6">
              <a:lumMod val="60000"/>
              <a:lumOff val="4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r>
              <a:rPr lang="en-US" sz="800" b="1" dirty="0" smtClean="0">
                <a:solidFill>
                  <a:schemeClr val="tx1"/>
                </a:solidFill>
              </a:rPr>
              <a:t>Has the government ratified the </a:t>
            </a:r>
            <a:r>
              <a:rPr lang="en-US" sz="800" b="1" dirty="0" err="1" smtClean="0">
                <a:solidFill>
                  <a:schemeClr val="tx1"/>
                </a:solidFill>
              </a:rPr>
              <a:t>ILO</a:t>
            </a:r>
            <a:r>
              <a:rPr lang="en-US" sz="800" b="1" dirty="0" smtClean="0">
                <a:solidFill>
                  <a:schemeClr val="tx1"/>
                </a:solidFill>
              </a:rPr>
              <a:t> convention 169 [1]?</a:t>
            </a:r>
            <a:endParaRPr lang="en-US" sz="800" b="1" dirty="0" smtClean="0">
              <a:solidFill>
                <a:srgbClr val="FFFF00"/>
              </a:solidFill>
            </a:endParaRPr>
          </a:p>
        </p:txBody>
      </p:sp>
      <p:sp>
        <p:nvSpPr>
          <p:cNvPr id="165" name="Rounded Rectangle 164"/>
          <p:cNvSpPr/>
          <p:nvPr/>
        </p:nvSpPr>
        <p:spPr>
          <a:xfrm>
            <a:off x="3200400" y="1295400"/>
            <a:ext cx="2286000" cy="457200"/>
          </a:xfrm>
          <a:prstGeom prst="roundRect">
            <a:avLst/>
          </a:prstGeom>
          <a:solidFill>
            <a:schemeClr val="accent6">
              <a:lumMod val="60000"/>
              <a:lumOff val="4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r>
              <a:rPr lang="en-US" sz="800" b="1" dirty="0" smtClean="0">
                <a:solidFill>
                  <a:schemeClr val="tx1"/>
                </a:solidFill>
              </a:rPr>
              <a:t>Does the country have its own legislation in place prohibiting involuntary resettlement? </a:t>
            </a:r>
          </a:p>
        </p:txBody>
      </p:sp>
      <p:sp>
        <p:nvSpPr>
          <p:cNvPr id="166" name="Text Box 221"/>
          <p:cNvSpPr txBox="1">
            <a:spLocks noChangeArrowheads="1"/>
          </p:cNvSpPr>
          <p:nvPr/>
        </p:nvSpPr>
        <p:spPr bwMode="auto">
          <a:xfrm>
            <a:off x="838200" y="1735723"/>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smtClean="0"/>
              <a:t>YES</a:t>
            </a:r>
            <a:endParaRPr lang="en-US" sz="800" b="1" dirty="0"/>
          </a:p>
        </p:txBody>
      </p:sp>
      <p:sp>
        <p:nvSpPr>
          <p:cNvPr id="176" name="Rounded Rectangle 175"/>
          <p:cNvSpPr/>
          <p:nvPr/>
        </p:nvSpPr>
        <p:spPr>
          <a:xfrm>
            <a:off x="152400" y="2819400"/>
            <a:ext cx="2514600" cy="381000"/>
          </a:xfrm>
          <a:prstGeom prst="roundRect">
            <a:avLst>
              <a:gd name="adj" fmla="val 16912"/>
            </a:avLst>
          </a:prstGeom>
          <a:solidFill>
            <a:schemeClr val="accent6">
              <a:lumMod val="60000"/>
              <a:lumOff val="4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r>
              <a:rPr lang="en-US" sz="800" b="1" dirty="0" smtClean="0">
                <a:solidFill>
                  <a:schemeClr val="tx1"/>
                </a:solidFill>
              </a:rPr>
              <a:t>Is any resettlement envisaged by the programme ?</a:t>
            </a:r>
            <a:endParaRPr lang="en-US" sz="800" b="1" dirty="0">
              <a:solidFill>
                <a:srgbClr val="FF0000"/>
              </a:solidFill>
            </a:endParaRPr>
          </a:p>
        </p:txBody>
      </p:sp>
      <p:sp>
        <p:nvSpPr>
          <p:cNvPr id="178" name="Text Box 115"/>
          <p:cNvSpPr txBox="1">
            <a:spLocks noChangeArrowheads="1"/>
          </p:cNvSpPr>
          <p:nvPr/>
        </p:nvSpPr>
        <p:spPr bwMode="auto">
          <a:xfrm>
            <a:off x="2743201" y="1354723"/>
            <a:ext cx="380999"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NO</a:t>
            </a:r>
          </a:p>
        </p:txBody>
      </p:sp>
      <p:sp>
        <p:nvSpPr>
          <p:cNvPr id="179" name="Text Box 114"/>
          <p:cNvSpPr txBox="1">
            <a:spLocks noChangeArrowheads="1"/>
          </p:cNvSpPr>
          <p:nvPr/>
        </p:nvSpPr>
        <p:spPr bwMode="auto">
          <a:xfrm>
            <a:off x="2133600" y="38862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YES</a:t>
            </a:r>
          </a:p>
        </p:txBody>
      </p:sp>
      <p:sp>
        <p:nvSpPr>
          <p:cNvPr id="180" name="Text Box 114"/>
          <p:cNvSpPr txBox="1">
            <a:spLocks noChangeArrowheads="1"/>
          </p:cNvSpPr>
          <p:nvPr/>
        </p:nvSpPr>
        <p:spPr bwMode="auto">
          <a:xfrm flipH="1">
            <a:off x="5486400" y="1354723"/>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smtClean="0"/>
              <a:t>YES</a:t>
            </a:r>
            <a:endParaRPr lang="en-US" sz="800" b="1" dirty="0"/>
          </a:p>
        </p:txBody>
      </p:sp>
      <p:sp>
        <p:nvSpPr>
          <p:cNvPr id="191" name="Text Box 115"/>
          <p:cNvSpPr txBox="1">
            <a:spLocks noChangeArrowheads="1"/>
          </p:cNvSpPr>
          <p:nvPr/>
        </p:nvSpPr>
        <p:spPr bwMode="auto">
          <a:xfrm>
            <a:off x="5410201" y="3810000"/>
            <a:ext cx="380999"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NO</a:t>
            </a:r>
          </a:p>
        </p:txBody>
      </p:sp>
      <p:sp>
        <p:nvSpPr>
          <p:cNvPr id="196" name="Rounded Rectangle 195"/>
          <p:cNvSpPr/>
          <p:nvPr/>
        </p:nvSpPr>
        <p:spPr>
          <a:xfrm>
            <a:off x="1524000" y="8305800"/>
            <a:ext cx="3886200" cy="609600"/>
          </a:xfrm>
          <a:prstGeom prst="roundRect">
            <a:avLst/>
          </a:prstGeom>
          <a:ln/>
        </p:spPr>
        <p:style>
          <a:lnRef idx="1">
            <a:schemeClr val="accent3"/>
          </a:lnRef>
          <a:fillRef idx="3">
            <a:schemeClr val="accent3"/>
          </a:fillRef>
          <a:effectRef idx="2">
            <a:schemeClr val="accent3"/>
          </a:effectRef>
          <a:fontRef idx="minor">
            <a:schemeClr val="lt1"/>
          </a:fontRef>
        </p:style>
        <p:txBody>
          <a:bodyPr rtlCol="0" anchor="ctr"/>
          <a:lstStyle/>
          <a:p>
            <a:pPr algn="ctr"/>
            <a:r>
              <a:rPr lang="en-US" sz="800" b="1" dirty="0" smtClean="0">
                <a:solidFill>
                  <a:schemeClr val="tx1"/>
                </a:solidFill>
                <a:ea typeface="Calibri"/>
                <a:cs typeface="Times New Roman"/>
              </a:rPr>
              <a:t>The </a:t>
            </a:r>
            <a:r>
              <a:rPr lang="en-US" sz="800" b="1" dirty="0" err="1" smtClean="0">
                <a:solidFill>
                  <a:schemeClr val="tx1"/>
                </a:solidFill>
                <a:ea typeface="Calibri"/>
                <a:cs typeface="Times New Roman"/>
              </a:rPr>
              <a:t>Programme</a:t>
            </a:r>
            <a:r>
              <a:rPr lang="en-US" sz="800" b="1" dirty="0" smtClean="0">
                <a:solidFill>
                  <a:schemeClr val="tx1"/>
                </a:solidFill>
                <a:ea typeface="Calibri"/>
                <a:cs typeface="Times New Roman"/>
              </a:rPr>
              <a:t> is not involved in involuntary resettlement and is in accordance with UN-REDD </a:t>
            </a:r>
            <a:r>
              <a:rPr lang="en-US" sz="800" b="1" dirty="0" err="1" smtClean="0">
                <a:solidFill>
                  <a:schemeClr val="tx1"/>
                </a:solidFill>
                <a:ea typeface="Calibri"/>
                <a:cs typeface="Times New Roman"/>
              </a:rPr>
              <a:t>Programme</a:t>
            </a:r>
            <a:r>
              <a:rPr lang="en-US" sz="800" b="1" dirty="0" smtClean="0">
                <a:solidFill>
                  <a:schemeClr val="tx1"/>
                </a:solidFill>
                <a:ea typeface="Calibri"/>
                <a:cs typeface="Times New Roman"/>
              </a:rPr>
              <a:t> guidelines.</a:t>
            </a:r>
            <a:endParaRPr lang="en-US" sz="800" b="1" dirty="0">
              <a:solidFill>
                <a:schemeClr val="tx1"/>
              </a:solidFill>
              <a:ea typeface="Calibri"/>
              <a:cs typeface="Times New Roman"/>
            </a:endParaRPr>
          </a:p>
        </p:txBody>
      </p:sp>
      <p:sp>
        <p:nvSpPr>
          <p:cNvPr id="197" name="Rounded Rectangle 196"/>
          <p:cNvSpPr/>
          <p:nvPr/>
        </p:nvSpPr>
        <p:spPr>
          <a:xfrm>
            <a:off x="152400" y="5029200"/>
            <a:ext cx="2438400" cy="609600"/>
          </a:xfrm>
          <a:prstGeom prst="roundRect">
            <a:avLst>
              <a:gd name="adj" fmla="val 16912"/>
            </a:avLst>
          </a:prstGeom>
          <a:solidFill>
            <a:schemeClr val="accent6">
              <a:lumMod val="60000"/>
              <a:lumOff val="4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r>
              <a:rPr lang="en-US" sz="800" b="1" dirty="0" smtClean="0">
                <a:solidFill>
                  <a:schemeClr val="tx1"/>
                </a:solidFill>
              </a:rPr>
              <a:t>Are there communities/individuals with statutory and/or customary rights to forest land and/or resources relevant to the programme ?</a:t>
            </a:r>
            <a:endParaRPr lang="en-US" sz="800" b="1" dirty="0">
              <a:solidFill>
                <a:schemeClr val="tx1"/>
              </a:solidFill>
            </a:endParaRPr>
          </a:p>
        </p:txBody>
      </p:sp>
      <p:sp>
        <p:nvSpPr>
          <p:cNvPr id="199" name="Rounded Rectangle 198"/>
          <p:cNvSpPr/>
          <p:nvPr/>
        </p:nvSpPr>
        <p:spPr>
          <a:xfrm>
            <a:off x="152400" y="6553200"/>
            <a:ext cx="2438400" cy="533400"/>
          </a:xfrm>
          <a:prstGeom prst="roundRect">
            <a:avLst>
              <a:gd name="adj" fmla="val 16912"/>
            </a:avLst>
          </a:prstGeom>
          <a:solidFill>
            <a:schemeClr val="accent6">
              <a:lumMod val="60000"/>
              <a:lumOff val="4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r>
              <a:rPr lang="en-US" sz="800" b="1" dirty="0" smtClean="0">
                <a:solidFill>
                  <a:schemeClr val="tx1"/>
                </a:solidFill>
              </a:rPr>
              <a:t>Is a mechanism in place to receive and resolve grievances and disputes effectively relating to resettlement?</a:t>
            </a:r>
            <a:endParaRPr lang="en-US" sz="800" b="1" dirty="0">
              <a:solidFill>
                <a:schemeClr val="tx1"/>
              </a:solidFill>
            </a:endParaRPr>
          </a:p>
        </p:txBody>
      </p:sp>
      <p:cxnSp>
        <p:nvCxnSpPr>
          <p:cNvPr id="247" name="Straight Connector 246"/>
          <p:cNvCxnSpPr>
            <a:endCxn id="159" idx="2"/>
          </p:cNvCxnSpPr>
          <p:nvPr/>
        </p:nvCxnSpPr>
        <p:spPr>
          <a:xfrm rot="5400000">
            <a:off x="3238500" y="3962400"/>
            <a:ext cx="0" cy="0"/>
          </a:xfrm>
          <a:prstGeom prst="line">
            <a:avLst/>
          </a:prstGeom>
        </p:spPr>
        <p:style>
          <a:lnRef idx="1">
            <a:schemeClr val="accent1"/>
          </a:lnRef>
          <a:fillRef idx="0">
            <a:schemeClr val="accent1"/>
          </a:fillRef>
          <a:effectRef idx="0">
            <a:schemeClr val="accent1"/>
          </a:effectRef>
          <a:fontRef idx="minor">
            <a:schemeClr val="tx1"/>
          </a:fontRef>
        </p:style>
      </p:cxnSp>
      <p:sp>
        <p:nvSpPr>
          <p:cNvPr id="265" name="Text Box 114"/>
          <p:cNvSpPr txBox="1">
            <a:spLocks noChangeArrowheads="1"/>
          </p:cNvSpPr>
          <p:nvPr/>
        </p:nvSpPr>
        <p:spPr bwMode="auto">
          <a:xfrm>
            <a:off x="762000" y="57150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YES</a:t>
            </a:r>
          </a:p>
        </p:txBody>
      </p:sp>
      <p:sp>
        <p:nvSpPr>
          <p:cNvPr id="269" name="Text Box 114"/>
          <p:cNvSpPr txBox="1">
            <a:spLocks noChangeArrowheads="1"/>
          </p:cNvSpPr>
          <p:nvPr/>
        </p:nvSpPr>
        <p:spPr bwMode="auto">
          <a:xfrm>
            <a:off x="2590800" y="2878723"/>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YES</a:t>
            </a:r>
          </a:p>
        </p:txBody>
      </p:sp>
      <p:sp>
        <p:nvSpPr>
          <p:cNvPr id="278" name="Text Box 115"/>
          <p:cNvSpPr txBox="1">
            <a:spLocks noChangeArrowheads="1"/>
          </p:cNvSpPr>
          <p:nvPr/>
        </p:nvSpPr>
        <p:spPr bwMode="auto">
          <a:xfrm>
            <a:off x="838200" y="3276600"/>
            <a:ext cx="380999"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NO</a:t>
            </a:r>
          </a:p>
        </p:txBody>
      </p:sp>
      <p:sp>
        <p:nvSpPr>
          <p:cNvPr id="280" name="Text Box 115"/>
          <p:cNvSpPr txBox="1">
            <a:spLocks noChangeArrowheads="1"/>
          </p:cNvSpPr>
          <p:nvPr/>
        </p:nvSpPr>
        <p:spPr bwMode="auto">
          <a:xfrm>
            <a:off x="2514600" y="5181600"/>
            <a:ext cx="380999"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NO</a:t>
            </a:r>
          </a:p>
        </p:txBody>
      </p:sp>
      <p:sp>
        <p:nvSpPr>
          <p:cNvPr id="298" name="Text Box 115"/>
          <p:cNvSpPr txBox="1">
            <a:spLocks noChangeArrowheads="1"/>
          </p:cNvSpPr>
          <p:nvPr/>
        </p:nvSpPr>
        <p:spPr bwMode="auto">
          <a:xfrm>
            <a:off x="2514600" y="6629400"/>
            <a:ext cx="380999"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NO</a:t>
            </a:r>
          </a:p>
        </p:txBody>
      </p:sp>
      <p:cxnSp>
        <p:nvCxnSpPr>
          <p:cNvPr id="318" name="Straight Arrow Connector 317"/>
          <p:cNvCxnSpPr/>
          <p:nvPr/>
        </p:nvCxnSpPr>
        <p:spPr>
          <a:xfrm rot="5400000">
            <a:off x="571500" y="2247900"/>
            <a:ext cx="11430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330" name="Straight Arrow Connector 329"/>
          <p:cNvCxnSpPr/>
          <p:nvPr/>
        </p:nvCxnSpPr>
        <p:spPr>
          <a:xfrm rot="5400000">
            <a:off x="228600" y="4114800"/>
            <a:ext cx="18288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332" name="Shape 331"/>
          <p:cNvCxnSpPr>
            <a:stCxn id="176" idx="3"/>
            <a:endCxn id="154" idx="0"/>
          </p:cNvCxnSpPr>
          <p:nvPr/>
        </p:nvCxnSpPr>
        <p:spPr>
          <a:xfrm>
            <a:off x="2667000" y="3009900"/>
            <a:ext cx="1638300" cy="571500"/>
          </a:xfrm>
          <a:prstGeom prst="bentConnector2">
            <a:avLst/>
          </a:prstGeom>
          <a:ln>
            <a:tailEnd type="arrow"/>
          </a:ln>
        </p:spPr>
        <p:style>
          <a:lnRef idx="2">
            <a:schemeClr val="dk1"/>
          </a:lnRef>
          <a:fillRef idx="0">
            <a:schemeClr val="dk1"/>
          </a:fillRef>
          <a:effectRef idx="1">
            <a:schemeClr val="dk1"/>
          </a:effectRef>
          <a:fontRef idx="minor">
            <a:schemeClr val="tx1"/>
          </a:fontRef>
        </p:style>
      </p:cxnSp>
      <p:cxnSp>
        <p:nvCxnSpPr>
          <p:cNvPr id="337" name="Shape 336"/>
          <p:cNvCxnSpPr>
            <a:stCxn id="154" idx="1"/>
          </p:cNvCxnSpPr>
          <p:nvPr/>
        </p:nvCxnSpPr>
        <p:spPr>
          <a:xfrm rot="10800000" flipV="1">
            <a:off x="1143000" y="4076700"/>
            <a:ext cx="1981200" cy="952500"/>
          </a:xfrm>
          <a:prstGeom prst="bentConnector3">
            <a:avLst>
              <a:gd name="adj1" fmla="val 99679"/>
            </a:avLst>
          </a:prstGeom>
        </p:spPr>
        <p:style>
          <a:lnRef idx="2">
            <a:schemeClr val="dk1"/>
          </a:lnRef>
          <a:fillRef idx="0">
            <a:schemeClr val="dk1"/>
          </a:fillRef>
          <a:effectRef idx="1">
            <a:schemeClr val="dk1"/>
          </a:effectRef>
          <a:fontRef idx="minor">
            <a:schemeClr val="tx1"/>
          </a:fontRef>
        </p:style>
      </p:cxnSp>
      <p:cxnSp>
        <p:nvCxnSpPr>
          <p:cNvPr id="348" name="Straight Arrow Connector 347"/>
          <p:cNvCxnSpPr/>
          <p:nvPr/>
        </p:nvCxnSpPr>
        <p:spPr>
          <a:xfrm rot="5400000">
            <a:off x="685800" y="6096000"/>
            <a:ext cx="9144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350" name="Straight Arrow Connector 349"/>
          <p:cNvCxnSpPr>
            <a:stCxn id="197" idx="3"/>
          </p:cNvCxnSpPr>
          <p:nvPr/>
        </p:nvCxnSpPr>
        <p:spPr>
          <a:xfrm>
            <a:off x="2590800" y="5334000"/>
            <a:ext cx="31242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354" name="Shape 353"/>
          <p:cNvCxnSpPr>
            <a:stCxn id="199" idx="2"/>
            <a:endCxn id="196" idx="1"/>
          </p:cNvCxnSpPr>
          <p:nvPr/>
        </p:nvCxnSpPr>
        <p:spPr>
          <a:xfrm rot="16200000" flipH="1">
            <a:off x="685800" y="7772400"/>
            <a:ext cx="1524000" cy="152400"/>
          </a:xfrm>
          <a:prstGeom prst="bentConnector2">
            <a:avLst/>
          </a:prstGeom>
          <a:ln>
            <a:tailEnd type="arrow"/>
          </a:ln>
        </p:spPr>
        <p:style>
          <a:lnRef idx="2">
            <a:schemeClr val="dk1"/>
          </a:lnRef>
          <a:fillRef idx="0">
            <a:schemeClr val="dk1"/>
          </a:fillRef>
          <a:effectRef idx="1">
            <a:schemeClr val="dk1"/>
          </a:effectRef>
          <a:fontRef idx="minor">
            <a:schemeClr val="tx1"/>
          </a:fontRef>
        </p:style>
      </p:cxnSp>
      <p:cxnSp>
        <p:nvCxnSpPr>
          <p:cNvPr id="359" name="Straight Arrow Connector 358"/>
          <p:cNvCxnSpPr/>
          <p:nvPr/>
        </p:nvCxnSpPr>
        <p:spPr>
          <a:xfrm>
            <a:off x="2590800" y="6781800"/>
            <a:ext cx="31242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360" name="TextBox 359"/>
          <p:cNvSpPr txBox="1"/>
          <p:nvPr/>
        </p:nvSpPr>
        <p:spPr>
          <a:xfrm>
            <a:off x="5562600" y="609600"/>
            <a:ext cx="1295400" cy="369332"/>
          </a:xfrm>
          <a:prstGeom prst="rect">
            <a:avLst/>
          </a:prstGeom>
          <a:noFill/>
        </p:spPr>
        <p:txBody>
          <a:bodyPr wrap="square" rtlCol="0">
            <a:spAutoFit/>
          </a:bodyPr>
          <a:lstStyle/>
          <a:p>
            <a:r>
              <a:rPr lang="en-US" sz="900" b="1" dirty="0" smtClean="0"/>
              <a:t>Recommended Risk Mitigation Action: </a:t>
            </a:r>
            <a:endParaRPr lang="en-US" sz="900" b="1" dirty="0"/>
          </a:p>
        </p:txBody>
      </p:sp>
      <p:cxnSp>
        <p:nvCxnSpPr>
          <p:cNvPr id="364" name="Straight Arrow Connector 363"/>
          <p:cNvCxnSpPr/>
          <p:nvPr/>
        </p:nvCxnSpPr>
        <p:spPr>
          <a:xfrm rot="5400000">
            <a:off x="951706" y="1104900"/>
            <a:ext cx="3810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43" name="Rounded Rectangle 42"/>
          <p:cNvSpPr/>
          <p:nvPr/>
        </p:nvSpPr>
        <p:spPr>
          <a:xfrm>
            <a:off x="3200400" y="1981200"/>
            <a:ext cx="2286000" cy="533400"/>
          </a:xfrm>
          <a:prstGeom prst="roundRect">
            <a:avLst/>
          </a:prstGeom>
          <a:solidFill>
            <a:schemeClr val="accent6">
              <a:lumMod val="20000"/>
              <a:lumOff val="8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
            <a:r>
              <a:rPr lang="en-US" sz="800" b="1" dirty="0" smtClean="0">
                <a:solidFill>
                  <a:schemeClr val="tx1"/>
                </a:solidFill>
              </a:rPr>
              <a:t>Has the programme demonstrated how it will go beyond current national practice?</a:t>
            </a:r>
          </a:p>
        </p:txBody>
      </p:sp>
      <p:cxnSp>
        <p:nvCxnSpPr>
          <p:cNvPr id="53" name="Shape 52"/>
          <p:cNvCxnSpPr>
            <a:endCxn id="43" idx="0"/>
          </p:cNvCxnSpPr>
          <p:nvPr/>
        </p:nvCxnSpPr>
        <p:spPr>
          <a:xfrm rot="5400000">
            <a:off x="4229894" y="1866900"/>
            <a:ext cx="227806" cy="794"/>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sp>
        <p:nvSpPr>
          <p:cNvPr id="54" name="Text Box 221"/>
          <p:cNvSpPr txBox="1">
            <a:spLocks noChangeArrowheads="1"/>
          </p:cNvSpPr>
          <p:nvPr/>
        </p:nvSpPr>
        <p:spPr bwMode="auto">
          <a:xfrm>
            <a:off x="4038600" y="18288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NO</a:t>
            </a:r>
          </a:p>
        </p:txBody>
      </p:sp>
      <p:cxnSp>
        <p:nvCxnSpPr>
          <p:cNvPr id="52" name="Shape 51"/>
          <p:cNvCxnSpPr>
            <a:stCxn id="43" idx="2"/>
          </p:cNvCxnSpPr>
          <p:nvPr/>
        </p:nvCxnSpPr>
        <p:spPr>
          <a:xfrm rot="5400000">
            <a:off x="2667000" y="990600"/>
            <a:ext cx="152400" cy="3200400"/>
          </a:xfrm>
          <a:prstGeom prst="bentConnector2">
            <a:avLst/>
          </a:prstGeom>
          <a:ln>
            <a:tailEnd type="arrow"/>
          </a:ln>
        </p:spPr>
        <p:style>
          <a:lnRef idx="2">
            <a:schemeClr val="dk1"/>
          </a:lnRef>
          <a:fillRef idx="0">
            <a:schemeClr val="dk1"/>
          </a:fillRef>
          <a:effectRef idx="1">
            <a:schemeClr val="dk1"/>
          </a:effectRef>
          <a:fontRef idx="minor">
            <a:schemeClr val="tx1"/>
          </a:fontRef>
        </p:style>
      </p:cxnSp>
      <p:sp>
        <p:nvSpPr>
          <p:cNvPr id="46" name="Text Box 114"/>
          <p:cNvSpPr txBox="1">
            <a:spLocks noChangeArrowheads="1"/>
          </p:cNvSpPr>
          <p:nvPr/>
        </p:nvSpPr>
        <p:spPr bwMode="auto">
          <a:xfrm>
            <a:off x="6400800" y="1143002"/>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smtClean="0"/>
              <a:t>  </a:t>
            </a:r>
            <a:endParaRPr lang="en-US" sz="800" b="1" dirty="0"/>
          </a:p>
        </p:txBody>
      </p:sp>
      <p:sp>
        <p:nvSpPr>
          <p:cNvPr id="55" name="Text Box 227"/>
          <p:cNvSpPr txBox="1">
            <a:spLocks noChangeArrowheads="1"/>
          </p:cNvSpPr>
          <p:nvPr/>
        </p:nvSpPr>
        <p:spPr bwMode="auto">
          <a:xfrm>
            <a:off x="5791200" y="962561"/>
            <a:ext cx="838200" cy="1200328"/>
          </a:xfrm>
          <a:prstGeom prst="rect">
            <a:avLst/>
          </a:prstGeom>
          <a:noFill/>
          <a:ln w="9525">
            <a:noFill/>
            <a:miter lim="800000"/>
            <a:headEnd/>
            <a:tailEnd/>
          </a:ln>
          <a:effectLst/>
        </p:spPr>
        <p:txBody>
          <a:bodyPr wrap="square">
            <a:spAutoFit/>
          </a:bodyPr>
          <a:lstStyle/>
          <a:p>
            <a:pPr>
              <a:spcBef>
                <a:spcPct val="50000"/>
              </a:spcBef>
            </a:pPr>
            <a:r>
              <a:rPr lang="en-US" sz="800" b="1" dirty="0" smtClean="0"/>
              <a:t>National commitments to respect indigenous peoples  rights should be  documented </a:t>
            </a:r>
            <a:r>
              <a:rPr lang="en-US" sz="800" b="1" dirty="0" smtClean="0">
                <a:solidFill>
                  <a:srgbClr val="FF0000"/>
                </a:solidFill>
              </a:rPr>
              <a:t>(link to treaties)</a:t>
            </a:r>
            <a:endParaRPr lang="en-US" sz="800" b="1" u="sng" dirty="0" smtClean="0"/>
          </a:p>
        </p:txBody>
      </p:sp>
      <p:sp>
        <p:nvSpPr>
          <p:cNvPr id="62" name="Text Box 227"/>
          <p:cNvSpPr txBox="1">
            <a:spLocks noChangeArrowheads="1"/>
          </p:cNvSpPr>
          <p:nvPr/>
        </p:nvSpPr>
        <p:spPr bwMode="auto">
          <a:xfrm>
            <a:off x="5791200" y="4757916"/>
            <a:ext cx="838200" cy="1508105"/>
          </a:xfrm>
          <a:prstGeom prst="rect">
            <a:avLst/>
          </a:prstGeom>
          <a:noFill/>
          <a:ln w="9525">
            <a:noFill/>
            <a:miter lim="800000"/>
            <a:headEnd/>
            <a:tailEnd/>
          </a:ln>
          <a:effectLst/>
        </p:spPr>
        <p:txBody>
          <a:bodyPr wrap="square">
            <a:spAutoFit/>
          </a:bodyPr>
          <a:lstStyle/>
          <a:p>
            <a:pPr>
              <a:spcBef>
                <a:spcPct val="50000"/>
              </a:spcBef>
            </a:pPr>
            <a:endParaRPr lang="en-US" sz="800" dirty="0" smtClean="0"/>
          </a:p>
          <a:p>
            <a:pPr>
              <a:spcBef>
                <a:spcPct val="50000"/>
              </a:spcBef>
            </a:pPr>
            <a:r>
              <a:rPr lang="en-US" sz="800" b="1" dirty="0" smtClean="0"/>
              <a:t>Stakeholder rights, land and resource claims should be documented </a:t>
            </a:r>
            <a:r>
              <a:rPr lang="en-US" sz="800" b="1" dirty="0" smtClean="0">
                <a:solidFill>
                  <a:srgbClr val="FF0000"/>
                </a:solidFill>
              </a:rPr>
              <a:t>(link to best practice)</a:t>
            </a:r>
            <a:r>
              <a:rPr lang="en-US" sz="800" b="1" dirty="0" smtClean="0"/>
              <a:t> </a:t>
            </a:r>
            <a:endParaRPr lang="en-US" sz="800" b="1" u="sng" dirty="0" smtClean="0"/>
          </a:p>
          <a:p>
            <a:pPr>
              <a:spcBef>
                <a:spcPct val="50000"/>
              </a:spcBef>
            </a:pPr>
            <a:endParaRPr lang="en-US" sz="800" u="sng" dirty="0" smtClean="0"/>
          </a:p>
          <a:p>
            <a:pPr>
              <a:spcBef>
                <a:spcPct val="50000"/>
              </a:spcBef>
            </a:pPr>
            <a:endParaRPr lang="en-US" sz="800" u="sng" dirty="0"/>
          </a:p>
        </p:txBody>
      </p:sp>
      <p:sp>
        <p:nvSpPr>
          <p:cNvPr id="63" name="Text Box 227"/>
          <p:cNvSpPr txBox="1">
            <a:spLocks noChangeArrowheads="1"/>
          </p:cNvSpPr>
          <p:nvPr/>
        </p:nvSpPr>
        <p:spPr bwMode="auto">
          <a:xfrm>
            <a:off x="5791200" y="6553200"/>
            <a:ext cx="838200" cy="1077218"/>
          </a:xfrm>
          <a:prstGeom prst="rect">
            <a:avLst/>
          </a:prstGeom>
          <a:noFill/>
          <a:ln w="9525">
            <a:noFill/>
            <a:miter lim="800000"/>
            <a:headEnd/>
            <a:tailEnd/>
          </a:ln>
          <a:effectLst/>
        </p:spPr>
        <p:txBody>
          <a:bodyPr wrap="square">
            <a:spAutoFit/>
          </a:bodyPr>
          <a:lstStyle/>
          <a:p>
            <a:pPr>
              <a:spcBef>
                <a:spcPct val="50000"/>
              </a:spcBef>
            </a:pPr>
            <a:r>
              <a:rPr lang="en-US" sz="800" b="1" dirty="0" err="1" smtClean="0"/>
              <a:t>Programme</a:t>
            </a:r>
            <a:r>
              <a:rPr lang="en-US" sz="800" b="1" dirty="0" smtClean="0"/>
              <a:t> should include </a:t>
            </a:r>
            <a:r>
              <a:rPr lang="en-US" sz="800" b="1" u="sng" dirty="0" smtClean="0"/>
              <a:t>an accessible and impartial recourse mechanism </a:t>
            </a:r>
            <a:r>
              <a:rPr lang="en-US" sz="800" b="1" u="sng" dirty="0" smtClean="0">
                <a:solidFill>
                  <a:srgbClr val="FF0000"/>
                </a:solidFill>
              </a:rPr>
              <a:t>(link to guidance)</a:t>
            </a:r>
            <a:endParaRPr lang="en-US" sz="800" u="sng" dirty="0" smtClean="0"/>
          </a:p>
        </p:txBody>
      </p:sp>
      <p:sp>
        <p:nvSpPr>
          <p:cNvPr id="64" name="TextBox 63"/>
          <p:cNvSpPr txBox="1"/>
          <p:nvPr/>
        </p:nvSpPr>
        <p:spPr>
          <a:xfrm>
            <a:off x="5791200" y="2971800"/>
            <a:ext cx="762000" cy="1815882"/>
          </a:xfrm>
          <a:prstGeom prst="rect">
            <a:avLst/>
          </a:prstGeom>
          <a:noFill/>
        </p:spPr>
        <p:txBody>
          <a:bodyPr wrap="square" rtlCol="0">
            <a:spAutoFit/>
          </a:bodyPr>
          <a:lstStyle/>
          <a:p>
            <a:pPr>
              <a:spcBef>
                <a:spcPct val="50000"/>
              </a:spcBef>
            </a:pPr>
            <a:r>
              <a:rPr lang="en-US" sz="800" b="1" u="sng" dirty="0" err="1" smtClean="0"/>
              <a:t>Programme</a:t>
            </a:r>
            <a:r>
              <a:rPr lang="en-US" sz="800" b="1" u="sng" dirty="0" smtClean="0"/>
              <a:t>  must follow the Operational Guidance on the Engagement of Indigenous Peoples and other Forest Dependent Communities  </a:t>
            </a:r>
            <a:r>
              <a:rPr lang="en-US" sz="800" b="1" u="sng" dirty="0" smtClean="0">
                <a:solidFill>
                  <a:srgbClr val="FF0000"/>
                </a:solidFill>
              </a:rPr>
              <a:t>(link to guidance)</a:t>
            </a:r>
            <a:endParaRPr lang="en-US" sz="800" u="sng" dirty="0"/>
          </a:p>
        </p:txBody>
      </p:sp>
      <p:cxnSp>
        <p:nvCxnSpPr>
          <p:cNvPr id="88" name="Shape 52"/>
          <p:cNvCxnSpPr/>
          <p:nvPr/>
        </p:nvCxnSpPr>
        <p:spPr>
          <a:xfrm>
            <a:off x="2819400" y="1524000"/>
            <a:ext cx="381000" cy="1588"/>
          </a:xfrm>
          <a:prstGeom prst="bentConnector3">
            <a:avLst>
              <a:gd name="adj1" fmla="val 61110"/>
            </a:avLst>
          </a:prstGeom>
          <a:ln>
            <a:tailEnd type="arrow"/>
          </a:ln>
        </p:spPr>
        <p:style>
          <a:lnRef idx="2">
            <a:schemeClr val="dk1"/>
          </a:lnRef>
          <a:fillRef idx="0">
            <a:schemeClr val="dk1"/>
          </a:fillRef>
          <a:effectRef idx="1">
            <a:schemeClr val="dk1"/>
          </a:effectRef>
          <a:fontRef idx="minor">
            <a:schemeClr val="tx1"/>
          </a:fontRef>
        </p:style>
      </p:cxnSp>
      <p:cxnSp>
        <p:nvCxnSpPr>
          <p:cNvPr id="98" name="Shape 52"/>
          <p:cNvCxnSpPr/>
          <p:nvPr/>
        </p:nvCxnSpPr>
        <p:spPr>
          <a:xfrm>
            <a:off x="5486400" y="1524000"/>
            <a:ext cx="381000" cy="1588"/>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sp>
        <p:nvSpPr>
          <p:cNvPr id="105" name="Text Box 221"/>
          <p:cNvSpPr txBox="1">
            <a:spLocks noChangeArrowheads="1"/>
          </p:cNvSpPr>
          <p:nvPr/>
        </p:nvSpPr>
        <p:spPr bwMode="auto">
          <a:xfrm>
            <a:off x="4038600" y="2514600"/>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smtClean="0"/>
              <a:t>YES</a:t>
            </a:r>
            <a:endParaRPr lang="en-US" sz="800" b="1" dirty="0"/>
          </a:p>
        </p:txBody>
      </p:sp>
      <p:cxnSp>
        <p:nvCxnSpPr>
          <p:cNvPr id="106" name="Shape 52"/>
          <p:cNvCxnSpPr/>
          <p:nvPr/>
        </p:nvCxnSpPr>
        <p:spPr>
          <a:xfrm>
            <a:off x="5486400" y="2284412"/>
            <a:ext cx="381000" cy="1588"/>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sp>
        <p:nvSpPr>
          <p:cNvPr id="107" name="Text Box 221"/>
          <p:cNvSpPr txBox="1">
            <a:spLocks noChangeArrowheads="1"/>
          </p:cNvSpPr>
          <p:nvPr/>
        </p:nvSpPr>
        <p:spPr bwMode="auto">
          <a:xfrm>
            <a:off x="5486400" y="2116723"/>
            <a:ext cx="381000" cy="169277"/>
          </a:xfrm>
          <a:prstGeom prst="rect">
            <a:avLst/>
          </a:prstGeom>
          <a:noFill/>
          <a:ln w="9525">
            <a:noFill/>
            <a:miter lim="800000"/>
            <a:headEnd/>
            <a:tailEnd/>
          </a:ln>
          <a:effectLst/>
        </p:spPr>
        <p:txBody>
          <a:bodyPr wrap="square" tIns="0" anchor="ctr">
            <a:spAutoFit/>
          </a:bodyPr>
          <a:lstStyle/>
          <a:p>
            <a:pPr>
              <a:spcBef>
                <a:spcPct val="50000"/>
              </a:spcBef>
            </a:pPr>
            <a:r>
              <a:rPr lang="en-US" sz="800" b="1" dirty="0"/>
              <a:t>NO</a:t>
            </a:r>
          </a:p>
        </p:txBody>
      </p:sp>
      <p:cxnSp>
        <p:nvCxnSpPr>
          <p:cNvPr id="138" name="Shape 52"/>
          <p:cNvCxnSpPr/>
          <p:nvPr/>
        </p:nvCxnSpPr>
        <p:spPr>
          <a:xfrm>
            <a:off x="5486400" y="4038600"/>
            <a:ext cx="304800" cy="1588"/>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sp>
        <p:nvSpPr>
          <p:cNvPr id="171" name="Text Box 227"/>
          <p:cNvSpPr txBox="1">
            <a:spLocks noChangeArrowheads="1"/>
          </p:cNvSpPr>
          <p:nvPr/>
        </p:nvSpPr>
        <p:spPr bwMode="auto">
          <a:xfrm>
            <a:off x="5791200" y="1905000"/>
            <a:ext cx="914400" cy="954107"/>
          </a:xfrm>
          <a:prstGeom prst="rect">
            <a:avLst/>
          </a:prstGeom>
          <a:noFill/>
          <a:ln w="9525">
            <a:noFill/>
            <a:miter lim="800000"/>
            <a:headEnd/>
            <a:tailEnd/>
          </a:ln>
          <a:effectLst/>
        </p:spPr>
        <p:txBody>
          <a:bodyPr wrap="square">
            <a:spAutoFit/>
          </a:bodyPr>
          <a:lstStyle/>
          <a:p>
            <a:pPr>
              <a:spcBef>
                <a:spcPct val="50000"/>
              </a:spcBef>
            </a:pPr>
            <a:r>
              <a:rPr lang="en-US" sz="800" b="1" dirty="0" err="1" smtClean="0"/>
              <a:t>Programme</a:t>
            </a:r>
            <a:r>
              <a:rPr lang="en-US" sz="800" b="1" dirty="0" smtClean="0"/>
              <a:t> demonstrate how it will go beyond  current national practice </a:t>
            </a:r>
            <a:r>
              <a:rPr lang="en-US" sz="800" b="1" dirty="0" smtClean="0">
                <a:solidFill>
                  <a:srgbClr val="FF0000"/>
                </a:solidFill>
              </a:rPr>
              <a:t>(link to best practice)</a:t>
            </a:r>
            <a:endParaRPr lang="en-US" sz="800" b="1"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5FA26"/>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27433</TotalTime>
  <Words>5708</Words>
  <Application>Microsoft Office PowerPoint</Application>
  <PresentationFormat>On-screen Show (4:3)</PresentationFormat>
  <Paragraphs>654</Paragraphs>
  <Slides>15</Slides>
  <Notes>1</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Anne Fernqvist</dc:creator>
  <cp:lastModifiedBy>UNDP</cp:lastModifiedBy>
  <cp:revision>824</cp:revision>
  <dcterms:created xsi:type="dcterms:W3CDTF">2011-01-07T20:36:10Z</dcterms:created>
  <dcterms:modified xsi:type="dcterms:W3CDTF">2011-01-20T17:00:29Z</dcterms:modified>
</cp:coreProperties>
</file>