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2" r:id="rId5"/>
    <p:sldId id="263" r:id="rId6"/>
    <p:sldId id="266" r:id="rId7"/>
    <p:sldId id="267" r:id="rId8"/>
    <p:sldId id="261" r:id="rId9"/>
    <p:sldId id="270" r:id="rId10"/>
    <p:sldId id="264"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value, Kristin (FOM)" initials="DK(" lastIdx="7" clrIdx="0">
    <p:extLst/>
  </p:cmAuthor>
  <p:cmAuthor id="2" name="Fortuna, Serena (FOM)" initials="FS(" lastIdx="7" clrIdx="1">
    <p:extLst/>
  </p:cmAuthor>
  <p:cmAuthor id="3" name="Mertens, Esther (FOM)" initials="ME(" lastIdx="3" clrIdx="2">
    <p:extLst/>
  </p:cmAuthor>
  <p:cmAuthor id="4" name="Cordula Epple" initials="CE" lastIdx="6"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3" autoAdjust="0"/>
    <p:restoredTop sz="68927" autoAdjust="0"/>
  </p:normalViewPr>
  <p:slideViewPr>
    <p:cSldViewPr snapToGrid="0">
      <p:cViewPr>
        <p:scale>
          <a:sx n="60" d="100"/>
          <a:sy n="60" d="100"/>
        </p:scale>
        <p:origin x="-1387" y="120"/>
      </p:cViewPr>
      <p:guideLst>
        <p:guide orient="horz" pos="2160"/>
        <p:guide pos="3840"/>
      </p:guideLst>
    </p:cSldViewPr>
  </p:slideViewPr>
  <p:outlineViewPr>
    <p:cViewPr>
      <p:scale>
        <a:sx n="33" d="100"/>
        <a:sy n="33" d="100"/>
      </p:scale>
      <p:origin x="0" y="-540"/>
    </p:cViewPr>
  </p:outlineViewPr>
  <p:notesTextViewPr>
    <p:cViewPr>
      <p:scale>
        <a:sx n="1" d="1"/>
        <a:sy n="1" d="1"/>
      </p:scale>
      <p:origin x="0" y="0"/>
    </p:cViewPr>
  </p:notesTextViewPr>
  <p:sorterViewPr>
    <p:cViewPr>
      <p:scale>
        <a:sx n="100" d="100"/>
        <a:sy n="100" d="100"/>
      </p:scale>
      <p:origin x="0" y="-786"/>
    </p:cViewPr>
  </p:sorterViewPr>
  <p:notesViewPr>
    <p:cSldViewPr snapToGrid="0">
      <p:cViewPr varScale="1">
        <p:scale>
          <a:sx n="60" d="100"/>
          <a:sy n="60" d="100"/>
        </p:scale>
        <p:origin x="250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270A9D-88DB-416E-B3CA-8921AD6AB500}" type="doc">
      <dgm:prSet loTypeId="urn:microsoft.com/office/officeart/2005/8/layout/process4" loCatId="list" qsTypeId="urn:microsoft.com/office/officeart/2005/8/quickstyle/simple1" qsCatId="simple" csTypeId="urn:microsoft.com/office/officeart/2005/8/colors/accent1_3" csCatId="accent1"/>
      <dgm:spPr/>
      <dgm:t>
        <a:bodyPr/>
        <a:lstStyle/>
        <a:p>
          <a:endParaRPr lang="en-US"/>
        </a:p>
      </dgm:t>
    </dgm:pt>
    <dgm:pt modelId="{43F6EC0C-317D-4A2E-8FF8-440FF1A19BF7}">
      <dgm:prSet/>
      <dgm:spPr/>
      <dgm:t>
        <a:bodyPr/>
        <a:lstStyle/>
        <a:p>
          <a:pPr rtl="0"/>
          <a:r>
            <a:rPr lang="en-US" b="1" dirty="0" smtClean="0"/>
            <a:t>Diagnostic work - drivers of deforestation and forest degradation and associated environmental/social issues, e.g. land tenure, resource access</a:t>
          </a:r>
          <a:endParaRPr lang="en-US" b="1" dirty="0"/>
        </a:p>
      </dgm:t>
    </dgm:pt>
    <dgm:pt modelId="{A319C611-F3BC-4A16-8157-A7792F1A14DD}" type="parTrans" cxnId="{92F000F7-32D9-45DF-A6E4-721AAF67499C}">
      <dgm:prSet/>
      <dgm:spPr/>
      <dgm:t>
        <a:bodyPr/>
        <a:lstStyle/>
        <a:p>
          <a:endParaRPr lang="en-US"/>
        </a:p>
      </dgm:t>
    </dgm:pt>
    <dgm:pt modelId="{DED2BDB8-1D53-4BA9-9306-263509C2EE09}" type="sibTrans" cxnId="{92F000F7-32D9-45DF-A6E4-721AAF67499C}">
      <dgm:prSet/>
      <dgm:spPr/>
      <dgm:t>
        <a:bodyPr/>
        <a:lstStyle/>
        <a:p>
          <a:endParaRPr lang="en-US"/>
        </a:p>
      </dgm:t>
    </dgm:pt>
    <dgm:pt modelId="{EDE26A4F-D3DD-4A10-8E01-5CB80D8E3083}">
      <dgm:prSet/>
      <dgm:spPr/>
      <dgm:t>
        <a:bodyPr/>
        <a:lstStyle/>
        <a:p>
          <a:pPr rtl="0"/>
          <a:r>
            <a:rPr lang="en-US" b="1" dirty="0" smtClean="0"/>
            <a:t>Assessment of legal, policy and institutional frameworks for REDD+ </a:t>
          </a:r>
          <a:r>
            <a:rPr lang="en-US" b="1" i="1" dirty="0" smtClean="0"/>
            <a:t>- </a:t>
          </a:r>
          <a:r>
            <a:rPr lang="en-US" b="1" dirty="0" smtClean="0"/>
            <a:t>i.e. ‘PLRs’</a:t>
          </a:r>
          <a:endParaRPr lang="en-US" b="1" dirty="0"/>
        </a:p>
      </dgm:t>
    </dgm:pt>
    <dgm:pt modelId="{6B0A6AB3-438E-40E5-8E5F-A7073E370B14}" type="parTrans" cxnId="{D9B19A69-41AD-4B65-9CA5-9F4A67C9DAC0}">
      <dgm:prSet/>
      <dgm:spPr/>
      <dgm:t>
        <a:bodyPr/>
        <a:lstStyle/>
        <a:p>
          <a:endParaRPr lang="en-US"/>
        </a:p>
      </dgm:t>
    </dgm:pt>
    <dgm:pt modelId="{EBA8E703-5119-4585-A9B9-44BB245D476C}" type="sibTrans" cxnId="{D9B19A69-41AD-4B65-9CA5-9F4A67C9DAC0}">
      <dgm:prSet/>
      <dgm:spPr/>
      <dgm:t>
        <a:bodyPr/>
        <a:lstStyle/>
        <a:p>
          <a:endParaRPr lang="en-US"/>
        </a:p>
      </dgm:t>
    </dgm:pt>
    <dgm:pt modelId="{58770FFB-C548-43A6-B068-174019CE867E}">
      <dgm:prSet/>
      <dgm:spPr/>
      <dgm:t>
        <a:bodyPr/>
        <a:lstStyle/>
        <a:p>
          <a:pPr rtl="0"/>
          <a:r>
            <a:rPr lang="en-US" b="1" dirty="0" smtClean="0"/>
            <a:t>Assessment of existing capacities and gaps to address the environmental and social issues identified</a:t>
          </a:r>
          <a:endParaRPr lang="en-US" b="1" dirty="0"/>
        </a:p>
      </dgm:t>
    </dgm:pt>
    <dgm:pt modelId="{7E73EF1F-7D8B-4D22-B4E3-21106520B6F9}" type="parTrans" cxnId="{E3580BE8-F038-4BC9-AFF2-7BB74EB7BE3D}">
      <dgm:prSet/>
      <dgm:spPr/>
      <dgm:t>
        <a:bodyPr/>
        <a:lstStyle/>
        <a:p>
          <a:endParaRPr lang="en-US"/>
        </a:p>
      </dgm:t>
    </dgm:pt>
    <dgm:pt modelId="{086DE12B-D4BE-4E44-B6A3-0219309BDC54}" type="sibTrans" cxnId="{E3580BE8-F038-4BC9-AFF2-7BB74EB7BE3D}">
      <dgm:prSet/>
      <dgm:spPr/>
      <dgm:t>
        <a:bodyPr/>
        <a:lstStyle/>
        <a:p>
          <a:endParaRPr lang="en-US"/>
        </a:p>
      </dgm:t>
    </dgm:pt>
    <dgm:pt modelId="{452CFC1F-23B3-4D0A-8206-EFA8631C3BE7}">
      <dgm:prSet/>
      <dgm:spPr/>
      <dgm:t>
        <a:bodyPr/>
        <a:lstStyle/>
        <a:p>
          <a:pPr rtl="0"/>
          <a:r>
            <a:rPr lang="en-US" b="1" dirty="0" smtClean="0"/>
            <a:t>Integration of environmental and social issues identified into the REDD+ strategy options </a:t>
          </a:r>
          <a:r>
            <a:rPr lang="en-US" b="1" i="1" dirty="0" smtClean="0"/>
            <a:t>- </a:t>
          </a:r>
          <a:r>
            <a:rPr lang="en-US" b="1" dirty="0" smtClean="0"/>
            <a:t>i.e. ‘PAMs’</a:t>
          </a:r>
          <a:endParaRPr lang="en-US" b="1" dirty="0"/>
        </a:p>
      </dgm:t>
    </dgm:pt>
    <dgm:pt modelId="{3D4C4A96-CFFE-46DB-B43E-8DC7120FCDAB}" type="parTrans" cxnId="{6CD932C7-4231-41B3-9E8F-11ED3DE0EC39}">
      <dgm:prSet/>
      <dgm:spPr/>
      <dgm:t>
        <a:bodyPr/>
        <a:lstStyle/>
        <a:p>
          <a:endParaRPr lang="en-US"/>
        </a:p>
      </dgm:t>
    </dgm:pt>
    <dgm:pt modelId="{5F849EA7-28A8-4297-A672-2C987343CE5C}" type="sibTrans" cxnId="{6CD932C7-4231-41B3-9E8F-11ED3DE0EC39}">
      <dgm:prSet/>
      <dgm:spPr/>
      <dgm:t>
        <a:bodyPr/>
        <a:lstStyle/>
        <a:p>
          <a:endParaRPr lang="en-US"/>
        </a:p>
      </dgm:t>
    </dgm:pt>
    <dgm:pt modelId="{217B78CB-E593-4C5E-8EFC-1D94153CA680}">
      <dgm:prSet/>
      <dgm:spPr/>
      <dgm:t>
        <a:bodyPr/>
        <a:lstStyle/>
        <a:p>
          <a:pPr rtl="0"/>
          <a:r>
            <a:rPr lang="en-US" b="1" dirty="0" smtClean="0"/>
            <a:t>Development of frameworks to mitigate and manage the risks of the REDD+ strategy options, to be included in an ESMF </a:t>
          </a:r>
          <a:endParaRPr lang="en-US" b="1" dirty="0"/>
        </a:p>
      </dgm:t>
    </dgm:pt>
    <dgm:pt modelId="{F023D2C3-5BBD-440D-A29C-A94EB8B4C748}" type="parTrans" cxnId="{6FA2E667-8ECD-4316-BB41-0A0A6A479128}">
      <dgm:prSet/>
      <dgm:spPr/>
      <dgm:t>
        <a:bodyPr/>
        <a:lstStyle/>
        <a:p>
          <a:endParaRPr lang="en-US"/>
        </a:p>
      </dgm:t>
    </dgm:pt>
    <dgm:pt modelId="{51F78BD7-7239-4F8A-BC5B-30BABB12F9E4}" type="sibTrans" cxnId="{6FA2E667-8ECD-4316-BB41-0A0A6A479128}">
      <dgm:prSet/>
      <dgm:spPr/>
      <dgm:t>
        <a:bodyPr/>
        <a:lstStyle/>
        <a:p>
          <a:endParaRPr lang="en-US"/>
        </a:p>
      </dgm:t>
    </dgm:pt>
    <dgm:pt modelId="{0867774C-F2C5-4579-8A1D-FB49D75949D1}">
      <dgm:prSet/>
      <dgm:spPr/>
      <dgm:t>
        <a:bodyPr/>
        <a:lstStyle/>
        <a:p>
          <a:pPr rtl="0"/>
          <a:r>
            <a:rPr lang="en-US" b="1" dirty="0" smtClean="0"/>
            <a:t>Establish outreach, communication and consultative mechanisms with relevant stakeholders for each step</a:t>
          </a:r>
          <a:endParaRPr lang="en-US" b="1" dirty="0"/>
        </a:p>
      </dgm:t>
    </dgm:pt>
    <dgm:pt modelId="{5707040D-D5A8-44A4-8C62-7F87E7B5D287}" type="parTrans" cxnId="{49AC7A33-BC16-4C76-96A4-FA0BA4B4F7DA}">
      <dgm:prSet/>
      <dgm:spPr/>
      <dgm:t>
        <a:bodyPr/>
        <a:lstStyle/>
        <a:p>
          <a:endParaRPr lang="en-US"/>
        </a:p>
      </dgm:t>
    </dgm:pt>
    <dgm:pt modelId="{CB4BD56A-EC0B-4C5A-B556-0BA4B82770BD}" type="sibTrans" cxnId="{49AC7A33-BC16-4C76-96A4-FA0BA4B4F7DA}">
      <dgm:prSet/>
      <dgm:spPr/>
      <dgm:t>
        <a:bodyPr/>
        <a:lstStyle/>
        <a:p>
          <a:endParaRPr lang="en-US"/>
        </a:p>
      </dgm:t>
    </dgm:pt>
    <dgm:pt modelId="{82C5B555-C769-41A7-969C-AE3D785E753D}" type="pres">
      <dgm:prSet presAssocID="{DF270A9D-88DB-416E-B3CA-8921AD6AB500}" presName="Name0" presStyleCnt="0">
        <dgm:presLayoutVars>
          <dgm:dir/>
          <dgm:animLvl val="lvl"/>
          <dgm:resizeHandles val="exact"/>
        </dgm:presLayoutVars>
      </dgm:prSet>
      <dgm:spPr/>
      <dgm:t>
        <a:bodyPr/>
        <a:lstStyle/>
        <a:p>
          <a:endParaRPr lang="en-US"/>
        </a:p>
      </dgm:t>
    </dgm:pt>
    <dgm:pt modelId="{22F5106B-AA44-415D-9F58-F508699CAE32}" type="pres">
      <dgm:prSet presAssocID="{0867774C-F2C5-4579-8A1D-FB49D75949D1}" presName="boxAndChildren" presStyleCnt="0"/>
      <dgm:spPr/>
      <dgm:t>
        <a:bodyPr/>
        <a:lstStyle/>
        <a:p>
          <a:endParaRPr lang="en-GB"/>
        </a:p>
      </dgm:t>
    </dgm:pt>
    <dgm:pt modelId="{8465B1CE-D3AD-4606-8C88-AA8169ECF909}" type="pres">
      <dgm:prSet presAssocID="{0867774C-F2C5-4579-8A1D-FB49D75949D1}" presName="parentTextBox" presStyleLbl="node1" presStyleIdx="0" presStyleCnt="6"/>
      <dgm:spPr/>
      <dgm:t>
        <a:bodyPr/>
        <a:lstStyle/>
        <a:p>
          <a:endParaRPr lang="en-US"/>
        </a:p>
      </dgm:t>
    </dgm:pt>
    <dgm:pt modelId="{C39CC806-506B-4DEF-99DB-F0C6FC3A1428}" type="pres">
      <dgm:prSet presAssocID="{51F78BD7-7239-4F8A-BC5B-30BABB12F9E4}" presName="sp" presStyleCnt="0"/>
      <dgm:spPr/>
      <dgm:t>
        <a:bodyPr/>
        <a:lstStyle/>
        <a:p>
          <a:endParaRPr lang="en-GB"/>
        </a:p>
      </dgm:t>
    </dgm:pt>
    <dgm:pt modelId="{FE0A7D40-70A6-4129-B031-32DE2BC71706}" type="pres">
      <dgm:prSet presAssocID="{217B78CB-E593-4C5E-8EFC-1D94153CA680}" presName="arrowAndChildren" presStyleCnt="0"/>
      <dgm:spPr/>
      <dgm:t>
        <a:bodyPr/>
        <a:lstStyle/>
        <a:p>
          <a:endParaRPr lang="en-GB"/>
        </a:p>
      </dgm:t>
    </dgm:pt>
    <dgm:pt modelId="{81F95CB1-7ADD-4405-AAB4-2A1018B8DC6F}" type="pres">
      <dgm:prSet presAssocID="{217B78CB-E593-4C5E-8EFC-1D94153CA680}" presName="parentTextArrow" presStyleLbl="node1" presStyleIdx="1" presStyleCnt="6"/>
      <dgm:spPr/>
      <dgm:t>
        <a:bodyPr/>
        <a:lstStyle/>
        <a:p>
          <a:endParaRPr lang="en-US"/>
        </a:p>
      </dgm:t>
    </dgm:pt>
    <dgm:pt modelId="{5830E646-C250-41FE-A3D0-0835C3F67407}" type="pres">
      <dgm:prSet presAssocID="{5F849EA7-28A8-4297-A672-2C987343CE5C}" presName="sp" presStyleCnt="0"/>
      <dgm:spPr/>
      <dgm:t>
        <a:bodyPr/>
        <a:lstStyle/>
        <a:p>
          <a:endParaRPr lang="en-GB"/>
        </a:p>
      </dgm:t>
    </dgm:pt>
    <dgm:pt modelId="{C092185E-AC7D-44DE-88E3-735D29DA9435}" type="pres">
      <dgm:prSet presAssocID="{452CFC1F-23B3-4D0A-8206-EFA8631C3BE7}" presName="arrowAndChildren" presStyleCnt="0"/>
      <dgm:spPr/>
      <dgm:t>
        <a:bodyPr/>
        <a:lstStyle/>
        <a:p>
          <a:endParaRPr lang="en-GB"/>
        </a:p>
      </dgm:t>
    </dgm:pt>
    <dgm:pt modelId="{CD5B5165-2093-4617-9658-DB32CC88AD1A}" type="pres">
      <dgm:prSet presAssocID="{452CFC1F-23B3-4D0A-8206-EFA8631C3BE7}" presName="parentTextArrow" presStyleLbl="node1" presStyleIdx="2" presStyleCnt="6"/>
      <dgm:spPr/>
      <dgm:t>
        <a:bodyPr/>
        <a:lstStyle/>
        <a:p>
          <a:endParaRPr lang="en-US"/>
        </a:p>
      </dgm:t>
    </dgm:pt>
    <dgm:pt modelId="{D08038BE-9659-43D9-B506-513ADA4AE837}" type="pres">
      <dgm:prSet presAssocID="{086DE12B-D4BE-4E44-B6A3-0219309BDC54}" presName="sp" presStyleCnt="0"/>
      <dgm:spPr/>
      <dgm:t>
        <a:bodyPr/>
        <a:lstStyle/>
        <a:p>
          <a:endParaRPr lang="en-GB"/>
        </a:p>
      </dgm:t>
    </dgm:pt>
    <dgm:pt modelId="{16C2D8CF-6E34-4E90-ADF0-E79A153044A5}" type="pres">
      <dgm:prSet presAssocID="{58770FFB-C548-43A6-B068-174019CE867E}" presName="arrowAndChildren" presStyleCnt="0"/>
      <dgm:spPr/>
      <dgm:t>
        <a:bodyPr/>
        <a:lstStyle/>
        <a:p>
          <a:endParaRPr lang="en-GB"/>
        </a:p>
      </dgm:t>
    </dgm:pt>
    <dgm:pt modelId="{81EC22F8-9A00-4D38-B88E-A93327310DC0}" type="pres">
      <dgm:prSet presAssocID="{58770FFB-C548-43A6-B068-174019CE867E}" presName="parentTextArrow" presStyleLbl="node1" presStyleIdx="3" presStyleCnt="6"/>
      <dgm:spPr/>
      <dgm:t>
        <a:bodyPr/>
        <a:lstStyle/>
        <a:p>
          <a:endParaRPr lang="en-US"/>
        </a:p>
      </dgm:t>
    </dgm:pt>
    <dgm:pt modelId="{7977BADC-E00A-4CC3-ADBC-A432D45E6364}" type="pres">
      <dgm:prSet presAssocID="{EBA8E703-5119-4585-A9B9-44BB245D476C}" presName="sp" presStyleCnt="0"/>
      <dgm:spPr/>
      <dgm:t>
        <a:bodyPr/>
        <a:lstStyle/>
        <a:p>
          <a:endParaRPr lang="en-GB"/>
        </a:p>
      </dgm:t>
    </dgm:pt>
    <dgm:pt modelId="{939D17B7-D65C-4D02-B2A4-B82C086E06F9}" type="pres">
      <dgm:prSet presAssocID="{EDE26A4F-D3DD-4A10-8E01-5CB80D8E3083}" presName="arrowAndChildren" presStyleCnt="0"/>
      <dgm:spPr/>
      <dgm:t>
        <a:bodyPr/>
        <a:lstStyle/>
        <a:p>
          <a:endParaRPr lang="en-GB"/>
        </a:p>
      </dgm:t>
    </dgm:pt>
    <dgm:pt modelId="{862213B9-128F-4F0E-83DC-828EB5A09962}" type="pres">
      <dgm:prSet presAssocID="{EDE26A4F-D3DD-4A10-8E01-5CB80D8E3083}" presName="parentTextArrow" presStyleLbl="node1" presStyleIdx="4" presStyleCnt="6"/>
      <dgm:spPr/>
      <dgm:t>
        <a:bodyPr/>
        <a:lstStyle/>
        <a:p>
          <a:endParaRPr lang="en-US"/>
        </a:p>
      </dgm:t>
    </dgm:pt>
    <dgm:pt modelId="{0748B316-E4E5-4B4D-B75F-40292B49FFAA}" type="pres">
      <dgm:prSet presAssocID="{DED2BDB8-1D53-4BA9-9306-263509C2EE09}" presName="sp" presStyleCnt="0"/>
      <dgm:spPr/>
      <dgm:t>
        <a:bodyPr/>
        <a:lstStyle/>
        <a:p>
          <a:endParaRPr lang="en-GB"/>
        </a:p>
      </dgm:t>
    </dgm:pt>
    <dgm:pt modelId="{CFBE130D-68C0-4AAC-875E-E3D6A0733F6F}" type="pres">
      <dgm:prSet presAssocID="{43F6EC0C-317D-4A2E-8FF8-440FF1A19BF7}" presName="arrowAndChildren" presStyleCnt="0"/>
      <dgm:spPr/>
      <dgm:t>
        <a:bodyPr/>
        <a:lstStyle/>
        <a:p>
          <a:endParaRPr lang="en-GB"/>
        </a:p>
      </dgm:t>
    </dgm:pt>
    <dgm:pt modelId="{4D57C23C-09FE-43AB-A23D-F3429C7F32B1}" type="pres">
      <dgm:prSet presAssocID="{43F6EC0C-317D-4A2E-8FF8-440FF1A19BF7}" presName="parentTextArrow" presStyleLbl="node1" presStyleIdx="5" presStyleCnt="6" custLinFactNeighborX="336" custLinFactNeighborY="1245"/>
      <dgm:spPr/>
      <dgm:t>
        <a:bodyPr/>
        <a:lstStyle/>
        <a:p>
          <a:endParaRPr lang="en-US"/>
        </a:p>
      </dgm:t>
    </dgm:pt>
  </dgm:ptLst>
  <dgm:cxnLst>
    <dgm:cxn modelId="{6FA2E667-8ECD-4316-BB41-0A0A6A479128}" srcId="{DF270A9D-88DB-416E-B3CA-8921AD6AB500}" destId="{217B78CB-E593-4C5E-8EFC-1D94153CA680}" srcOrd="4" destOrd="0" parTransId="{F023D2C3-5BBD-440D-A29C-A94EB8B4C748}" sibTransId="{51F78BD7-7239-4F8A-BC5B-30BABB12F9E4}"/>
    <dgm:cxn modelId="{97E6E597-9F6C-491F-A3E2-1830EFDF692E}" type="presOf" srcId="{43F6EC0C-317D-4A2E-8FF8-440FF1A19BF7}" destId="{4D57C23C-09FE-43AB-A23D-F3429C7F32B1}" srcOrd="0" destOrd="0" presId="urn:microsoft.com/office/officeart/2005/8/layout/process4"/>
    <dgm:cxn modelId="{D9B19A69-41AD-4B65-9CA5-9F4A67C9DAC0}" srcId="{DF270A9D-88DB-416E-B3CA-8921AD6AB500}" destId="{EDE26A4F-D3DD-4A10-8E01-5CB80D8E3083}" srcOrd="1" destOrd="0" parTransId="{6B0A6AB3-438E-40E5-8E5F-A7073E370B14}" sibTransId="{EBA8E703-5119-4585-A9B9-44BB245D476C}"/>
    <dgm:cxn modelId="{6CD932C7-4231-41B3-9E8F-11ED3DE0EC39}" srcId="{DF270A9D-88DB-416E-B3CA-8921AD6AB500}" destId="{452CFC1F-23B3-4D0A-8206-EFA8631C3BE7}" srcOrd="3" destOrd="0" parTransId="{3D4C4A96-CFFE-46DB-B43E-8DC7120FCDAB}" sibTransId="{5F849EA7-28A8-4297-A672-2C987343CE5C}"/>
    <dgm:cxn modelId="{A1184817-47A8-48FE-9F35-F7AD60D879B6}" type="presOf" srcId="{DF270A9D-88DB-416E-B3CA-8921AD6AB500}" destId="{82C5B555-C769-41A7-969C-AE3D785E753D}" srcOrd="0" destOrd="0" presId="urn:microsoft.com/office/officeart/2005/8/layout/process4"/>
    <dgm:cxn modelId="{C40731F1-0AA2-49D2-AC28-C912FFA3ECE5}" type="presOf" srcId="{217B78CB-E593-4C5E-8EFC-1D94153CA680}" destId="{81F95CB1-7ADD-4405-AAB4-2A1018B8DC6F}" srcOrd="0" destOrd="0" presId="urn:microsoft.com/office/officeart/2005/8/layout/process4"/>
    <dgm:cxn modelId="{BE923475-5892-4F66-8C45-151185C8E706}" type="presOf" srcId="{58770FFB-C548-43A6-B068-174019CE867E}" destId="{81EC22F8-9A00-4D38-B88E-A93327310DC0}" srcOrd="0" destOrd="0" presId="urn:microsoft.com/office/officeart/2005/8/layout/process4"/>
    <dgm:cxn modelId="{8E44F634-8DD5-4988-8A81-66310E213799}" type="presOf" srcId="{452CFC1F-23B3-4D0A-8206-EFA8631C3BE7}" destId="{CD5B5165-2093-4617-9658-DB32CC88AD1A}" srcOrd="0" destOrd="0" presId="urn:microsoft.com/office/officeart/2005/8/layout/process4"/>
    <dgm:cxn modelId="{1827C87B-C3F5-4A41-A96C-52C012EFF26C}" type="presOf" srcId="{0867774C-F2C5-4579-8A1D-FB49D75949D1}" destId="{8465B1CE-D3AD-4606-8C88-AA8169ECF909}" srcOrd="0" destOrd="0" presId="urn:microsoft.com/office/officeart/2005/8/layout/process4"/>
    <dgm:cxn modelId="{E3580BE8-F038-4BC9-AFF2-7BB74EB7BE3D}" srcId="{DF270A9D-88DB-416E-B3CA-8921AD6AB500}" destId="{58770FFB-C548-43A6-B068-174019CE867E}" srcOrd="2" destOrd="0" parTransId="{7E73EF1F-7D8B-4D22-B4E3-21106520B6F9}" sibTransId="{086DE12B-D4BE-4E44-B6A3-0219309BDC54}"/>
    <dgm:cxn modelId="{0BAAF494-7D9B-49F8-BFB3-5E84789C687C}" type="presOf" srcId="{EDE26A4F-D3DD-4A10-8E01-5CB80D8E3083}" destId="{862213B9-128F-4F0E-83DC-828EB5A09962}" srcOrd="0" destOrd="0" presId="urn:microsoft.com/office/officeart/2005/8/layout/process4"/>
    <dgm:cxn modelId="{92F000F7-32D9-45DF-A6E4-721AAF67499C}" srcId="{DF270A9D-88DB-416E-B3CA-8921AD6AB500}" destId="{43F6EC0C-317D-4A2E-8FF8-440FF1A19BF7}" srcOrd="0" destOrd="0" parTransId="{A319C611-F3BC-4A16-8157-A7792F1A14DD}" sibTransId="{DED2BDB8-1D53-4BA9-9306-263509C2EE09}"/>
    <dgm:cxn modelId="{49AC7A33-BC16-4C76-96A4-FA0BA4B4F7DA}" srcId="{DF270A9D-88DB-416E-B3CA-8921AD6AB500}" destId="{0867774C-F2C5-4579-8A1D-FB49D75949D1}" srcOrd="5" destOrd="0" parTransId="{5707040D-D5A8-44A4-8C62-7F87E7B5D287}" sibTransId="{CB4BD56A-EC0B-4C5A-B556-0BA4B82770BD}"/>
    <dgm:cxn modelId="{76501E4F-1FB6-4B18-9B76-146363FEA3F5}" type="presParOf" srcId="{82C5B555-C769-41A7-969C-AE3D785E753D}" destId="{22F5106B-AA44-415D-9F58-F508699CAE32}" srcOrd="0" destOrd="0" presId="urn:microsoft.com/office/officeart/2005/8/layout/process4"/>
    <dgm:cxn modelId="{51F1F114-67FF-49AD-959C-AA2FF37BBE5C}" type="presParOf" srcId="{22F5106B-AA44-415D-9F58-F508699CAE32}" destId="{8465B1CE-D3AD-4606-8C88-AA8169ECF909}" srcOrd="0" destOrd="0" presId="urn:microsoft.com/office/officeart/2005/8/layout/process4"/>
    <dgm:cxn modelId="{D920B35C-01C5-4796-8C8B-62F6E86959FB}" type="presParOf" srcId="{82C5B555-C769-41A7-969C-AE3D785E753D}" destId="{C39CC806-506B-4DEF-99DB-F0C6FC3A1428}" srcOrd="1" destOrd="0" presId="urn:microsoft.com/office/officeart/2005/8/layout/process4"/>
    <dgm:cxn modelId="{BAFC1724-D671-47C1-B6BF-8DE6E90A5AB7}" type="presParOf" srcId="{82C5B555-C769-41A7-969C-AE3D785E753D}" destId="{FE0A7D40-70A6-4129-B031-32DE2BC71706}" srcOrd="2" destOrd="0" presId="urn:microsoft.com/office/officeart/2005/8/layout/process4"/>
    <dgm:cxn modelId="{CE66452E-7C79-4C4E-93A4-6B3CF52A86F9}" type="presParOf" srcId="{FE0A7D40-70A6-4129-B031-32DE2BC71706}" destId="{81F95CB1-7ADD-4405-AAB4-2A1018B8DC6F}" srcOrd="0" destOrd="0" presId="urn:microsoft.com/office/officeart/2005/8/layout/process4"/>
    <dgm:cxn modelId="{117482A7-8649-42BE-ACCB-64E9D20AE121}" type="presParOf" srcId="{82C5B555-C769-41A7-969C-AE3D785E753D}" destId="{5830E646-C250-41FE-A3D0-0835C3F67407}" srcOrd="3" destOrd="0" presId="urn:microsoft.com/office/officeart/2005/8/layout/process4"/>
    <dgm:cxn modelId="{ECD87220-B612-47D3-AA87-97BD73409BA2}" type="presParOf" srcId="{82C5B555-C769-41A7-969C-AE3D785E753D}" destId="{C092185E-AC7D-44DE-88E3-735D29DA9435}" srcOrd="4" destOrd="0" presId="urn:microsoft.com/office/officeart/2005/8/layout/process4"/>
    <dgm:cxn modelId="{296DED03-E3A8-4B92-80B3-9D0CF3156267}" type="presParOf" srcId="{C092185E-AC7D-44DE-88E3-735D29DA9435}" destId="{CD5B5165-2093-4617-9658-DB32CC88AD1A}" srcOrd="0" destOrd="0" presId="urn:microsoft.com/office/officeart/2005/8/layout/process4"/>
    <dgm:cxn modelId="{1BB672A5-8F58-4BE4-8DED-E27203810D0C}" type="presParOf" srcId="{82C5B555-C769-41A7-969C-AE3D785E753D}" destId="{D08038BE-9659-43D9-B506-513ADA4AE837}" srcOrd="5" destOrd="0" presId="urn:microsoft.com/office/officeart/2005/8/layout/process4"/>
    <dgm:cxn modelId="{FF45721B-BC56-4A3F-BFE0-1FD2B9825E91}" type="presParOf" srcId="{82C5B555-C769-41A7-969C-AE3D785E753D}" destId="{16C2D8CF-6E34-4E90-ADF0-E79A153044A5}" srcOrd="6" destOrd="0" presId="urn:microsoft.com/office/officeart/2005/8/layout/process4"/>
    <dgm:cxn modelId="{BF46BFC1-331B-4BBE-9C2A-44CD060098E7}" type="presParOf" srcId="{16C2D8CF-6E34-4E90-ADF0-E79A153044A5}" destId="{81EC22F8-9A00-4D38-B88E-A93327310DC0}" srcOrd="0" destOrd="0" presId="urn:microsoft.com/office/officeart/2005/8/layout/process4"/>
    <dgm:cxn modelId="{5EB4BD33-23DA-4FC0-B7F3-C13D8E633DF0}" type="presParOf" srcId="{82C5B555-C769-41A7-969C-AE3D785E753D}" destId="{7977BADC-E00A-4CC3-ADBC-A432D45E6364}" srcOrd="7" destOrd="0" presId="urn:microsoft.com/office/officeart/2005/8/layout/process4"/>
    <dgm:cxn modelId="{5D852709-0503-4F8F-B5AE-15AC01D6FC09}" type="presParOf" srcId="{82C5B555-C769-41A7-969C-AE3D785E753D}" destId="{939D17B7-D65C-4D02-B2A4-B82C086E06F9}" srcOrd="8" destOrd="0" presId="urn:microsoft.com/office/officeart/2005/8/layout/process4"/>
    <dgm:cxn modelId="{FB936066-302F-4330-953E-ABF5D4BDB2C7}" type="presParOf" srcId="{939D17B7-D65C-4D02-B2A4-B82C086E06F9}" destId="{862213B9-128F-4F0E-83DC-828EB5A09962}" srcOrd="0" destOrd="0" presId="urn:microsoft.com/office/officeart/2005/8/layout/process4"/>
    <dgm:cxn modelId="{D8988971-D55F-4977-BABF-391EBC0B7CEF}" type="presParOf" srcId="{82C5B555-C769-41A7-969C-AE3D785E753D}" destId="{0748B316-E4E5-4B4D-B75F-40292B49FFAA}" srcOrd="9" destOrd="0" presId="urn:microsoft.com/office/officeart/2005/8/layout/process4"/>
    <dgm:cxn modelId="{12068E45-FA92-4617-B1C7-556BD478066A}" type="presParOf" srcId="{82C5B555-C769-41A7-969C-AE3D785E753D}" destId="{CFBE130D-68C0-4AAC-875E-E3D6A0733F6F}" srcOrd="10" destOrd="0" presId="urn:microsoft.com/office/officeart/2005/8/layout/process4"/>
    <dgm:cxn modelId="{F2232FC0-A899-478C-BA37-0E2331507A54}" type="presParOf" srcId="{CFBE130D-68C0-4AAC-875E-E3D6A0733F6F}" destId="{4D57C23C-09FE-43AB-A23D-F3429C7F32B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65B1CE-D3AD-4606-8C88-AA8169ECF909}">
      <dsp:nvSpPr>
        <dsp:cNvPr id="0" name=""/>
        <dsp:cNvSpPr/>
      </dsp:nvSpPr>
      <dsp:spPr>
        <a:xfrm>
          <a:off x="0" y="4687193"/>
          <a:ext cx="6047941" cy="615191"/>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Establish outreach, communication and consultative mechanisms with relevant stakeholders for each step</a:t>
          </a:r>
          <a:endParaRPr lang="en-US" sz="1400" b="1" kern="1200" dirty="0"/>
        </a:p>
      </dsp:txBody>
      <dsp:txXfrm>
        <a:off x="0" y="4687193"/>
        <a:ext cx="6047941" cy="615191"/>
      </dsp:txXfrm>
    </dsp:sp>
    <dsp:sp modelId="{81F95CB1-7ADD-4405-AAB4-2A1018B8DC6F}">
      <dsp:nvSpPr>
        <dsp:cNvPr id="0" name=""/>
        <dsp:cNvSpPr/>
      </dsp:nvSpPr>
      <dsp:spPr>
        <a:xfrm rot="10800000">
          <a:off x="0" y="3750256"/>
          <a:ext cx="6047941" cy="946164"/>
        </a:xfrm>
        <a:prstGeom prst="upArrowCallout">
          <a:avLst/>
        </a:prstGeom>
        <a:solidFill>
          <a:schemeClr val="accent1">
            <a:shade val="80000"/>
            <a:hueOff val="54253"/>
            <a:satOff val="1035"/>
            <a:lumOff val="45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Development of frameworks to mitigate and manage the risks of the REDD+ strategy options, to be included in an ESMF </a:t>
          </a:r>
          <a:endParaRPr lang="en-US" sz="1400" b="1" kern="1200" dirty="0"/>
        </a:p>
      </dsp:txBody>
      <dsp:txXfrm rot="10800000">
        <a:off x="0" y="3750256"/>
        <a:ext cx="6047941" cy="614789"/>
      </dsp:txXfrm>
    </dsp:sp>
    <dsp:sp modelId="{CD5B5165-2093-4617-9658-DB32CC88AD1A}">
      <dsp:nvSpPr>
        <dsp:cNvPr id="0" name=""/>
        <dsp:cNvSpPr/>
      </dsp:nvSpPr>
      <dsp:spPr>
        <a:xfrm rot="10800000">
          <a:off x="0" y="2813319"/>
          <a:ext cx="6047941" cy="946164"/>
        </a:xfrm>
        <a:prstGeom prst="upArrowCallout">
          <a:avLst/>
        </a:prstGeom>
        <a:solidFill>
          <a:schemeClr val="accent1">
            <a:shade val="80000"/>
            <a:hueOff val="108505"/>
            <a:satOff val="2070"/>
            <a:lumOff val="91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Integration of environmental and social issues identified into the REDD+ strategy options </a:t>
          </a:r>
          <a:r>
            <a:rPr lang="en-US" sz="1400" b="1" i="1" kern="1200" dirty="0" smtClean="0"/>
            <a:t>- </a:t>
          </a:r>
          <a:r>
            <a:rPr lang="en-US" sz="1400" b="1" kern="1200" dirty="0" smtClean="0"/>
            <a:t>i.e. ‘PAMs’</a:t>
          </a:r>
          <a:endParaRPr lang="en-US" sz="1400" b="1" kern="1200" dirty="0"/>
        </a:p>
      </dsp:txBody>
      <dsp:txXfrm rot="10800000">
        <a:off x="0" y="2813319"/>
        <a:ext cx="6047941" cy="614789"/>
      </dsp:txXfrm>
    </dsp:sp>
    <dsp:sp modelId="{81EC22F8-9A00-4D38-B88E-A93327310DC0}">
      <dsp:nvSpPr>
        <dsp:cNvPr id="0" name=""/>
        <dsp:cNvSpPr/>
      </dsp:nvSpPr>
      <dsp:spPr>
        <a:xfrm rot="10800000">
          <a:off x="0" y="1876382"/>
          <a:ext cx="6047941" cy="946164"/>
        </a:xfrm>
        <a:prstGeom prst="upArrowCallout">
          <a:avLst/>
        </a:prstGeom>
        <a:solidFill>
          <a:schemeClr val="accent1">
            <a:shade val="80000"/>
            <a:hueOff val="162758"/>
            <a:satOff val="3105"/>
            <a:lumOff val="137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Assessment of existing capacities and gaps to address the environmental and social issues identified</a:t>
          </a:r>
          <a:endParaRPr lang="en-US" sz="1400" b="1" kern="1200" dirty="0"/>
        </a:p>
      </dsp:txBody>
      <dsp:txXfrm rot="10800000">
        <a:off x="0" y="1876382"/>
        <a:ext cx="6047941" cy="614789"/>
      </dsp:txXfrm>
    </dsp:sp>
    <dsp:sp modelId="{862213B9-128F-4F0E-83DC-828EB5A09962}">
      <dsp:nvSpPr>
        <dsp:cNvPr id="0" name=""/>
        <dsp:cNvSpPr/>
      </dsp:nvSpPr>
      <dsp:spPr>
        <a:xfrm rot="10800000">
          <a:off x="0" y="939446"/>
          <a:ext cx="6047941" cy="946164"/>
        </a:xfrm>
        <a:prstGeom prst="upArrowCallout">
          <a:avLst/>
        </a:prstGeom>
        <a:solidFill>
          <a:schemeClr val="accent1">
            <a:shade val="80000"/>
            <a:hueOff val="217011"/>
            <a:satOff val="4140"/>
            <a:lumOff val="182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Assessment of legal, policy and institutional frameworks for REDD+ </a:t>
          </a:r>
          <a:r>
            <a:rPr lang="en-US" sz="1400" b="1" i="1" kern="1200" dirty="0" smtClean="0"/>
            <a:t>- </a:t>
          </a:r>
          <a:r>
            <a:rPr lang="en-US" sz="1400" b="1" kern="1200" dirty="0" smtClean="0"/>
            <a:t>i.e. ‘PLRs’</a:t>
          </a:r>
          <a:endParaRPr lang="en-US" sz="1400" b="1" kern="1200" dirty="0"/>
        </a:p>
      </dsp:txBody>
      <dsp:txXfrm rot="10800000">
        <a:off x="0" y="939446"/>
        <a:ext cx="6047941" cy="614789"/>
      </dsp:txXfrm>
    </dsp:sp>
    <dsp:sp modelId="{4D57C23C-09FE-43AB-A23D-F3429C7F32B1}">
      <dsp:nvSpPr>
        <dsp:cNvPr id="0" name=""/>
        <dsp:cNvSpPr/>
      </dsp:nvSpPr>
      <dsp:spPr>
        <a:xfrm rot="10800000">
          <a:off x="0" y="14289"/>
          <a:ext cx="6047941" cy="946164"/>
        </a:xfrm>
        <a:prstGeom prst="upArrowCallout">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smtClean="0"/>
            <a:t>Diagnostic work - drivers of deforestation and forest degradation and associated environmental/social issues, e.g. land tenure, resource access</a:t>
          </a:r>
          <a:endParaRPr lang="en-US" sz="1400" b="1" kern="1200" dirty="0"/>
        </a:p>
      </dsp:txBody>
      <dsp:txXfrm rot="10800000">
        <a:off x="0" y="14289"/>
        <a:ext cx="6047941" cy="61478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2A2DBD-4623-452C-8B73-1D3198811A7E}" type="datetimeFigureOut">
              <a:rPr lang="en-US" smtClean="0"/>
              <a:t>4/14/2016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A4478-C79A-4616-873B-5BD7F34039F2}" type="slidenum">
              <a:rPr lang="en-US" smtClean="0"/>
              <a:t>‹#›</a:t>
            </a:fld>
            <a:endParaRPr lang="en-US"/>
          </a:p>
        </p:txBody>
      </p:sp>
    </p:spTree>
    <p:extLst>
      <p:ext uri="{BB962C8B-B14F-4D97-AF65-F5344CB8AC3E}">
        <p14:creationId xmlns:p14="http://schemas.microsoft.com/office/powerpoint/2010/main" val="2988571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The purpose of this (unbranded</a:t>
            </a:r>
            <a:r>
              <a:rPr lang="en-GB" baseline="0" dirty="0" smtClean="0"/>
              <a:t>) set of slides is to help UN-REDD staff and consultants, particularly regional and in-country teams, understand and communicate the key differences and potential synergies between FCPF and UNFCCC REDD+ safeguards requirements.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It is hoped that FCPF staff and consultants may also find these slides useful.</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The slides are primarily for internal use, but may be adapted to communicate the differences and synergies in the two initiatives’ safeguards requirements to shared country clients.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Confusion over the requirements of the FCPF versus the UNFCCC, and how the two sets of requirements could be integrated into a single country-led process, has been one the most frequent requests for assistance on safeguards coming from countries in recent months (2014-2015).</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Note hyperlinked text in the slides leading to original background documentation for further information summarised herein.</a:t>
            </a:r>
          </a:p>
          <a:p>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1</a:t>
            </a:fld>
            <a:endParaRPr lang="en-US"/>
          </a:p>
        </p:txBody>
      </p:sp>
    </p:spTree>
    <p:extLst>
      <p:ext uri="{BB962C8B-B14F-4D97-AF65-F5344CB8AC3E}">
        <p14:creationId xmlns:p14="http://schemas.microsoft.com/office/powerpoint/2010/main" val="40907291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Shape 679"/>
          <p:cNvSpPr>
            <a:spLocks noGrp="1" noRot="1" noChangeAspect="1" noTextEdit="1"/>
          </p:cNvSpPr>
          <p:nvPr>
            <p:ph type="sldImg" idx="2"/>
          </p:nvPr>
        </p:nvSpPr>
        <p:spPr>
          <a:noFill/>
          <a:ln>
            <a:headEnd/>
            <a:tailEnd/>
          </a:ln>
        </p:spPr>
      </p:sp>
      <p:sp>
        <p:nvSpPr>
          <p:cNvPr id="14339" name="Shape 680"/>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tIns="45700" bIns="45700" numCol="1" compatLnSpc="1">
            <a:prstTxWarp prst="textNoShape">
              <a:avLst/>
            </a:prstTxWarp>
          </a:bodyPr>
          <a:lstStyle/>
          <a:p>
            <a:pPr marL="247650" indent="-171450" eaLnBrk="1" hangingPunct="1">
              <a:spcBef>
                <a:spcPct val="0"/>
              </a:spcBef>
              <a:buClr>
                <a:srgbClr val="000000"/>
              </a:buClr>
              <a:buFont typeface="Arial" panose="020B0604020202020204" pitchFamily="34" charset="0"/>
              <a:buChar char="•"/>
            </a:pPr>
            <a:r>
              <a:rPr lang="en-US" altLang="en-US" b="0" dirty="0" smtClean="0">
                <a:solidFill>
                  <a:srgbClr val="E36C09"/>
                </a:solidFill>
                <a:latin typeface="Calibri" pitchFamily="34" charset="0"/>
                <a:ea typeface="Calibri" pitchFamily="34" charset="0"/>
                <a:cs typeface="Calibri" pitchFamily="34" charset="0"/>
                <a:sym typeface="Calibri" pitchFamily="34" charset="0"/>
              </a:rPr>
              <a:t>This slide,</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perhaps the most important in this </a:t>
            </a:r>
            <a:r>
              <a:rPr lang="en-US" altLang="en-US" b="0" baseline="0" dirty="0" err="1" smtClean="0">
                <a:solidFill>
                  <a:srgbClr val="E36C09"/>
                </a:solidFill>
                <a:latin typeface="Calibri" pitchFamily="34" charset="0"/>
                <a:ea typeface="Calibri" pitchFamily="34" charset="0"/>
                <a:cs typeface="Calibri" pitchFamily="34" charset="0"/>
                <a:sym typeface="Calibri" pitchFamily="34" charset="0"/>
              </a:rPr>
              <a:t>ppt</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indicates those key steps in a country approach framework that could, if a country chose to implement so, accommodate the key elements (SESA; ESMF) of the FCPF Common Approach to safeguards.</a:t>
            </a:r>
          </a:p>
          <a:p>
            <a:pPr marL="247650" indent="-171450" eaLnBrk="1" hangingPunct="1">
              <a:spcBef>
                <a:spcPct val="0"/>
              </a:spcBef>
              <a:buClr>
                <a:srgbClr val="000000"/>
              </a:buClr>
              <a:buFont typeface="Arial" panose="020B0604020202020204" pitchFamily="34" charset="0"/>
              <a:buChar char="•"/>
            </a:pPr>
            <a:endParaRPr lang="en-US" altLang="en-US" b="0" baseline="0" dirty="0" smtClean="0">
              <a:solidFill>
                <a:srgbClr val="E36C09"/>
              </a:solidFill>
              <a:latin typeface="Calibri" pitchFamily="34" charset="0"/>
              <a:ea typeface="Calibri" pitchFamily="34" charset="0"/>
              <a:cs typeface="Calibri" pitchFamily="34" charset="0"/>
              <a:sym typeface="Calibri" pitchFamily="34" charset="0"/>
            </a:endParaRPr>
          </a:p>
          <a:p>
            <a:pPr marL="247650" indent="-171450" eaLnBrk="1" hangingPunct="1">
              <a:spcBef>
                <a:spcPct val="0"/>
              </a:spcBef>
              <a:buClr>
                <a:srgbClr val="000000"/>
              </a:buClr>
              <a:buFont typeface="Arial" panose="020B0604020202020204" pitchFamily="34" charset="0"/>
              <a:buChar char="•"/>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‘How does the SESA-ESMF relate (fit into) the process for meeting UNFCCC requirements?</a:t>
            </a:r>
            <a:r>
              <a:rPr lang="en-GB" altLang="en-US" b="0" baseline="0" dirty="0" smtClean="0">
                <a:solidFill>
                  <a:srgbClr val="E36C09"/>
                </a:solidFill>
                <a:latin typeface="Calibri" pitchFamily="34" charset="0"/>
                <a:ea typeface="Calibri" pitchFamily="34" charset="0"/>
                <a:cs typeface="Calibri" pitchFamily="34" charset="0"/>
                <a:sym typeface="Calibri" pitchFamily="34" charset="0"/>
              </a:rPr>
              <a:t>’</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is probably the most common unresolved question on safeguards put to the UN-REDD </a:t>
            </a:r>
            <a:r>
              <a:rPr lang="en-US" altLang="en-US" b="0" baseline="0" dirty="0" err="1" smtClean="0">
                <a:solidFill>
                  <a:srgbClr val="E36C09"/>
                </a:solidFill>
                <a:latin typeface="Calibri" pitchFamily="34" charset="0"/>
                <a:ea typeface="Calibri" pitchFamily="34" charset="0"/>
                <a:cs typeface="Calibri" pitchFamily="34" charset="0"/>
                <a:sym typeface="Calibri" pitchFamily="34" charset="0"/>
              </a:rPr>
              <a:t>Programme</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by shared country clients.</a:t>
            </a:r>
          </a:p>
          <a:p>
            <a:pPr marL="247650" indent="-171450" eaLnBrk="1" hangingPunct="1">
              <a:spcBef>
                <a:spcPct val="0"/>
              </a:spcBef>
              <a:buClr>
                <a:srgbClr val="000000"/>
              </a:buClr>
              <a:buFont typeface="Arial" panose="020B0604020202020204" pitchFamily="34" charset="0"/>
              <a:buChar char="•"/>
            </a:pPr>
            <a:endParaRPr lang="en-US" altLang="en-US" b="0" baseline="0" dirty="0" smtClean="0">
              <a:solidFill>
                <a:srgbClr val="E36C09"/>
              </a:solidFill>
              <a:latin typeface="Calibri" pitchFamily="34" charset="0"/>
              <a:ea typeface="Calibri" pitchFamily="34" charset="0"/>
              <a:cs typeface="Calibri" pitchFamily="34" charset="0"/>
              <a:sym typeface="Calibri" pitchFamily="34" charset="0"/>
            </a:endParaRPr>
          </a:p>
          <a:p>
            <a:pPr marL="247650" indent="-171450" eaLnBrk="1" hangingPunct="1">
              <a:spcBef>
                <a:spcPct val="0"/>
              </a:spcBef>
              <a:buClr>
                <a:srgbClr val="000000"/>
              </a:buClr>
              <a:buFont typeface="Arial" panose="020B0604020202020204" pitchFamily="34" charset="0"/>
              <a:buChar char="•"/>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Dashed red lines indicate how the SESA and ESMF could inform key steps in the country approach conceptual framework.</a:t>
            </a:r>
            <a:endParaRPr lang="en-US" altLang="en-US" b="0" dirty="0" smtClean="0">
              <a:solidFill>
                <a:srgbClr val="E36C09"/>
              </a:solidFill>
              <a:latin typeface="Calibri" pitchFamily="34" charset="0"/>
              <a:ea typeface="Calibri" pitchFamily="34" charset="0"/>
              <a:cs typeface="Calibri" pitchFamily="34" charset="0"/>
              <a:sym typeface="Calibri" pitchFamily="34" charset="0"/>
            </a:endParaRPr>
          </a:p>
        </p:txBody>
      </p:sp>
      <p:sp>
        <p:nvSpPr>
          <p:cNvPr id="14340" name="Shape 681"/>
          <p:cNvSpPr>
            <a:spLocks noGrp="1"/>
          </p:cNvSpPr>
          <p:nvPr>
            <p:ph type="sldNum" sz="quarter" idx="12"/>
          </p:nvPr>
        </p:nvSpPr>
        <p:spPr>
          <a:noFill/>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8FCC92E5-2F94-4370-86BA-387B726A852E}" type="slidenum">
              <a:rPr lang="en-US" altLang="en-US" smtClean="0">
                <a:solidFill>
                  <a:srgbClr val="000000"/>
                </a:solidFill>
                <a:latin typeface="Calibri" pitchFamily="34" charset="0"/>
              </a:rPr>
              <a:pPr eaLnBrk="1" hangingPunct="1">
                <a:spcBef>
                  <a:spcPct val="0"/>
                </a:spcBef>
              </a:pPr>
              <a:t>10</a:t>
            </a:fld>
            <a:endParaRPr lang="en-US" altLang="en-US" smtClean="0">
              <a:solidFill>
                <a:srgbClr val="000000"/>
              </a:solidFill>
              <a:latin typeface="Calibri" pitchFamily="34" charset="0"/>
            </a:endParaRPr>
          </a:p>
        </p:txBody>
      </p:sp>
    </p:spTree>
    <p:extLst>
      <p:ext uri="{BB962C8B-B14F-4D97-AF65-F5344CB8AC3E}">
        <p14:creationId xmlns:p14="http://schemas.microsoft.com/office/powerpoint/2010/main" val="1099053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BA4478-C79A-4616-873B-5BD7F34039F2}" type="slidenum">
              <a:rPr lang="en-US" smtClean="0"/>
              <a:t>11</a:t>
            </a:fld>
            <a:endParaRPr lang="en-US"/>
          </a:p>
        </p:txBody>
      </p:sp>
    </p:spTree>
    <p:extLst>
      <p:ext uri="{BB962C8B-B14F-4D97-AF65-F5344CB8AC3E}">
        <p14:creationId xmlns:p14="http://schemas.microsoft.com/office/powerpoint/2010/main" val="3797467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In theory,</a:t>
            </a:r>
            <a:r>
              <a:rPr lang="en-GB" baseline="0" dirty="0" smtClean="0"/>
              <a:t> approaches and processes to meet </a:t>
            </a:r>
            <a:r>
              <a:rPr lang="en-GB" dirty="0" smtClean="0"/>
              <a:t>FCPF and UNFCCC requirements need not be mutually exclusive.</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In practice,</a:t>
            </a:r>
            <a:r>
              <a:rPr lang="en-GB" baseline="0" dirty="0" smtClean="0"/>
              <a:t> it will depend on the understanding and commitment of host country governments, together with FCPF and UN-REDD technical teams to overcome inherent tendencies to operate in parallel and realise the potential synergies of coupling and complementing the two approaches to safeguards.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This can only be done on a country by country basis.   </a:t>
            </a:r>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12</a:t>
            </a:fld>
            <a:endParaRPr lang="en-US"/>
          </a:p>
        </p:txBody>
      </p:sp>
    </p:spTree>
    <p:extLst>
      <p:ext uri="{BB962C8B-B14F-4D97-AF65-F5344CB8AC3E}">
        <p14:creationId xmlns:p14="http://schemas.microsoft.com/office/powerpoint/2010/main" val="390603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kern="1200" dirty="0" smtClean="0">
                <a:solidFill>
                  <a:schemeClr val="tx1"/>
                </a:solidFill>
                <a:effectLst/>
                <a:latin typeface="+mn-lt"/>
                <a:ea typeface="+mn-ea"/>
                <a:cs typeface="+mn-cs"/>
              </a:rPr>
              <a:t>For more information on how countries have identified the potential of FCPF and UNFCCC safeguard</a:t>
            </a:r>
            <a:r>
              <a:rPr lang="en-GB" sz="1200" b="0" i="0" kern="1200" baseline="0" dirty="0" smtClean="0">
                <a:solidFill>
                  <a:schemeClr val="tx1"/>
                </a:solidFill>
                <a:effectLst/>
                <a:latin typeface="+mn-lt"/>
                <a:ea typeface="+mn-ea"/>
                <a:cs typeface="+mn-cs"/>
              </a:rPr>
              <a:t> requirements to be met through mutually supportive process(</a:t>
            </a:r>
            <a:r>
              <a:rPr lang="en-GB" sz="1200" b="0" i="0" kern="1200" baseline="0" dirty="0" err="1" smtClean="0">
                <a:solidFill>
                  <a:schemeClr val="tx1"/>
                </a:solidFill>
                <a:effectLst/>
                <a:latin typeface="+mn-lt"/>
                <a:ea typeface="+mn-ea"/>
                <a:cs typeface="+mn-cs"/>
              </a:rPr>
              <a:t>es</a:t>
            </a:r>
            <a:r>
              <a:rPr lang="en-GB" sz="1200" b="0" i="0" kern="1200" baseline="0" dirty="0" smtClean="0">
                <a:solidFill>
                  <a:schemeClr val="tx1"/>
                </a:solidFill>
                <a:effectLst/>
                <a:latin typeface="+mn-lt"/>
                <a:ea typeface="+mn-ea"/>
                <a:cs typeface="+mn-cs"/>
              </a:rPr>
              <a:t>)…but have yet to realise that potential in practice…see ‘</a:t>
            </a:r>
            <a:r>
              <a:rPr lang="en-GB" sz="1200" b="1" i="1" kern="1200" dirty="0" smtClean="0">
                <a:solidFill>
                  <a:schemeClr val="tx1"/>
                </a:solidFill>
                <a:effectLst/>
                <a:latin typeface="+mn-lt"/>
                <a:ea typeface="+mn-ea"/>
                <a:cs typeface="+mn-cs"/>
              </a:rPr>
              <a:t>Technical Resource Series 2: Country Approaches to REDD+ Safeguards: A Global Review of Initial Experiences and Emerging Lessons’</a:t>
            </a:r>
            <a:r>
              <a:rPr lang="en-GB" sz="1200" b="0" i="1" kern="1200" baseline="0" dirty="0" smtClean="0">
                <a:solidFill>
                  <a:schemeClr val="tx1"/>
                </a:solidFill>
                <a:effectLst/>
                <a:latin typeface="+mn-lt"/>
                <a:ea typeface="+mn-ea"/>
                <a:cs typeface="+mn-cs"/>
              </a:rPr>
              <a:t> </a:t>
            </a:r>
            <a:r>
              <a:rPr lang="en-GB" sz="1200" b="0" i="0" kern="1200" baseline="0" dirty="0" smtClean="0">
                <a:solidFill>
                  <a:schemeClr val="tx1"/>
                </a:solidFill>
                <a:effectLst/>
                <a:latin typeface="+mn-lt"/>
                <a:ea typeface="+mn-ea"/>
                <a:cs typeface="+mn-cs"/>
              </a:rPr>
              <a:t>, available at: http://www.unredd.net/index.php?view=document&amp;alias=15044-technical-resource-series-2-country-approaches-to-redd-safeguards-a-global-review-of-initial-experiences-and-emerging-lessons&amp;category_slug=technical-resources-series&amp;layout=default&amp;option=com_docman&amp;Itemid=134.</a:t>
            </a:r>
            <a:r>
              <a:rPr lang="en-GB" sz="1200" b="0" i="0" kern="1200" dirty="0" smtClean="0">
                <a:solidFill>
                  <a:schemeClr val="tx1"/>
                </a:solidFill>
                <a:effectLst/>
                <a:latin typeface="+mn-lt"/>
                <a:ea typeface="+mn-ea"/>
                <a:cs typeface="+mn-cs"/>
              </a:rPr>
              <a:t> </a:t>
            </a:r>
          </a:p>
          <a:p>
            <a:pPr marL="0" indent="0">
              <a:buFont typeface="Arial" panose="020B0604020202020204" pitchFamily="34" charset="0"/>
              <a:buNone/>
            </a:pPr>
            <a:r>
              <a:rPr lang="en-GB" sz="1200" b="0" i="0" kern="1200" dirty="0" smtClean="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2</a:t>
            </a:fld>
            <a:endParaRPr lang="en-US"/>
          </a:p>
        </p:txBody>
      </p:sp>
    </p:spTree>
    <p:extLst>
      <p:ext uri="{BB962C8B-B14F-4D97-AF65-F5344CB8AC3E}">
        <p14:creationId xmlns:p14="http://schemas.microsoft.com/office/powerpoint/2010/main" val="401754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 structure of these slides</a:t>
            </a:r>
            <a:r>
              <a:rPr lang="en-GB" baseline="0" dirty="0" smtClean="0"/>
              <a:t> follows this breakdown and comparison of safeguard requirements in terms of </a:t>
            </a:r>
            <a:r>
              <a:rPr lang="en-GB" b="1" baseline="0" dirty="0" smtClean="0"/>
              <a:t>content, process and outputs</a:t>
            </a:r>
            <a:r>
              <a:rPr lang="en-GB" baseline="0" dirty="0" smtClean="0"/>
              <a:t>.</a:t>
            </a:r>
            <a:endParaRPr lang="en-GB"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For details on all but the most recent UNFCCC </a:t>
            </a:r>
            <a:r>
              <a:rPr lang="en-GB" dirty="0" err="1" smtClean="0"/>
              <a:t>CoP</a:t>
            </a:r>
            <a:r>
              <a:rPr lang="en-GB" dirty="0" smtClean="0"/>
              <a:t> decision on safeguards see Annex I of ‘</a:t>
            </a:r>
            <a:r>
              <a:rPr lang="en-GB" sz="1200" b="1" i="1" kern="1200" dirty="0" smtClean="0">
                <a:solidFill>
                  <a:schemeClr val="tx1"/>
                </a:solidFill>
                <a:effectLst/>
                <a:latin typeface="+mn-lt"/>
                <a:ea typeface="+mn-ea"/>
                <a:cs typeface="+mn-cs"/>
              </a:rPr>
              <a:t>Technical Resource Series 2: Country Approaches to REDD+ Safeguards: A Global Review of Initial Experiences and Emerging Lessons’</a:t>
            </a:r>
            <a:r>
              <a:rPr lang="en-GB" sz="1200" b="0" i="1" kern="1200" baseline="0" dirty="0" smtClean="0">
                <a:solidFill>
                  <a:schemeClr val="tx1"/>
                </a:solidFill>
                <a:effectLst/>
                <a:latin typeface="+mn-lt"/>
                <a:ea typeface="+mn-ea"/>
                <a:cs typeface="+mn-cs"/>
              </a:rPr>
              <a:t> </a:t>
            </a:r>
            <a:r>
              <a:rPr lang="en-GB" sz="1200" b="0" i="0" kern="1200" baseline="0" dirty="0" smtClean="0">
                <a:solidFill>
                  <a:schemeClr val="tx1"/>
                </a:solidFill>
                <a:effectLst/>
                <a:latin typeface="+mn-lt"/>
                <a:ea typeface="+mn-ea"/>
                <a:cs typeface="+mn-cs"/>
              </a:rPr>
              <a:t>, available at: http://www.unredd.net/index.php?view=document&amp;alias=15044-technical-resource-series-2-country-approaches-to-redd-safeguards-a-global-review-of-initial-experiences-and-emerging-lessons&amp;category_slug=technical-resources-series&amp;layout=default&amp;option=com_docman&amp;Itemid=134</a:t>
            </a:r>
            <a:r>
              <a:rPr lang="en-GB" sz="1200" b="0" i="0" kern="1200" dirty="0" smtClean="0">
                <a:solidFill>
                  <a:schemeClr val="tx1"/>
                </a:solidFill>
                <a:effectLst/>
                <a:latin typeface="+mn-lt"/>
                <a:ea typeface="+mn-ea"/>
                <a:cs typeface="+mn-cs"/>
              </a:rPr>
              <a:t> </a:t>
            </a:r>
          </a:p>
          <a:p>
            <a:pPr marL="171450" indent="-171450">
              <a:buFont typeface="Arial" panose="020B0604020202020204" pitchFamily="34" charset="0"/>
              <a:buChar char="•"/>
            </a:pPr>
            <a:endParaRPr lang="en-GB" dirty="0" smtClean="0"/>
          </a:p>
          <a:p>
            <a:pPr marL="171450" indent="-171450">
              <a:buFont typeface="Arial" panose="020B0604020202020204" pitchFamily="34" charset="0"/>
              <a:buChar char="•"/>
            </a:pPr>
            <a:r>
              <a:rPr lang="en-GB" dirty="0" smtClean="0"/>
              <a:t>For details of </a:t>
            </a:r>
            <a:r>
              <a:rPr lang="en-GB" dirty="0" smtClean="0"/>
              <a:t>the most recent UNFCCC </a:t>
            </a:r>
            <a:r>
              <a:rPr lang="en-GB" dirty="0" err="1" smtClean="0"/>
              <a:t>CoP</a:t>
            </a:r>
            <a:r>
              <a:rPr lang="en-GB" dirty="0" smtClean="0"/>
              <a:t> decision on summaries of safeguards information,</a:t>
            </a:r>
            <a:r>
              <a:rPr lang="en-GB" baseline="0" dirty="0" smtClean="0"/>
              <a:t> see ‘</a:t>
            </a:r>
            <a:r>
              <a:rPr lang="en-GB" b="1" i="1" baseline="0" dirty="0" smtClean="0"/>
              <a:t>Info Brief: Summaries of Information: How to demonstrate REDD+ safeguards are being addressed and respected</a:t>
            </a:r>
            <a:r>
              <a:rPr lang="en-GB" baseline="0" dirty="0" smtClean="0"/>
              <a:t>’, available at: http://www.unredd.net/index.php?view=document&amp;alias=15299-info-brief-summaries-of-information-1-en&amp;category_slug=safeguards-multiple-benefits-297&amp;layout=default&amp;option=com_docman&amp;Itemid=134.</a:t>
            </a:r>
          </a:p>
          <a:p>
            <a:pPr marL="171450" indent="-171450">
              <a:buFont typeface="Arial" panose="020B0604020202020204" pitchFamily="34" charset="0"/>
              <a:buChar char="•"/>
            </a:pPr>
            <a:endParaRPr lang="en-GB"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3</a:t>
            </a:fld>
            <a:endParaRPr lang="en-US"/>
          </a:p>
        </p:txBody>
      </p:sp>
    </p:spTree>
    <p:extLst>
      <p:ext uri="{BB962C8B-B14F-4D97-AF65-F5344CB8AC3E}">
        <p14:creationId xmlns:p14="http://schemas.microsoft.com/office/powerpoint/2010/main" val="1479746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4</a:t>
            </a:fld>
            <a:endParaRPr lang="en-US"/>
          </a:p>
        </p:txBody>
      </p:sp>
    </p:spTree>
    <p:extLst>
      <p:ext uri="{BB962C8B-B14F-4D97-AF65-F5344CB8AC3E}">
        <p14:creationId xmlns:p14="http://schemas.microsoft.com/office/powerpoint/2010/main" val="4031531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a:t>
            </a:r>
            <a:r>
              <a:rPr lang="en-GB" i="1" dirty="0" smtClean="0"/>
              <a:t>While the verbatim texts of the World Bank environmental and social safeguard policies and the UNFCCC REDD+ safeguards are not identical, the required application of the World Bank’s safeguards (consisting of policies, procedures, and practices) to ER Programs supported by the FCPF Carbon Fund should be sufficient to ensure that the World Bank’s safeguards successfully promote and support the UNFCCC safeguards for REDD+</a:t>
            </a:r>
            <a:r>
              <a:rPr lang="en-GB" dirty="0" smtClean="0"/>
              <a:t>’ FCPF FMT Note CF-2013-3 on ‘</a:t>
            </a:r>
            <a:r>
              <a:rPr lang="en-GB" b="1" i="1" dirty="0" smtClean="0"/>
              <a:t>World Bank Safeguard Policies and the UNFCCC REDD+ Safeguards’</a:t>
            </a:r>
            <a:r>
              <a:rPr lang="en-GB" dirty="0" smtClean="0"/>
              <a:t>, available at: https://www.forestcarbonpartnership.org/sites/fcp/files/2013/june2013/FMT%20Note%20CF-2013-3_FCPF%20WB%20Safeguard%20Policies%20and%20UNFCCC%20REDD%2B%20Safeguards_FINAL.pdf.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Although some international CSOs have questioned the degree of equivalence between</a:t>
            </a:r>
            <a:r>
              <a:rPr lang="en-GB" baseline="0" dirty="0" smtClean="0"/>
              <a:t> Cancun safeguards of the UNFCCC and those of the World Bank, as noted in the slide, the degree of equivalence depends entirely on how each country ‘clarifies’ (or interprets) the Cancun safeguards in accordance with it’s national circumstances.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aseline="0" dirty="0" smtClean="0"/>
              <a:t>For an international legal ‘best practice’ clarification of the Cancun safeguards see ‘</a:t>
            </a:r>
            <a:r>
              <a:rPr lang="en-GB" b="1" i="1" baseline="0" dirty="0" smtClean="0"/>
              <a:t>Country Approach to Safeguards: Framework for Clarifying the Cancun Safeguards</a:t>
            </a:r>
            <a:r>
              <a:rPr lang="en-GB" baseline="0" dirty="0" smtClean="0"/>
              <a:t>’, available at http://www.unredd.net/index.php?view=document&amp;alias=14237-country-approach-to-safeguards-checklist-for-clarifying-the-cancun-safeguards-v10&amp;category_slug=internal-knowledge-products&amp;layout=default&amp;option=com_docman&amp;Itemid=134.    </a:t>
            </a: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5</a:t>
            </a:fld>
            <a:endParaRPr lang="en-US"/>
          </a:p>
        </p:txBody>
      </p:sp>
    </p:spTree>
    <p:extLst>
      <p:ext uri="{BB962C8B-B14F-4D97-AF65-F5344CB8AC3E}">
        <p14:creationId xmlns:p14="http://schemas.microsoft.com/office/powerpoint/2010/main" val="839445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Key point to note: UNFCCC has safeguard output</a:t>
            </a:r>
            <a:r>
              <a:rPr lang="en-GB" baseline="0" dirty="0" smtClean="0"/>
              <a:t> requirements: SIS and summaries of information; but does not offer guidance on process!</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The process outlined here under UNFCCC is the conceptual framework for country approaches to safeguards, which is </a:t>
            </a:r>
            <a:r>
              <a:rPr lang="en-GB" u="sng" baseline="0" dirty="0" smtClean="0"/>
              <a:t>not</a:t>
            </a:r>
            <a:r>
              <a:rPr lang="en-GB" u="none" baseline="0" dirty="0" smtClean="0"/>
              <a:t> </a:t>
            </a:r>
            <a:r>
              <a:rPr lang="en-GB" baseline="0" dirty="0" smtClean="0"/>
              <a:t>a UNFCCC requirement but a framework developed collaboratively by a number of initiatives (FCPF, CLP, REDD+ SES, SNV, WRI, UN-REDD), based on country experience since 2012.</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T</a:t>
            </a:r>
            <a:r>
              <a:rPr lang="en-GB" baseline="0" dirty="0" smtClean="0"/>
              <a:t>he conceptual framework for country approaches to safeguards meets this need for guidance on process, lacking in the UNFCCC </a:t>
            </a:r>
            <a:r>
              <a:rPr lang="en-GB" baseline="0" dirty="0" err="1" smtClean="0"/>
              <a:t>CoP</a:t>
            </a:r>
            <a:r>
              <a:rPr lang="en-GB" baseline="0" dirty="0" smtClean="0"/>
              <a:t> decisions, and is the overarching framework the UN-REDD applies to structure its technical assistance to countries in developing their own country approaches to safeguards. </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In this sense of guiding process – how to do – the country approach framework is analogous to the FCPF Common Approach to safeguards.  Unlike the Common Approach, which is a contractual requirement of countries receive FCPF grants, the country approach framework used by UN-REDD is entirely optional for countries to adapt and apply. </a:t>
            </a:r>
            <a:endParaRPr lang="en-GB" dirty="0"/>
          </a:p>
        </p:txBody>
      </p:sp>
      <p:sp>
        <p:nvSpPr>
          <p:cNvPr id="4" name="Slide Number Placeholder 3"/>
          <p:cNvSpPr>
            <a:spLocks noGrp="1"/>
          </p:cNvSpPr>
          <p:nvPr>
            <p:ph type="sldNum" sz="quarter" idx="10"/>
          </p:nvPr>
        </p:nvSpPr>
        <p:spPr/>
        <p:txBody>
          <a:bodyPr/>
          <a:lstStyle/>
          <a:p>
            <a:fld id="{81BA4478-C79A-4616-873B-5BD7F34039F2}" type="slidenum">
              <a:rPr lang="en-US" smtClean="0"/>
              <a:t>6</a:t>
            </a:fld>
            <a:endParaRPr lang="en-US"/>
          </a:p>
        </p:txBody>
      </p:sp>
    </p:spTree>
    <p:extLst>
      <p:ext uri="{BB962C8B-B14F-4D97-AF65-F5344CB8AC3E}">
        <p14:creationId xmlns:p14="http://schemas.microsoft.com/office/powerpoint/2010/main" val="45975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b="1" kern="1200" dirty="0" smtClean="0">
                <a:solidFill>
                  <a:schemeClr val="tx1"/>
                </a:solidFill>
                <a:effectLst/>
                <a:latin typeface="+mn-lt"/>
                <a:ea typeface="+mn-ea"/>
                <a:cs typeface="+mn-cs"/>
              </a:rPr>
              <a:t>Notes</a:t>
            </a:r>
            <a:r>
              <a:rPr lang="en-GB" sz="1200" b="1" kern="1200" baseline="0" dirty="0" smtClean="0">
                <a:solidFill>
                  <a:schemeClr val="tx1"/>
                </a:solidFill>
                <a:effectLst/>
                <a:latin typeface="+mn-lt"/>
                <a:ea typeface="+mn-ea"/>
                <a:cs typeface="+mn-cs"/>
              </a:rPr>
              <a:t> on outputs:</a:t>
            </a:r>
            <a:r>
              <a:rPr lang="en-GB" sz="1200" b="0" kern="1200" baseline="0" dirty="0" smtClean="0">
                <a:solidFill>
                  <a:schemeClr val="tx1"/>
                </a:solidFill>
                <a:effectLst/>
                <a:latin typeface="+mn-lt"/>
                <a:ea typeface="+mn-ea"/>
                <a:cs typeface="+mn-cs"/>
              </a:rPr>
              <a:t> </a:t>
            </a:r>
            <a:endParaRPr lang="en-GB" sz="1200" b="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b="0" kern="1200" dirty="0" smtClean="0">
                <a:solidFill>
                  <a:schemeClr val="tx1"/>
                </a:solidFill>
                <a:effectLst/>
                <a:latin typeface="+mn-lt"/>
                <a:ea typeface="+mn-ea"/>
                <a:cs typeface="+mn-cs"/>
              </a:rPr>
              <a:t>SIS</a:t>
            </a:r>
            <a:r>
              <a:rPr lang="en-GB" sz="1200" b="1" kern="120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UNFCCC </a:t>
            </a:r>
            <a:r>
              <a:rPr lang="en-GB" sz="1200" kern="1200" dirty="0" smtClean="0">
                <a:solidFill>
                  <a:schemeClr val="tx1"/>
                </a:solidFill>
                <a:effectLst/>
                <a:latin typeface="+mn-lt"/>
                <a:ea typeface="+mn-ea"/>
                <a:cs typeface="+mn-cs"/>
              </a:rPr>
              <a:t>guidance contained in 12/CP.17 offers </a:t>
            </a:r>
            <a:r>
              <a:rPr lang="en-GB" sz="1200" kern="1200" dirty="0" smtClean="0">
                <a:solidFill>
                  <a:schemeClr val="tx1"/>
                </a:solidFill>
                <a:effectLst/>
                <a:latin typeface="+mn-lt"/>
                <a:ea typeface="+mn-ea"/>
                <a:cs typeface="+mn-cs"/>
              </a:rPr>
              <a:t>some guiding characteristics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of </a:t>
            </a:r>
            <a:r>
              <a:rPr lang="en-GB" sz="1200" kern="1200" dirty="0" smtClean="0">
                <a:solidFill>
                  <a:schemeClr val="tx1"/>
                </a:solidFill>
                <a:effectLst/>
                <a:latin typeface="+mn-lt"/>
                <a:ea typeface="+mn-ea"/>
                <a:cs typeface="+mn-cs"/>
              </a:rPr>
              <a:t>systems for providing information on how safeguards are being </a:t>
            </a:r>
            <a:r>
              <a:rPr lang="en-GB" sz="1200" kern="1200" dirty="0" smtClean="0">
                <a:solidFill>
                  <a:schemeClr val="tx1"/>
                </a:solidFill>
                <a:effectLst/>
                <a:latin typeface="+mn-lt"/>
                <a:ea typeface="+mn-ea"/>
                <a:cs typeface="+mn-cs"/>
              </a:rPr>
              <a:t>addressed and respected.</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However</a:t>
            </a:r>
            <a:r>
              <a:rPr lang="en-GB" sz="1200" kern="1200" dirty="0" smtClean="0">
                <a:solidFill>
                  <a:schemeClr val="tx1"/>
                </a:solidFill>
                <a:effectLst/>
                <a:latin typeface="+mn-lt"/>
                <a:ea typeface="+mn-ea"/>
                <a:cs typeface="+mn-cs"/>
              </a:rPr>
              <a:t>, no specific monitoring arrangements are called for in the </a:t>
            </a:r>
            <a:r>
              <a:rPr lang="en-GB" sz="1200" kern="1200" dirty="0" smtClean="0">
                <a:solidFill>
                  <a:schemeClr val="tx1"/>
                </a:solidFill>
                <a:effectLst/>
                <a:latin typeface="+mn-lt"/>
                <a:ea typeface="+mn-ea"/>
                <a:cs typeface="+mn-cs"/>
              </a:rPr>
              <a:t>UNFCCC. </a:t>
            </a:r>
            <a:r>
              <a:rPr lang="en-GB" sz="1200" kern="1200" dirty="0" smtClean="0">
                <a:solidFill>
                  <a:schemeClr val="tx1"/>
                </a:solidFill>
                <a:effectLst/>
                <a:latin typeface="+mn-lt"/>
                <a:ea typeface="+mn-ea"/>
                <a:cs typeface="+mn-cs"/>
              </a:rPr>
              <a:t>Rather, this is to be determined through country-specific decisions regarding frequency, approaches to collect information, etc., as long as consistent with general guidance in </a:t>
            </a:r>
            <a:r>
              <a:rPr lang="en-GB" sz="1200" kern="1200" dirty="0" smtClean="0">
                <a:solidFill>
                  <a:schemeClr val="tx1"/>
                </a:solidFill>
                <a:effectLst/>
                <a:latin typeface="+mn-lt"/>
                <a:ea typeface="+mn-ea"/>
                <a:cs typeface="+mn-cs"/>
              </a:rPr>
              <a:t>12/CP.17.</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a:t>
            </a:r>
            <a:r>
              <a:rPr lang="en-GB" sz="1200" kern="1200" dirty="0" smtClean="0">
                <a:solidFill>
                  <a:schemeClr val="tx1"/>
                </a:solidFill>
                <a:effectLst/>
                <a:latin typeface="+mn-lt"/>
                <a:ea typeface="+mn-ea"/>
                <a:cs typeface="+mn-cs"/>
              </a:rPr>
              <a:t>contents of a </a:t>
            </a:r>
            <a:r>
              <a:rPr lang="en-GB" sz="1200" kern="1200" dirty="0" smtClean="0">
                <a:solidFill>
                  <a:schemeClr val="tx1"/>
                </a:solidFill>
                <a:effectLst/>
                <a:latin typeface="+mn-lt"/>
                <a:ea typeface="+mn-ea"/>
                <a:cs typeface="+mn-cs"/>
              </a:rPr>
              <a:t>safeguards </a:t>
            </a:r>
            <a:r>
              <a:rPr lang="en-GB" sz="1200" kern="1200" dirty="0" smtClean="0">
                <a:solidFill>
                  <a:schemeClr val="tx1"/>
                </a:solidFill>
                <a:effectLst/>
                <a:latin typeface="+mn-lt"/>
                <a:ea typeface="+mn-ea"/>
                <a:cs typeface="+mn-cs"/>
              </a:rPr>
              <a:t>plan for </a:t>
            </a:r>
            <a:r>
              <a:rPr lang="en-GB" sz="1200" kern="1200" dirty="0" smtClean="0">
                <a:solidFill>
                  <a:schemeClr val="tx1"/>
                </a:solidFill>
                <a:effectLst/>
                <a:latin typeface="+mn-lt"/>
                <a:ea typeface="+mn-ea"/>
                <a:cs typeface="+mn-cs"/>
              </a:rPr>
              <a:t>a (subnational) FCPF Emissions Reductions Program could</a:t>
            </a:r>
            <a:r>
              <a:rPr lang="en-GB" sz="1200" kern="1200" baseline="0" dirty="0" smtClean="0">
                <a:solidFill>
                  <a:schemeClr val="tx1"/>
                </a:solidFill>
                <a:effectLst/>
                <a:latin typeface="+mn-lt"/>
                <a:ea typeface="+mn-ea"/>
                <a:cs typeface="+mn-cs"/>
              </a:rPr>
              <a:t> contribute </a:t>
            </a:r>
            <a:r>
              <a:rPr lang="en-GB" sz="1200" kern="1200" dirty="0" smtClean="0">
                <a:solidFill>
                  <a:schemeClr val="tx1"/>
                </a:solidFill>
                <a:effectLst/>
                <a:latin typeface="+mn-lt"/>
                <a:ea typeface="+mn-ea"/>
                <a:cs typeface="+mn-cs"/>
              </a:rPr>
              <a:t>information to a country’s (national) SIS.</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Progress </a:t>
            </a:r>
            <a:r>
              <a:rPr lang="en-GB" sz="1200" kern="1200" dirty="0" smtClean="0">
                <a:solidFill>
                  <a:schemeClr val="tx1"/>
                </a:solidFill>
                <a:effectLst/>
                <a:latin typeface="+mn-lt"/>
                <a:ea typeface="+mn-ea"/>
                <a:cs typeface="+mn-cs"/>
              </a:rPr>
              <a:t>on implementation of the </a:t>
            </a:r>
            <a:r>
              <a:rPr lang="en-GB" sz="1200" kern="1200" dirty="0" smtClean="0">
                <a:solidFill>
                  <a:schemeClr val="tx1"/>
                </a:solidFill>
                <a:effectLst/>
                <a:latin typeface="+mn-lt"/>
                <a:ea typeface="+mn-ea"/>
                <a:cs typeface="+mn-cs"/>
              </a:rPr>
              <a:t>Emissions Reductions Program </a:t>
            </a:r>
            <a:r>
              <a:rPr lang="en-GB" sz="1200" kern="1200" dirty="0" smtClean="0">
                <a:solidFill>
                  <a:schemeClr val="tx1"/>
                </a:solidFill>
                <a:effectLst/>
                <a:latin typeface="+mn-lt"/>
                <a:ea typeface="+mn-ea"/>
                <a:cs typeface="+mn-cs"/>
              </a:rPr>
              <a:t>safeguard plan is to be submitted as an annex to </a:t>
            </a:r>
            <a:r>
              <a:rPr lang="en-GB" sz="1200" kern="1200" dirty="0" smtClean="0">
                <a:solidFill>
                  <a:schemeClr val="tx1"/>
                </a:solidFill>
                <a:effectLst/>
                <a:latin typeface="+mn-lt"/>
                <a:ea typeface="+mn-ea"/>
                <a:cs typeface="+mn-cs"/>
              </a:rPr>
              <a:t>monitoring </a:t>
            </a:r>
            <a:r>
              <a:rPr lang="en-GB" sz="1200" kern="1200" dirty="0" smtClean="0">
                <a:solidFill>
                  <a:schemeClr val="tx1"/>
                </a:solidFill>
                <a:effectLst/>
                <a:latin typeface="+mn-lt"/>
                <a:ea typeface="+mn-ea"/>
                <a:cs typeface="+mn-cs"/>
              </a:rPr>
              <a:t>reports and interim progress reports are to be submitted on a more frequent basis than the summaries </a:t>
            </a:r>
            <a:r>
              <a:rPr lang="en-GB" sz="1200" kern="1200" dirty="0" smtClean="0">
                <a:solidFill>
                  <a:schemeClr val="tx1"/>
                </a:solidFill>
                <a:effectLst/>
                <a:latin typeface="+mn-lt"/>
                <a:ea typeface="+mn-ea"/>
                <a:cs typeface="+mn-cs"/>
              </a:rPr>
              <a:t>of information to the UNFCCC in </a:t>
            </a:r>
            <a:r>
              <a:rPr lang="en-GB" sz="1200" kern="1200" dirty="0" smtClean="0">
                <a:solidFill>
                  <a:schemeClr val="tx1"/>
                </a:solidFill>
                <a:effectLst/>
                <a:latin typeface="+mn-lt"/>
                <a:ea typeface="+mn-ea"/>
                <a:cs typeface="+mn-cs"/>
              </a:rPr>
              <a:t>National Communications (every 4 years</a:t>
            </a:r>
            <a:r>
              <a:rPr lang="en-GB"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However</a:t>
            </a:r>
            <a:r>
              <a:rPr lang="en-GB" sz="1200" kern="1200" dirty="0" smtClean="0">
                <a:solidFill>
                  <a:schemeClr val="tx1"/>
                </a:solidFill>
                <a:effectLst/>
                <a:latin typeface="+mn-lt"/>
                <a:ea typeface="+mn-ea"/>
                <a:cs typeface="+mn-cs"/>
              </a:rPr>
              <a:t>, if a country is opting to submit summaries </a:t>
            </a:r>
            <a:r>
              <a:rPr lang="en-GB" sz="1200" kern="1200" dirty="0" smtClean="0">
                <a:solidFill>
                  <a:schemeClr val="tx1"/>
                </a:solidFill>
                <a:effectLst/>
                <a:latin typeface="+mn-lt"/>
                <a:ea typeface="+mn-ea"/>
                <a:cs typeface="+mn-cs"/>
              </a:rPr>
              <a:t>of information</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directly </a:t>
            </a:r>
            <a:r>
              <a:rPr lang="en-GB" sz="1200" kern="1200" dirty="0" smtClean="0">
                <a:solidFill>
                  <a:schemeClr val="tx1"/>
                </a:solidFill>
                <a:effectLst/>
                <a:latin typeface="+mn-lt"/>
                <a:ea typeface="+mn-ea"/>
                <a:cs typeface="+mn-cs"/>
              </a:rPr>
              <a:t>to the UNFCCC REDD+ web platform, these can be submitted at any time, so in that case, the frequency could </a:t>
            </a:r>
            <a:r>
              <a:rPr lang="en-GB" sz="1200" kern="1200" dirty="0" smtClean="0">
                <a:solidFill>
                  <a:schemeClr val="tx1"/>
                </a:solidFill>
                <a:effectLst/>
                <a:latin typeface="+mn-lt"/>
                <a:ea typeface="+mn-ea"/>
                <a:cs typeface="+mn-cs"/>
              </a:rPr>
              <a:t>harmonised with that of Emissions Reductions Program safeguards monitoring.</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GB" sz="1200" kern="1200" dirty="0" smtClean="0">
                <a:solidFill>
                  <a:schemeClr val="tx1"/>
                </a:solidFill>
                <a:effectLst/>
                <a:latin typeface="+mn-lt"/>
                <a:ea typeface="+mn-ea"/>
                <a:cs typeface="+mn-cs"/>
              </a:rPr>
              <a:t>The </a:t>
            </a:r>
            <a:r>
              <a:rPr lang="en-GB" sz="1200" kern="1200" dirty="0" smtClean="0">
                <a:solidFill>
                  <a:schemeClr val="tx1"/>
                </a:solidFill>
                <a:effectLst/>
                <a:latin typeface="+mn-lt"/>
                <a:ea typeface="+mn-ea"/>
                <a:cs typeface="+mn-cs"/>
              </a:rPr>
              <a:t>extent of the consistency between a summary of information to the UNFCCC and the annex reporting on implementation of an </a:t>
            </a:r>
            <a:r>
              <a:rPr lang="en-GB" sz="1200" kern="1200" dirty="0" smtClean="0">
                <a:solidFill>
                  <a:schemeClr val="tx1"/>
                </a:solidFill>
                <a:effectLst/>
                <a:latin typeface="+mn-lt"/>
                <a:ea typeface="+mn-ea"/>
                <a:cs typeface="+mn-cs"/>
              </a:rPr>
              <a:t>Emissions Reductions Program safeguard </a:t>
            </a:r>
            <a:r>
              <a:rPr lang="en-GB" sz="1200" kern="1200" dirty="0" smtClean="0">
                <a:solidFill>
                  <a:schemeClr val="tx1"/>
                </a:solidFill>
                <a:effectLst/>
                <a:latin typeface="+mn-lt"/>
                <a:ea typeface="+mn-ea"/>
                <a:cs typeface="+mn-cs"/>
              </a:rPr>
              <a:t>plan will depend on the scale / scope for REDD+ in the country. If the </a:t>
            </a:r>
            <a:r>
              <a:rPr lang="en-GB" sz="1200" kern="1200" dirty="0" smtClean="0">
                <a:solidFill>
                  <a:schemeClr val="tx1"/>
                </a:solidFill>
                <a:effectLst/>
                <a:latin typeface="+mn-lt"/>
                <a:ea typeface="+mn-ea"/>
                <a:cs typeface="+mn-cs"/>
              </a:rPr>
              <a:t>Emissions Reductions Program is </a:t>
            </a:r>
            <a:r>
              <a:rPr lang="en-GB" sz="1200" kern="1200" dirty="0" smtClean="0">
                <a:solidFill>
                  <a:schemeClr val="tx1"/>
                </a:solidFill>
                <a:effectLst/>
                <a:latin typeface="+mn-lt"/>
                <a:ea typeface="+mn-ea"/>
                <a:cs typeface="+mn-cs"/>
              </a:rPr>
              <a:t>representative of the totality of REDD+ RBA or a substantial proportion of the all REDD+ activities taking place in the country, these reporting streams may look very similar.  If the </a:t>
            </a:r>
            <a:r>
              <a:rPr lang="en-GB" sz="1200" kern="1200" dirty="0" smtClean="0">
                <a:solidFill>
                  <a:schemeClr val="tx1"/>
                </a:solidFill>
                <a:effectLst/>
                <a:latin typeface="+mn-lt"/>
                <a:ea typeface="+mn-ea"/>
                <a:cs typeface="+mn-cs"/>
              </a:rPr>
              <a:t>Emissions Reductions Program in </a:t>
            </a:r>
            <a:r>
              <a:rPr lang="en-GB" sz="1200" kern="1200" dirty="0" smtClean="0">
                <a:solidFill>
                  <a:schemeClr val="tx1"/>
                </a:solidFill>
                <a:effectLst/>
                <a:latin typeface="+mn-lt"/>
                <a:ea typeface="+mn-ea"/>
                <a:cs typeface="+mn-cs"/>
              </a:rPr>
              <a:t>terms of scale and/or scope, then these will more likely be independent, disconnected streams of work, therefore increasing the workload for countries participating in both. This will likely not only be the case for safeguards but also for the other relevant submissions and reporting </a:t>
            </a:r>
            <a:r>
              <a:rPr lang="en-GB" sz="1200" kern="1200" dirty="0" smtClean="0">
                <a:solidFill>
                  <a:schemeClr val="tx1"/>
                </a:solidFill>
                <a:effectLst/>
                <a:latin typeface="+mn-lt"/>
                <a:ea typeface="+mn-ea"/>
                <a:cs typeface="+mn-cs"/>
              </a:rPr>
              <a:t>channels.</a:t>
            </a:r>
            <a:endParaRPr lang="en-US" sz="1200"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1BA4478-C79A-4616-873B-5BD7F34039F2}" type="slidenum">
              <a:rPr lang="en-US" smtClean="0"/>
              <a:t>7</a:t>
            </a:fld>
            <a:endParaRPr lang="en-US"/>
          </a:p>
        </p:txBody>
      </p:sp>
    </p:spTree>
    <p:extLst>
      <p:ext uri="{BB962C8B-B14F-4D97-AF65-F5344CB8AC3E}">
        <p14:creationId xmlns:p14="http://schemas.microsoft.com/office/powerpoint/2010/main" val="4071885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Shape 679"/>
          <p:cNvSpPr>
            <a:spLocks noGrp="1" noRot="1" noChangeAspect="1" noTextEdit="1"/>
          </p:cNvSpPr>
          <p:nvPr>
            <p:ph type="sldImg" idx="2"/>
          </p:nvPr>
        </p:nvSpPr>
        <p:spPr>
          <a:noFill/>
          <a:ln>
            <a:headEnd/>
            <a:tailEnd/>
          </a:ln>
        </p:spPr>
      </p:sp>
      <p:sp>
        <p:nvSpPr>
          <p:cNvPr id="14339" name="Shape 680"/>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tIns="45700" bIns="45700" numCol="1" compatLnSpc="1">
            <a:prstTxWarp prst="textNoShape">
              <a:avLst/>
            </a:prstTxWarp>
          </a:bodyPr>
          <a:lstStyle/>
          <a:p>
            <a:pPr marL="247650" indent="-171450" eaLnBrk="1" hangingPunct="1">
              <a:spcBef>
                <a:spcPct val="0"/>
              </a:spcBef>
              <a:buClr>
                <a:srgbClr val="000000"/>
              </a:buClr>
              <a:buFont typeface="Arial" panose="020B0604020202020204" pitchFamily="34" charset="0"/>
              <a:buChar char="•"/>
            </a:pPr>
            <a:r>
              <a:rPr lang="en-US" altLang="en-US" b="0" dirty="0" smtClean="0">
                <a:solidFill>
                  <a:srgbClr val="E36C09"/>
                </a:solidFill>
                <a:latin typeface="Calibri" pitchFamily="34" charset="0"/>
                <a:ea typeface="Calibri" pitchFamily="34" charset="0"/>
                <a:cs typeface="Calibri" pitchFamily="34" charset="0"/>
                <a:sym typeface="Calibri" pitchFamily="34" charset="0"/>
              </a:rPr>
              <a:t>This is the schematic figure used by the UN-REDD </a:t>
            </a:r>
            <a:r>
              <a:rPr lang="en-US" altLang="en-US" b="0" dirty="0" err="1" smtClean="0">
                <a:solidFill>
                  <a:srgbClr val="E36C09"/>
                </a:solidFill>
                <a:latin typeface="Calibri" pitchFamily="34" charset="0"/>
                <a:ea typeface="Calibri" pitchFamily="34" charset="0"/>
                <a:cs typeface="Calibri" pitchFamily="34" charset="0"/>
                <a:sym typeface="Calibri" pitchFamily="34" charset="0"/>
              </a:rPr>
              <a:t>Programme</a:t>
            </a:r>
            <a:r>
              <a:rPr lang="en-US" altLang="en-US" b="0" dirty="0" smtClean="0">
                <a:solidFill>
                  <a:srgbClr val="E36C09"/>
                </a:solidFill>
                <a:latin typeface="Calibri" pitchFamily="34" charset="0"/>
                <a:ea typeface="Calibri" pitchFamily="34" charset="0"/>
                <a:cs typeface="Calibri" pitchFamily="34" charset="0"/>
                <a:sym typeface="Calibri" pitchFamily="34" charset="0"/>
              </a:rPr>
              <a:t> to </a:t>
            </a:r>
            <a:r>
              <a:rPr lang="en-US" altLang="en-US" b="0" dirty="0" err="1" smtClean="0">
                <a:solidFill>
                  <a:srgbClr val="E36C09"/>
                </a:solidFill>
                <a:latin typeface="Calibri" pitchFamily="34" charset="0"/>
                <a:ea typeface="Calibri" pitchFamily="34" charset="0"/>
                <a:cs typeface="Calibri" pitchFamily="34" charset="0"/>
                <a:sym typeface="Calibri" pitchFamily="34" charset="0"/>
              </a:rPr>
              <a:t>summarise</a:t>
            </a:r>
            <a:r>
              <a:rPr lang="en-US" altLang="en-US" b="0" dirty="0" smtClean="0">
                <a:solidFill>
                  <a:srgbClr val="E36C09"/>
                </a:solidFill>
                <a:latin typeface="Calibri" pitchFamily="34" charset="0"/>
                <a:ea typeface="Calibri" pitchFamily="34" charset="0"/>
                <a:cs typeface="Calibri" pitchFamily="34" charset="0"/>
                <a:sym typeface="Calibri" pitchFamily="34" charset="0"/>
              </a:rPr>
              <a:t> the conceptual framework for country approaches to safeguards.</a:t>
            </a:r>
          </a:p>
          <a:p>
            <a:pPr marL="247650" indent="-171450" eaLnBrk="1" hangingPunct="1">
              <a:spcBef>
                <a:spcPct val="0"/>
              </a:spcBef>
              <a:buClr>
                <a:srgbClr val="000000"/>
              </a:buClr>
              <a:buFont typeface="Arial" panose="020B0604020202020204" pitchFamily="34" charset="0"/>
              <a:buChar char="•"/>
            </a:pPr>
            <a:endParaRPr lang="en-US" altLang="en-US" b="0" dirty="0" smtClean="0">
              <a:solidFill>
                <a:srgbClr val="E36C09"/>
              </a:solidFill>
              <a:latin typeface="Calibri" pitchFamily="34" charset="0"/>
              <a:ea typeface="Calibri" pitchFamily="34" charset="0"/>
              <a:cs typeface="Calibri" pitchFamily="34" charset="0"/>
              <a:sym typeface="Calibri" pitchFamily="34" charset="0"/>
            </a:endParaRPr>
          </a:p>
          <a:p>
            <a:pPr marL="247650" indent="-171450" eaLnBrk="1" hangingPunct="1">
              <a:spcBef>
                <a:spcPct val="0"/>
              </a:spcBef>
              <a:buClr>
                <a:srgbClr val="000000"/>
              </a:buClr>
              <a:buFont typeface="Arial" panose="020B0604020202020204" pitchFamily="34" charset="0"/>
              <a:buChar char="•"/>
            </a:pPr>
            <a:r>
              <a:rPr lang="en-US" altLang="en-US" b="0" dirty="0" smtClean="0">
                <a:solidFill>
                  <a:srgbClr val="E36C09"/>
                </a:solidFill>
                <a:latin typeface="Calibri" pitchFamily="34" charset="0"/>
                <a:ea typeface="Calibri" pitchFamily="34" charset="0"/>
                <a:cs typeface="Calibri" pitchFamily="34" charset="0"/>
                <a:sym typeface="Calibri" pitchFamily="34" charset="0"/>
              </a:rPr>
              <a:t>It elaborates of the simplified</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version given in the previous slide.</a:t>
            </a:r>
          </a:p>
          <a:p>
            <a:pPr marL="247650" indent="-171450" eaLnBrk="1" hangingPunct="1">
              <a:spcBef>
                <a:spcPct val="0"/>
              </a:spcBef>
              <a:buClr>
                <a:srgbClr val="000000"/>
              </a:buClr>
              <a:buFont typeface="Arial" panose="020B0604020202020204" pitchFamily="34" charset="0"/>
              <a:buChar char="•"/>
            </a:pPr>
            <a:endParaRPr lang="en-US" altLang="en-US" b="0" baseline="0" dirty="0" smtClean="0">
              <a:solidFill>
                <a:srgbClr val="E36C09"/>
              </a:solidFill>
              <a:latin typeface="Calibri" pitchFamily="34" charset="0"/>
              <a:ea typeface="Calibri" pitchFamily="34" charset="0"/>
              <a:cs typeface="Calibri" pitchFamily="34" charset="0"/>
              <a:sym typeface="Calibri" pitchFamily="34" charset="0"/>
            </a:endParaRPr>
          </a:p>
          <a:p>
            <a:pPr marL="247650" indent="-171450" eaLnBrk="1" hangingPunct="1">
              <a:spcBef>
                <a:spcPct val="0"/>
              </a:spcBef>
              <a:buClr>
                <a:srgbClr val="000000"/>
              </a:buClr>
              <a:buFont typeface="Arial" panose="020B0604020202020204" pitchFamily="34" charset="0"/>
              <a:buChar char="•"/>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The purpose of this slide is to introduce, or remind, the audience of the key steps and </a:t>
            </a:r>
            <a:r>
              <a:rPr lang="en-US" altLang="en-US" b="0" baseline="0" dirty="0" err="1" smtClean="0">
                <a:solidFill>
                  <a:srgbClr val="E36C09"/>
                </a:solidFill>
                <a:latin typeface="Calibri" pitchFamily="34" charset="0"/>
                <a:ea typeface="Calibri" pitchFamily="34" charset="0"/>
                <a:cs typeface="Calibri" pitchFamily="34" charset="0"/>
                <a:sym typeface="Calibri" pitchFamily="34" charset="0"/>
              </a:rPr>
              <a:t>idealised</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sequencing of the country approach framework, before superimposing additional layers of information in the subsequent slides. </a:t>
            </a:r>
            <a:r>
              <a:rPr lang="en-US" altLang="en-US" b="0" dirty="0" smtClean="0">
                <a:solidFill>
                  <a:srgbClr val="E36C09"/>
                </a:solidFill>
                <a:latin typeface="Calibri" pitchFamily="34" charset="0"/>
                <a:ea typeface="Calibri" pitchFamily="34" charset="0"/>
                <a:cs typeface="Calibri" pitchFamily="34" charset="0"/>
                <a:sym typeface="Calibri" pitchFamily="34" charset="0"/>
              </a:rPr>
              <a:t> </a:t>
            </a:r>
          </a:p>
          <a:p>
            <a:pPr marL="247650" indent="-171450" eaLnBrk="1" hangingPunct="1">
              <a:spcBef>
                <a:spcPct val="0"/>
              </a:spcBef>
              <a:buClr>
                <a:srgbClr val="000000"/>
              </a:buClr>
              <a:buFont typeface="Arial" panose="020B0604020202020204" pitchFamily="34" charset="0"/>
              <a:buChar char="•"/>
            </a:pPr>
            <a:endParaRPr lang="en-US" altLang="en-US" b="0" dirty="0" smtClean="0">
              <a:solidFill>
                <a:srgbClr val="E36C09"/>
              </a:solidFill>
              <a:latin typeface="Calibri" pitchFamily="34" charset="0"/>
              <a:ea typeface="Calibri" pitchFamily="34" charset="0"/>
              <a:cs typeface="Calibri" pitchFamily="34" charset="0"/>
              <a:sym typeface="Calibri" pitchFamily="34" charset="0"/>
            </a:endParaRPr>
          </a:p>
          <a:p>
            <a:pPr marL="247650" marR="0" indent="-171450" algn="l" defTabSz="914400" rtl="0" eaLnBrk="1" fontAlgn="auto" latinLnBrk="0" hangingPunct="1">
              <a:lnSpc>
                <a:spcPct val="100000"/>
              </a:lnSpc>
              <a:spcBef>
                <a:spcPct val="0"/>
              </a:spcBef>
              <a:spcAft>
                <a:spcPts val="0"/>
              </a:spcAft>
              <a:buClr>
                <a:srgbClr val="000000"/>
              </a:buClr>
              <a:buSzTx/>
              <a:buFont typeface="Arial" panose="020B0604020202020204" pitchFamily="34" charset="0"/>
              <a:buChar char="•"/>
              <a:tabLst/>
              <a:defRPr/>
            </a:pPr>
            <a:r>
              <a:rPr lang="en-US" altLang="en-US" b="0" dirty="0" smtClean="0">
                <a:solidFill>
                  <a:srgbClr val="E36C09"/>
                </a:solidFill>
                <a:latin typeface="Calibri" pitchFamily="34" charset="0"/>
                <a:ea typeface="Calibri" pitchFamily="34" charset="0"/>
                <a:cs typeface="Calibri" pitchFamily="34" charset="0"/>
                <a:sym typeface="Calibri" pitchFamily="34" charset="0"/>
              </a:rPr>
              <a:t>More information on the conceptual framework for country approaches to safeguards can be found</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in:</a:t>
            </a:r>
          </a:p>
          <a:p>
            <a:pPr marL="704850" marR="0" lvl="1" indent="-171450" algn="l" defTabSz="914400" rtl="0" eaLnBrk="1" fontAlgn="auto" latinLnBrk="0" hangingPunct="1">
              <a:lnSpc>
                <a:spcPct val="100000"/>
              </a:lnSpc>
              <a:spcBef>
                <a:spcPct val="0"/>
              </a:spcBef>
              <a:spcAft>
                <a:spcPts val="0"/>
              </a:spcAft>
              <a:buClr>
                <a:srgbClr val="000000"/>
              </a:buClr>
              <a:buSzTx/>
              <a:buFont typeface="Arial" panose="020B0604020202020204" pitchFamily="34" charset="0"/>
              <a:buChar char="•"/>
              <a:tabLst/>
              <a:defRPr/>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a:t>
            </a:r>
            <a:r>
              <a:rPr lang="en-GB" sz="1200" b="1" i="1" kern="1200" dirty="0" smtClean="0">
                <a:solidFill>
                  <a:schemeClr val="tx1"/>
                </a:solidFill>
                <a:effectLst/>
                <a:latin typeface="+mn-lt"/>
                <a:ea typeface="+mn-ea"/>
                <a:cs typeface="+mn-cs"/>
              </a:rPr>
              <a:t>Concept Brief: Country Approaches to Safeguards</a:t>
            </a:r>
            <a:r>
              <a:rPr lang="en-GB" sz="1200" b="0" i="0" kern="1200" dirty="0" smtClean="0">
                <a:solidFill>
                  <a:schemeClr val="tx1"/>
                </a:solidFill>
                <a:effectLst/>
                <a:latin typeface="+mn-lt"/>
                <a:ea typeface="+mn-ea"/>
                <a:cs typeface="+mn-cs"/>
              </a:rPr>
              <a:t>’ available at http://www.unredd.net/index.php?view=document&amp;alias=11892-un-redd-framework-for-supporting-the-development-of-country-approaches-to-safeguards-en-11892&amp;category_slug=safeguards-multiple-benefits-297&amp;layout=default&amp;option=com_docman&amp;Itemid=134;</a:t>
            </a:r>
            <a:r>
              <a:rPr lang="en-GB" sz="1200" b="0" i="0" kern="1200" baseline="0" dirty="0" smtClean="0">
                <a:solidFill>
                  <a:schemeClr val="tx1"/>
                </a:solidFill>
                <a:effectLst/>
                <a:latin typeface="+mn-lt"/>
                <a:ea typeface="+mn-ea"/>
                <a:cs typeface="+mn-cs"/>
              </a:rPr>
              <a:t> and</a:t>
            </a:r>
          </a:p>
          <a:p>
            <a:pPr marL="704850" marR="0" lvl="1" indent="-171450" algn="l" defTabSz="914400" rtl="0" eaLnBrk="1" fontAlgn="auto" latinLnBrk="0" hangingPunct="1">
              <a:lnSpc>
                <a:spcPct val="100000"/>
              </a:lnSpc>
              <a:spcBef>
                <a:spcPct val="0"/>
              </a:spcBef>
              <a:spcAft>
                <a:spcPts val="0"/>
              </a:spcAft>
              <a:buClr>
                <a:srgbClr val="000000"/>
              </a:buClr>
              <a:buSzTx/>
              <a:buFont typeface="Arial" panose="020B0604020202020204" pitchFamily="34" charset="0"/>
              <a:buChar char="•"/>
              <a:tabLst/>
              <a:defRPr/>
            </a:pPr>
            <a:r>
              <a:rPr lang="en-GB" sz="1200" b="0" i="0" kern="1200" dirty="0" smtClean="0">
                <a:solidFill>
                  <a:schemeClr val="tx1"/>
                </a:solidFill>
                <a:effectLst/>
                <a:latin typeface="+mn-lt"/>
                <a:ea typeface="+mn-ea"/>
                <a:cs typeface="+mn-cs"/>
              </a:rPr>
              <a:t>‘</a:t>
            </a:r>
            <a:r>
              <a:rPr lang="en-GB" sz="1200" b="1" i="1" kern="1200" dirty="0" smtClean="0">
                <a:solidFill>
                  <a:schemeClr val="tx1"/>
                </a:solidFill>
                <a:effectLst/>
                <a:latin typeface="+mn-lt"/>
                <a:ea typeface="+mn-ea"/>
                <a:cs typeface="+mn-cs"/>
              </a:rPr>
              <a:t>Safeguard Webinar Series - Module 2 - Country Approaches to Safeguards</a:t>
            </a:r>
            <a:r>
              <a:rPr lang="en-GB" sz="1200" b="1" i="0" kern="1200" dirty="0" smtClean="0">
                <a:solidFill>
                  <a:schemeClr val="tx1"/>
                </a:solidFill>
                <a:effectLst/>
                <a:latin typeface="+mn-lt"/>
                <a:ea typeface="+mn-ea"/>
                <a:cs typeface="+mn-cs"/>
              </a:rPr>
              <a:t>’ </a:t>
            </a:r>
            <a:r>
              <a:rPr lang="en-GB" sz="1200" b="0" i="0" kern="1200" dirty="0" smtClean="0">
                <a:solidFill>
                  <a:schemeClr val="tx1"/>
                </a:solidFill>
                <a:effectLst/>
                <a:latin typeface="+mn-lt"/>
                <a:ea typeface="+mn-ea"/>
                <a:cs typeface="+mn-cs"/>
              </a:rPr>
              <a:t>available at: http://www.unredd.net/index.php?view=document&amp;alias=14232-safeguard-webinar-series-module-2-country-approach-to-safeguards-v10&amp;category_slug=internal-knowledge-products&amp;layout=default&amp;option=com_docman&amp;Itemid=134.  </a:t>
            </a:r>
          </a:p>
          <a:p>
            <a:pPr marL="247650" indent="-171450" eaLnBrk="1" hangingPunct="1">
              <a:spcBef>
                <a:spcPct val="0"/>
              </a:spcBef>
              <a:buClr>
                <a:srgbClr val="000000"/>
              </a:buClr>
              <a:buFont typeface="Arial" panose="020B0604020202020204" pitchFamily="34" charset="0"/>
              <a:buChar char="•"/>
            </a:pPr>
            <a:endParaRPr lang="en-US" altLang="en-US" b="0" dirty="0" smtClean="0">
              <a:solidFill>
                <a:srgbClr val="E36C09"/>
              </a:solidFill>
              <a:latin typeface="Calibri" pitchFamily="34" charset="0"/>
              <a:ea typeface="Calibri" pitchFamily="34" charset="0"/>
              <a:cs typeface="Calibri" pitchFamily="34" charset="0"/>
              <a:sym typeface="Calibri" pitchFamily="34" charset="0"/>
            </a:endParaRPr>
          </a:p>
        </p:txBody>
      </p:sp>
      <p:sp>
        <p:nvSpPr>
          <p:cNvPr id="14340" name="Shape 681"/>
          <p:cNvSpPr>
            <a:spLocks noGrp="1"/>
          </p:cNvSpPr>
          <p:nvPr>
            <p:ph type="sldNum" sz="quarter" idx="12"/>
          </p:nvPr>
        </p:nvSpPr>
        <p:spPr>
          <a:noFill/>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8FCC92E5-2F94-4370-86BA-387B726A852E}" type="slidenum">
              <a:rPr lang="en-US" altLang="en-US" smtClean="0">
                <a:solidFill>
                  <a:srgbClr val="000000"/>
                </a:solidFill>
                <a:latin typeface="Calibri" pitchFamily="34" charset="0"/>
              </a:rPr>
              <a:pPr eaLnBrk="1" hangingPunct="1">
                <a:spcBef>
                  <a:spcPct val="0"/>
                </a:spcBef>
              </a:pPr>
              <a:t>8</a:t>
            </a:fld>
            <a:endParaRPr lang="en-US" altLang="en-US" smtClean="0">
              <a:solidFill>
                <a:srgbClr val="000000"/>
              </a:solidFill>
              <a:latin typeface="Calibri" pitchFamily="34" charset="0"/>
            </a:endParaRPr>
          </a:p>
        </p:txBody>
      </p:sp>
    </p:spTree>
    <p:extLst>
      <p:ext uri="{BB962C8B-B14F-4D97-AF65-F5344CB8AC3E}">
        <p14:creationId xmlns:p14="http://schemas.microsoft.com/office/powerpoint/2010/main" val="1881370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Shape 679"/>
          <p:cNvSpPr>
            <a:spLocks noGrp="1" noRot="1" noChangeAspect="1" noTextEdit="1"/>
          </p:cNvSpPr>
          <p:nvPr>
            <p:ph type="sldImg" idx="2"/>
          </p:nvPr>
        </p:nvSpPr>
        <p:spPr>
          <a:noFill/>
          <a:ln>
            <a:headEnd/>
            <a:tailEnd/>
          </a:ln>
        </p:spPr>
      </p:sp>
      <p:sp>
        <p:nvSpPr>
          <p:cNvPr id="14339" name="Shape 680"/>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tIns="45700" bIns="45700" numCol="1" compatLnSpc="1">
            <a:prstTxWarp prst="textNoShape">
              <a:avLst/>
            </a:prstTxWarp>
          </a:bodyPr>
          <a:lstStyle/>
          <a:p>
            <a:pPr marL="247650" indent="-171450" eaLnBrk="1" hangingPunct="1">
              <a:spcBef>
                <a:spcPct val="0"/>
              </a:spcBef>
              <a:buClr>
                <a:srgbClr val="000000"/>
              </a:buClr>
              <a:buFont typeface="Arial" panose="020B0604020202020204" pitchFamily="34" charset="0"/>
              <a:buChar char="•"/>
            </a:pPr>
            <a:r>
              <a:rPr lang="en-US" altLang="en-US" b="0" dirty="0" smtClean="0">
                <a:solidFill>
                  <a:srgbClr val="E36C09"/>
                </a:solidFill>
                <a:latin typeface="Calibri" pitchFamily="34" charset="0"/>
                <a:ea typeface="Calibri" pitchFamily="34" charset="0"/>
                <a:cs typeface="Calibri" pitchFamily="34" charset="0"/>
                <a:sym typeface="Calibri" pitchFamily="34" charset="0"/>
              </a:rPr>
              <a:t>This slide indicates the key steps in the country approach framework</a:t>
            </a: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 where safeguards and safeguard requirements, other than those of the UNFCCC (e.g. those of the FCPF Readiness and Carbon Funds) can be accommodated into a single country-led safeguard process for REDD+.</a:t>
            </a:r>
          </a:p>
          <a:p>
            <a:pPr marL="247650" indent="-171450" eaLnBrk="1" hangingPunct="1">
              <a:spcBef>
                <a:spcPct val="0"/>
              </a:spcBef>
              <a:buClr>
                <a:srgbClr val="000000"/>
              </a:buClr>
              <a:buFont typeface="Arial" panose="020B0604020202020204" pitchFamily="34" charset="0"/>
              <a:buChar char="•"/>
            </a:pPr>
            <a:endParaRPr lang="en-US" altLang="en-US" b="0" baseline="0" dirty="0" smtClean="0">
              <a:solidFill>
                <a:srgbClr val="E36C09"/>
              </a:solidFill>
              <a:latin typeface="Calibri" pitchFamily="34" charset="0"/>
              <a:ea typeface="Calibri" pitchFamily="34" charset="0"/>
              <a:cs typeface="Calibri" pitchFamily="34" charset="0"/>
              <a:sym typeface="Calibri" pitchFamily="34" charset="0"/>
            </a:endParaRPr>
          </a:p>
          <a:p>
            <a:pPr marL="247650" indent="-171450" eaLnBrk="1" hangingPunct="1">
              <a:spcBef>
                <a:spcPct val="0"/>
              </a:spcBef>
              <a:buClr>
                <a:srgbClr val="000000"/>
              </a:buClr>
              <a:buFont typeface="Arial" panose="020B0604020202020204" pitchFamily="34" charset="0"/>
              <a:buChar char="•"/>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The two key steps being:</a:t>
            </a:r>
          </a:p>
          <a:p>
            <a:pPr marL="762000" lvl="1" indent="-228600" eaLnBrk="1" hangingPunct="1">
              <a:spcBef>
                <a:spcPct val="0"/>
              </a:spcBef>
              <a:buClr>
                <a:srgbClr val="000000"/>
              </a:buClr>
              <a:buFont typeface="+mj-lt"/>
              <a:buAutoNum type="arabicPeriod"/>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Defining the goals (which safeguards to apply?) and scope (to what actions?); and   </a:t>
            </a:r>
          </a:p>
          <a:p>
            <a:pPr marL="762000" lvl="1" indent="-228600" eaLnBrk="1" hangingPunct="1">
              <a:spcBef>
                <a:spcPct val="0"/>
              </a:spcBef>
              <a:buClr>
                <a:srgbClr val="000000"/>
              </a:buClr>
              <a:buFont typeface="+mj-lt"/>
              <a:buAutoNum type="arabicPeriod"/>
            </a:pPr>
            <a:r>
              <a:rPr lang="en-US" altLang="en-US" b="0" baseline="0" dirty="0" smtClean="0">
                <a:solidFill>
                  <a:srgbClr val="E36C09"/>
                </a:solidFill>
                <a:latin typeface="Calibri" pitchFamily="34" charset="0"/>
                <a:ea typeface="Calibri" pitchFamily="34" charset="0"/>
                <a:cs typeface="Calibri" pitchFamily="34" charset="0"/>
                <a:sym typeface="Calibri" pitchFamily="34" charset="0"/>
              </a:rPr>
              <a:t>Clarifying the Cancun (and other adopted) safeguards in accordance with national circumstances </a:t>
            </a:r>
            <a:endParaRPr lang="en-US" altLang="en-US" b="0" dirty="0" smtClean="0">
              <a:solidFill>
                <a:srgbClr val="E36C09"/>
              </a:solidFill>
              <a:latin typeface="Calibri" pitchFamily="34" charset="0"/>
              <a:ea typeface="Calibri" pitchFamily="34" charset="0"/>
              <a:cs typeface="Calibri" pitchFamily="34" charset="0"/>
              <a:sym typeface="Calibri" pitchFamily="34" charset="0"/>
            </a:endParaRPr>
          </a:p>
        </p:txBody>
      </p:sp>
      <p:sp>
        <p:nvSpPr>
          <p:cNvPr id="14340" name="Shape 681"/>
          <p:cNvSpPr>
            <a:spLocks noGrp="1"/>
          </p:cNvSpPr>
          <p:nvPr>
            <p:ph type="sldNum" sz="quarter" idx="12"/>
          </p:nvPr>
        </p:nvSpPr>
        <p:spPr>
          <a:noFill/>
        </p:spPr>
        <p:txBody>
          <a:bodyP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8FCC92E5-2F94-4370-86BA-387B726A852E}" type="slidenum">
              <a:rPr lang="en-US" altLang="en-US" smtClean="0">
                <a:solidFill>
                  <a:srgbClr val="000000"/>
                </a:solidFill>
                <a:latin typeface="Calibri" pitchFamily="34" charset="0"/>
              </a:rPr>
              <a:pPr eaLnBrk="1" hangingPunct="1">
                <a:spcBef>
                  <a:spcPct val="0"/>
                </a:spcBef>
              </a:pPr>
              <a:t>9</a:t>
            </a:fld>
            <a:endParaRPr lang="en-US" altLang="en-US" smtClean="0">
              <a:solidFill>
                <a:srgbClr val="000000"/>
              </a:solidFill>
              <a:latin typeface="Calibri" pitchFamily="34" charset="0"/>
            </a:endParaRPr>
          </a:p>
        </p:txBody>
      </p:sp>
    </p:spTree>
    <p:extLst>
      <p:ext uri="{BB962C8B-B14F-4D97-AF65-F5344CB8AC3E}">
        <p14:creationId xmlns:p14="http://schemas.microsoft.com/office/powerpoint/2010/main" val="1099053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BE32BA-78BE-4985-9464-5007EDC15706}" type="datetimeFigureOut">
              <a:rPr lang="en-US" smtClean="0"/>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227153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E32BA-78BE-4985-9464-5007EDC15706}" type="datetimeFigureOut">
              <a:rPr lang="en-US" smtClean="0"/>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2383067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E32BA-78BE-4985-9464-5007EDC15706}" type="datetimeFigureOut">
              <a:rPr lang="en-US" smtClean="0"/>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145755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E32BA-78BE-4985-9464-5007EDC15706}" type="datetimeFigureOut">
              <a:rPr lang="en-US" smtClean="0"/>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414123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E32BA-78BE-4985-9464-5007EDC15706}" type="datetimeFigureOut">
              <a:rPr lang="en-US" smtClean="0"/>
              <a:t>4/14/2016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144829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BE32BA-78BE-4985-9464-5007EDC15706}" type="datetimeFigureOut">
              <a:rPr lang="en-US" smtClean="0"/>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72830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BE32BA-78BE-4985-9464-5007EDC15706}" type="datetimeFigureOut">
              <a:rPr lang="en-US" smtClean="0"/>
              <a:t>4/14/2016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3985950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BE32BA-78BE-4985-9464-5007EDC15706}" type="datetimeFigureOut">
              <a:rPr lang="en-US" smtClean="0"/>
              <a:t>4/14/2016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3852262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E32BA-78BE-4985-9464-5007EDC15706}" type="datetimeFigureOut">
              <a:rPr lang="en-US" smtClean="0"/>
              <a:t>4/14/2016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1101909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E32BA-78BE-4985-9464-5007EDC15706}" type="datetimeFigureOut">
              <a:rPr lang="en-US" smtClean="0"/>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210557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E32BA-78BE-4985-9464-5007EDC15706}" type="datetimeFigureOut">
              <a:rPr lang="en-US" smtClean="0"/>
              <a:t>4/14/2016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5C4B3-9F4F-4FFD-9589-759C970BD1BB}" type="slidenum">
              <a:rPr lang="en-US" smtClean="0"/>
              <a:t>‹#›</a:t>
            </a:fld>
            <a:endParaRPr lang="en-US"/>
          </a:p>
        </p:txBody>
      </p:sp>
    </p:spTree>
    <p:extLst>
      <p:ext uri="{BB962C8B-B14F-4D97-AF65-F5344CB8AC3E}">
        <p14:creationId xmlns:p14="http://schemas.microsoft.com/office/powerpoint/2010/main" val="290568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E32BA-78BE-4985-9464-5007EDC15706}" type="datetimeFigureOut">
              <a:rPr lang="en-US" smtClean="0"/>
              <a:t>4/14/2016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85C4B3-9F4F-4FFD-9589-759C970BD1BB}" type="slidenum">
              <a:rPr lang="en-US" smtClean="0"/>
              <a:t>‹#›</a:t>
            </a:fld>
            <a:endParaRPr lang="en-US"/>
          </a:p>
        </p:txBody>
      </p:sp>
    </p:spTree>
    <p:extLst>
      <p:ext uri="{BB962C8B-B14F-4D97-AF65-F5344CB8AC3E}">
        <p14:creationId xmlns:p14="http://schemas.microsoft.com/office/powerpoint/2010/main" val="2510813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nredd.net/index.php?view=document&amp;alias=11892-un-redd-framework-for-supporting-the-development-of-country-approaches-to-safeguards-en-11892&amp;category_slug=safeguards-multiple-benefits-297&amp;layout=default&amp;option=com_docman&amp;Itemid=134."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forestcarbonpartnership.org/common-approach-environmental-and-social-safeguard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forestcarbonpartnership.org/sites/fcp/files/2014/MArch/March/FCPF%20Carbon%20Fund%20Methodological%20Framework%20Final%20Dec%2020%202013.pdf" TargetMode="External"/><Relationship Id="rId5" Type="http://schemas.openxmlformats.org/officeDocument/2006/relationships/hyperlink" Target="https://www.forestcarbonpartnership.org/draft-toolbox-addressing-grievances-and-disputes-during-redd-readiness-preparation-0" TargetMode="External"/><Relationship Id="rId4" Type="http://schemas.openxmlformats.org/officeDocument/2006/relationships/hyperlink" Target="https://www.forestcarbonpartnership.org/sites/fcp/files/2013/May2013/Guidelines%20on%20Stakeholder%20Engagement%20April%2020,%202012%20(revision%20of%20March%2025th%20version).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bwMode="auto">
          <a:xfrm>
            <a:off x="152400" y="1120775"/>
            <a:ext cx="11734800" cy="239052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normAutofit/>
          </a:bodyPr>
          <a:lstStyle/>
          <a:p>
            <a:pPr>
              <a:buClr>
                <a:srgbClr val="000000"/>
              </a:buClr>
            </a:pPr>
            <a:r>
              <a:rPr lang="en-GB" sz="4000" b="1" dirty="0"/>
              <a:t>FCPF and UNFCCC Safeguards Requirements: </a:t>
            </a:r>
            <a:r>
              <a:rPr lang="en-GB" sz="4000" b="1" dirty="0" smtClean="0"/>
              <a:t/>
            </a:r>
            <a:br>
              <a:rPr lang="en-GB" sz="4000" b="1" dirty="0" smtClean="0"/>
            </a:br>
            <a:r>
              <a:rPr lang="en-GB" sz="4000" b="1" dirty="0" smtClean="0"/>
              <a:t>Key </a:t>
            </a:r>
            <a:r>
              <a:rPr lang="en-GB" sz="4000" b="1" dirty="0"/>
              <a:t>Differences and Potential Synergies</a:t>
            </a:r>
            <a:endParaRPr lang="fr-FR" altLang="fr-FR" sz="3200" b="1" dirty="0">
              <a:latin typeface="Myriad Pro" pitchFamily="34" charset="0"/>
              <a:ea typeface="+mn-ea"/>
              <a:cs typeface="+mn-cs"/>
            </a:endParaRPr>
          </a:p>
        </p:txBody>
      </p:sp>
    </p:spTree>
    <p:extLst>
      <p:ext uri="{BB962C8B-B14F-4D97-AF65-F5344CB8AC3E}">
        <p14:creationId xmlns:p14="http://schemas.microsoft.com/office/powerpoint/2010/main" val="3705224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hape 634"/>
          <p:cNvSpPr>
            <a:spLocks noChangeArrowheads="1"/>
          </p:cNvSpPr>
          <p:nvPr/>
        </p:nvSpPr>
        <p:spPr bwMode="auto">
          <a:xfrm>
            <a:off x="8707438" y="165100"/>
            <a:ext cx="1757362" cy="6769100"/>
          </a:xfrm>
          <a:prstGeom prst="rect">
            <a:avLst/>
          </a:prstGeom>
          <a:solidFill>
            <a:schemeClr val="bg1"/>
          </a:solidFill>
          <a:ln w="25400">
            <a:solidFill>
              <a:schemeClr val="accent1"/>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endParaRPr lang="en-US" altLang="en-US" sz="1800">
              <a:latin typeface="Calibri" pitchFamily="34" charset="0"/>
              <a:sym typeface="Calibri" pitchFamily="34" charset="0"/>
            </a:endParaRPr>
          </a:p>
        </p:txBody>
      </p:sp>
      <p:sp>
        <p:nvSpPr>
          <p:cNvPr id="10243" name="Shape 635"/>
          <p:cNvSpPr>
            <a:spLocks noChangeArrowheads="1"/>
          </p:cNvSpPr>
          <p:nvPr/>
        </p:nvSpPr>
        <p:spPr bwMode="auto">
          <a:xfrm>
            <a:off x="1676400" y="2973389"/>
            <a:ext cx="1447800" cy="1296987"/>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safeguard goals and scope</a:t>
            </a:r>
          </a:p>
        </p:txBody>
      </p:sp>
      <p:sp>
        <p:nvSpPr>
          <p:cNvPr id="10244" name="Shape 636"/>
          <p:cNvSpPr>
            <a:spLocks noChangeArrowheads="1"/>
          </p:cNvSpPr>
          <p:nvPr/>
        </p:nvSpPr>
        <p:spPr bwMode="auto">
          <a:xfrm>
            <a:off x="7026275" y="1820863"/>
            <a:ext cx="1462088"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Revise existing (develop new) PLRs</a:t>
            </a:r>
          </a:p>
        </p:txBody>
      </p:sp>
      <p:sp>
        <p:nvSpPr>
          <p:cNvPr id="10245" name="Shape 637"/>
          <p:cNvSpPr>
            <a:spLocks noChangeArrowheads="1"/>
          </p:cNvSpPr>
          <p:nvPr/>
        </p:nvSpPr>
        <p:spPr bwMode="auto">
          <a:xfrm>
            <a:off x="8931275" y="1820863"/>
            <a:ext cx="1366838" cy="1008062"/>
          </a:xfrm>
          <a:prstGeom prst="rect">
            <a:avLst/>
          </a:prstGeom>
          <a:solidFill>
            <a:srgbClr val="4B841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addressed</a:t>
            </a:r>
          </a:p>
        </p:txBody>
      </p:sp>
      <p:sp>
        <p:nvSpPr>
          <p:cNvPr id="10246" name="Shape 638"/>
          <p:cNvSpPr>
            <a:spLocks noChangeArrowheads="1"/>
          </p:cNvSpPr>
          <p:nvPr/>
        </p:nvSpPr>
        <p:spPr bwMode="auto">
          <a:xfrm>
            <a:off x="5257801" y="1820863"/>
            <a:ext cx="1503363"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policies, laws and regulations (PLRs)</a:t>
            </a:r>
          </a:p>
        </p:txBody>
      </p:sp>
      <p:sp>
        <p:nvSpPr>
          <p:cNvPr id="10247" name="Shape 639"/>
          <p:cNvSpPr>
            <a:spLocks noChangeArrowheads="1"/>
          </p:cNvSpPr>
          <p:nvPr/>
        </p:nvSpPr>
        <p:spPr bwMode="auto">
          <a:xfrm>
            <a:off x="5257801" y="3117851"/>
            <a:ext cx="1503363"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capacity to implement PLRs</a:t>
            </a:r>
          </a:p>
        </p:txBody>
      </p:sp>
      <p:sp>
        <p:nvSpPr>
          <p:cNvPr id="10248" name="Shape 640"/>
          <p:cNvSpPr>
            <a:spLocks noChangeArrowheads="1"/>
          </p:cNvSpPr>
          <p:nvPr/>
        </p:nvSpPr>
        <p:spPr bwMode="auto">
          <a:xfrm>
            <a:off x="7026275" y="3117851"/>
            <a:ext cx="1462088"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Strengthen capacity to implement PLRs</a:t>
            </a:r>
          </a:p>
        </p:txBody>
      </p:sp>
      <p:sp>
        <p:nvSpPr>
          <p:cNvPr id="10249" name="Shape 641"/>
          <p:cNvSpPr>
            <a:spLocks noChangeArrowheads="1"/>
          </p:cNvSpPr>
          <p:nvPr/>
        </p:nvSpPr>
        <p:spPr bwMode="auto">
          <a:xfrm>
            <a:off x="8931275" y="3117851"/>
            <a:ext cx="1366838" cy="1008063"/>
          </a:xfrm>
          <a:prstGeom prst="rect">
            <a:avLst/>
          </a:prstGeom>
          <a:solidFill>
            <a:srgbClr val="36609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respected</a:t>
            </a:r>
          </a:p>
        </p:txBody>
      </p:sp>
      <p:sp>
        <p:nvSpPr>
          <p:cNvPr id="10250" name="Shape 642"/>
          <p:cNvSpPr>
            <a:spLocks noChangeArrowheads="1"/>
          </p:cNvSpPr>
          <p:nvPr/>
        </p:nvSpPr>
        <p:spPr bwMode="auto">
          <a:xfrm>
            <a:off x="3505201" y="4413250"/>
            <a:ext cx="139541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SIS objectives</a:t>
            </a:r>
          </a:p>
        </p:txBody>
      </p:sp>
      <p:sp>
        <p:nvSpPr>
          <p:cNvPr id="10251" name="Shape 643"/>
          <p:cNvSpPr>
            <a:spLocks noChangeArrowheads="1"/>
          </p:cNvSpPr>
          <p:nvPr/>
        </p:nvSpPr>
        <p:spPr bwMode="auto">
          <a:xfrm>
            <a:off x="5257801" y="4413250"/>
            <a:ext cx="150336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Determine information needs and structure </a:t>
            </a:r>
          </a:p>
          <a:p>
            <a:pPr algn="ctr" eaLnBrk="1" hangingPunct="1">
              <a:buSzPct val="25000"/>
            </a:pPr>
            <a:r>
              <a:rPr lang="en-US" altLang="en-US">
                <a:solidFill>
                  <a:srgbClr val="FFFFFF"/>
                </a:solidFill>
                <a:latin typeface="Calibri" pitchFamily="34" charset="0"/>
                <a:sym typeface="Calibri" pitchFamily="34" charset="0"/>
              </a:rPr>
              <a:t>(e.g. indicators)</a:t>
            </a:r>
          </a:p>
        </p:txBody>
      </p:sp>
      <p:sp>
        <p:nvSpPr>
          <p:cNvPr id="10252" name="Shape 644"/>
          <p:cNvSpPr>
            <a:spLocks noChangeArrowheads="1"/>
          </p:cNvSpPr>
          <p:nvPr/>
        </p:nvSpPr>
        <p:spPr bwMode="auto">
          <a:xfrm>
            <a:off x="7026275" y="4413250"/>
            <a:ext cx="1462088"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information systems &amp; sources</a:t>
            </a:r>
          </a:p>
        </p:txBody>
      </p:sp>
      <p:sp>
        <p:nvSpPr>
          <p:cNvPr id="10253" name="Shape 645"/>
          <p:cNvSpPr>
            <a:spLocks noChangeArrowheads="1"/>
          </p:cNvSpPr>
          <p:nvPr/>
        </p:nvSpPr>
        <p:spPr bwMode="auto">
          <a:xfrm>
            <a:off x="8934451" y="4425950"/>
            <a:ext cx="1363663" cy="1068388"/>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 Information System</a:t>
            </a:r>
          </a:p>
        </p:txBody>
      </p:sp>
      <p:sp>
        <p:nvSpPr>
          <p:cNvPr id="10254" name="Shape 646"/>
          <p:cNvSpPr>
            <a:spLocks noChangeArrowheads="1"/>
          </p:cNvSpPr>
          <p:nvPr/>
        </p:nvSpPr>
        <p:spPr bwMode="auto">
          <a:xfrm>
            <a:off x="8936039" y="5710238"/>
            <a:ext cx="1362075" cy="1079500"/>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Summary of information</a:t>
            </a:r>
          </a:p>
        </p:txBody>
      </p:sp>
      <p:cxnSp>
        <p:nvCxnSpPr>
          <p:cNvPr id="10255" name="Shape 647"/>
          <p:cNvCxnSpPr>
            <a:cxnSpLocks noChangeShapeType="1"/>
            <a:stCxn id="10243" idx="3"/>
          </p:cNvCxnSpPr>
          <p:nvPr/>
        </p:nvCxnSpPr>
        <p:spPr bwMode="auto">
          <a:xfrm rot="10800000" flipH="1">
            <a:off x="3124200" y="2325688"/>
            <a:ext cx="330200" cy="12954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6" name="Shape 648"/>
          <p:cNvCxnSpPr>
            <a:cxnSpLocks noChangeShapeType="1"/>
            <a:stCxn id="10243" idx="3"/>
            <a:endCxn id="10247" idx="1"/>
          </p:cNvCxnSpPr>
          <p:nvPr/>
        </p:nvCxnSpPr>
        <p:spPr bwMode="auto">
          <a:xfrm>
            <a:off x="3124200" y="3621089"/>
            <a:ext cx="2133600"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57" name="Shape 649"/>
          <p:cNvCxnSpPr>
            <a:cxnSpLocks noChangeShapeType="1"/>
            <a:stCxn id="10243" idx="3"/>
            <a:endCxn id="10250" idx="1"/>
          </p:cNvCxnSpPr>
          <p:nvPr/>
        </p:nvCxnSpPr>
        <p:spPr bwMode="auto">
          <a:xfrm>
            <a:off x="3124200" y="3621088"/>
            <a:ext cx="381000" cy="1331912"/>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58" name="Shape 650"/>
          <p:cNvCxnSpPr>
            <a:cxnSpLocks noChangeShapeType="1"/>
            <a:stCxn id="10246" idx="3"/>
            <a:endCxn id="10244" idx="1"/>
          </p:cNvCxnSpPr>
          <p:nvPr/>
        </p:nvCxnSpPr>
        <p:spPr bwMode="auto">
          <a:xfrm>
            <a:off x="6761163" y="2325688"/>
            <a:ext cx="265112" cy="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9" name="Shape 651"/>
          <p:cNvCxnSpPr>
            <a:cxnSpLocks noChangeShapeType="1"/>
            <a:stCxn id="10244" idx="3"/>
            <a:endCxn id="10245" idx="1"/>
          </p:cNvCxnSpPr>
          <p:nvPr/>
        </p:nvCxnSpPr>
        <p:spPr bwMode="auto">
          <a:xfrm>
            <a:off x="8488363" y="2325688"/>
            <a:ext cx="442912" cy="127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60" name="Shape 652"/>
          <p:cNvCxnSpPr>
            <a:cxnSpLocks noChangeShapeType="1"/>
            <a:stCxn id="10247" idx="3"/>
            <a:endCxn id="10248" idx="1"/>
          </p:cNvCxnSpPr>
          <p:nvPr/>
        </p:nvCxnSpPr>
        <p:spPr bwMode="auto">
          <a:xfrm>
            <a:off x="6761163" y="3621089"/>
            <a:ext cx="265112"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1" name="Shape 653"/>
          <p:cNvCxnSpPr>
            <a:cxnSpLocks noChangeShapeType="1"/>
            <a:stCxn id="10248" idx="3"/>
            <a:endCxn id="10249" idx="1"/>
          </p:cNvCxnSpPr>
          <p:nvPr/>
        </p:nvCxnSpPr>
        <p:spPr bwMode="auto">
          <a:xfrm>
            <a:off x="8488363" y="3622675"/>
            <a:ext cx="442912" cy="12700"/>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2" name="Shape 654"/>
          <p:cNvCxnSpPr>
            <a:cxnSpLocks noChangeShapeType="1"/>
            <a:stCxn id="10250" idx="3"/>
            <a:endCxn id="10251" idx="1"/>
          </p:cNvCxnSpPr>
          <p:nvPr/>
        </p:nvCxnSpPr>
        <p:spPr bwMode="auto">
          <a:xfrm>
            <a:off x="4900614" y="4954588"/>
            <a:ext cx="357187"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3" name="Shape 655"/>
          <p:cNvCxnSpPr>
            <a:cxnSpLocks noChangeShapeType="1"/>
            <a:stCxn id="10251" idx="3"/>
            <a:endCxn id="10252" idx="1"/>
          </p:cNvCxnSpPr>
          <p:nvPr/>
        </p:nvCxnSpPr>
        <p:spPr bwMode="auto">
          <a:xfrm>
            <a:off x="6761163" y="4954588"/>
            <a:ext cx="265112"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4" name="Shape 656"/>
          <p:cNvCxnSpPr>
            <a:cxnSpLocks noChangeShapeType="1"/>
            <a:stCxn id="10252" idx="3"/>
            <a:endCxn id="10253" idx="1"/>
          </p:cNvCxnSpPr>
          <p:nvPr/>
        </p:nvCxnSpPr>
        <p:spPr bwMode="auto">
          <a:xfrm>
            <a:off x="8488364" y="4954588"/>
            <a:ext cx="446087" cy="635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5" name="Shape 657"/>
          <p:cNvCxnSpPr>
            <a:cxnSpLocks noChangeShapeType="1"/>
            <a:stCxn id="10253" idx="2"/>
            <a:endCxn id="10254" idx="0"/>
          </p:cNvCxnSpPr>
          <p:nvPr/>
        </p:nvCxnSpPr>
        <p:spPr bwMode="auto">
          <a:xfrm rot="16200000" flipH="1">
            <a:off x="9508332" y="5601495"/>
            <a:ext cx="215900" cy="1587"/>
          </a:xfrm>
          <a:prstGeom prst="curvedConnector3">
            <a:avLst>
              <a:gd name="adj1" fmla="val 50000"/>
            </a:avLst>
          </a:prstGeom>
          <a:noFill/>
          <a:ln w="38100">
            <a:solidFill>
              <a:srgbClr val="5F497A"/>
            </a:solidFill>
            <a:prstDash val="dot"/>
            <a:round/>
            <a:headEnd/>
            <a:tailEnd type="triangle" w="lg" len="lg"/>
          </a:ln>
          <a:extLst>
            <a:ext uri="{909E8E84-426E-40DD-AFC4-6F175D3DCCD1}">
              <a14:hiddenFill xmlns:a14="http://schemas.microsoft.com/office/drawing/2010/main">
                <a:noFill/>
              </a14:hiddenFill>
            </a:ext>
          </a:extLst>
        </p:spPr>
      </p:cxnSp>
      <p:sp>
        <p:nvSpPr>
          <p:cNvPr id="10266" name="Shape 658"/>
          <p:cNvSpPr txBox="1">
            <a:spLocks noChangeArrowheads="1"/>
          </p:cNvSpPr>
          <p:nvPr/>
        </p:nvSpPr>
        <p:spPr bwMode="auto">
          <a:xfrm>
            <a:off x="8836025" y="165100"/>
            <a:ext cx="1462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sz="2000" b="1">
                <a:solidFill>
                  <a:schemeClr val="accent1"/>
                </a:solidFill>
                <a:latin typeface="Calibri" pitchFamily="34" charset="0"/>
                <a:sym typeface="Calibri" pitchFamily="34" charset="0"/>
              </a:rPr>
              <a:t>UNFCCC</a:t>
            </a:r>
          </a:p>
        </p:txBody>
      </p:sp>
      <p:sp>
        <p:nvSpPr>
          <p:cNvPr id="10267" name="Shape 659"/>
          <p:cNvSpPr>
            <a:spLocks noChangeArrowheads="1"/>
          </p:cNvSpPr>
          <p:nvPr/>
        </p:nvSpPr>
        <p:spPr bwMode="auto">
          <a:xfrm>
            <a:off x="1525588" y="349251"/>
            <a:ext cx="1263650" cy="1025525"/>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dirty="0">
                <a:latin typeface="Calibri" pitchFamily="34" charset="0"/>
                <a:sym typeface="Calibri" pitchFamily="34" charset="0"/>
              </a:rPr>
              <a:t>Determine drivers </a:t>
            </a:r>
          </a:p>
          <a:p>
            <a:pPr algn="ctr" eaLnBrk="1" hangingPunct="1">
              <a:buSzPct val="25000"/>
            </a:pPr>
            <a:r>
              <a:rPr lang="en-US" altLang="en-US" dirty="0">
                <a:latin typeface="Calibri" pitchFamily="34" charset="0"/>
                <a:sym typeface="Calibri" pitchFamily="34" charset="0"/>
              </a:rPr>
              <a:t>(&amp; barriers)</a:t>
            </a:r>
          </a:p>
        </p:txBody>
      </p:sp>
      <p:sp>
        <p:nvSpPr>
          <p:cNvPr id="10268" name="Shape 660"/>
          <p:cNvSpPr>
            <a:spLocks noChangeArrowheads="1"/>
          </p:cNvSpPr>
          <p:nvPr/>
        </p:nvSpPr>
        <p:spPr bwMode="auto">
          <a:xfrm>
            <a:off x="2979738" y="323850"/>
            <a:ext cx="1262062" cy="1016000"/>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Identify policies and measures (PaMs)</a:t>
            </a:r>
          </a:p>
        </p:txBody>
      </p:sp>
      <p:sp>
        <p:nvSpPr>
          <p:cNvPr id="10269" name="Shape 661"/>
          <p:cNvSpPr>
            <a:spLocks noChangeArrowheads="1"/>
          </p:cNvSpPr>
          <p:nvPr/>
        </p:nvSpPr>
        <p:spPr bwMode="auto">
          <a:xfrm>
            <a:off x="4567239" y="349251"/>
            <a:ext cx="1258887" cy="989013"/>
          </a:xfrm>
          <a:prstGeom prst="roundRect">
            <a:avLst>
              <a:gd name="adj" fmla="val 16667"/>
            </a:avLst>
          </a:prstGeom>
          <a:solidFill>
            <a:srgbClr val="8B2D34"/>
          </a:solidFill>
          <a:ln w="38100">
            <a:solidFill>
              <a:srgbClr val="8B2D34"/>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benefits and risks of PaMs</a:t>
            </a:r>
          </a:p>
        </p:txBody>
      </p:sp>
      <p:cxnSp>
        <p:nvCxnSpPr>
          <p:cNvPr id="10270" name="Shape 662"/>
          <p:cNvCxnSpPr>
            <a:cxnSpLocks noChangeShapeType="1"/>
            <a:stCxn id="10269" idx="2"/>
          </p:cNvCxnSpPr>
          <p:nvPr/>
        </p:nvCxnSpPr>
        <p:spPr bwMode="auto">
          <a:xfrm rot="5400000">
            <a:off x="4440238" y="1063626"/>
            <a:ext cx="482600" cy="1031875"/>
          </a:xfrm>
          <a:prstGeom prst="curvedConnector3">
            <a:avLst>
              <a:gd name="adj1" fmla="val 50005"/>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1" name="Shape 663"/>
          <p:cNvCxnSpPr>
            <a:cxnSpLocks noChangeShapeType="1"/>
            <a:endCxn id="10268" idx="1"/>
          </p:cNvCxnSpPr>
          <p:nvPr/>
        </p:nvCxnSpPr>
        <p:spPr bwMode="auto">
          <a:xfrm>
            <a:off x="2789238" y="819150"/>
            <a:ext cx="190500" cy="12700"/>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2" name="Shape 664"/>
          <p:cNvCxnSpPr>
            <a:cxnSpLocks noChangeShapeType="1"/>
            <a:stCxn id="10268" idx="3"/>
            <a:endCxn id="10269" idx="1"/>
          </p:cNvCxnSpPr>
          <p:nvPr/>
        </p:nvCxnSpPr>
        <p:spPr bwMode="auto">
          <a:xfrm>
            <a:off x="4241800" y="831851"/>
            <a:ext cx="325438" cy="11113"/>
          </a:xfrm>
          <a:prstGeom prst="curvedConnector3">
            <a:avLst>
              <a:gd name="adj1" fmla="val 49995"/>
            </a:avLst>
          </a:prstGeom>
          <a:noFill/>
          <a:ln w="38100">
            <a:solidFill>
              <a:srgbClr val="8B2D34"/>
            </a:solidFill>
            <a:round/>
            <a:headEnd type="triangle" w="lg" len="lg"/>
            <a:tailEnd type="triangle" w="lg" len="lg"/>
          </a:ln>
          <a:extLst>
            <a:ext uri="{909E8E84-426E-40DD-AFC4-6F175D3DCCD1}">
              <a14:hiddenFill xmlns:a14="http://schemas.microsoft.com/office/drawing/2010/main">
                <a:noFill/>
              </a14:hiddenFill>
            </a:ext>
          </a:extLst>
        </p:spPr>
      </p:cxnSp>
      <p:sp>
        <p:nvSpPr>
          <p:cNvPr id="10273" name="Shape 665"/>
          <p:cNvSpPr>
            <a:spLocks noChangeArrowheads="1"/>
          </p:cNvSpPr>
          <p:nvPr/>
        </p:nvSpPr>
        <p:spPr bwMode="auto">
          <a:xfrm>
            <a:off x="8936039" y="596901"/>
            <a:ext cx="1362075" cy="1008063"/>
          </a:xfrm>
          <a:prstGeom prst="rect">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latin typeface="Calibri" pitchFamily="34" charset="0"/>
                <a:sym typeface="Calibri" pitchFamily="34" charset="0"/>
              </a:rPr>
              <a:t>National strategy/action plan (NS/AP)</a:t>
            </a:r>
          </a:p>
        </p:txBody>
      </p:sp>
      <p:sp>
        <p:nvSpPr>
          <p:cNvPr id="10274" name="Shape 666"/>
          <p:cNvSpPr>
            <a:spLocks noChangeArrowheads="1"/>
          </p:cNvSpPr>
          <p:nvPr/>
        </p:nvSpPr>
        <p:spPr bwMode="auto">
          <a:xfrm>
            <a:off x="6365875" y="366713"/>
            <a:ext cx="1258888" cy="989012"/>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Plan for managing benefits and risks of PaMs</a:t>
            </a:r>
          </a:p>
        </p:txBody>
      </p:sp>
      <p:cxnSp>
        <p:nvCxnSpPr>
          <p:cNvPr id="10275" name="Shape 667"/>
          <p:cNvCxnSpPr>
            <a:cxnSpLocks noChangeShapeType="1"/>
            <a:stCxn id="10269" idx="3"/>
            <a:endCxn id="10274" idx="1"/>
          </p:cNvCxnSpPr>
          <p:nvPr/>
        </p:nvCxnSpPr>
        <p:spPr bwMode="auto">
          <a:xfrm>
            <a:off x="5826125" y="842963"/>
            <a:ext cx="539750" cy="17462"/>
          </a:xfrm>
          <a:prstGeom prst="curvedConnector3">
            <a:avLst>
              <a:gd name="adj1" fmla="val 50000"/>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6" name="Shape 668"/>
          <p:cNvCxnSpPr>
            <a:cxnSpLocks noChangeShapeType="1"/>
            <a:stCxn id="10274" idx="3"/>
          </p:cNvCxnSpPr>
          <p:nvPr/>
        </p:nvCxnSpPr>
        <p:spPr bwMode="auto">
          <a:xfrm>
            <a:off x="7624764" y="860426"/>
            <a:ext cx="1311275" cy="17463"/>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7" name="Shape 669"/>
          <p:cNvCxnSpPr>
            <a:cxnSpLocks noChangeShapeType="1"/>
            <a:endCxn id="10243" idx="0"/>
          </p:cNvCxnSpPr>
          <p:nvPr/>
        </p:nvCxnSpPr>
        <p:spPr bwMode="auto">
          <a:xfrm rot="16200000" flipH="1">
            <a:off x="1280319" y="1853407"/>
            <a:ext cx="1592263" cy="647700"/>
          </a:xfrm>
          <a:prstGeom prst="curvedConnector3">
            <a:avLst>
              <a:gd name="adj1" fmla="val 50005"/>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8" name="Shape 670"/>
          <p:cNvCxnSpPr>
            <a:cxnSpLocks noChangeShapeType="1"/>
            <a:endCxn id="10243" idx="0"/>
          </p:cNvCxnSpPr>
          <p:nvPr/>
        </p:nvCxnSpPr>
        <p:spPr bwMode="auto">
          <a:xfrm rot="5400000">
            <a:off x="2042319" y="1739107"/>
            <a:ext cx="1592263" cy="876300"/>
          </a:xfrm>
          <a:prstGeom prst="curvedConnector3">
            <a:avLst>
              <a:gd name="adj1" fmla="val 50005"/>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sp>
        <p:nvSpPr>
          <p:cNvPr id="10279" name="Shape 671"/>
          <p:cNvSpPr>
            <a:spLocks noChangeArrowheads="1"/>
          </p:cNvSpPr>
          <p:nvPr/>
        </p:nvSpPr>
        <p:spPr bwMode="auto">
          <a:xfrm>
            <a:off x="3454400" y="1820863"/>
            <a:ext cx="1422400" cy="1008062"/>
          </a:xfrm>
          <a:prstGeom prst="roundRect">
            <a:avLst>
              <a:gd name="adj" fmla="val 16667"/>
            </a:avLst>
          </a:prstGeom>
          <a:solidFill>
            <a:srgbClr val="4B8412"/>
          </a:solidFill>
          <a:ln w="25400">
            <a:solidFill>
              <a:srgbClr val="4B8412"/>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Clarify Cancun safeguards in country context</a:t>
            </a:r>
          </a:p>
        </p:txBody>
      </p:sp>
      <p:cxnSp>
        <p:nvCxnSpPr>
          <p:cNvPr id="10280" name="Shape 672"/>
          <p:cNvCxnSpPr>
            <a:cxnSpLocks noChangeShapeType="1"/>
            <a:stCxn id="10279" idx="3"/>
            <a:endCxn id="10246" idx="1"/>
          </p:cNvCxnSpPr>
          <p:nvPr/>
        </p:nvCxnSpPr>
        <p:spPr bwMode="auto">
          <a:xfrm>
            <a:off x="4876800" y="2325688"/>
            <a:ext cx="381000" cy="0"/>
          </a:xfrm>
          <a:prstGeom prst="curvedConnector3">
            <a:avLst>
              <a:gd name="adj1" fmla="val 50000"/>
            </a:avLst>
          </a:prstGeom>
          <a:noFill/>
          <a:ln w="38100">
            <a:solidFill>
              <a:srgbClr val="4B8412"/>
            </a:solidFill>
            <a:round/>
            <a:headEnd type="triangle" w="lg" len="lg"/>
            <a:tailEnd type="triangle" w="lg" len="lg"/>
          </a:ln>
          <a:extLst>
            <a:ext uri="{909E8E84-426E-40DD-AFC4-6F175D3DCCD1}">
              <a14:hiddenFill xmlns:a14="http://schemas.microsoft.com/office/drawing/2010/main">
                <a:noFill/>
              </a14:hiddenFill>
            </a:ext>
          </a:extLst>
        </p:spPr>
      </p:cxnSp>
      <p:cxnSp>
        <p:nvCxnSpPr>
          <p:cNvPr id="10281" name="Shape 673"/>
          <p:cNvCxnSpPr>
            <a:cxnSpLocks noChangeShapeType="1"/>
            <a:stCxn id="10246" idx="2"/>
            <a:endCxn id="10247" idx="0"/>
          </p:cNvCxnSpPr>
          <p:nvPr/>
        </p:nvCxnSpPr>
        <p:spPr bwMode="auto">
          <a:xfrm rot="16200000" flipH="1">
            <a:off x="5865020" y="2972595"/>
            <a:ext cx="288925" cy="1587"/>
          </a:xfrm>
          <a:prstGeom prst="curvedConnector3">
            <a:avLst>
              <a:gd name="adj1" fmla="val 52208"/>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82" name="Shape 674"/>
          <p:cNvCxnSpPr>
            <a:cxnSpLocks noChangeShapeType="1"/>
            <a:stCxn id="10269" idx="2"/>
            <a:endCxn id="10246" idx="0"/>
          </p:cNvCxnSpPr>
          <p:nvPr/>
        </p:nvCxnSpPr>
        <p:spPr bwMode="auto">
          <a:xfrm rot="16200000" flipH="1">
            <a:off x="5361782" y="1173957"/>
            <a:ext cx="482600" cy="811213"/>
          </a:xfrm>
          <a:prstGeom prst="curvedConnector3">
            <a:avLst>
              <a:gd name="adj1" fmla="val 50005"/>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84" name="Shape 676"/>
          <p:cNvCxnSpPr>
            <a:cxnSpLocks noChangeShapeType="1"/>
            <a:stCxn id="10247" idx="2"/>
            <a:endCxn id="10251" idx="0"/>
          </p:cNvCxnSpPr>
          <p:nvPr/>
        </p:nvCxnSpPr>
        <p:spPr bwMode="auto">
          <a:xfrm rot="16200000" flipH="1">
            <a:off x="5865814" y="4268789"/>
            <a:ext cx="287337" cy="1587"/>
          </a:xfrm>
          <a:prstGeom prst="curvedConnector3">
            <a:avLst>
              <a:gd name="adj1" fmla="val 52208"/>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sp>
        <p:nvSpPr>
          <p:cNvPr id="10285" name="Shape 677"/>
          <p:cNvSpPr>
            <a:spLocks noChangeArrowheads="1"/>
          </p:cNvSpPr>
          <p:nvPr/>
        </p:nvSpPr>
        <p:spPr bwMode="auto">
          <a:xfrm rot="-734743">
            <a:off x="5051425" y="160338"/>
            <a:ext cx="1614488" cy="4375150"/>
          </a:xfrm>
          <a:prstGeom prst="ellipse">
            <a:avLst/>
          </a:prstGeom>
          <a:solidFill>
            <a:schemeClr val="bg1">
              <a:alpha val="59999"/>
            </a:schemeClr>
          </a:solidFill>
          <a:ln w="25400">
            <a:solidFill>
              <a:srgbClr val="FF0000"/>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r>
              <a:rPr lang="en-US" altLang="en-US" sz="3200" b="1">
                <a:solidFill>
                  <a:srgbClr val="FF0000"/>
                </a:solidFill>
                <a:latin typeface="Calibri" pitchFamily="34" charset="0"/>
                <a:sym typeface="Calibri" pitchFamily="34" charset="0"/>
              </a:rPr>
              <a:t>SESA</a:t>
            </a:r>
          </a:p>
        </p:txBody>
      </p:sp>
      <p:sp>
        <p:nvSpPr>
          <p:cNvPr id="10286" name="Shape 677"/>
          <p:cNvSpPr>
            <a:spLocks noChangeArrowheads="1"/>
          </p:cNvSpPr>
          <p:nvPr/>
        </p:nvSpPr>
        <p:spPr bwMode="auto">
          <a:xfrm rot="20747902">
            <a:off x="6451660" y="114809"/>
            <a:ext cx="1619250" cy="1390344"/>
          </a:xfrm>
          <a:prstGeom prst="ellipse">
            <a:avLst/>
          </a:prstGeom>
          <a:solidFill>
            <a:schemeClr val="bg1">
              <a:alpha val="59999"/>
            </a:schemeClr>
          </a:solidFill>
          <a:ln w="25400">
            <a:solidFill>
              <a:srgbClr val="FF0000"/>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r>
              <a:rPr lang="en-US" altLang="en-US" sz="3200" b="1">
                <a:solidFill>
                  <a:srgbClr val="FF0000"/>
                </a:solidFill>
                <a:latin typeface="Calibri" pitchFamily="34" charset="0"/>
                <a:sym typeface="Calibri" pitchFamily="34" charset="0"/>
              </a:rPr>
              <a:t>ESMF</a:t>
            </a:r>
          </a:p>
        </p:txBody>
      </p:sp>
      <p:cxnSp>
        <p:nvCxnSpPr>
          <p:cNvPr id="3" name="Curved Connector 2"/>
          <p:cNvCxnSpPr/>
          <p:nvPr/>
        </p:nvCxnSpPr>
        <p:spPr>
          <a:xfrm rot="16200000" flipH="1">
            <a:off x="7215586" y="2014141"/>
            <a:ext cx="2808286" cy="1989932"/>
          </a:xfrm>
          <a:prstGeom prst="curvedConnector3">
            <a:avLst>
              <a:gd name="adj1" fmla="val 50000"/>
            </a:avLst>
          </a:prstGeom>
          <a:ln w="1905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10285" idx="2"/>
            <a:endCxn id="10279" idx="2"/>
          </p:cNvCxnSpPr>
          <p:nvPr/>
        </p:nvCxnSpPr>
        <p:spPr>
          <a:xfrm rot="10800000" flipV="1">
            <a:off x="4165600" y="2519133"/>
            <a:ext cx="904192" cy="309792"/>
          </a:xfrm>
          <a:prstGeom prst="curvedConnector4">
            <a:avLst>
              <a:gd name="adj1" fmla="val 9656"/>
              <a:gd name="adj2" fmla="val 278841"/>
            </a:avLst>
          </a:prstGeom>
          <a:ln w="1905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54" name="Group 53"/>
          <p:cNvGrpSpPr/>
          <p:nvPr/>
        </p:nvGrpSpPr>
        <p:grpSpPr>
          <a:xfrm>
            <a:off x="346075" y="5805488"/>
            <a:ext cx="8142288" cy="719137"/>
            <a:chOff x="346075" y="5805488"/>
            <a:chExt cx="7127875" cy="719137"/>
          </a:xfrm>
        </p:grpSpPr>
        <p:sp>
          <p:nvSpPr>
            <p:cNvPr id="55" name="Striped Right Arrow 54"/>
            <p:cNvSpPr/>
            <p:nvPr/>
          </p:nvSpPr>
          <p:spPr>
            <a:xfrm>
              <a:off x="346075" y="5805488"/>
              <a:ext cx="7127875" cy="719137"/>
            </a:xfrm>
            <a:prstGeom prst="stripedRightArrow">
              <a:avLst/>
            </a:prstGeom>
            <a:solidFill>
              <a:schemeClr val="bg1">
                <a:lumMod val="50000"/>
              </a:schemeClr>
            </a:solidFill>
            <a:ln>
              <a:solidFill>
                <a:schemeClr val="bg1">
                  <a:lumMod val="50000"/>
                </a:schemeClr>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CH"/>
            </a:p>
          </p:txBody>
        </p:sp>
        <p:sp>
          <p:nvSpPr>
            <p:cNvPr id="56" name="TextBox 55"/>
            <p:cNvSpPr txBox="1">
              <a:spLocks noChangeArrowheads="1"/>
            </p:cNvSpPr>
            <p:nvPr/>
          </p:nvSpPr>
          <p:spPr bwMode="auto">
            <a:xfrm>
              <a:off x="2865438" y="6000750"/>
              <a:ext cx="2271712" cy="307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fr-FR" sz="1400" b="1" dirty="0" smtClean="0">
                  <a:solidFill>
                    <a:schemeClr val="lt1"/>
                  </a:solidFill>
                  <a:effectLst>
                    <a:outerShdw blurRad="38100" dist="38100" dir="2700000" algn="tl">
                      <a:srgbClr val="000000">
                        <a:alpha val="43137"/>
                      </a:srgbClr>
                    </a:outerShdw>
                  </a:effectLst>
                  <a:latin typeface="+mn-lt"/>
                  <a:cs typeface="+mn-cs"/>
                </a:rPr>
                <a:t>Stakeholder engagement</a:t>
              </a:r>
              <a:endParaRPr lang="fr-CH" altLang="fr-FR" sz="1400" b="1" dirty="0" smtClean="0">
                <a:solidFill>
                  <a:schemeClr val="lt1"/>
                </a:solidFill>
                <a:effectLst>
                  <a:outerShdw blurRad="38100" dist="38100" dir="2700000" algn="tl">
                    <a:srgbClr val="000000">
                      <a:alpha val="43137"/>
                    </a:srgbClr>
                  </a:outerShdw>
                </a:effectLst>
                <a:latin typeface="+mn-lt"/>
                <a:cs typeface="+mn-cs"/>
              </a:endParaRPr>
            </a:p>
          </p:txBody>
        </p:sp>
      </p:grpSp>
    </p:spTree>
    <p:extLst>
      <p:ext uri="{BB962C8B-B14F-4D97-AF65-F5344CB8AC3E}">
        <p14:creationId xmlns:p14="http://schemas.microsoft.com/office/powerpoint/2010/main" val="1808177346"/>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0285"/>
                                        </p:tgtEl>
                                        <p:attrNameLst>
                                          <p:attrName>style.visibility</p:attrName>
                                        </p:attrNameLst>
                                      </p:cBhvr>
                                      <p:to>
                                        <p:strVal val="visible"/>
                                      </p:to>
                                    </p:set>
                                    <p:animEffect transition="in" filter="wheel(1)">
                                      <p:cBhvr>
                                        <p:cTn id="7" dur="2000"/>
                                        <p:tgtEl>
                                          <p:spTgt spid="1028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0286"/>
                                        </p:tgtEl>
                                        <p:attrNameLst>
                                          <p:attrName>style.visibility</p:attrName>
                                        </p:attrNameLst>
                                      </p:cBhvr>
                                      <p:to>
                                        <p:strVal val="visible"/>
                                      </p:to>
                                    </p:set>
                                    <p:animEffect transition="in" filter="wheel(1)">
                                      <p:cBhvr>
                                        <p:cTn id="12" dur="2000"/>
                                        <p:tgtEl>
                                          <p:spTgt spid="1028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wipe(up)">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up)">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5" grpId="0" animBg="1"/>
      <p:bldP spid="1028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126"/>
          <p:cNvSpPr/>
          <p:nvPr/>
        </p:nvSpPr>
        <p:spPr bwMode="auto">
          <a:xfrm>
            <a:off x="104776" y="1235745"/>
            <a:ext cx="11965304" cy="2345655"/>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grpSp>
        <p:nvGrpSpPr>
          <p:cNvPr id="5" name="Shape 125"/>
          <p:cNvGrpSpPr>
            <a:grpSpLocks/>
          </p:cNvGrpSpPr>
          <p:nvPr/>
        </p:nvGrpSpPr>
        <p:grpSpPr bwMode="auto">
          <a:xfrm>
            <a:off x="132729" y="4600104"/>
            <a:ext cx="6012937" cy="1899181"/>
            <a:chOff x="7528" y="-547504"/>
            <a:chExt cx="2671250" cy="3027888"/>
          </a:xfrm>
        </p:grpSpPr>
        <p:sp>
          <p:nvSpPr>
            <p:cNvPr id="6" name="Shape 126"/>
            <p:cNvSpPr/>
            <p:nvPr/>
          </p:nvSpPr>
          <p:spPr>
            <a:xfrm>
              <a:off x="7528" y="-547504"/>
              <a:ext cx="2671250" cy="3027888"/>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7" name="Shape 127"/>
            <p:cNvSpPr txBox="1"/>
            <p:nvPr/>
          </p:nvSpPr>
          <p:spPr>
            <a:xfrm>
              <a:off x="68881" y="192412"/>
              <a:ext cx="2609897" cy="1274703"/>
            </a:xfrm>
            <a:prstGeom prst="rect">
              <a:avLst/>
            </a:prstGeom>
            <a:noFill/>
            <a:ln>
              <a:noFill/>
            </a:ln>
          </p:spPr>
          <p:txBody>
            <a:bodyPr lIns="123825" tIns="123825" rIns="123825" bIns="123825"/>
            <a:lstStyle/>
            <a:p>
              <a:pPr marL="285750" lvl="1" indent="-285750" fontAlgn="auto">
                <a:lnSpc>
                  <a:spcPct val="90000"/>
                </a:lnSpc>
                <a:spcBef>
                  <a:spcPts val="0"/>
                </a:spcBef>
                <a:spcAft>
                  <a:spcPts val="240"/>
                </a:spcAft>
                <a:buClr>
                  <a:srgbClr val="000000"/>
                </a:buClr>
                <a:buSzPct val="100000"/>
                <a:buFont typeface="Arial" panose="020B0604020202020204" pitchFamily="34" charset="0"/>
                <a:buChar char="•"/>
                <a:defRPr/>
              </a:pPr>
              <a:endParaRPr lang="en-US" sz="1600" kern="0" dirty="0">
                <a:solidFill>
                  <a:srgbClr val="000000"/>
                </a:solidFill>
                <a:latin typeface="Calibri"/>
                <a:ea typeface="Calibri"/>
                <a:cs typeface="Calibri"/>
                <a:sym typeface="Calibri"/>
                <a:rtl val="0"/>
              </a:endParaRPr>
            </a:p>
          </p:txBody>
        </p:sp>
      </p:grpSp>
      <p:sp>
        <p:nvSpPr>
          <p:cNvPr id="23" name="Shape 126"/>
          <p:cNvSpPr/>
          <p:nvPr/>
        </p:nvSpPr>
        <p:spPr bwMode="auto">
          <a:xfrm>
            <a:off x="6214428" y="4600105"/>
            <a:ext cx="5884307" cy="1899181"/>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40" name="TextBox 39"/>
          <p:cNvSpPr txBox="1"/>
          <p:nvPr/>
        </p:nvSpPr>
        <p:spPr>
          <a:xfrm>
            <a:off x="7041597" y="4230773"/>
            <a:ext cx="3973845" cy="369332"/>
          </a:xfrm>
          <a:prstGeom prst="rect">
            <a:avLst/>
          </a:prstGeom>
          <a:noFill/>
        </p:spPr>
        <p:txBody>
          <a:bodyPr wrap="none" rtlCol="0">
            <a:spAutoFit/>
          </a:bodyPr>
          <a:lstStyle/>
          <a:p>
            <a:r>
              <a:rPr lang="en-US" b="1" dirty="0" smtClean="0">
                <a:solidFill>
                  <a:srgbClr val="0070C0"/>
                </a:solidFill>
              </a:rPr>
              <a:t>Advantages of FCPF </a:t>
            </a:r>
            <a:r>
              <a:rPr lang="en-US" b="1" dirty="0" smtClean="0">
                <a:solidFill>
                  <a:srgbClr val="0070C0"/>
                </a:solidFill>
              </a:rPr>
              <a:t>Common Approach </a:t>
            </a:r>
            <a:endParaRPr lang="en-US" b="1" dirty="0">
              <a:solidFill>
                <a:srgbClr val="0070C0"/>
              </a:solidFill>
            </a:endParaRPr>
          </a:p>
        </p:txBody>
      </p:sp>
      <p:sp>
        <p:nvSpPr>
          <p:cNvPr id="43" name="TextBox 42"/>
          <p:cNvSpPr txBox="1"/>
          <p:nvPr/>
        </p:nvSpPr>
        <p:spPr>
          <a:xfrm>
            <a:off x="1368969" y="4243982"/>
            <a:ext cx="3540456" cy="369332"/>
          </a:xfrm>
          <a:prstGeom prst="rect">
            <a:avLst/>
          </a:prstGeom>
          <a:noFill/>
        </p:spPr>
        <p:txBody>
          <a:bodyPr wrap="none" rtlCol="0">
            <a:spAutoFit/>
          </a:bodyPr>
          <a:lstStyle/>
          <a:p>
            <a:r>
              <a:rPr lang="en-US" b="1" dirty="0" smtClean="0">
                <a:solidFill>
                  <a:srgbClr val="0070C0"/>
                </a:solidFill>
              </a:rPr>
              <a:t>Advantages of </a:t>
            </a:r>
            <a:r>
              <a:rPr lang="en-US" b="1" dirty="0" smtClean="0">
                <a:solidFill>
                  <a:srgbClr val="0070C0"/>
                </a:solidFill>
              </a:rPr>
              <a:t>country approaches </a:t>
            </a:r>
            <a:endParaRPr lang="en-US" b="1" dirty="0">
              <a:solidFill>
                <a:srgbClr val="0070C0"/>
              </a:solidFill>
            </a:endParaRPr>
          </a:p>
        </p:txBody>
      </p:sp>
      <p:sp>
        <p:nvSpPr>
          <p:cNvPr id="10" name="Shape 127"/>
          <p:cNvSpPr txBox="1"/>
          <p:nvPr/>
        </p:nvSpPr>
        <p:spPr bwMode="auto">
          <a:xfrm>
            <a:off x="6522083" y="4725051"/>
            <a:ext cx="5796918" cy="1554480"/>
          </a:xfrm>
          <a:prstGeom prst="rect">
            <a:avLst/>
          </a:prstGeom>
          <a:noFill/>
          <a:ln>
            <a:noFill/>
          </a:ln>
        </p:spPr>
        <p:txBody>
          <a:bodyPr lIns="123825" tIns="123825" rIns="123825" bIns="123825"/>
          <a:lstStyle/>
          <a:p>
            <a:pPr marL="285750" indent="-285750">
              <a:buFont typeface="Arial" panose="020B0604020202020204" pitchFamily="34" charset="0"/>
              <a:buChar char="•"/>
            </a:pPr>
            <a:r>
              <a:rPr lang="en-GB" dirty="0" smtClean="0"/>
              <a:t>More details and specificity on what each </a:t>
            </a:r>
            <a:r>
              <a:rPr lang="en-GB" dirty="0" smtClean="0"/>
              <a:t>WB safeguard means </a:t>
            </a:r>
            <a:r>
              <a:rPr lang="en-GB" dirty="0" smtClean="0"/>
              <a:t>and how to apply it effectively</a:t>
            </a:r>
          </a:p>
          <a:p>
            <a:pPr marL="285750" indent="-285750">
              <a:buFont typeface="Arial" panose="020B0604020202020204" pitchFamily="34" charset="0"/>
              <a:buChar char="•"/>
            </a:pPr>
            <a:r>
              <a:rPr lang="en-GB" dirty="0" smtClean="0"/>
              <a:t>More detailed guidance on the development of management plans to address key social and environmental impacts of REDD+ actions</a:t>
            </a:r>
          </a:p>
        </p:txBody>
      </p:sp>
      <p:sp>
        <p:nvSpPr>
          <p:cNvPr id="11" name="Shape 127"/>
          <p:cNvSpPr txBox="1"/>
          <p:nvPr/>
        </p:nvSpPr>
        <p:spPr bwMode="auto">
          <a:xfrm>
            <a:off x="195221" y="4613860"/>
            <a:ext cx="5955028" cy="1518634"/>
          </a:xfrm>
          <a:prstGeom prst="rect">
            <a:avLst/>
          </a:prstGeom>
          <a:noFill/>
          <a:ln>
            <a:noFill/>
          </a:ln>
        </p:spPr>
        <p:txBody>
          <a:bodyPr lIns="123825" tIns="123825" rIns="123825" bIns="123825"/>
          <a:lstStyle/>
          <a:p>
            <a:pPr marL="285750" indent="-285750">
              <a:buFont typeface="Arial" panose="020B0604020202020204" pitchFamily="34" charset="0"/>
              <a:buChar char="•"/>
            </a:pPr>
            <a:r>
              <a:rPr lang="en-US" altLang="en-US" dirty="0" smtClean="0">
                <a:latin typeface="Calibri" panose="020F0502020204030204" pitchFamily="34" charset="0"/>
                <a:cs typeface="Arial" panose="020B0604020202020204" pitchFamily="34" charset="0"/>
                <a:sym typeface="Calibri" panose="020F0502020204030204" pitchFamily="34" charset="0"/>
              </a:rPr>
              <a:t>Country ownership over clarifying safeguards in a national context</a:t>
            </a:r>
          </a:p>
          <a:p>
            <a:pPr marL="285750" indent="-285750">
              <a:buFont typeface="Arial" panose="020B0604020202020204" pitchFamily="34" charset="0"/>
              <a:buChar char="•"/>
            </a:pPr>
            <a:r>
              <a:rPr lang="en-US" altLang="en-US" dirty="0" smtClean="0">
                <a:latin typeface="Calibri" panose="020F0502020204030204" pitchFamily="34" charset="0"/>
                <a:cs typeface="Arial" panose="020B0604020202020204" pitchFamily="34" charset="0"/>
                <a:sym typeface="Calibri" panose="020F0502020204030204" pitchFamily="34" charset="0"/>
              </a:rPr>
              <a:t>Emphasis on ensuring consistency with international obligations</a:t>
            </a:r>
          </a:p>
          <a:p>
            <a:pPr marL="285750" indent="-285750">
              <a:buFont typeface="Arial" panose="020B0604020202020204" pitchFamily="34" charset="0"/>
              <a:buChar char="•"/>
            </a:pPr>
            <a:r>
              <a:rPr lang="en-US" altLang="en-US" dirty="0" smtClean="0">
                <a:latin typeface="Calibri" panose="020F0502020204030204" pitchFamily="34" charset="0"/>
                <a:cs typeface="Arial" panose="020B0604020202020204" pitchFamily="34" charset="0"/>
                <a:sym typeface="Calibri" panose="020F0502020204030204" pitchFamily="34" charset="0"/>
              </a:rPr>
              <a:t>More focus on meeting UNFCCC requirements related to SIS and </a:t>
            </a:r>
            <a:r>
              <a:rPr lang="en-US" altLang="en-US" dirty="0" smtClean="0">
                <a:latin typeface="Calibri" panose="020F0502020204030204" pitchFamily="34" charset="0"/>
                <a:cs typeface="Arial" panose="020B0604020202020204" pitchFamily="34" charset="0"/>
                <a:sym typeface="Calibri" panose="020F0502020204030204" pitchFamily="34" charset="0"/>
              </a:rPr>
              <a:t>summaries </a:t>
            </a:r>
            <a:r>
              <a:rPr lang="en-US" altLang="en-US" dirty="0" smtClean="0">
                <a:latin typeface="Calibri" panose="020F0502020204030204" pitchFamily="34" charset="0"/>
                <a:cs typeface="Arial" panose="020B0604020202020204" pitchFamily="34" charset="0"/>
                <a:sym typeface="Calibri" panose="020F0502020204030204" pitchFamily="34" charset="0"/>
              </a:rPr>
              <a:t>of </a:t>
            </a:r>
            <a:r>
              <a:rPr lang="en-US" altLang="en-US" dirty="0" smtClean="0">
                <a:latin typeface="Calibri" panose="020F0502020204030204" pitchFamily="34" charset="0"/>
                <a:cs typeface="Arial" panose="020B0604020202020204" pitchFamily="34" charset="0"/>
                <a:sym typeface="Calibri" panose="020F0502020204030204" pitchFamily="34" charset="0"/>
              </a:rPr>
              <a:t>information</a:t>
            </a:r>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Font typeface="+mj-lt"/>
              <a:buAutoNum type="alphaLcParenR"/>
            </a:pPr>
            <a:endParaRPr lang="en-US" altLang="en-US" dirty="0">
              <a:latin typeface="Calibri" panose="020F0502020204030204" pitchFamily="34" charset="0"/>
              <a:cs typeface="Arial" panose="020B0604020202020204" pitchFamily="34" charset="0"/>
              <a:sym typeface="Calibri" panose="020F0502020204030204" pitchFamily="34" charset="0"/>
            </a:endParaRPr>
          </a:p>
        </p:txBody>
      </p:sp>
      <p:sp>
        <p:nvSpPr>
          <p:cNvPr id="13" name="Title 1"/>
          <p:cNvSpPr>
            <a:spLocks noGrp="1"/>
          </p:cNvSpPr>
          <p:nvPr>
            <p:ph type="title"/>
          </p:nvPr>
        </p:nvSpPr>
        <p:spPr>
          <a:xfrm>
            <a:off x="818823" y="72455"/>
            <a:ext cx="10515600" cy="745216"/>
          </a:xfrm>
        </p:spPr>
        <p:txBody>
          <a:bodyPr>
            <a:normAutofit/>
          </a:bodyPr>
          <a:lstStyle/>
          <a:p>
            <a:pPr algn="ctr"/>
            <a:r>
              <a:rPr lang="en-GB" dirty="0" smtClean="0"/>
              <a:t>Summary: Synergies </a:t>
            </a:r>
            <a:r>
              <a:rPr lang="en-GB" dirty="0"/>
              <a:t>and </a:t>
            </a:r>
            <a:r>
              <a:rPr lang="en-GB" dirty="0" smtClean="0"/>
              <a:t>Differences</a:t>
            </a:r>
            <a:endParaRPr lang="en-US" b="1" dirty="0"/>
          </a:p>
        </p:txBody>
      </p:sp>
      <p:sp>
        <p:nvSpPr>
          <p:cNvPr id="2" name="Rectangle 1"/>
          <p:cNvSpPr/>
          <p:nvPr/>
        </p:nvSpPr>
        <p:spPr>
          <a:xfrm>
            <a:off x="150432" y="1161501"/>
            <a:ext cx="11792647" cy="2400657"/>
          </a:xfrm>
          <a:prstGeom prst="rect">
            <a:avLst/>
          </a:prstGeom>
        </p:spPr>
        <p:txBody>
          <a:bodyPr wrap="square">
            <a:spAutoFit/>
          </a:bodyPr>
          <a:lstStyle/>
          <a:p>
            <a:pPr marL="342900" marR="0" lvl="0" indent="-342900">
              <a:spcBef>
                <a:spcPts val="0"/>
              </a:spcBef>
              <a:spcAft>
                <a:spcPts val="0"/>
              </a:spcAft>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General </a:t>
            </a:r>
            <a:r>
              <a:rPr lang="en-US" dirty="0">
                <a:latin typeface="Calibri" panose="020F0502020204030204" pitchFamily="34" charset="0"/>
                <a:ea typeface="Calibri" panose="020F0502020204030204" pitchFamily="34" charset="0"/>
                <a:cs typeface="Times New Roman" panose="02020603050405020304" pitchFamily="18" charset="0"/>
              </a:rPr>
              <a:t>consistency among the Cancun </a:t>
            </a:r>
            <a:r>
              <a:rPr lang="en-US" dirty="0" smtClean="0">
                <a:latin typeface="Calibri" panose="020F0502020204030204" pitchFamily="34" charset="0"/>
                <a:ea typeface="Calibri" panose="020F0502020204030204" pitchFamily="34" charset="0"/>
                <a:cs typeface="Times New Roman" panose="02020603050405020304" pitchFamily="18" charset="0"/>
              </a:rPr>
              <a:t>safeguards </a:t>
            </a:r>
            <a:r>
              <a:rPr lang="en-US" dirty="0">
                <a:latin typeface="Calibri" panose="020F0502020204030204" pitchFamily="34" charset="0"/>
                <a:ea typeface="Calibri" panose="020F0502020204030204" pitchFamily="34" charset="0"/>
                <a:cs typeface="Times New Roman" panose="02020603050405020304" pitchFamily="18" charset="0"/>
              </a:rPr>
              <a:t>and the </a:t>
            </a:r>
            <a:r>
              <a:rPr lang="en-US" dirty="0" smtClean="0">
                <a:latin typeface="Calibri" panose="020F0502020204030204" pitchFamily="34" charset="0"/>
                <a:ea typeface="Calibri" panose="020F0502020204030204" pitchFamily="34" charset="0"/>
                <a:cs typeface="Times New Roman" panose="02020603050405020304" pitchFamily="18" charset="0"/>
              </a:rPr>
              <a:t>WB </a:t>
            </a:r>
            <a:r>
              <a:rPr lang="en-US" dirty="0" smtClean="0">
                <a:latin typeface="Calibri" panose="020F0502020204030204" pitchFamily="34" charset="0"/>
                <a:ea typeface="Calibri" panose="020F0502020204030204" pitchFamily="34" charset="0"/>
                <a:cs typeface="Times New Roman" panose="02020603050405020304" pitchFamily="18" charset="0"/>
              </a:rPr>
              <a:t>safeguard </a:t>
            </a:r>
            <a:r>
              <a:rPr lang="en-US" dirty="0">
                <a:latin typeface="Calibri" panose="020F0502020204030204" pitchFamily="34" charset="0"/>
                <a:ea typeface="Calibri" panose="020F0502020204030204" pitchFamily="34" charset="0"/>
                <a:cs typeface="Times New Roman" panose="02020603050405020304" pitchFamily="18" charset="0"/>
              </a:rPr>
              <a:t>requirements of the Readiness Fund</a:t>
            </a:r>
          </a:p>
          <a:p>
            <a:pPr marL="342900" marR="0" lvl="0" indent="-342900">
              <a:spcBef>
                <a:spcPts val="0"/>
              </a:spcBef>
              <a:spcAft>
                <a:spcPts val="0"/>
              </a:spcAft>
              <a:buFont typeface="Symbol" panose="05050102010706020507" pitchFamily="18" charset="2"/>
              <a:buChar char=""/>
            </a:pPr>
            <a:endParaRPr lang="en-US" sz="2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Particular differences between </a:t>
            </a:r>
            <a:r>
              <a:rPr lang="en-US" dirty="0">
                <a:latin typeface="Calibri" panose="020F0502020204030204" pitchFamily="34" charset="0"/>
                <a:ea typeface="Calibri" panose="020F0502020204030204" pitchFamily="34" charset="0"/>
                <a:cs typeface="Times New Roman" panose="02020603050405020304" pitchFamily="18" charset="0"/>
              </a:rPr>
              <a:t>UNFCCC </a:t>
            </a:r>
            <a:r>
              <a:rPr lang="en-US" dirty="0" smtClean="0">
                <a:latin typeface="Calibri" panose="020F0502020204030204" pitchFamily="34" charset="0"/>
                <a:ea typeface="Calibri" panose="020F0502020204030204" pitchFamily="34" charset="0"/>
                <a:cs typeface="Times New Roman" panose="02020603050405020304" pitchFamily="18" charset="0"/>
              </a:rPr>
              <a:t>and </a:t>
            </a:r>
            <a:r>
              <a:rPr lang="en-US" dirty="0">
                <a:latin typeface="Calibri" panose="020F0502020204030204" pitchFamily="34" charset="0"/>
                <a:ea typeface="Calibri" panose="020F0502020204030204" pitchFamily="34" charset="0"/>
                <a:cs typeface="Times New Roman" panose="02020603050405020304" pitchFamily="18" charset="0"/>
              </a:rPr>
              <a:t>FCPF </a:t>
            </a:r>
            <a:r>
              <a:rPr lang="en-US" dirty="0" smtClean="0">
                <a:latin typeface="Calibri" panose="020F0502020204030204" pitchFamily="34" charset="0"/>
                <a:ea typeface="Calibri" panose="020F0502020204030204" pitchFamily="34" charset="0"/>
                <a:cs typeface="Times New Roman" panose="02020603050405020304" pitchFamily="18" charset="0"/>
              </a:rPr>
              <a:t>Carbon </a:t>
            </a:r>
            <a:r>
              <a:rPr lang="en-US" dirty="0" smtClean="0">
                <a:latin typeface="Calibri" panose="020F0502020204030204" pitchFamily="34" charset="0"/>
                <a:ea typeface="Calibri" panose="020F0502020204030204" pitchFamily="34" charset="0"/>
                <a:cs typeface="Times New Roman" panose="02020603050405020304" pitchFamily="18" charset="0"/>
              </a:rPr>
              <a:t>Fund are primarily related to </a:t>
            </a:r>
            <a:r>
              <a:rPr lang="en-US" dirty="0">
                <a:latin typeface="Calibri" panose="020F0502020204030204" pitchFamily="34" charset="0"/>
                <a:ea typeface="Calibri" panose="020F0502020204030204" pitchFamily="34" charset="0"/>
                <a:cs typeface="Times New Roman" panose="02020603050405020304" pitchFamily="18" charset="0"/>
              </a:rPr>
              <a:t>Carbon </a:t>
            </a:r>
            <a:r>
              <a:rPr lang="en-US" dirty="0" smtClean="0">
                <a:latin typeface="Calibri" panose="020F0502020204030204" pitchFamily="34" charset="0"/>
                <a:ea typeface="Calibri" panose="020F0502020204030204" pitchFamily="34" charset="0"/>
                <a:cs typeface="Times New Roman" panose="02020603050405020304" pitchFamily="18" charset="0"/>
              </a:rPr>
              <a:t>Fund requirements on:</a:t>
            </a:r>
          </a:p>
          <a:p>
            <a:pPr marL="800100" lvl="1" indent="-342900">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Transfer </a:t>
            </a:r>
            <a:r>
              <a:rPr lang="en-US" dirty="0">
                <a:latin typeface="Calibri" panose="020F0502020204030204" pitchFamily="34" charset="0"/>
                <a:ea typeface="Calibri" panose="020F0502020204030204" pitchFamily="34" charset="0"/>
                <a:cs typeface="Times New Roman" panose="02020603050405020304" pitchFamily="18" charset="0"/>
              </a:rPr>
              <a:t>of title/title to ERs </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smtClean="0">
                <a:latin typeface="Calibri" panose="020F0502020204030204" pitchFamily="34" charset="0"/>
                <a:ea typeface="Calibri" panose="020F0502020204030204" pitchFamily="34" charset="0"/>
                <a:cs typeface="Times New Roman" panose="02020603050405020304" pitchFamily="18" charset="0"/>
              </a:rPr>
              <a:t>enure assessments</a:t>
            </a:r>
          </a:p>
          <a:p>
            <a:pPr marL="800100" lvl="1" indent="-342900">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Grievance redress mechanism</a:t>
            </a:r>
          </a:p>
          <a:p>
            <a:pPr marL="800100" lvl="1" indent="-342900">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Reversal </a:t>
            </a:r>
            <a:r>
              <a:rPr lang="en-US" dirty="0">
                <a:latin typeface="Calibri" panose="020F0502020204030204" pitchFamily="34" charset="0"/>
                <a:ea typeface="Calibri" panose="020F0502020204030204" pitchFamily="34" charset="0"/>
                <a:cs typeface="Times New Roman" panose="02020603050405020304" pitchFamily="18" charset="0"/>
              </a:rPr>
              <a:t>management </a:t>
            </a:r>
            <a:r>
              <a:rPr lang="en-US" dirty="0" smtClean="0">
                <a:latin typeface="Calibri" panose="020F0502020204030204" pitchFamily="34" charset="0"/>
                <a:ea typeface="Calibri" panose="020F0502020204030204" pitchFamily="34" charset="0"/>
                <a:cs typeface="Times New Roman" panose="02020603050405020304" pitchFamily="18" charset="0"/>
              </a:rPr>
              <a:t>mechanism</a:t>
            </a:r>
          </a:p>
          <a:p>
            <a:pPr marL="342900" indent="-342900">
              <a:buFont typeface="Symbol" panose="05050102010706020507" pitchFamily="18" charset="2"/>
              <a:buChar char=""/>
            </a:pPr>
            <a:endParaRPr lang="en-US" sz="200" dirty="0" smtClean="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Symbol" panose="05050102010706020507" pitchFamily="18" charset="2"/>
              <a:buChar char=""/>
            </a:pPr>
            <a:r>
              <a:rPr lang="en-US" dirty="0" smtClean="0">
                <a:latin typeface="Calibri" panose="020F0502020204030204" pitchFamily="34" charset="0"/>
                <a:ea typeface="Calibri" panose="020F0502020204030204" pitchFamily="34" charset="0"/>
                <a:cs typeface="Times New Roman" panose="02020603050405020304" pitchFamily="18" charset="0"/>
              </a:rPr>
              <a:t>Level </a:t>
            </a:r>
            <a:r>
              <a:rPr lang="en-US" dirty="0">
                <a:latin typeface="Calibri" panose="020F0502020204030204" pitchFamily="34" charset="0"/>
                <a:ea typeface="Calibri" panose="020F0502020204030204" pitchFamily="34" charset="0"/>
                <a:cs typeface="Times New Roman" panose="02020603050405020304" pitchFamily="18" charset="0"/>
              </a:rPr>
              <a:t>of </a:t>
            </a:r>
            <a:r>
              <a:rPr lang="en-US" dirty="0" smtClean="0">
                <a:latin typeface="Calibri" panose="020F0502020204030204" pitchFamily="34" charset="0"/>
                <a:ea typeface="Calibri" panose="020F0502020204030204" pitchFamily="34" charset="0"/>
                <a:cs typeface="Times New Roman" panose="02020603050405020304" pitchFamily="18" charset="0"/>
              </a:rPr>
              <a:t>consistency </a:t>
            </a:r>
            <a:r>
              <a:rPr lang="en-US" dirty="0" smtClean="0">
                <a:latin typeface="Calibri" panose="020F0502020204030204" pitchFamily="34" charset="0"/>
                <a:ea typeface="Calibri" panose="020F0502020204030204" pitchFamily="34" charset="0"/>
                <a:cs typeface="Times New Roman" panose="02020603050405020304" pitchFamily="18" charset="0"/>
              </a:rPr>
              <a:t>is </a:t>
            </a:r>
            <a:r>
              <a:rPr lang="en-US" dirty="0">
                <a:latin typeface="Calibri" panose="020F0502020204030204" pitchFamily="34" charset="0"/>
                <a:ea typeface="Calibri" panose="020F0502020204030204" pitchFamily="34" charset="0"/>
                <a:cs typeface="Times New Roman" panose="02020603050405020304" pitchFamily="18" charset="0"/>
              </a:rPr>
              <a:t>dependent on country clarification of safeguards</a:t>
            </a:r>
          </a:p>
          <a:p>
            <a:pPr marL="342900" marR="0" lvl="0" indent="-342900">
              <a:spcBef>
                <a:spcPts val="0"/>
              </a:spcBef>
              <a:spcAft>
                <a:spcPts val="0"/>
              </a:spcAft>
              <a:buFont typeface="Symbol" panose="05050102010706020507" pitchFamily="18" charset="2"/>
              <a:buChar char=""/>
            </a:pPr>
            <a:endParaRPr lang="en-GB" sz="2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GB" dirty="0" smtClean="0">
                <a:latin typeface="Calibri" panose="020F0502020204030204" pitchFamily="34" charset="0"/>
                <a:ea typeface="Calibri" panose="020F0502020204030204" pitchFamily="34" charset="0"/>
                <a:cs typeface="Times New Roman" panose="02020603050405020304" pitchFamily="18" charset="0"/>
              </a:rPr>
              <a:t>Multiple </a:t>
            </a:r>
            <a:r>
              <a:rPr lang="en-GB" dirty="0" smtClean="0">
                <a:latin typeface="Calibri" panose="020F0502020204030204" pitchFamily="34" charset="0"/>
                <a:ea typeface="Calibri" panose="020F0502020204030204" pitchFamily="34" charset="0"/>
                <a:cs typeface="Times New Roman" panose="02020603050405020304" pitchFamily="18" charset="0"/>
              </a:rPr>
              <a:t>requirements and processes can, in theory, be </a:t>
            </a:r>
            <a:r>
              <a:rPr lang="en-GB" dirty="0">
                <a:latin typeface="Calibri" panose="020F0502020204030204" pitchFamily="34" charset="0"/>
                <a:ea typeface="Calibri" panose="020F0502020204030204" pitchFamily="34" charset="0"/>
                <a:cs typeface="Times New Roman" panose="02020603050405020304" pitchFamily="18" charset="0"/>
              </a:rPr>
              <a:t>integrated into a single </a:t>
            </a:r>
            <a:r>
              <a:rPr lang="en-GB" dirty="0" smtClean="0">
                <a:latin typeface="Calibri" panose="020F0502020204030204" pitchFamily="34" charset="0"/>
                <a:ea typeface="Calibri" panose="020F0502020204030204" pitchFamily="34" charset="0"/>
                <a:cs typeface="Times New Roman" panose="02020603050405020304" pitchFamily="18" charset="0"/>
              </a:rPr>
              <a:t>country approach to safeguards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p:cNvSpPr txBox="1"/>
          <p:nvPr/>
        </p:nvSpPr>
        <p:spPr>
          <a:xfrm>
            <a:off x="5328575" y="893083"/>
            <a:ext cx="1371016" cy="369332"/>
          </a:xfrm>
          <a:prstGeom prst="rect">
            <a:avLst/>
          </a:prstGeom>
          <a:noFill/>
        </p:spPr>
        <p:txBody>
          <a:bodyPr wrap="none" rtlCol="0">
            <a:spAutoFit/>
          </a:bodyPr>
          <a:lstStyle/>
          <a:p>
            <a:r>
              <a:rPr lang="en-US" b="1" dirty="0" smtClean="0">
                <a:solidFill>
                  <a:srgbClr val="0070C0"/>
                </a:solidFill>
              </a:rPr>
              <a:t>Key Findings</a:t>
            </a:r>
            <a:endParaRPr lang="en-US" b="1" dirty="0">
              <a:solidFill>
                <a:srgbClr val="0070C0"/>
              </a:solidFill>
            </a:endParaRPr>
          </a:p>
        </p:txBody>
      </p:sp>
    </p:spTree>
    <p:extLst>
      <p:ext uri="{BB962C8B-B14F-4D97-AF65-F5344CB8AC3E}">
        <p14:creationId xmlns:p14="http://schemas.microsoft.com/office/powerpoint/2010/main" val="3536307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1125"/>
            <a:ext cx="10515600" cy="1325563"/>
          </a:xfrm>
        </p:spPr>
        <p:txBody>
          <a:bodyPr/>
          <a:lstStyle/>
          <a:p>
            <a:pPr algn="ctr"/>
            <a:r>
              <a:rPr lang="en-GB" b="1" dirty="0"/>
              <a:t>Realising </a:t>
            </a:r>
            <a:r>
              <a:rPr lang="en-GB" b="1" dirty="0" smtClean="0"/>
              <a:t>Synergies </a:t>
            </a:r>
            <a:r>
              <a:rPr lang="en-GB" b="1" dirty="0"/>
              <a:t>and </a:t>
            </a:r>
            <a:r>
              <a:rPr lang="en-GB" b="1" dirty="0" smtClean="0"/>
              <a:t>Optimising </a:t>
            </a:r>
            <a:r>
              <a:rPr lang="en-GB" b="1" dirty="0"/>
              <a:t>C</a:t>
            </a:r>
            <a:r>
              <a:rPr lang="en-GB" b="1" dirty="0" smtClean="0"/>
              <a:t>omplementarities</a:t>
            </a:r>
            <a:endParaRPr lang="en-US" b="1" dirty="0"/>
          </a:p>
        </p:txBody>
      </p:sp>
      <p:sp>
        <p:nvSpPr>
          <p:cNvPr id="3" name="Content Placeholder 2"/>
          <p:cNvSpPr>
            <a:spLocks noGrp="1"/>
          </p:cNvSpPr>
          <p:nvPr>
            <p:ph idx="1"/>
          </p:nvPr>
        </p:nvSpPr>
        <p:spPr>
          <a:xfrm>
            <a:off x="268941" y="1680882"/>
            <a:ext cx="11685494" cy="4496081"/>
          </a:xfrm>
        </p:spPr>
        <p:txBody>
          <a:bodyPr/>
          <a:lstStyle/>
          <a:p>
            <a:r>
              <a:rPr lang="en-GB" dirty="0"/>
              <a:t>FCPF and UN-REDD staff need to understand each </a:t>
            </a:r>
            <a:r>
              <a:rPr lang="en-GB" dirty="0" smtClean="0"/>
              <a:t>other’s </a:t>
            </a:r>
            <a:r>
              <a:rPr lang="en-GB" dirty="0"/>
              <a:t>approaches, together with the synergies, differences and areas for enhancing complementarity </a:t>
            </a:r>
            <a:endParaRPr lang="en-GB" dirty="0" smtClean="0"/>
          </a:p>
          <a:p>
            <a:endParaRPr lang="en-US" dirty="0"/>
          </a:p>
          <a:p>
            <a:r>
              <a:rPr lang="en-GB" dirty="0"/>
              <a:t>Differences in substantive </a:t>
            </a:r>
            <a:r>
              <a:rPr lang="en-GB" i="1" dirty="0"/>
              <a:t>content</a:t>
            </a:r>
            <a:r>
              <a:rPr lang="en-GB" dirty="0"/>
              <a:t> between UNFCCC and WB safeguards need not be a barrier to complementarity and mutually supportive </a:t>
            </a:r>
            <a:r>
              <a:rPr lang="en-GB" i="1" dirty="0" smtClean="0"/>
              <a:t>processes</a:t>
            </a:r>
            <a:r>
              <a:rPr lang="en-GB" dirty="0" smtClean="0"/>
              <a:t> </a:t>
            </a:r>
            <a:endParaRPr lang="en-US" dirty="0"/>
          </a:p>
          <a:p>
            <a:endParaRPr lang="en-GB" dirty="0" smtClean="0"/>
          </a:p>
          <a:p>
            <a:r>
              <a:rPr lang="en-GB" dirty="0" smtClean="0"/>
              <a:t>Degree </a:t>
            </a:r>
            <a:r>
              <a:rPr lang="en-GB" dirty="0"/>
              <a:t>of complementarity </a:t>
            </a:r>
            <a:r>
              <a:rPr lang="en-GB" dirty="0" smtClean="0"/>
              <a:t>of processes will </a:t>
            </a:r>
            <a:r>
              <a:rPr lang="en-GB" dirty="0"/>
              <a:t>also depend on the scope, timing and sequencing of </a:t>
            </a:r>
            <a:r>
              <a:rPr lang="en-GB" dirty="0" smtClean="0"/>
              <a:t>SESA-ESMF </a:t>
            </a:r>
            <a:r>
              <a:rPr lang="en-GB" dirty="0"/>
              <a:t>vis-à-vis the process to develop the </a:t>
            </a:r>
            <a:r>
              <a:rPr lang="en-GB" dirty="0" smtClean="0"/>
              <a:t>national REDD+ strategy/action plan</a:t>
            </a:r>
            <a:endParaRPr lang="en-US" dirty="0"/>
          </a:p>
        </p:txBody>
      </p:sp>
    </p:spTree>
    <p:extLst>
      <p:ext uri="{BB962C8B-B14F-4D97-AF65-F5344CB8AC3E}">
        <p14:creationId xmlns:p14="http://schemas.microsoft.com/office/powerpoint/2010/main" val="679994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1248" y="1304544"/>
            <a:ext cx="10512552" cy="4872419"/>
          </a:xfrm>
        </p:spPr>
        <p:txBody>
          <a:bodyPr>
            <a:normAutofit/>
          </a:bodyPr>
          <a:lstStyle/>
          <a:p>
            <a:pPr lvl="0"/>
            <a:r>
              <a:rPr lang="en-GB" dirty="0">
                <a:solidFill>
                  <a:srgbClr val="FF0000"/>
                </a:solidFill>
              </a:rPr>
              <a:t>Multiple safeguard </a:t>
            </a:r>
            <a:r>
              <a:rPr lang="en-GB" dirty="0" smtClean="0">
                <a:solidFill>
                  <a:srgbClr val="FF0000"/>
                </a:solidFill>
              </a:rPr>
              <a:t>requirements and approaches </a:t>
            </a:r>
            <a:r>
              <a:rPr lang="en-GB" dirty="0"/>
              <a:t>(bilateral donors, </a:t>
            </a:r>
            <a:r>
              <a:rPr lang="en-GB" dirty="0" smtClean="0"/>
              <a:t>GCF (potentially), </a:t>
            </a:r>
            <a:r>
              <a:rPr lang="en-GB" dirty="0"/>
              <a:t>project-level standards, REDD+ SES, </a:t>
            </a:r>
            <a:r>
              <a:rPr lang="en-GB" dirty="0" smtClean="0"/>
              <a:t>WB-FCPF, </a:t>
            </a:r>
            <a:r>
              <a:rPr lang="en-GB" dirty="0"/>
              <a:t>regional development banks, UNFCCC, etc.) </a:t>
            </a:r>
            <a:r>
              <a:rPr lang="en-GB" dirty="0" smtClean="0"/>
              <a:t>are:</a:t>
            </a:r>
            <a:endParaRPr lang="en-GB" dirty="0" smtClean="0"/>
          </a:p>
          <a:p>
            <a:pPr lvl="1"/>
            <a:r>
              <a:rPr lang="en-GB" dirty="0" smtClean="0"/>
              <a:t>Seen </a:t>
            </a:r>
            <a:r>
              <a:rPr lang="en-GB" dirty="0"/>
              <a:t>as confusing and burdensome by </a:t>
            </a:r>
            <a:r>
              <a:rPr lang="en-GB" dirty="0" smtClean="0"/>
              <a:t>countries </a:t>
            </a:r>
          </a:p>
          <a:p>
            <a:pPr lvl="1"/>
            <a:r>
              <a:rPr lang="en-GB" dirty="0" smtClean="0"/>
              <a:t>Result </a:t>
            </a:r>
            <a:r>
              <a:rPr lang="en-GB" dirty="0" smtClean="0"/>
              <a:t>in </a:t>
            </a:r>
            <a:r>
              <a:rPr lang="en-GB" dirty="0"/>
              <a:t>inefficiency in the use of resources </a:t>
            </a:r>
            <a:r>
              <a:rPr lang="en-GB" dirty="0" smtClean="0"/>
              <a:t>and </a:t>
            </a:r>
            <a:r>
              <a:rPr lang="en-GB" dirty="0"/>
              <a:t>creation of parallel </a:t>
            </a:r>
            <a:r>
              <a:rPr lang="en-GB" dirty="0" smtClean="0"/>
              <a:t>processes </a:t>
            </a:r>
          </a:p>
          <a:p>
            <a:endParaRPr lang="en-GB" dirty="0" smtClean="0"/>
          </a:p>
          <a:p>
            <a:r>
              <a:rPr lang="en-GB" dirty="0" smtClean="0"/>
              <a:t>These </a:t>
            </a:r>
            <a:r>
              <a:rPr lang="en-GB" dirty="0" smtClean="0">
                <a:solidFill>
                  <a:srgbClr val="FF0000"/>
                </a:solidFill>
              </a:rPr>
              <a:t>multiple processes could be </a:t>
            </a:r>
            <a:r>
              <a:rPr lang="en-GB" dirty="0">
                <a:solidFill>
                  <a:srgbClr val="FF0000"/>
                </a:solidFill>
              </a:rPr>
              <a:t>integrated into </a:t>
            </a:r>
            <a:r>
              <a:rPr lang="en-GB" dirty="0" smtClean="0">
                <a:solidFill>
                  <a:srgbClr val="FF0000"/>
                </a:solidFill>
              </a:rPr>
              <a:t>a </a:t>
            </a:r>
            <a:r>
              <a:rPr lang="en-GB" dirty="0" smtClean="0">
                <a:solidFill>
                  <a:srgbClr val="FF0000"/>
                </a:solidFill>
                <a:hlinkClick r:id="rId3"/>
              </a:rPr>
              <a:t>country </a:t>
            </a:r>
            <a:r>
              <a:rPr lang="en-GB" dirty="0">
                <a:solidFill>
                  <a:srgbClr val="FF0000"/>
                </a:solidFill>
                <a:hlinkClick r:id="rId3"/>
              </a:rPr>
              <a:t>a</a:t>
            </a:r>
            <a:r>
              <a:rPr lang="en-GB" dirty="0" smtClean="0">
                <a:solidFill>
                  <a:srgbClr val="FF0000"/>
                </a:solidFill>
                <a:hlinkClick r:id="rId3"/>
              </a:rPr>
              <a:t>pproach </a:t>
            </a:r>
            <a:r>
              <a:rPr lang="en-GB" dirty="0">
                <a:solidFill>
                  <a:srgbClr val="FF0000"/>
                </a:solidFill>
                <a:hlinkClick r:id="rId3"/>
              </a:rPr>
              <a:t>to s</a:t>
            </a:r>
            <a:r>
              <a:rPr lang="en-GB" dirty="0" smtClean="0">
                <a:solidFill>
                  <a:srgbClr val="FF0000"/>
                </a:solidFill>
                <a:hlinkClick r:id="rId3"/>
              </a:rPr>
              <a:t>afeguards</a:t>
            </a:r>
            <a:r>
              <a:rPr lang="en-GB" dirty="0" smtClean="0"/>
              <a:t>, an approach that the UN-REDD Programme supports</a:t>
            </a:r>
            <a:endParaRPr lang="en-US" dirty="0"/>
          </a:p>
          <a:p>
            <a:endParaRPr lang="en-US" dirty="0"/>
          </a:p>
        </p:txBody>
      </p:sp>
      <p:sp>
        <p:nvSpPr>
          <p:cNvPr id="4" name="Title 1"/>
          <p:cNvSpPr>
            <a:spLocks noGrp="1"/>
          </p:cNvSpPr>
          <p:nvPr>
            <p:ph type="title"/>
          </p:nvPr>
        </p:nvSpPr>
        <p:spPr>
          <a:xfrm>
            <a:off x="109728" y="158497"/>
            <a:ext cx="11972544" cy="1146047"/>
          </a:xfrm>
        </p:spPr>
        <p:txBody>
          <a:bodyPr>
            <a:normAutofit/>
          </a:bodyPr>
          <a:lstStyle/>
          <a:p>
            <a:pPr algn="ctr"/>
            <a:r>
              <a:rPr lang="en-US" sz="3500" b="1" dirty="0" smtClean="0"/>
              <a:t>Significant Challenge to REDD+ Safeguards</a:t>
            </a:r>
            <a:endParaRPr lang="en-US" sz="3500" b="1" dirty="0"/>
          </a:p>
        </p:txBody>
      </p:sp>
    </p:spTree>
    <p:extLst>
      <p:ext uri="{BB962C8B-B14F-4D97-AF65-F5344CB8AC3E}">
        <p14:creationId xmlns:p14="http://schemas.microsoft.com/office/powerpoint/2010/main" val="1342503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126998"/>
            <a:ext cx="12070080" cy="905041"/>
          </a:xfrm>
        </p:spPr>
        <p:txBody>
          <a:bodyPr>
            <a:normAutofit/>
          </a:bodyPr>
          <a:lstStyle/>
          <a:p>
            <a:pPr algn="ctr"/>
            <a:r>
              <a:rPr lang="en-US" sz="4000" b="1" dirty="0" smtClean="0"/>
              <a:t>Safeguard Requirements: UNFCCC and FCPF</a:t>
            </a:r>
            <a:endParaRPr lang="en-US" sz="4000" b="1" dirty="0"/>
          </a:p>
        </p:txBody>
      </p:sp>
      <p:grpSp>
        <p:nvGrpSpPr>
          <p:cNvPr id="5" name="Shape 125"/>
          <p:cNvGrpSpPr>
            <a:grpSpLocks/>
          </p:cNvGrpSpPr>
          <p:nvPr/>
        </p:nvGrpSpPr>
        <p:grpSpPr bwMode="auto">
          <a:xfrm>
            <a:off x="928475" y="730504"/>
            <a:ext cx="10953645" cy="2428165"/>
            <a:chOff x="7528" y="15009"/>
            <a:chExt cx="9030884" cy="2465375"/>
          </a:xfrm>
        </p:grpSpPr>
        <p:sp>
          <p:nvSpPr>
            <p:cNvPr id="6" name="Shape 126"/>
            <p:cNvSpPr/>
            <p:nvPr/>
          </p:nvSpPr>
          <p:spPr>
            <a:xfrm>
              <a:off x="7528" y="88649"/>
              <a:ext cx="2671250" cy="2391735"/>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7" name="Shape 127"/>
            <p:cNvSpPr txBox="1"/>
            <p:nvPr/>
          </p:nvSpPr>
          <p:spPr>
            <a:xfrm>
              <a:off x="68881" y="192412"/>
              <a:ext cx="2709182" cy="1274703"/>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a:solidFill>
                    <a:srgbClr val="000000"/>
                  </a:solidFill>
                  <a:latin typeface="Calibri"/>
                  <a:ea typeface="Calibri"/>
                  <a:cs typeface="Calibri"/>
                  <a:sym typeface="Calibri"/>
                  <a:rtl val="0"/>
                </a:rPr>
                <a:t>Countries promote </a:t>
              </a:r>
              <a:r>
                <a:rPr lang="en-US" sz="1600" kern="0" dirty="0" smtClean="0">
                  <a:solidFill>
                    <a:srgbClr val="000000"/>
                  </a:solidFill>
                  <a:latin typeface="Calibri"/>
                  <a:ea typeface="Calibri"/>
                  <a:cs typeface="Calibri"/>
                  <a:sym typeface="Calibri"/>
                  <a:rtl val="0"/>
                </a:rPr>
                <a:t>and </a:t>
              </a:r>
              <a:r>
                <a:rPr lang="en-US" sz="1600" kern="0" dirty="0">
                  <a:solidFill>
                    <a:srgbClr val="000000"/>
                  </a:solidFill>
                  <a:latin typeface="Calibri"/>
                  <a:ea typeface="Calibri"/>
                  <a:cs typeface="Calibri"/>
                  <a:sym typeface="Calibri"/>
                  <a:rtl val="0"/>
                </a:rPr>
                <a:t>support the </a:t>
              </a:r>
              <a:r>
                <a:rPr lang="en-US" sz="1600" b="1" kern="0" dirty="0">
                  <a:solidFill>
                    <a:srgbClr val="FF0000"/>
                  </a:solidFill>
                  <a:latin typeface="Calibri"/>
                  <a:ea typeface="Calibri"/>
                  <a:cs typeface="Calibri"/>
                  <a:sym typeface="Calibri"/>
                  <a:rtl val="0"/>
                </a:rPr>
                <a:t>Cancun </a:t>
              </a:r>
              <a:r>
                <a:rPr lang="en-US" sz="1600" b="1" kern="0" dirty="0" smtClean="0">
                  <a:solidFill>
                    <a:srgbClr val="FF0000"/>
                  </a:solidFill>
                  <a:latin typeface="Calibri"/>
                  <a:ea typeface="Calibri"/>
                  <a:cs typeface="Calibri"/>
                  <a:sym typeface="Calibri"/>
                  <a:rtl val="0"/>
                </a:rPr>
                <a:t>safeguards </a:t>
              </a:r>
              <a:r>
                <a:rPr lang="en-US" sz="1600" kern="0" dirty="0">
                  <a:solidFill>
                    <a:srgbClr val="000000"/>
                  </a:solidFill>
                  <a:latin typeface="Calibri"/>
                  <a:ea typeface="Calibri"/>
                  <a:cs typeface="Calibri"/>
                  <a:sym typeface="Calibri"/>
                  <a:rtl val="0"/>
                </a:rPr>
                <a:t>throughout REDD+ </a:t>
              </a:r>
              <a:r>
                <a:rPr lang="en-US" sz="1600" kern="0" dirty="0" smtClean="0">
                  <a:solidFill>
                    <a:srgbClr val="000000"/>
                  </a:solidFill>
                  <a:latin typeface="Calibri"/>
                  <a:ea typeface="Calibri"/>
                  <a:cs typeface="Calibri"/>
                  <a:sym typeface="Calibri"/>
                  <a:rtl val="0"/>
                </a:rPr>
                <a:t>implementation </a:t>
              </a:r>
              <a:endParaRPr lang="en-US" sz="1600" kern="0" dirty="0">
                <a:solidFill>
                  <a:srgbClr val="000000"/>
                </a:solidFill>
                <a:latin typeface="Calibri"/>
                <a:ea typeface="Calibri"/>
                <a:cs typeface="Calibri"/>
                <a:sym typeface="Calibri"/>
                <a:rtl val="0"/>
              </a:endParaRPr>
            </a:p>
          </p:txBody>
        </p:sp>
        <p:sp>
          <p:nvSpPr>
            <p:cNvPr id="11" name="Shape 131"/>
            <p:cNvSpPr/>
            <p:nvPr/>
          </p:nvSpPr>
          <p:spPr>
            <a:xfrm>
              <a:off x="3135986" y="88650"/>
              <a:ext cx="2840087" cy="2391734"/>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12" name="Shape 132"/>
            <p:cNvSpPr txBox="1"/>
            <p:nvPr/>
          </p:nvSpPr>
          <p:spPr>
            <a:xfrm>
              <a:off x="3245526" y="152431"/>
              <a:ext cx="2730547" cy="1749343"/>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FF0000"/>
                </a:buClr>
                <a:buSzPct val="100000"/>
                <a:buFont typeface="Calibri"/>
                <a:buChar char="•"/>
                <a:defRPr/>
              </a:pPr>
              <a:r>
                <a:rPr lang="en-US" sz="1600" kern="0" dirty="0" smtClean="0">
                  <a:latin typeface="Calibri"/>
                  <a:ea typeface="Calibri"/>
                  <a:cs typeface="Calibri"/>
                  <a:sym typeface="Calibri"/>
                  <a:rtl val="0"/>
                </a:rPr>
                <a:t>National level</a:t>
              </a:r>
            </a:p>
            <a:p>
              <a:pPr marL="171450" lvl="1" indent="-171450" fontAlgn="auto">
                <a:lnSpc>
                  <a:spcPct val="90000"/>
                </a:lnSpc>
                <a:spcBef>
                  <a:spcPts val="0"/>
                </a:spcBef>
                <a:spcAft>
                  <a:spcPts val="240"/>
                </a:spcAft>
                <a:buClr>
                  <a:srgbClr val="FF0000"/>
                </a:buClr>
                <a:buSzPct val="100000"/>
                <a:buFont typeface="Calibri"/>
                <a:buChar char="•"/>
                <a:defRPr/>
              </a:pPr>
              <a:r>
                <a:rPr lang="en-US" sz="1600" kern="0" dirty="0" smtClean="0">
                  <a:solidFill>
                    <a:srgbClr val="FF0000"/>
                  </a:solidFill>
                  <a:latin typeface="Calibri"/>
                  <a:ea typeface="Calibri"/>
                  <a:cs typeface="Calibri"/>
                  <a:sym typeface="Calibri"/>
                  <a:rtl val="0"/>
                </a:rPr>
                <a:t>None </a:t>
              </a:r>
              <a:r>
                <a:rPr lang="en-US" sz="1600" kern="0" dirty="0" smtClean="0">
                  <a:solidFill>
                    <a:srgbClr val="FF0000"/>
                  </a:solidFill>
                  <a:latin typeface="Calibri"/>
                  <a:ea typeface="Calibri"/>
                  <a:cs typeface="Calibri"/>
                  <a:sym typeface="Calibri"/>
                  <a:rtl val="0"/>
                </a:rPr>
                <a:t>specified</a:t>
              </a:r>
              <a:endParaRPr lang="en-US" sz="1600" kern="0" dirty="0">
                <a:solidFill>
                  <a:srgbClr val="FF0000"/>
                </a:solidFill>
                <a:latin typeface="Calibri"/>
                <a:ea typeface="Calibri"/>
                <a:cs typeface="Calibri"/>
                <a:sym typeface="Calibri"/>
                <a:rtl val="0"/>
              </a:endParaRPr>
            </a:p>
          </p:txBody>
        </p:sp>
        <p:sp>
          <p:nvSpPr>
            <p:cNvPr id="16" name="Shape 136"/>
            <p:cNvSpPr/>
            <p:nvPr/>
          </p:nvSpPr>
          <p:spPr>
            <a:xfrm>
              <a:off x="6461856" y="88649"/>
              <a:ext cx="2576556" cy="2391735"/>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17" name="Shape 137"/>
            <p:cNvSpPr txBox="1"/>
            <p:nvPr/>
          </p:nvSpPr>
          <p:spPr>
            <a:xfrm>
              <a:off x="6506306" y="15009"/>
              <a:ext cx="2489243" cy="1798280"/>
            </a:xfrm>
            <a:prstGeom prst="rect">
              <a:avLst/>
            </a:prstGeom>
            <a:noFill/>
            <a:ln>
              <a:noFill/>
            </a:ln>
          </p:spPr>
          <p:txBody>
            <a:bodyPr lIns="123825" tIns="123825" rIns="123825" bIns="123825"/>
            <a:lstStyle/>
            <a:p>
              <a:pPr marL="171450" lvl="1" indent="-171450">
                <a:lnSpc>
                  <a:spcPct val="90000"/>
                </a:lnSpc>
                <a:spcAft>
                  <a:spcPts val="240"/>
                </a:spcAft>
                <a:buClr>
                  <a:srgbClr val="FF0000"/>
                </a:buClr>
                <a:buSzPct val="100000"/>
                <a:buFont typeface="Calibri"/>
                <a:buChar char="•"/>
                <a:defRPr/>
              </a:pPr>
              <a:r>
                <a:rPr lang="en-US" sz="1600" b="1" kern="0" dirty="0">
                  <a:solidFill>
                    <a:srgbClr val="FF0000"/>
                  </a:solidFill>
                  <a:ea typeface="Calibri"/>
                  <a:cs typeface="Calibri"/>
                  <a:sym typeface="Calibri"/>
                  <a:rtl val="0"/>
                </a:rPr>
                <a:t>Safeguard information system (SIS)</a:t>
              </a:r>
              <a:r>
                <a:rPr lang="en-US" sz="1600" kern="0" dirty="0">
                  <a:solidFill>
                    <a:srgbClr val="000000"/>
                  </a:solidFill>
                  <a:ea typeface="Calibri"/>
                  <a:cs typeface="Calibri"/>
                  <a:sym typeface="Calibri"/>
                  <a:rtl val="0"/>
                </a:rPr>
                <a:t> to provide information on  how the country is </a:t>
              </a:r>
              <a:r>
                <a:rPr lang="en-US" sz="1600" b="1" i="1" kern="0" dirty="0">
                  <a:solidFill>
                    <a:srgbClr val="000000"/>
                  </a:solidFill>
                  <a:ea typeface="Calibri"/>
                  <a:cs typeface="Calibri"/>
                  <a:sym typeface="Calibri"/>
                  <a:rtl val="0"/>
                </a:rPr>
                <a:t>addressing </a:t>
              </a:r>
              <a:r>
                <a:rPr lang="en-US" sz="1600" kern="0" dirty="0">
                  <a:solidFill>
                    <a:srgbClr val="000000"/>
                  </a:solidFill>
                  <a:ea typeface="Calibri"/>
                  <a:cs typeface="Calibri"/>
                  <a:sym typeface="Calibri"/>
                  <a:rtl val="0"/>
                </a:rPr>
                <a:t>and </a:t>
              </a:r>
              <a:r>
                <a:rPr lang="en-US" sz="1600" b="1" i="1" kern="0" dirty="0">
                  <a:solidFill>
                    <a:srgbClr val="000000"/>
                  </a:solidFill>
                  <a:ea typeface="Calibri"/>
                  <a:cs typeface="Calibri"/>
                  <a:sym typeface="Calibri"/>
                  <a:rtl val="0"/>
                </a:rPr>
                <a:t>respecting </a:t>
              </a:r>
              <a:r>
                <a:rPr lang="en-US" sz="1600" kern="0" dirty="0">
                  <a:solidFill>
                    <a:srgbClr val="000000"/>
                  </a:solidFill>
                  <a:ea typeface="Calibri"/>
                  <a:cs typeface="Calibri"/>
                  <a:sym typeface="Calibri"/>
                  <a:rtl val="0"/>
                </a:rPr>
                <a:t>the Cancun safeguards</a:t>
              </a:r>
            </a:p>
            <a:p>
              <a:pPr marL="171450" lvl="1" indent="-171450" fontAlgn="auto">
                <a:lnSpc>
                  <a:spcPct val="90000"/>
                </a:lnSpc>
                <a:spcBef>
                  <a:spcPts val="0"/>
                </a:spcBef>
                <a:spcAft>
                  <a:spcPts val="240"/>
                </a:spcAft>
                <a:buClr>
                  <a:srgbClr val="FF0000"/>
                </a:buClr>
                <a:buSzPct val="100000"/>
                <a:buFont typeface="Calibri"/>
                <a:buChar char="•"/>
                <a:defRPr/>
              </a:pPr>
              <a:r>
                <a:rPr lang="en-US" sz="1600" b="1" kern="0" dirty="0" smtClean="0">
                  <a:solidFill>
                    <a:srgbClr val="FF0000"/>
                  </a:solidFill>
                  <a:latin typeface="Calibri"/>
                  <a:ea typeface="Calibri"/>
                  <a:cs typeface="Calibri"/>
                  <a:sym typeface="Calibri"/>
                  <a:rtl val="0"/>
                </a:rPr>
                <a:t>Summary </a:t>
              </a:r>
              <a:r>
                <a:rPr lang="en-US" sz="1600" b="1" kern="0" dirty="0">
                  <a:solidFill>
                    <a:srgbClr val="FF0000"/>
                  </a:solidFill>
                  <a:latin typeface="Calibri"/>
                  <a:ea typeface="Calibri"/>
                  <a:cs typeface="Calibri"/>
                  <a:sym typeface="Calibri"/>
                  <a:rtl val="0"/>
                </a:rPr>
                <a:t>of information </a:t>
              </a:r>
              <a:r>
                <a:rPr lang="en-US" sz="1600" kern="0" dirty="0">
                  <a:solidFill>
                    <a:srgbClr val="000000"/>
                  </a:solidFill>
                  <a:latin typeface="Calibri"/>
                  <a:ea typeface="Calibri"/>
                  <a:cs typeface="Calibri"/>
                  <a:sym typeface="Calibri"/>
                  <a:rtl val="0"/>
                </a:rPr>
                <a:t>on how the Cancun safeguards are being </a:t>
              </a:r>
              <a:r>
                <a:rPr lang="en-US" sz="1600" b="1" i="1" kern="0" dirty="0">
                  <a:solidFill>
                    <a:srgbClr val="000000"/>
                  </a:solidFill>
                  <a:latin typeface="Calibri"/>
                  <a:ea typeface="Calibri"/>
                  <a:cs typeface="Calibri"/>
                  <a:sym typeface="Calibri"/>
                  <a:rtl val="0"/>
                </a:rPr>
                <a:t>addressed </a:t>
              </a:r>
              <a:r>
                <a:rPr lang="en-US" sz="1600" kern="0" dirty="0">
                  <a:solidFill>
                    <a:srgbClr val="000000"/>
                  </a:solidFill>
                  <a:latin typeface="Calibri"/>
                  <a:ea typeface="Calibri"/>
                  <a:cs typeface="Calibri"/>
                  <a:sym typeface="Calibri"/>
                  <a:rtl val="0"/>
                </a:rPr>
                <a:t>and </a:t>
              </a:r>
              <a:r>
                <a:rPr lang="en-US" sz="1600" b="1" i="1" kern="0" dirty="0">
                  <a:solidFill>
                    <a:srgbClr val="000000"/>
                  </a:solidFill>
                  <a:latin typeface="Calibri"/>
                  <a:ea typeface="Calibri"/>
                  <a:cs typeface="Calibri"/>
                  <a:sym typeface="Calibri"/>
                  <a:rtl val="0"/>
                </a:rPr>
                <a:t>respected </a:t>
              </a:r>
              <a:r>
                <a:rPr lang="en-US" sz="1600" kern="0" dirty="0">
                  <a:solidFill>
                    <a:srgbClr val="000000"/>
                  </a:solidFill>
                  <a:latin typeface="Calibri"/>
                  <a:ea typeface="Calibri"/>
                  <a:cs typeface="Calibri"/>
                  <a:sym typeface="Calibri"/>
                  <a:rtl val="0"/>
                </a:rPr>
                <a:t>submitted before results-based payments</a:t>
              </a:r>
            </a:p>
          </p:txBody>
        </p:sp>
      </p:grpSp>
      <p:grpSp>
        <p:nvGrpSpPr>
          <p:cNvPr id="22" name="Shape 125"/>
          <p:cNvGrpSpPr>
            <a:grpSpLocks/>
          </p:cNvGrpSpPr>
          <p:nvPr/>
        </p:nvGrpSpPr>
        <p:grpSpPr bwMode="auto">
          <a:xfrm>
            <a:off x="928474" y="3442098"/>
            <a:ext cx="10898094" cy="3669903"/>
            <a:chOff x="7527" y="-152884"/>
            <a:chExt cx="9030885" cy="2630048"/>
          </a:xfrm>
        </p:grpSpPr>
        <p:sp>
          <p:nvSpPr>
            <p:cNvPr id="23" name="Shape 126"/>
            <p:cNvSpPr/>
            <p:nvPr/>
          </p:nvSpPr>
          <p:spPr>
            <a:xfrm>
              <a:off x="7527" y="-135287"/>
              <a:ext cx="2689271" cy="2391734"/>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27" name="Shape 130"/>
            <p:cNvSpPr txBox="1"/>
            <p:nvPr/>
          </p:nvSpPr>
          <p:spPr>
            <a:xfrm>
              <a:off x="1018815" y="2123169"/>
              <a:ext cx="619136" cy="353995"/>
            </a:xfrm>
            <a:prstGeom prst="rect">
              <a:avLst/>
            </a:prstGeom>
            <a:noFill/>
            <a:ln>
              <a:noFill/>
            </a:ln>
          </p:spPr>
          <p:txBody>
            <a:bodyPr lIns="45700" tIns="30475" rIns="45700" bIns="30475" anchor="ctr"/>
            <a:lstStyle/>
            <a:p>
              <a:pPr algn="ctr" fontAlgn="auto">
                <a:lnSpc>
                  <a:spcPct val="90000"/>
                </a:lnSpc>
                <a:spcBef>
                  <a:spcPts val="0"/>
                </a:spcBef>
                <a:spcAft>
                  <a:spcPts val="840"/>
                </a:spcAft>
                <a:buSzPct val="25000"/>
                <a:defRPr/>
              </a:pPr>
              <a:r>
                <a:rPr lang="en-US" sz="2400" b="1" kern="0">
                  <a:solidFill>
                    <a:srgbClr val="FFFFFF"/>
                  </a:solidFill>
                  <a:latin typeface="Calibri"/>
                  <a:ea typeface="Calibri"/>
                  <a:cs typeface="Calibri"/>
                  <a:sym typeface="Calibri"/>
                  <a:rtl val="0"/>
                </a:rPr>
                <a:t>1</a:t>
              </a:r>
            </a:p>
          </p:txBody>
        </p:sp>
        <p:sp>
          <p:nvSpPr>
            <p:cNvPr id="28" name="Shape 131"/>
            <p:cNvSpPr/>
            <p:nvPr/>
          </p:nvSpPr>
          <p:spPr>
            <a:xfrm>
              <a:off x="3135986" y="-135287"/>
              <a:ext cx="2840087" cy="2378258"/>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29" name="Shape 132"/>
            <p:cNvSpPr txBox="1"/>
            <p:nvPr/>
          </p:nvSpPr>
          <p:spPr>
            <a:xfrm>
              <a:off x="3151933" y="-50731"/>
              <a:ext cx="2730547" cy="1749343"/>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FF0000"/>
                </a:buClr>
                <a:buSzPct val="100000"/>
                <a:buFont typeface="Calibri"/>
                <a:buChar char="•"/>
                <a:defRPr/>
              </a:pPr>
              <a:r>
                <a:rPr lang="en-US" sz="1600" b="1" kern="0" dirty="0" smtClean="0">
                  <a:latin typeface="Calibri"/>
                  <a:ea typeface="Calibri"/>
                  <a:cs typeface="Calibri"/>
                  <a:sym typeface="Calibri"/>
                  <a:rtl val="0"/>
                </a:rPr>
                <a:t>National and subnational level</a:t>
              </a:r>
            </a:p>
            <a:p>
              <a:pPr marL="171450" lvl="1" indent="-171450" fontAlgn="auto">
                <a:lnSpc>
                  <a:spcPct val="90000"/>
                </a:lnSpc>
                <a:spcBef>
                  <a:spcPts val="0"/>
                </a:spcBef>
                <a:spcAft>
                  <a:spcPts val="240"/>
                </a:spcAft>
                <a:buClr>
                  <a:srgbClr val="FF0000"/>
                </a:buClr>
                <a:buSzPct val="100000"/>
                <a:buFont typeface="Calibri"/>
                <a:buChar char="•"/>
                <a:defRPr/>
              </a:pPr>
              <a:r>
                <a:rPr lang="en-US" sz="1600" b="1" kern="0" dirty="0" smtClean="0">
                  <a:solidFill>
                    <a:srgbClr val="FF0000"/>
                  </a:solidFill>
                  <a:latin typeface="Calibri"/>
                  <a:ea typeface="Calibri"/>
                  <a:cs typeface="Calibri"/>
                  <a:sym typeface="Calibri"/>
                  <a:rtl val="0"/>
                </a:rPr>
                <a:t>Strategic </a:t>
              </a:r>
              <a:r>
                <a:rPr lang="en-US" sz="1600" b="1" kern="0" dirty="0" smtClean="0">
                  <a:solidFill>
                    <a:srgbClr val="FF0000"/>
                  </a:solidFill>
                  <a:latin typeface="Calibri"/>
                  <a:ea typeface="Calibri"/>
                  <a:cs typeface="Calibri"/>
                  <a:sym typeface="Calibri"/>
                  <a:rtl val="0"/>
                </a:rPr>
                <a:t>Environmental and Social Assessment (SESA)</a:t>
              </a:r>
              <a:endParaRPr lang="en-US" sz="1600" kern="0" dirty="0">
                <a:solidFill>
                  <a:srgbClr val="000000"/>
                </a:solidFill>
                <a:latin typeface="Calibri"/>
                <a:ea typeface="Calibri"/>
                <a:cs typeface="Calibri"/>
                <a:sym typeface="Calibri"/>
                <a:rtl val="0"/>
              </a:endParaRPr>
            </a:p>
          </p:txBody>
        </p:sp>
        <p:sp>
          <p:nvSpPr>
            <p:cNvPr id="33" name="Shape 136"/>
            <p:cNvSpPr/>
            <p:nvPr/>
          </p:nvSpPr>
          <p:spPr>
            <a:xfrm>
              <a:off x="6461856" y="-152884"/>
              <a:ext cx="2576556" cy="2409331"/>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34" name="Shape 137"/>
            <p:cNvSpPr txBox="1"/>
            <p:nvPr/>
          </p:nvSpPr>
          <p:spPr>
            <a:xfrm>
              <a:off x="6506306" y="102560"/>
              <a:ext cx="2489243" cy="1710728"/>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FF0000"/>
                </a:buClr>
                <a:buSzPct val="100000"/>
                <a:buFont typeface="Calibri"/>
                <a:buChar char="•"/>
                <a:defRPr/>
              </a:pPr>
              <a:r>
                <a:rPr lang="en-US" sz="1600" b="1" kern="0" dirty="0" smtClean="0">
                  <a:solidFill>
                    <a:srgbClr val="FF0000"/>
                  </a:solidFill>
                  <a:latin typeface="Calibri"/>
                  <a:ea typeface="Calibri"/>
                  <a:cs typeface="Calibri"/>
                  <a:sym typeface="Calibri"/>
                  <a:rtl val="0"/>
                </a:rPr>
                <a:t>Environmental and Social Management Framework (ESMF)</a:t>
              </a:r>
            </a:p>
            <a:p>
              <a:pPr marL="0" lvl="1" fontAlgn="auto">
                <a:lnSpc>
                  <a:spcPct val="90000"/>
                </a:lnSpc>
                <a:spcBef>
                  <a:spcPts val="0"/>
                </a:spcBef>
                <a:spcAft>
                  <a:spcPts val="240"/>
                </a:spcAft>
                <a:buClr>
                  <a:srgbClr val="FF0000"/>
                </a:buClr>
                <a:buSzPct val="100000"/>
                <a:defRPr/>
              </a:pPr>
              <a:endParaRPr lang="en-US" sz="1600" b="1" kern="0" dirty="0" smtClean="0">
                <a:solidFill>
                  <a:srgbClr val="FF0000"/>
                </a:solidFill>
                <a:latin typeface="Calibri"/>
                <a:ea typeface="Calibri"/>
                <a:cs typeface="Calibri"/>
                <a:sym typeface="Calibri"/>
                <a:rtl val="0"/>
              </a:endParaRPr>
            </a:p>
            <a:p>
              <a:pPr marL="171450" lvl="1" indent="-171450" fontAlgn="auto">
                <a:lnSpc>
                  <a:spcPct val="90000"/>
                </a:lnSpc>
                <a:spcBef>
                  <a:spcPts val="0"/>
                </a:spcBef>
                <a:spcAft>
                  <a:spcPts val="240"/>
                </a:spcAft>
                <a:buClr>
                  <a:srgbClr val="FF0000"/>
                </a:buClr>
                <a:buSzPct val="100000"/>
                <a:buFont typeface="Calibri"/>
                <a:buChar char="•"/>
                <a:defRPr/>
              </a:pPr>
              <a:r>
                <a:rPr lang="en-US" sz="1600" kern="0" dirty="0" smtClean="0">
                  <a:latin typeface="Calibri"/>
                  <a:ea typeface="Calibri"/>
                  <a:cs typeface="Calibri"/>
                  <a:sym typeface="Calibri"/>
                  <a:rtl val="0"/>
                </a:rPr>
                <a:t>Associated </a:t>
              </a:r>
              <a:r>
                <a:rPr lang="en-US" sz="1600" b="1" kern="0" dirty="0" smtClean="0">
                  <a:solidFill>
                    <a:srgbClr val="FF0000"/>
                  </a:solidFill>
                  <a:latin typeface="Calibri"/>
                  <a:ea typeface="Calibri"/>
                  <a:cs typeface="Calibri"/>
                  <a:sym typeface="Calibri"/>
                  <a:rtl val="0"/>
                </a:rPr>
                <a:t>Management Plans (e.g. IPs, resettlement, biodiversity, etc.)</a:t>
              </a:r>
            </a:p>
            <a:p>
              <a:pPr marL="0" lvl="1" fontAlgn="auto">
                <a:lnSpc>
                  <a:spcPct val="90000"/>
                </a:lnSpc>
                <a:spcBef>
                  <a:spcPts val="0"/>
                </a:spcBef>
                <a:spcAft>
                  <a:spcPts val="240"/>
                </a:spcAft>
                <a:buClr>
                  <a:srgbClr val="FF0000"/>
                </a:buClr>
                <a:buSzPct val="100000"/>
                <a:defRPr/>
              </a:pPr>
              <a:endParaRPr lang="en-US" sz="1600" kern="0" dirty="0">
                <a:solidFill>
                  <a:srgbClr val="000000"/>
                </a:solidFill>
                <a:latin typeface="Calibri"/>
                <a:ea typeface="Calibri"/>
                <a:cs typeface="Calibri"/>
                <a:sym typeface="Calibri"/>
                <a:rtl val="0"/>
              </a:endParaRPr>
            </a:p>
            <a:p>
              <a:pPr marL="0" lvl="1" fontAlgn="auto">
                <a:lnSpc>
                  <a:spcPct val="90000"/>
                </a:lnSpc>
                <a:spcBef>
                  <a:spcPts val="0"/>
                </a:spcBef>
                <a:spcAft>
                  <a:spcPts val="240"/>
                </a:spcAft>
                <a:buClr>
                  <a:srgbClr val="FF0000"/>
                </a:buClr>
                <a:buSzPct val="100000"/>
                <a:defRPr/>
              </a:pPr>
              <a:endParaRPr lang="en-US" sz="1600" b="1" kern="0" dirty="0">
                <a:solidFill>
                  <a:srgbClr val="FF0000"/>
                </a:solidFill>
                <a:latin typeface="Calibri"/>
                <a:ea typeface="Calibri"/>
                <a:cs typeface="Calibri"/>
                <a:sym typeface="Calibri"/>
                <a:rtl val="0"/>
              </a:endParaRPr>
            </a:p>
          </p:txBody>
        </p:sp>
      </p:grpSp>
      <p:sp>
        <p:nvSpPr>
          <p:cNvPr id="37" name="Shape 127"/>
          <p:cNvSpPr txBox="1"/>
          <p:nvPr/>
        </p:nvSpPr>
        <p:spPr bwMode="auto">
          <a:xfrm>
            <a:off x="904676" y="3403998"/>
            <a:ext cx="3384208" cy="2736557"/>
          </a:xfrm>
          <a:prstGeom prst="rect">
            <a:avLst/>
          </a:prstGeom>
          <a:noFill/>
          <a:ln>
            <a:noFill/>
          </a:ln>
        </p:spPr>
        <p:txBody>
          <a:bodyPr lIns="123825" tIns="123825" rIns="123825" bIns="123825"/>
          <a:lstStyle/>
          <a:p>
            <a:pPr marL="0" lvl="1" fontAlgn="auto">
              <a:lnSpc>
                <a:spcPct val="90000"/>
              </a:lnSpc>
              <a:spcBef>
                <a:spcPts val="0"/>
              </a:spcBef>
              <a:spcAft>
                <a:spcPts val="240"/>
              </a:spcAft>
              <a:buClr>
                <a:srgbClr val="000000"/>
              </a:buClr>
              <a:buSzPct val="100000"/>
              <a:defRPr/>
            </a:pPr>
            <a:r>
              <a:rPr lang="en-US" sz="1600" b="1" u="sng" kern="0" dirty="0" smtClean="0">
                <a:solidFill>
                  <a:srgbClr val="000000"/>
                </a:solidFill>
                <a:latin typeface="Calibri"/>
                <a:ea typeface="Calibri"/>
                <a:cs typeface="Calibri"/>
                <a:sym typeface="Calibri"/>
                <a:rtl val="0"/>
              </a:rPr>
              <a:t>Readiness Fund</a:t>
            </a:r>
          </a:p>
          <a:p>
            <a:pPr marL="171450" lvl="1" indent="-171450">
              <a:lnSpc>
                <a:spcPct val="90000"/>
              </a:lnSpc>
              <a:spcAft>
                <a:spcPts val="240"/>
              </a:spcAft>
              <a:buClr>
                <a:srgbClr val="000000"/>
              </a:buClr>
              <a:buSzPct val="100000"/>
              <a:buFont typeface="Calibri"/>
              <a:buChar char="•"/>
              <a:defRPr/>
            </a:pPr>
            <a:r>
              <a:rPr lang="en-GB" sz="1600" b="1" dirty="0">
                <a:solidFill>
                  <a:srgbClr val="FF0000"/>
                </a:solidFill>
                <a:hlinkClick r:id="rId3"/>
              </a:rPr>
              <a:t>Common Approach </a:t>
            </a:r>
            <a:r>
              <a:rPr lang="en-GB" sz="1600" dirty="0">
                <a:hlinkClick r:id="rId3"/>
              </a:rPr>
              <a:t>to Environmental and Social </a:t>
            </a:r>
            <a:r>
              <a:rPr lang="en-GB" sz="1600" dirty="0" smtClean="0">
                <a:hlinkClick r:id="rId3"/>
              </a:rPr>
              <a:t>Safeguards </a:t>
            </a:r>
            <a:r>
              <a:rPr lang="en-GB" sz="1600" dirty="0" smtClean="0"/>
              <a:t>gives process</a:t>
            </a:r>
            <a:endParaRPr lang="en-US" sz="1600" kern="0" dirty="0" smtClean="0">
              <a:solidFill>
                <a:srgbClr val="000000"/>
              </a:solidFill>
              <a:latin typeface="Calibri"/>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smtClean="0">
                <a:solidFill>
                  <a:srgbClr val="000000"/>
                </a:solidFill>
                <a:latin typeface="Calibri"/>
                <a:ea typeface="Calibri"/>
                <a:cs typeface="Calibri"/>
                <a:sym typeface="Calibri"/>
                <a:rtl val="0"/>
              </a:rPr>
              <a:t>Countries </a:t>
            </a:r>
            <a:r>
              <a:rPr lang="en-US" sz="1600" kern="0" dirty="0" smtClean="0">
                <a:solidFill>
                  <a:srgbClr val="000000"/>
                </a:solidFill>
                <a:latin typeface="Calibri"/>
                <a:ea typeface="Calibri"/>
                <a:cs typeface="Calibri"/>
                <a:sym typeface="Calibri"/>
                <a:rtl val="0"/>
              </a:rPr>
              <a:t>apply relevant </a:t>
            </a:r>
            <a:r>
              <a:rPr lang="en-US" sz="1600" b="1" kern="0" dirty="0" smtClean="0">
                <a:solidFill>
                  <a:srgbClr val="FF0000"/>
                </a:solidFill>
                <a:latin typeface="Calibri"/>
                <a:ea typeface="Calibri"/>
                <a:cs typeface="Calibri"/>
                <a:sym typeface="Calibri"/>
                <a:rtl val="0"/>
              </a:rPr>
              <a:t>World Bank </a:t>
            </a:r>
            <a:r>
              <a:rPr lang="en-US" sz="1600" b="1" kern="0" dirty="0" smtClean="0">
                <a:solidFill>
                  <a:srgbClr val="FF0000"/>
                </a:solidFill>
                <a:latin typeface="Calibri"/>
                <a:ea typeface="Calibri"/>
                <a:cs typeface="Calibri"/>
                <a:sym typeface="Calibri"/>
                <a:rtl val="0"/>
              </a:rPr>
              <a:t>safeguards </a:t>
            </a:r>
            <a:r>
              <a:rPr lang="en-US" sz="1600" kern="0" dirty="0" smtClean="0">
                <a:latin typeface="Calibri"/>
                <a:ea typeface="Calibri"/>
                <a:cs typeface="Calibri"/>
                <a:sym typeface="Calibri"/>
                <a:rtl val="0"/>
              </a:rPr>
              <a:t>gives content</a:t>
            </a:r>
            <a:endParaRPr lang="en-US" sz="1600" kern="0" dirty="0" smtClean="0">
              <a:latin typeface="Calibri"/>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smtClean="0">
                <a:solidFill>
                  <a:srgbClr val="000000"/>
                </a:solidFill>
                <a:latin typeface="Calibri"/>
                <a:ea typeface="Calibri"/>
                <a:cs typeface="Calibri"/>
                <a:sym typeface="Calibri"/>
                <a:rtl val="0"/>
              </a:rPr>
              <a:t>Countries apply </a:t>
            </a:r>
            <a:r>
              <a:rPr lang="en-US" sz="1600" b="1" kern="0" dirty="0" smtClean="0">
                <a:solidFill>
                  <a:srgbClr val="FF0000"/>
                </a:solidFill>
                <a:latin typeface="Calibri"/>
                <a:ea typeface="Calibri"/>
                <a:cs typeface="Calibri"/>
                <a:sym typeface="Calibri"/>
                <a:rtl val="0"/>
              </a:rPr>
              <a:t>guidance </a:t>
            </a:r>
            <a:r>
              <a:rPr lang="en-US" sz="1600" b="1" kern="0" dirty="0" smtClean="0">
                <a:solidFill>
                  <a:srgbClr val="FF0000"/>
                </a:solidFill>
                <a:latin typeface="Calibri"/>
                <a:ea typeface="Calibri"/>
                <a:cs typeface="Calibri"/>
                <a:sym typeface="Calibri"/>
                <a:rtl val="0"/>
              </a:rPr>
              <a:t>on </a:t>
            </a:r>
          </a:p>
          <a:p>
            <a:pPr marL="742950" lvl="2" indent="-285750">
              <a:lnSpc>
                <a:spcPct val="90000"/>
              </a:lnSpc>
              <a:spcAft>
                <a:spcPts val="240"/>
              </a:spcAft>
              <a:buClr>
                <a:srgbClr val="000000"/>
              </a:buClr>
              <a:buSzPct val="100000"/>
              <a:buFont typeface="Courier New" panose="02070309020205020404" pitchFamily="49" charset="0"/>
              <a:buChar char="o"/>
              <a:defRPr/>
            </a:pPr>
            <a:r>
              <a:rPr lang="en-US" sz="1600" b="1" kern="0" dirty="0" smtClean="0">
                <a:solidFill>
                  <a:srgbClr val="FF0000"/>
                </a:solidFill>
                <a:latin typeface="Calibri"/>
                <a:ea typeface="Calibri"/>
                <a:cs typeface="Calibri"/>
                <a:sym typeface="Calibri"/>
                <a:hlinkClick r:id="rId4"/>
                <a:rtl val="0"/>
              </a:rPr>
              <a:t>Stakeholder Engagement</a:t>
            </a:r>
            <a:endParaRPr lang="en-US" sz="1600" b="1" kern="0" dirty="0" smtClean="0">
              <a:solidFill>
                <a:srgbClr val="FF0000"/>
              </a:solidFill>
              <a:latin typeface="Calibri"/>
              <a:ea typeface="Calibri"/>
              <a:cs typeface="Calibri"/>
              <a:sym typeface="Calibri"/>
              <a:rtl val="0"/>
            </a:endParaRPr>
          </a:p>
          <a:p>
            <a:pPr marL="742950" lvl="2" indent="-285750">
              <a:lnSpc>
                <a:spcPct val="90000"/>
              </a:lnSpc>
              <a:spcAft>
                <a:spcPts val="240"/>
              </a:spcAft>
              <a:buClr>
                <a:srgbClr val="000000"/>
              </a:buClr>
              <a:buSzPct val="100000"/>
              <a:buFont typeface="Courier New" panose="02070309020205020404" pitchFamily="49" charset="0"/>
              <a:buChar char="o"/>
              <a:defRPr/>
            </a:pPr>
            <a:r>
              <a:rPr lang="en-US" sz="1600" b="1" kern="0" dirty="0" smtClean="0">
                <a:solidFill>
                  <a:srgbClr val="FF0000"/>
                </a:solidFill>
                <a:latin typeface="Calibri"/>
                <a:ea typeface="Calibri"/>
                <a:cs typeface="Calibri"/>
                <a:sym typeface="Calibri"/>
                <a:hlinkClick r:id="rId5"/>
                <a:rtl val="0"/>
              </a:rPr>
              <a:t>Grievance Mechanisms</a:t>
            </a:r>
            <a:endParaRPr lang="en-US" sz="1600" b="1" kern="0" dirty="0" smtClean="0">
              <a:solidFill>
                <a:srgbClr val="FF0000"/>
              </a:solidFill>
              <a:latin typeface="Calibri"/>
              <a:ea typeface="Calibri"/>
              <a:cs typeface="Calibri"/>
              <a:sym typeface="Calibri"/>
              <a:rtl val="0"/>
            </a:endParaRPr>
          </a:p>
          <a:p>
            <a:pPr marL="742950" lvl="2" indent="-285750">
              <a:lnSpc>
                <a:spcPct val="90000"/>
              </a:lnSpc>
              <a:spcAft>
                <a:spcPts val="240"/>
              </a:spcAft>
              <a:buClr>
                <a:srgbClr val="000000"/>
              </a:buClr>
              <a:buSzPct val="100000"/>
              <a:buFont typeface="Courier New" panose="02070309020205020404" pitchFamily="49" charset="0"/>
              <a:buChar char="o"/>
              <a:defRPr/>
            </a:pPr>
            <a:endParaRPr lang="en-US" sz="1600" b="1" kern="0" dirty="0">
              <a:solidFill>
                <a:srgbClr val="FF0000"/>
              </a:solidFill>
              <a:latin typeface="Calibri"/>
              <a:ea typeface="Calibri"/>
              <a:cs typeface="Calibri"/>
              <a:sym typeface="Calibri"/>
              <a:rtl val="0"/>
            </a:endParaRPr>
          </a:p>
          <a:p>
            <a:pPr marL="0" lvl="1" fontAlgn="auto">
              <a:lnSpc>
                <a:spcPct val="90000"/>
              </a:lnSpc>
              <a:spcBef>
                <a:spcPts val="0"/>
              </a:spcBef>
              <a:spcAft>
                <a:spcPts val="240"/>
              </a:spcAft>
              <a:buClr>
                <a:srgbClr val="000000"/>
              </a:buClr>
              <a:buSzPct val="100000"/>
              <a:defRPr/>
            </a:pPr>
            <a:r>
              <a:rPr lang="en-US" sz="1600" b="1" u="sng" kern="0" dirty="0" smtClean="0">
                <a:solidFill>
                  <a:srgbClr val="000000"/>
                </a:solidFill>
                <a:ea typeface="Calibri"/>
                <a:cs typeface="Calibri"/>
                <a:sym typeface="Calibri"/>
                <a:rtl val="0"/>
              </a:rPr>
              <a:t>Carbon </a:t>
            </a:r>
            <a:r>
              <a:rPr lang="en-US" sz="1600" b="1" u="sng" kern="0" dirty="0">
                <a:solidFill>
                  <a:srgbClr val="000000"/>
                </a:solidFill>
                <a:ea typeface="Calibri"/>
                <a:cs typeface="Calibri"/>
                <a:sym typeface="Calibri"/>
                <a:rtl val="0"/>
              </a:rPr>
              <a:t>Fund</a:t>
            </a:r>
          </a:p>
          <a:p>
            <a:pPr marL="171450" lvl="1" indent="-171450" fontAlgn="auto">
              <a:lnSpc>
                <a:spcPct val="90000"/>
              </a:lnSpc>
              <a:spcBef>
                <a:spcPts val="0"/>
              </a:spcBef>
              <a:spcAft>
                <a:spcPts val="240"/>
              </a:spcAft>
              <a:buClr>
                <a:srgbClr val="000000"/>
              </a:buClr>
              <a:buSzPct val="100000"/>
              <a:buFont typeface="Calibri"/>
              <a:buChar char="•"/>
              <a:defRPr/>
            </a:pPr>
            <a:r>
              <a:rPr lang="en-US" sz="1600" b="1" kern="0" dirty="0" smtClean="0">
                <a:solidFill>
                  <a:srgbClr val="FF0000"/>
                </a:solidFill>
                <a:ea typeface="Calibri"/>
                <a:cs typeface="Calibri"/>
                <a:sym typeface="Calibri"/>
                <a:rtl val="0"/>
              </a:rPr>
              <a:t>WB </a:t>
            </a:r>
            <a:r>
              <a:rPr lang="en-US" sz="1600" b="1" kern="0" dirty="0" smtClean="0">
                <a:solidFill>
                  <a:srgbClr val="FF0000"/>
                </a:solidFill>
                <a:ea typeface="Calibri"/>
                <a:cs typeface="Calibri"/>
                <a:sym typeface="Calibri"/>
                <a:rtl val="0"/>
              </a:rPr>
              <a:t>safeguards</a:t>
            </a:r>
            <a:endParaRPr lang="en-US" sz="1600" b="1" kern="0" dirty="0" smtClean="0">
              <a:solidFill>
                <a:srgbClr val="FF0000"/>
              </a:solidFill>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r>
              <a:rPr lang="en-US" sz="1600" b="1" kern="0" dirty="0" smtClean="0">
                <a:solidFill>
                  <a:srgbClr val="FF0000"/>
                </a:solidFill>
                <a:latin typeface="Calibri"/>
                <a:ea typeface="Calibri"/>
                <a:cs typeface="Calibri"/>
                <a:sym typeface="Calibri"/>
                <a:rtl val="0"/>
              </a:rPr>
              <a:t>Safeguard Criteria </a:t>
            </a:r>
            <a:r>
              <a:rPr lang="en-US" sz="1600" b="1" kern="0" dirty="0" smtClean="0">
                <a:solidFill>
                  <a:srgbClr val="FF0000"/>
                </a:solidFill>
                <a:latin typeface="Calibri"/>
                <a:ea typeface="Calibri"/>
                <a:cs typeface="Calibri"/>
                <a:sym typeface="Calibri"/>
                <a:rtl val="0"/>
              </a:rPr>
              <a:t>&amp; Indicators in </a:t>
            </a:r>
            <a:r>
              <a:rPr lang="en-US" sz="1600" b="1" kern="0" dirty="0" smtClean="0">
                <a:solidFill>
                  <a:srgbClr val="FF0000"/>
                </a:solidFill>
                <a:latin typeface="Calibri"/>
                <a:ea typeface="Calibri"/>
                <a:cs typeface="Calibri"/>
                <a:sym typeface="Calibri"/>
                <a:hlinkClick r:id="rId6"/>
                <a:rtl val="0"/>
              </a:rPr>
              <a:t>Methodological Framework</a:t>
            </a:r>
            <a:endParaRPr lang="en-US" sz="1600" b="1" kern="0" dirty="0" smtClean="0">
              <a:solidFill>
                <a:srgbClr val="FF0000"/>
              </a:solidFill>
              <a:latin typeface="Calibri"/>
              <a:ea typeface="Calibri"/>
              <a:cs typeface="Calibri"/>
              <a:sym typeface="Calibri"/>
              <a:rtl val="0"/>
            </a:endParaRPr>
          </a:p>
        </p:txBody>
      </p:sp>
      <p:sp>
        <p:nvSpPr>
          <p:cNvPr id="38" name="TextBox 37"/>
          <p:cNvSpPr txBox="1"/>
          <p:nvPr/>
        </p:nvSpPr>
        <p:spPr>
          <a:xfrm>
            <a:off x="1811836" y="3130855"/>
            <a:ext cx="1104726" cy="369332"/>
          </a:xfrm>
          <a:prstGeom prst="rect">
            <a:avLst/>
          </a:prstGeom>
          <a:noFill/>
        </p:spPr>
        <p:txBody>
          <a:bodyPr wrap="none" rtlCol="0">
            <a:spAutoFit/>
          </a:bodyPr>
          <a:lstStyle/>
          <a:p>
            <a:r>
              <a:rPr lang="en-US" b="1" dirty="0" smtClean="0">
                <a:solidFill>
                  <a:srgbClr val="0070C0"/>
                </a:solidFill>
              </a:rPr>
              <a:t>CONTENT</a:t>
            </a:r>
            <a:endParaRPr lang="en-US" b="1" dirty="0">
              <a:solidFill>
                <a:srgbClr val="0070C0"/>
              </a:solidFill>
            </a:endParaRPr>
          </a:p>
        </p:txBody>
      </p:sp>
      <p:sp>
        <p:nvSpPr>
          <p:cNvPr id="39" name="TextBox 38"/>
          <p:cNvSpPr txBox="1"/>
          <p:nvPr/>
        </p:nvSpPr>
        <p:spPr>
          <a:xfrm>
            <a:off x="-28776" y="1806889"/>
            <a:ext cx="957250" cy="369332"/>
          </a:xfrm>
          <a:prstGeom prst="rect">
            <a:avLst/>
          </a:prstGeom>
          <a:noFill/>
        </p:spPr>
        <p:txBody>
          <a:bodyPr wrap="none" rtlCol="0">
            <a:spAutoFit/>
          </a:bodyPr>
          <a:lstStyle/>
          <a:p>
            <a:r>
              <a:rPr lang="en-US" b="1" dirty="0" smtClean="0">
                <a:solidFill>
                  <a:srgbClr val="0070C0"/>
                </a:solidFill>
              </a:rPr>
              <a:t>UNFCCC</a:t>
            </a:r>
            <a:endParaRPr lang="en-US" b="1" dirty="0">
              <a:solidFill>
                <a:srgbClr val="0070C0"/>
              </a:solidFill>
            </a:endParaRPr>
          </a:p>
        </p:txBody>
      </p:sp>
      <p:sp>
        <p:nvSpPr>
          <p:cNvPr id="40" name="TextBox 39"/>
          <p:cNvSpPr txBox="1"/>
          <p:nvPr/>
        </p:nvSpPr>
        <p:spPr>
          <a:xfrm>
            <a:off x="8493" y="4502075"/>
            <a:ext cx="639855" cy="369332"/>
          </a:xfrm>
          <a:prstGeom prst="rect">
            <a:avLst/>
          </a:prstGeom>
          <a:noFill/>
        </p:spPr>
        <p:txBody>
          <a:bodyPr wrap="none" rtlCol="0">
            <a:spAutoFit/>
          </a:bodyPr>
          <a:lstStyle/>
          <a:p>
            <a:r>
              <a:rPr lang="en-US" b="1" dirty="0" smtClean="0">
                <a:solidFill>
                  <a:srgbClr val="0070C0"/>
                </a:solidFill>
              </a:rPr>
              <a:t>FCPF</a:t>
            </a:r>
            <a:endParaRPr lang="en-US" b="1" dirty="0">
              <a:solidFill>
                <a:srgbClr val="0070C0"/>
              </a:solidFill>
            </a:endParaRPr>
          </a:p>
        </p:txBody>
      </p:sp>
      <p:sp>
        <p:nvSpPr>
          <p:cNvPr id="41" name="TextBox 40"/>
          <p:cNvSpPr txBox="1"/>
          <p:nvPr/>
        </p:nvSpPr>
        <p:spPr>
          <a:xfrm>
            <a:off x="9730960" y="3077615"/>
            <a:ext cx="1100429" cy="369332"/>
          </a:xfrm>
          <a:prstGeom prst="rect">
            <a:avLst/>
          </a:prstGeom>
          <a:noFill/>
        </p:spPr>
        <p:txBody>
          <a:bodyPr wrap="none" rtlCol="0">
            <a:spAutoFit/>
          </a:bodyPr>
          <a:lstStyle/>
          <a:p>
            <a:r>
              <a:rPr lang="en-US" b="1" dirty="0" smtClean="0">
                <a:solidFill>
                  <a:srgbClr val="0070C0"/>
                </a:solidFill>
              </a:rPr>
              <a:t>OUTPUTS</a:t>
            </a:r>
            <a:endParaRPr lang="en-US" b="1" dirty="0">
              <a:solidFill>
                <a:srgbClr val="0070C0"/>
              </a:solidFill>
            </a:endParaRPr>
          </a:p>
        </p:txBody>
      </p:sp>
      <p:sp>
        <p:nvSpPr>
          <p:cNvPr id="42" name="TextBox 41"/>
          <p:cNvSpPr txBox="1"/>
          <p:nvPr/>
        </p:nvSpPr>
        <p:spPr>
          <a:xfrm>
            <a:off x="5838773" y="3126210"/>
            <a:ext cx="1040991" cy="369332"/>
          </a:xfrm>
          <a:prstGeom prst="rect">
            <a:avLst/>
          </a:prstGeom>
          <a:noFill/>
        </p:spPr>
        <p:txBody>
          <a:bodyPr wrap="none" rtlCol="0">
            <a:spAutoFit/>
          </a:bodyPr>
          <a:lstStyle/>
          <a:p>
            <a:r>
              <a:rPr lang="en-US" b="1" dirty="0" smtClean="0">
                <a:solidFill>
                  <a:srgbClr val="0070C0"/>
                </a:solidFill>
              </a:rPr>
              <a:t>PROCESS</a:t>
            </a:r>
            <a:endParaRPr lang="en-US" b="1" dirty="0">
              <a:solidFill>
                <a:srgbClr val="0070C0"/>
              </a:solidFill>
            </a:endParaRPr>
          </a:p>
        </p:txBody>
      </p:sp>
      <p:sp>
        <p:nvSpPr>
          <p:cNvPr id="43" name="TextBox 42"/>
          <p:cNvSpPr txBox="1"/>
          <p:nvPr/>
        </p:nvSpPr>
        <p:spPr>
          <a:xfrm>
            <a:off x="1823549" y="509729"/>
            <a:ext cx="1104726" cy="369332"/>
          </a:xfrm>
          <a:prstGeom prst="rect">
            <a:avLst/>
          </a:prstGeom>
          <a:noFill/>
        </p:spPr>
        <p:txBody>
          <a:bodyPr wrap="none" rtlCol="0">
            <a:spAutoFit/>
          </a:bodyPr>
          <a:lstStyle/>
          <a:p>
            <a:r>
              <a:rPr lang="en-US" b="1" dirty="0" smtClean="0">
                <a:solidFill>
                  <a:srgbClr val="0070C0"/>
                </a:solidFill>
              </a:rPr>
              <a:t>CONTENT</a:t>
            </a:r>
            <a:endParaRPr lang="en-US" b="1" dirty="0">
              <a:solidFill>
                <a:srgbClr val="0070C0"/>
              </a:solidFill>
            </a:endParaRPr>
          </a:p>
        </p:txBody>
      </p:sp>
      <p:sp>
        <p:nvSpPr>
          <p:cNvPr id="44" name="TextBox 43"/>
          <p:cNvSpPr txBox="1"/>
          <p:nvPr/>
        </p:nvSpPr>
        <p:spPr>
          <a:xfrm>
            <a:off x="5116590" y="455172"/>
            <a:ext cx="2739356" cy="369332"/>
          </a:xfrm>
          <a:prstGeom prst="rect">
            <a:avLst/>
          </a:prstGeom>
          <a:noFill/>
        </p:spPr>
        <p:txBody>
          <a:bodyPr wrap="square" rtlCol="0">
            <a:spAutoFit/>
          </a:bodyPr>
          <a:lstStyle/>
          <a:p>
            <a:pPr algn="ctr"/>
            <a:r>
              <a:rPr lang="en-US" b="1" dirty="0" smtClean="0">
                <a:solidFill>
                  <a:srgbClr val="0070C0"/>
                </a:solidFill>
              </a:rPr>
              <a:t>PROCESS</a:t>
            </a:r>
            <a:endParaRPr lang="en-US" b="1" dirty="0">
              <a:solidFill>
                <a:srgbClr val="0070C0"/>
              </a:solidFill>
            </a:endParaRPr>
          </a:p>
        </p:txBody>
      </p:sp>
      <p:cxnSp>
        <p:nvCxnSpPr>
          <p:cNvPr id="4" name="Straight Arrow Connector 3"/>
          <p:cNvCxnSpPr/>
          <p:nvPr/>
        </p:nvCxnSpPr>
        <p:spPr>
          <a:xfrm flipV="1">
            <a:off x="7496065" y="730504"/>
            <a:ext cx="1784079" cy="18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9482626" y="528707"/>
            <a:ext cx="1347364" cy="369332"/>
          </a:xfrm>
          <a:prstGeom prst="rect">
            <a:avLst/>
          </a:prstGeom>
          <a:noFill/>
        </p:spPr>
        <p:txBody>
          <a:bodyPr wrap="square" rtlCol="0">
            <a:spAutoFit/>
          </a:bodyPr>
          <a:lstStyle/>
          <a:p>
            <a:pPr algn="ctr"/>
            <a:r>
              <a:rPr lang="en-US" b="1" dirty="0" smtClean="0">
                <a:solidFill>
                  <a:srgbClr val="0070C0"/>
                </a:solidFill>
              </a:rPr>
              <a:t>OUTPUTS</a:t>
            </a:r>
            <a:endParaRPr lang="en-US" b="1" dirty="0">
              <a:solidFill>
                <a:srgbClr val="0070C0"/>
              </a:solidFill>
            </a:endParaRPr>
          </a:p>
        </p:txBody>
      </p:sp>
      <p:cxnSp>
        <p:nvCxnSpPr>
          <p:cNvPr id="31" name="Straight Arrow Connector 30"/>
          <p:cNvCxnSpPr/>
          <p:nvPr/>
        </p:nvCxnSpPr>
        <p:spPr>
          <a:xfrm flipV="1">
            <a:off x="7615806" y="3301478"/>
            <a:ext cx="1784079" cy="18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9589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2"/>
            <a:ext cx="12070080" cy="844551"/>
          </a:xfrm>
        </p:spPr>
        <p:txBody>
          <a:bodyPr>
            <a:normAutofit fontScale="90000"/>
          </a:bodyPr>
          <a:lstStyle/>
          <a:p>
            <a:pPr algn="ctr"/>
            <a:r>
              <a:rPr lang="en-US" sz="3600" b="1" dirty="0" smtClean="0"/>
              <a:t>Safeguard Requirements: UNFCCC and FCPF</a:t>
            </a:r>
            <a:br>
              <a:rPr lang="en-US" sz="3600" b="1" dirty="0" smtClean="0"/>
            </a:br>
            <a:r>
              <a:rPr lang="en-US" sz="3600" b="1" dirty="0" smtClean="0"/>
              <a:t>CONTENT - COMPARISON</a:t>
            </a:r>
            <a:endParaRPr lang="en-US" sz="3600" b="1" dirty="0"/>
          </a:p>
        </p:txBody>
      </p:sp>
      <p:grpSp>
        <p:nvGrpSpPr>
          <p:cNvPr id="5" name="Shape 125"/>
          <p:cNvGrpSpPr>
            <a:grpSpLocks/>
          </p:cNvGrpSpPr>
          <p:nvPr/>
        </p:nvGrpSpPr>
        <p:grpSpPr bwMode="auto">
          <a:xfrm>
            <a:off x="101600" y="1419059"/>
            <a:ext cx="5559176" cy="5296701"/>
            <a:chOff x="7528" y="77225"/>
            <a:chExt cx="2671250" cy="2359413"/>
          </a:xfrm>
        </p:grpSpPr>
        <p:sp>
          <p:nvSpPr>
            <p:cNvPr id="6" name="Shape 126"/>
            <p:cNvSpPr/>
            <p:nvPr/>
          </p:nvSpPr>
          <p:spPr>
            <a:xfrm>
              <a:off x="7528" y="88649"/>
              <a:ext cx="2671250" cy="2347989"/>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7" name="Shape 127"/>
            <p:cNvSpPr txBox="1"/>
            <p:nvPr/>
          </p:nvSpPr>
          <p:spPr>
            <a:xfrm>
              <a:off x="68881" y="77225"/>
              <a:ext cx="2609897" cy="1274703"/>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000000"/>
                </a:buClr>
                <a:buSzPct val="100000"/>
                <a:buFont typeface="Calibri"/>
                <a:buChar char="•"/>
                <a:defRPr/>
              </a:pPr>
              <a:endParaRPr lang="en-US" sz="1600" kern="0" dirty="0" smtClean="0">
                <a:solidFill>
                  <a:srgbClr val="000000"/>
                </a:solidFill>
                <a:latin typeface="Calibri"/>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smtClean="0">
                  <a:solidFill>
                    <a:srgbClr val="000000"/>
                  </a:solidFill>
                  <a:latin typeface="Calibri"/>
                  <a:ea typeface="Calibri"/>
                  <a:cs typeface="Calibri"/>
                  <a:sym typeface="Calibri"/>
                  <a:rtl val="0"/>
                </a:rPr>
                <a:t>Countries </a:t>
              </a:r>
              <a:r>
                <a:rPr lang="en-US" sz="1600" kern="0" dirty="0">
                  <a:solidFill>
                    <a:srgbClr val="000000"/>
                  </a:solidFill>
                  <a:latin typeface="Calibri"/>
                  <a:ea typeface="Calibri"/>
                  <a:cs typeface="Calibri"/>
                  <a:sym typeface="Calibri"/>
                  <a:rtl val="0"/>
                </a:rPr>
                <a:t>promote &amp; support the </a:t>
              </a:r>
              <a:r>
                <a:rPr lang="en-US" sz="1600" b="1" kern="0" dirty="0">
                  <a:solidFill>
                    <a:srgbClr val="FF0000"/>
                  </a:solidFill>
                  <a:latin typeface="Calibri"/>
                  <a:ea typeface="Calibri"/>
                  <a:cs typeface="Calibri"/>
                  <a:sym typeface="Calibri"/>
                  <a:rtl val="0"/>
                </a:rPr>
                <a:t>Cancun </a:t>
              </a:r>
              <a:r>
                <a:rPr lang="en-US" sz="1600" b="1" kern="0" dirty="0" smtClean="0">
                  <a:solidFill>
                    <a:srgbClr val="FF0000"/>
                  </a:solidFill>
                  <a:latin typeface="Calibri"/>
                  <a:ea typeface="Calibri"/>
                  <a:cs typeface="Calibri"/>
                  <a:sym typeface="Calibri"/>
                  <a:rtl val="0"/>
                </a:rPr>
                <a:t>safeguards </a:t>
              </a:r>
              <a:r>
                <a:rPr lang="en-US" sz="1600" kern="0" dirty="0">
                  <a:solidFill>
                    <a:srgbClr val="000000"/>
                  </a:solidFill>
                  <a:latin typeface="Calibri"/>
                  <a:ea typeface="Calibri"/>
                  <a:cs typeface="Calibri"/>
                  <a:sym typeface="Calibri"/>
                  <a:rtl val="0"/>
                </a:rPr>
                <a:t>throughout REDD+ </a:t>
              </a:r>
              <a:r>
                <a:rPr lang="en-US" sz="1600" kern="0" dirty="0" smtClean="0">
                  <a:solidFill>
                    <a:srgbClr val="000000"/>
                  </a:solidFill>
                  <a:latin typeface="Calibri"/>
                  <a:ea typeface="Calibri"/>
                  <a:cs typeface="Calibri"/>
                  <a:sym typeface="Calibri"/>
                  <a:rtl val="0"/>
                </a:rPr>
                <a:t>implementation </a:t>
              </a:r>
            </a:p>
            <a:p>
              <a:pPr marL="171450" lvl="1" indent="-171450" fontAlgn="auto">
                <a:lnSpc>
                  <a:spcPct val="90000"/>
                </a:lnSpc>
                <a:spcBef>
                  <a:spcPts val="0"/>
                </a:spcBef>
                <a:spcAft>
                  <a:spcPts val="240"/>
                </a:spcAft>
                <a:buClr>
                  <a:srgbClr val="000000"/>
                </a:buClr>
                <a:buSzPct val="100000"/>
                <a:buFont typeface="Calibri"/>
                <a:buChar char="•"/>
                <a:defRPr/>
              </a:pPr>
              <a:endParaRPr lang="en-US" sz="1600" kern="0" dirty="0">
                <a:solidFill>
                  <a:srgbClr val="000000"/>
                </a:solidFill>
                <a:latin typeface="Calibri"/>
                <a:ea typeface="Calibri"/>
                <a:cs typeface="Calibri"/>
                <a:sym typeface="Calibri"/>
                <a:rtl val="0"/>
              </a:endParaRPr>
            </a:p>
            <a:p>
              <a:pPr marL="822325" lvl="1" indent="-466725">
                <a:lnSpc>
                  <a:spcPct val="90000"/>
                </a:lnSpc>
                <a:spcBef>
                  <a:spcPct val="0"/>
                </a:spcBef>
                <a:buClr>
                  <a:srgbClr val="000000"/>
                </a:buClr>
                <a:buSzPct val="98000"/>
                <a:buFont typeface="+mj-lt"/>
                <a:buAutoNum type="alphaLcParenR"/>
              </a:pPr>
              <a:r>
                <a:rPr lang="en-US" altLang="en-US" sz="1600" b="1" dirty="0" smtClean="0">
                  <a:latin typeface="Calibri" panose="020F0502020204030204" pitchFamily="34" charset="0"/>
                  <a:cs typeface="Arial" panose="020B0604020202020204" pitchFamily="34" charset="0"/>
                  <a:sym typeface="Calibri" panose="020F0502020204030204" pitchFamily="34" charset="0"/>
                </a:rPr>
                <a:t>Consistency </a:t>
              </a:r>
              <a:r>
                <a:rPr lang="en-US" altLang="en-US" sz="1600" dirty="0">
                  <a:latin typeface="Calibri" panose="020F0502020204030204" pitchFamily="34" charset="0"/>
                  <a:cs typeface="Arial" panose="020B0604020202020204" pitchFamily="34" charset="0"/>
                  <a:sym typeface="Calibri" panose="020F0502020204030204" pitchFamily="34" charset="0"/>
                </a:rPr>
                <a:t>with national forest </a:t>
              </a:r>
              <a:r>
                <a:rPr lang="en-US" altLang="en-US" sz="1600" dirty="0" err="1">
                  <a:latin typeface="Calibri" panose="020F0502020204030204" pitchFamily="34" charset="0"/>
                  <a:cs typeface="Arial" panose="020B0604020202020204" pitchFamily="34" charset="0"/>
                  <a:sym typeface="Calibri" panose="020F0502020204030204" pitchFamily="34" charset="0"/>
                </a:rPr>
                <a:t>programmes</a:t>
              </a:r>
              <a:r>
                <a:rPr lang="en-US" altLang="en-US" sz="1600" dirty="0">
                  <a:latin typeface="Calibri" panose="020F0502020204030204" pitchFamily="34" charset="0"/>
                  <a:cs typeface="Arial" panose="020B0604020202020204" pitchFamily="34" charset="0"/>
                  <a:sym typeface="Calibri" panose="020F0502020204030204" pitchFamily="34" charset="0"/>
                </a:rPr>
                <a:t> and international </a:t>
              </a:r>
              <a:r>
                <a:rPr lang="en-US" altLang="en-US" sz="1600" dirty="0" smtClean="0">
                  <a:latin typeface="Calibri" panose="020F0502020204030204" pitchFamily="34" charset="0"/>
                  <a:cs typeface="Arial" panose="020B0604020202020204" pitchFamily="34" charset="0"/>
                  <a:sym typeface="Calibri" panose="020F0502020204030204" pitchFamily="34" charset="0"/>
                </a:rPr>
                <a:t>conventions and agreements </a:t>
              </a: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Transparent and effective national forest </a:t>
              </a:r>
              <a:r>
                <a:rPr lang="en-US" altLang="en-US" sz="1600" b="1" dirty="0">
                  <a:latin typeface="Calibri" panose="020F0502020204030204" pitchFamily="34" charset="0"/>
                  <a:cs typeface="Arial" panose="020B0604020202020204" pitchFamily="34" charset="0"/>
                  <a:sym typeface="Calibri" panose="020F0502020204030204" pitchFamily="34" charset="0"/>
                </a:rPr>
                <a:t>governance </a:t>
              </a:r>
              <a:r>
                <a:rPr lang="en-US" altLang="en-US" sz="1600" dirty="0">
                  <a:latin typeface="Calibri" panose="020F0502020204030204" pitchFamily="34" charset="0"/>
                  <a:cs typeface="Arial" panose="020B0604020202020204" pitchFamily="34" charset="0"/>
                  <a:sym typeface="Calibri" panose="020F0502020204030204" pitchFamily="34" charset="0"/>
                </a:rPr>
                <a:t>structures</a:t>
              </a: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Respect for the knowledge and </a:t>
              </a:r>
              <a:r>
                <a:rPr lang="en-US" altLang="en-US" sz="1600" b="1" dirty="0">
                  <a:latin typeface="Calibri" panose="020F0502020204030204" pitchFamily="34" charset="0"/>
                  <a:cs typeface="Arial" panose="020B0604020202020204" pitchFamily="34" charset="0"/>
                  <a:sym typeface="Calibri" panose="020F0502020204030204" pitchFamily="34" charset="0"/>
                </a:rPr>
                <a:t>rights </a:t>
              </a:r>
              <a:r>
                <a:rPr lang="en-US" altLang="en-US" sz="1600" dirty="0">
                  <a:latin typeface="Calibri" panose="020F0502020204030204" pitchFamily="34" charset="0"/>
                  <a:cs typeface="Arial" panose="020B0604020202020204" pitchFamily="34" charset="0"/>
                  <a:sym typeface="Calibri" panose="020F0502020204030204" pitchFamily="34" charset="0"/>
                </a:rPr>
                <a:t>of indigenous peoples/local communities</a:t>
              </a: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Full and effective </a:t>
              </a:r>
              <a:r>
                <a:rPr lang="en-US" altLang="en-US" sz="1600" b="1" dirty="0">
                  <a:latin typeface="Calibri" panose="020F0502020204030204" pitchFamily="34" charset="0"/>
                  <a:cs typeface="Arial" panose="020B0604020202020204" pitchFamily="34" charset="0"/>
                  <a:sym typeface="Calibri" panose="020F0502020204030204" pitchFamily="34" charset="0"/>
                </a:rPr>
                <a:t>participation </a:t>
              </a:r>
              <a:r>
                <a:rPr lang="en-US" altLang="en-US" sz="1600" dirty="0">
                  <a:latin typeface="Calibri" panose="020F0502020204030204" pitchFamily="34" charset="0"/>
                  <a:cs typeface="Arial" panose="020B0604020202020204" pitchFamily="34" charset="0"/>
                  <a:sym typeface="Calibri" panose="020F0502020204030204" pitchFamily="34" charset="0"/>
                </a:rPr>
                <a:t>of relevant stakeholders</a:t>
              </a: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Conservation of natural forests and biodiversity…enhancing other </a:t>
              </a:r>
              <a:r>
                <a:rPr lang="en-US" altLang="en-US" sz="1600" b="1" dirty="0" smtClean="0">
                  <a:latin typeface="Calibri" panose="020F0502020204030204" pitchFamily="34" charset="0"/>
                  <a:cs typeface="Arial" panose="020B0604020202020204" pitchFamily="34" charset="0"/>
                  <a:sym typeface="Calibri" panose="020F0502020204030204" pitchFamily="34" charset="0"/>
                </a:rPr>
                <a:t>benefits</a:t>
              </a: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Actions to address the risks of </a:t>
              </a:r>
              <a:r>
                <a:rPr lang="en-US" altLang="en-US" sz="1600" b="1" dirty="0" smtClean="0">
                  <a:latin typeface="Calibri" panose="020F0502020204030204" pitchFamily="34" charset="0"/>
                  <a:cs typeface="Arial" panose="020B0604020202020204" pitchFamily="34" charset="0"/>
                  <a:sym typeface="Calibri" panose="020F0502020204030204" pitchFamily="34" charset="0"/>
                </a:rPr>
                <a:t>reversals</a:t>
              </a:r>
              <a:endParaRPr lang="en-US" altLang="en-US" sz="1600" b="1"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Font typeface="+mj-lt"/>
                <a:buAutoNum type="alphaLcParen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SzPct val="98000"/>
                <a:buFont typeface="+mj-lt"/>
                <a:buAutoNum type="alphaLcParenR"/>
              </a:pPr>
              <a:r>
                <a:rPr lang="en-US" altLang="en-US" sz="1600" dirty="0">
                  <a:latin typeface="Calibri" panose="020F0502020204030204" pitchFamily="34" charset="0"/>
                  <a:cs typeface="Arial" panose="020B0604020202020204" pitchFamily="34" charset="0"/>
                  <a:sym typeface="Calibri" panose="020F0502020204030204" pitchFamily="34" charset="0"/>
                </a:rPr>
                <a:t>Actions to reduce </a:t>
              </a:r>
              <a:r>
                <a:rPr lang="en-US" altLang="en-US" sz="1600" b="1" dirty="0">
                  <a:latin typeface="Calibri" panose="020F0502020204030204" pitchFamily="34" charset="0"/>
                  <a:cs typeface="Arial" panose="020B0604020202020204" pitchFamily="34" charset="0"/>
                  <a:sym typeface="Calibri" panose="020F0502020204030204" pitchFamily="34" charset="0"/>
                </a:rPr>
                <a:t>displacement </a:t>
              </a:r>
              <a:r>
                <a:rPr lang="en-US" altLang="en-US" sz="1600" dirty="0">
                  <a:latin typeface="Calibri" panose="020F0502020204030204" pitchFamily="34" charset="0"/>
                  <a:cs typeface="Arial" panose="020B0604020202020204" pitchFamily="34" charset="0"/>
                  <a:sym typeface="Calibri" panose="020F0502020204030204" pitchFamily="34" charset="0"/>
                </a:rPr>
                <a:t>of emissions</a:t>
              </a:r>
            </a:p>
            <a:p>
              <a:pPr marL="0" lvl="1" fontAlgn="auto">
                <a:lnSpc>
                  <a:spcPct val="90000"/>
                </a:lnSpc>
                <a:spcBef>
                  <a:spcPts val="0"/>
                </a:spcBef>
                <a:spcAft>
                  <a:spcPts val="240"/>
                </a:spcAft>
                <a:buClr>
                  <a:srgbClr val="000000"/>
                </a:buClr>
                <a:buSzPct val="100000"/>
                <a:defRPr/>
              </a:pPr>
              <a:endParaRPr lang="en-US" sz="1600" kern="0" dirty="0">
                <a:solidFill>
                  <a:srgbClr val="000000"/>
                </a:solidFill>
                <a:latin typeface="Calibri"/>
                <a:ea typeface="Calibri"/>
                <a:cs typeface="Calibri"/>
                <a:sym typeface="Calibri"/>
                <a:rtl val="0"/>
              </a:endParaRPr>
            </a:p>
          </p:txBody>
        </p:sp>
      </p:grpSp>
      <p:sp>
        <p:nvSpPr>
          <p:cNvPr id="23" name="Shape 126"/>
          <p:cNvSpPr/>
          <p:nvPr/>
        </p:nvSpPr>
        <p:spPr bwMode="auto">
          <a:xfrm>
            <a:off x="5788459" y="1446123"/>
            <a:ext cx="6281621" cy="2740644"/>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37" name="Shape 127"/>
          <p:cNvSpPr txBox="1"/>
          <p:nvPr/>
        </p:nvSpPr>
        <p:spPr bwMode="auto">
          <a:xfrm>
            <a:off x="5788459" y="1410865"/>
            <a:ext cx="6047941" cy="3027890"/>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a:solidFill>
                  <a:srgbClr val="000000"/>
                </a:solidFill>
                <a:latin typeface="Calibri"/>
                <a:ea typeface="Calibri"/>
                <a:cs typeface="Calibri"/>
                <a:sym typeface="Calibri"/>
                <a:rtl val="0"/>
              </a:rPr>
              <a:t>Countries </a:t>
            </a:r>
            <a:r>
              <a:rPr lang="en-US" sz="1600" kern="0" dirty="0" smtClean="0">
                <a:solidFill>
                  <a:srgbClr val="000000"/>
                </a:solidFill>
                <a:latin typeface="Calibri"/>
                <a:ea typeface="Calibri"/>
                <a:cs typeface="Calibri"/>
                <a:sym typeface="Calibri"/>
                <a:rtl val="0"/>
              </a:rPr>
              <a:t>apply relevant </a:t>
            </a:r>
            <a:r>
              <a:rPr lang="en-US" sz="1600" b="1" kern="0" dirty="0" smtClean="0">
                <a:solidFill>
                  <a:srgbClr val="FF0000"/>
                </a:solidFill>
                <a:latin typeface="Calibri"/>
                <a:ea typeface="Calibri"/>
                <a:cs typeface="Calibri"/>
                <a:sym typeface="Calibri"/>
                <a:rtl val="0"/>
              </a:rPr>
              <a:t>World Bank </a:t>
            </a:r>
            <a:r>
              <a:rPr lang="en-US" sz="1600" b="1" kern="0" dirty="0" smtClean="0">
                <a:solidFill>
                  <a:srgbClr val="FF0000"/>
                </a:solidFill>
                <a:latin typeface="Calibri"/>
                <a:ea typeface="Calibri"/>
                <a:cs typeface="Calibri"/>
                <a:sym typeface="Calibri"/>
                <a:rtl val="0"/>
              </a:rPr>
              <a:t>safeguards </a:t>
            </a:r>
            <a:r>
              <a:rPr lang="en-US" sz="1600" kern="0" dirty="0" smtClean="0">
                <a:solidFill>
                  <a:srgbClr val="000000"/>
                </a:solidFill>
                <a:latin typeface="Calibri"/>
                <a:ea typeface="Calibri"/>
                <a:cs typeface="Calibri"/>
                <a:sym typeface="Calibri"/>
                <a:rtl val="0"/>
              </a:rPr>
              <a:t>throughout </a:t>
            </a:r>
            <a:r>
              <a:rPr lang="en-US" sz="1600" kern="0" dirty="0">
                <a:solidFill>
                  <a:srgbClr val="000000"/>
                </a:solidFill>
                <a:latin typeface="Calibri"/>
                <a:ea typeface="Calibri"/>
                <a:cs typeface="Calibri"/>
                <a:sym typeface="Calibri"/>
                <a:rtl val="0"/>
              </a:rPr>
              <a:t>REDD+ implementation </a:t>
            </a:r>
            <a:endParaRPr lang="en-US" sz="1600" kern="0" dirty="0" smtClean="0">
              <a:solidFill>
                <a:srgbClr val="000000"/>
              </a:solidFill>
              <a:latin typeface="Calibri"/>
              <a:ea typeface="Calibri"/>
              <a:cs typeface="Calibri"/>
              <a:sym typeface="Calibri"/>
              <a:rtl val="0"/>
            </a:endParaRPr>
          </a:p>
          <a:p>
            <a:pPr marL="403225" lvl="1">
              <a:spcBef>
                <a:spcPts val="638"/>
              </a:spcBef>
              <a:buClr>
                <a:srgbClr val="000000"/>
              </a:buClr>
              <a:buFontTx/>
              <a:buChar char="•"/>
            </a:pPr>
            <a:r>
              <a:rPr lang="en-US" altLang="fr-FR" sz="1400" dirty="0" smtClean="0">
                <a:cs typeface="Arial" pitchFamily="34" charset="0"/>
              </a:rPr>
              <a:t>OP </a:t>
            </a:r>
            <a:r>
              <a:rPr lang="en-US" altLang="fr-FR" sz="1400" dirty="0">
                <a:cs typeface="Arial" pitchFamily="34" charset="0"/>
              </a:rPr>
              <a:t>4.01 Environmental Assessment</a:t>
            </a:r>
          </a:p>
          <a:p>
            <a:pPr marL="403225" lvl="1">
              <a:spcBef>
                <a:spcPts val="638"/>
              </a:spcBef>
              <a:buClr>
                <a:srgbClr val="000000"/>
              </a:buClr>
              <a:buFontTx/>
              <a:buChar char="•"/>
            </a:pPr>
            <a:r>
              <a:rPr lang="en-US" altLang="fr-FR" sz="1400" dirty="0">
                <a:cs typeface="Arial" pitchFamily="34" charset="0"/>
              </a:rPr>
              <a:t>OP 4.04 Natural Habitats</a:t>
            </a:r>
          </a:p>
          <a:p>
            <a:pPr marL="403225" lvl="1">
              <a:spcBef>
                <a:spcPts val="638"/>
              </a:spcBef>
              <a:buClr>
                <a:srgbClr val="000000"/>
              </a:buClr>
              <a:buFontTx/>
              <a:buChar char="•"/>
            </a:pPr>
            <a:r>
              <a:rPr lang="en-US" altLang="fr-FR" sz="1400" dirty="0">
                <a:cs typeface="Arial" pitchFamily="34" charset="0"/>
              </a:rPr>
              <a:t>OP 4.36 Forests</a:t>
            </a:r>
          </a:p>
          <a:p>
            <a:pPr marL="403225" lvl="1">
              <a:spcBef>
                <a:spcPts val="638"/>
              </a:spcBef>
              <a:buClr>
                <a:srgbClr val="000000"/>
              </a:buClr>
              <a:buFontTx/>
              <a:buChar char="•"/>
            </a:pPr>
            <a:r>
              <a:rPr lang="en-US" altLang="fr-FR" sz="1400" dirty="0">
                <a:cs typeface="Arial" pitchFamily="34" charset="0"/>
              </a:rPr>
              <a:t>OP 4.12 Involuntary Resettlement</a:t>
            </a:r>
          </a:p>
          <a:p>
            <a:pPr marL="403225" lvl="1">
              <a:spcBef>
                <a:spcPts val="638"/>
              </a:spcBef>
              <a:buClr>
                <a:srgbClr val="000000"/>
              </a:buClr>
              <a:buFontTx/>
              <a:buChar char="•"/>
            </a:pPr>
            <a:r>
              <a:rPr lang="en-US" altLang="fr-FR" sz="1400" dirty="0">
                <a:cs typeface="Arial" pitchFamily="34" charset="0"/>
              </a:rPr>
              <a:t>OP 4.10 Indigenous </a:t>
            </a:r>
            <a:r>
              <a:rPr lang="en-US" altLang="fr-FR" sz="1400" dirty="0" smtClean="0">
                <a:cs typeface="Arial" pitchFamily="34" charset="0"/>
              </a:rPr>
              <a:t>Peoples</a:t>
            </a:r>
            <a:endParaRPr lang="en-US" sz="1400" kern="0" dirty="0" smtClean="0">
              <a:solidFill>
                <a:srgbClr val="000000"/>
              </a:solidFill>
              <a:latin typeface="Calibri"/>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endParaRPr lang="en-US" sz="1600" kern="0" dirty="0" smtClean="0">
              <a:solidFill>
                <a:srgbClr val="000000"/>
              </a:solidFill>
              <a:latin typeface="Calibri"/>
              <a:ea typeface="Calibri"/>
              <a:cs typeface="Calibri"/>
              <a:sym typeface="Calibri"/>
              <a:rtl val="0"/>
            </a:endParaRPr>
          </a:p>
          <a:p>
            <a:pPr marL="171450" lvl="1" indent="-171450" fontAlgn="auto">
              <a:lnSpc>
                <a:spcPct val="90000"/>
              </a:lnSpc>
              <a:spcBef>
                <a:spcPts val="0"/>
              </a:spcBef>
              <a:spcAft>
                <a:spcPts val="240"/>
              </a:spcAft>
              <a:buClr>
                <a:srgbClr val="000000"/>
              </a:buClr>
              <a:buSzPct val="100000"/>
              <a:buFont typeface="Calibri"/>
              <a:buChar char="•"/>
              <a:defRPr/>
            </a:pPr>
            <a:r>
              <a:rPr lang="en-US" sz="1600" kern="0" dirty="0" smtClean="0">
                <a:solidFill>
                  <a:srgbClr val="000000"/>
                </a:solidFill>
                <a:latin typeface="Calibri"/>
                <a:ea typeface="Calibri"/>
                <a:cs typeface="Calibri"/>
                <a:sym typeface="Calibri"/>
                <a:rtl val="0"/>
              </a:rPr>
              <a:t>Countries apply </a:t>
            </a:r>
            <a:r>
              <a:rPr lang="en-US" sz="1600" b="1" kern="0" dirty="0" smtClean="0">
                <a:solidFill>
                  <a:srgbClr val="FF0000"/>
                </a:solidFill>
                <a:latin typeface="Calibri"/>
                <a:ea typeface="Calibri"/>
                <a:cs typeface="Calibri"/>
                <a:sym typeface="Calibri"/>
                <a:rtl val="0"/>
              </a:rPr>
              <a:t>Guidance on Stakeholder Engagement </a:t>
            </a:r>
            <a:r>
              <a:rPr lang="en-US" sz="1600" kern="0" dirty="0" smtClean="0">
                <a:latin typeface="Calibri"/>
                <a:ea typeface="Calibri"/>
                <a:cs typeface="Calibri"/>
                <a:sym typeface="Calibri"/>
                <a:rtl val="0"/>
              </a:rPr>
              <a:t>and</a:t>
            </a:r>
            <a:r>
              <a:rPr lang="en-US" sz="1600" b="1" kern="0" dirty="0" smtClean="0">
                <a:solidFill>
                  <a:srgbClr val="FF0000"/>
                </a:solidFill>
                <a:latin typeface="Calibri"/>
                <a:ea typeface="Calibri"/>
                <a:cs typeface="Calibri"/>
                <a:sym typeface="Calibri"/>
                <a:rtl val="0"/>
              </a:rPr>
              <a:t> Grievance Mechanisms</a:t>
            </a:r>
            <a:endParaRPr lang="en-US" sz="1600" b="1" kern="0" dirty="0" smtClean="0">
              <a:solidFill>
                <a:srgbClr val="FF0000"/>
              </a:solidFill>
              <a:latin typeface="Calibri"/>
              <a:ea typeface="Calibri"/>
              <a:cs typeface="Calibri"/>
              <a:sym typeface="Calibri"/>
              <a:rtl val="0"/>
            </a:endParaRPr>
          </a:p>
        </p:txBody>
      </p:sp>
      <p:sp>
        <p:nvSpPr>
          <p:cNvPr id="40" name="TextBox 39"/>
          <p:cNvSpPr txBox="1"/>
          <p:nvPr/>
        </p:nvSpPr>
        <p:spPr>
          <a:xfrm>
            <a:off x="8098393" y="1089456"/>
            <a:ext cx="2346861" cy="369332"/>
          </a:xfrm>
          <a:prstGeom prst="rect">
            <a:avLst/>
          </a:prstGeom>
          <a:noFill/>
        </p:spPr>
        <p:txBody>
          <a:bodyPr wrap="none" rtlCol="0">
            <a:spAutoFit/>
          </a:bodyPr>
          <a:lstStyle/>
          <a:p>
            <a:r>
              <a:rPr lang="en-US" b="1" dirty="0" smtClean="0">
                <a:solidFill>
                  <a:srgbClr val="0070C0"/>
                </a:solidFill>
              </a:rPr>
              <a:t>FCPF – Readiness Fund</a:t>
            </a:r>
            <a:endParaRPr lang="en-US" b="1" dirty="0">
              <a:solidFill>
                <a:srgbClr val="0070C0"/>
              </a:solidFill>
            </a:endParaRPr>
          </a:p>
        </p:txBody>
      </p:sp>
      <p:sp>
        <p:nvSpPr>
          <p:cNvPr id="43" name="TextBox 42"/>
          <p:cNvSpPr txBox="1"/>
          <p:nvPr/>
        </p:nvSpPr>
        <p:spPr>
          <a:xfrm>
            <a:off x="2331549" y="1017729"/>
            <a:ext cx="957250" cy="369332"/>
          </a:xfrm>
          <a:prstGeom prst="rect">
            <a:avLst/>
          </a:prstGeom>
          <a:noFill/>
        </p:spPr>
        <p:txBody>
          <a:bodyPr wrap="none" rtlCol="0">
            <a:spAutoFit/>
          </a:bodyPr>
          <a:lstStyle/>
          <a:p>
            <a:r>
              <a:rPr lang="en-US" b="1" dirty="0" smtClean="0">
                <a:solidFill>
                  <a:srgbClr val="0070C0"/>
                </a:solidFill>
              </a:rPr>
              <a:t>UNFCCC</a:t>
            </a:r>
            <a:endParaRPr lang="en-US" b="1" dirty="0">
              <a:solidFill>
                <a:srgbClr val="0070C0"/>
              </a:solidFill>
            </a:endParaRPr>
          </a:p>
        </p:txBody>
      </p:sp>
      <p:sp>
        <p:nvSpPr>
          <p:cNvPr id="36" name="Shape 126"/>
          <p:cNvSpPr/>
          <p:nvPr/>
        </p:nvSpPr>
        <p:spPr bwMode="auto">
          <a:xfrm>
            <a:off x="5788459" y="4641567"/>
            <a:ext cx="6281621" cy="2020345"/>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lang="en-US" sz="1400" kern="0" dirty="0">
              <a:solidFill>
                <a:srgbClr val="000000"/>
              </a:solidFill>
              <a:cs typeface="Arial"/>
              <a:sym typeface="Arial"/>
              <a:rtl val="0"/>
            </a:endParaRPr>
          </a:p>
          <a:p>
            <a:pPr fontAlgn="auto">
              <a:spcBef>
                <a:spcPts val="0"/>
              </a:spcBef>
              <a:spcAft>
                <a:spcPts val="0"/>
              </a:spcAft>
              <a:defRPr/>
            </a:pPr>
            <a:endParaRPr lang="en-US" sz="1400" kern="0" dirty="0" smtClean="0">
              <a:solidFill>
                <a:srgbClr val="000000"/>
              </a:solidFill>
              <a:latin typeface="+mn-lt"/>
              <a:cs typeface="Arial"/>
              <a:sym typeface="Arial"/>
              <a:rtl val="0"/>
            </a:endParaRPr>
          </a:p>
          <a:p>
            <a:pPr fontAlgn="auto">
              <a:spcBef>
                <a:spcPts val="0"/>
              </a:spcBef>
              <a:spcAft>
                <a:spcPts val="0"/>
              </a:spcAft>
              <a:defRPr/>
            </a:pPr>
            <a:endParaRPr lang="en-US" sz="1400" kern="0" dirty="0">
              <a:solidFill>
                <a:srgbClr val="000000"/>
              </a:solidFill>
              <a:cs typeface="Arial"/>
              <a:sym typeface="Arial"/>
              <a:rtl val="0"/>
            </a:endParaRPr>
          </a:p>
          <a:p>
            <a:pPr fontAlgn="auto">
              <a:spcBef>
                <a:spcPts val="0"/>
              </a:spcBef>
              <a:spcAft>
                <a:spcPts val="0"/>
              </a:spcAft>
              <a:defRPr/>
            </a:pPr>
            <a:endParaRPr lang="en-US" sz="1400" kern="0" dirty="0" smtClean="0">
              <a:solidFill>
                <a:srgbClr val="000000"/>
              </a:solidFill>
              <a:latin typeface="+mn-lt"/>
              <a:cs typeface="Arial"/>
              <a:sym typeface="Arial"/>
              <a:rtl val="0"/>
            </a:endParaRPr>
          </a:p>
          <a:p>
            <a:pPr fontAlgn="auto">
              <a:spcBef>
                <a:spcPts val="0"/>
              </a:spcBef>
              <a:spcAft>
                <a:spcPts val="0"/>
              </a:spcAft>
              <a:defRPr/>
            </a:pPr>
            <a:endParaRPr lang="en-US" sz="1400" kern="0" dirty="0">
              <a:solidFill>
                <a:srgbClr val="000000"/>
              </a:solidFill>
              <a:cs typeface="Arial"/>
              <a:sym typeface="Arial"/>
              <a:rtl val="0"/>
            </a:endParaRPr>
          </a:p>
          <a:p>
            <a:pPr fontAlgn="auto">
              <a:spcBef>
                <a:spcPts val="0"/>
              </a:spcBef>
              <a:spcAft>
                <a:spcPts val="0"/>
              </a:spcAft>
              <a:defRPr/>
            </a:pPr>
            <a:endParaRPr lang="en-US" sz="1400" kern="0" dirty="0" smtClean="0">
              <a:solidFill>
                <a:srgbClr val="000000"/>
              </a:solidFill>
              <a:latin typeface="+mn-lt"/>
              <a:cs typeface="Arial"/>
              <a:sym typeface="Arial"/>
              <a:rtl val="0"/>
            </a:endParaRPr>
          </a:p>
          <a:p>
            <a:pPr fontAlgn="auto">
              <a:spcBef>
                <a:spcPts val="0"/>
              </a:spcBef>
              <a:spcAft>
                <a:spcPts val="0"/>
              </a:spcAft>
              <a:defRPr/>
            </a:pPr>
            <a:endParaRPr lang="en-US" sz="1400" kern="0" dirty="0">
              <a:solidFill>
                <a:srgbClr val="000000"/>
              </a:solidFill>
              <a:cs typeface="Arial"/>
              <a:sym typeface="Arial"/>
              <a:rtl val="0"/>
            </a:endParaRPr>
          </a:p>
          <a:p>
            <a:pPr fontAlgn="auto">
              <a:spcBef>
                <a:spcPts val="0"/>
              </a:spcBef>
              <a:spcAft>
                <a:spcPts val="0"/>
              </a:spcAft>
              <a:defRPr/>
            </a:pPr>
            <a:endParaRPr lang="en-US" sz="1400" kern="0" dirty="0" smtClean="0">
              <a:solidFill>
                <a:srgbClr val="000000"/>
              </a:solidFill>
              <a:latin typeface="+mn-lt"/>
              <a:cs typeface="Arial"/>
              <a:sym typeface="Arial"/>
              <a:rtl val="0"/>
            </a:endParaRPr>
          </a:p>
          <a:p>
            <a:pPr fontAlgn="auto">
              <a:spcBef>
                <a:spcPts val="0"/>
              </a:spcBef>
              <a:spcAft>
                <a:spcPts val="0"/>
              </a:spcAft>
              <a:defRPr/>
            </a:pPr>
            <a:endParaRPr lang="en-US" sz="1400" kern="0" dirty="0">
              <a:solidFill>
                <a:srgbClr val="000000"/>
              </a:solidFill>
              <a:cs typeface="Arial"/>
              <a:sym typeface="Arial"/>
              <a:rtl val="0"/>
            </a:endParaRPr>
          </a:p>
          <a:p>
            <a:pPr fontAlgn="auto">
              <a:spcBef>
                <a:spcPts val="0"/>
              </a:spcBef>
              <a:spcAft>
                <a:spcPts val="0"/>
              </a:spcAft>
              <a:defRPr/>
            </a:pPr>
            <a:endParaRPr lang="en-US" sz="1400" kern="0" dirty="0" smtClean="0">
              <a:solidFill>
                <a:srgbClr val="000000"/>
              </a:solidFill>
              <a:latin typeface="+mn-lt"/>
              <a:cs typeface="Arial"/>
              <a:sym typeface="Arial"/>
              <a:rtl val="0"/>
            </a:endParaRPr>
          </a:p>
          <a:p>
            <a:pPr fontAlgn="auto">
              <a:spcBef>
                <a:spcPts val="0"/>
              </a:spcBef>
              <a:spcAft>
                <a:spcPts val="0"/>
              </a:spcAft>
              <a:defRPr/>
            </a:pPr>
            <a:endParaRPr sz="1400" kern="0" dirty="0">
              <a:solidFill>
                <a:srgbClr val="000000"/>
              </a:solidFill>
              <a:latin typeface="+mn-lt"/>
              <a:cs typeface="Arial"/>
              <a:sym typeface="Arial"/>
              <a:rtl val="0"/>
            </a:endParaRPr>
          </a:p>
        </p:txBody>
      </p:sp>
      <p:sp>
        <p:nvSpPr>
          <p:cNvPr id="45" name="TextBox 44"/>
          <p:cNvSpPr txBox="1"/>
          <p:nvPr/>
        </p:nvSpPr>
        <p:spPr>
          <a:xfrm>
            <a:off x="8098393" y="4293001"/>
            <a:ext cx="2130648" cy="369332"/>
          </a:xfrm>
          <a:prstGeom prst="rect">
            <a:avLst/>
          </a:prstGeom>
          <a:noFill/>
        </p:spPr>
        <p:txBody>
          <a:bodyPr wrap="none" rtlCol="0">
            <a:spAutoFit/>
          </a:bodyPr>
          <a:lstStyle/>
          <a:p>
            <a:r>
              <a:rPr lang="en-US" b="1" dirty="0" smtClean="0">
                <a:solidFill>
                  <a:srgbClr val="0070C0"/>
                </a:solidFill>
              </a:rPr>
              <a:t>FCPF – </a:t>
            </a:r>
            <a:r>
              <a:rPr lang="en-US" b="1" dirty="0">
                <a:solidFill>
                  <a:srgbClr val="0070C0"/>
                </a:solidFill>
              </a:rPr>
              <a:t> </a:t>
            </a:r>
            <a:r>
              <a:rPr lang="en-US" b="1" dirty="0" smtClean="0">
                <a:solidFill>
                  <a:srgbClr val="0070C0"/>
                </a:solidFill>
              </a:rPr>
              <a:t>Carbon Fund</a:t>
            </a:r>
            <a:endParaRPr lang="en-US" b="1" dirty="0">
              <a:solidFill>
                <a:srgbClr val="0070C0"/>
              </a:solidFill>
            </a:endParaRPr>
          </a:p>
        </p:txBody>
      </p:sp>
      <p:sp>
        <p:nvSpPr>
          <p:cNvPr id="46" name="Shape 127"/>
          <p:cNvSpPr txBox="1"/>
          <p:nvPr/>
        </p:nvSpPr>
        <p:spPr bwMode="auto">
          <a:xfrm>
            <a:off x="5788459" y="4624067"/>
            <a:ext cx="6281621" cy="2123189"/>
          </a:xfrm>
          <a:prstGeom prst="rect">
            <a:avLst/>
          </a:prstGeom>
          <a:noFill/>
          <a:ln>
            <a:noFill/>
          </a:ln>
        </p:spPr>
        <p:txBody>
          <a:bodyPr lIns="123825" tIns="123825" rIns="123825" bIns="123825"/>
          <a:lstStyle/>
          <a:p>
            <a:pPr marL="171450" lvl="1" indent="-171450" fontAlgn="auto">
              <a:lnSpc>
                <a:spcPct val="90000"/>
              </a:lnSpc>
              <a:spcBef>
                <a:spcPts val="0"/>
              </a:spcBef>
              <a:spcAft>
                <a:spcPts val="240"/>
              </a:spcAft>
              <a:buClr>
                <a:srgbClr val="000000"/>
              </a:buClr>
              <a:buSzPct val="100000"/>
              <a:buFont typeface="Calibri"/>
              <a:buChar char="•"/>
              <a:defRPr/>
            </a:pPr>
            <a:r>
              <a:rPr lang="en-GB" sz="1600" dirty="0"/>
              <a:t>In addition to Readiness Fund requirements, Methodological Framework </a:t>
            </a:r>
            <a:r>
              <a:rPr lang="en-GB" sz="1600" dirty="0" smtClean="0"/>
              <a:t>criteria </a:t>
            </a:r>
            <a:r>
              <a:rPr lang="en-GB" sz="1600" dirty="0"/>
              <a:t>and </a:t>
            </a:r>
            <a:r>
              <a:rPr lang="en-GB" sz="1600" dirty="0" smtClean="0"/>
              <a:t>indicators </a:t>
            </a:r>
            <a:r>
              <a:rPr lang="en-US" sz="1600" kern="0" dirty="0" smtClean="0">
                <a:ea typeface="Calibri"/>
                <a:cs typeface="Calibri"/>
                <a:sym typeface="Calibri"/>
                <a:rtl val="0"/>
              </a:rPr>
              <a:t>related </a:t>
            </a:r>
            <a:r>
              <a:rPr lang="en-US" sz="1600" kern="0" dirty="0" smtClean="0">
                <a:latin typeface="Calibri"/>
                <a:ea typeface="Calibri"/>
                <a:cs typeface="Calibri"/>
                <a:sym typeface="Calibri"/>
                <a:rtl val="0"/>
              </a:rPr>
              <a:t>to:</a:t>
            </a:r>
          </a:p>
          <a:p>
            <a:pPr marL="628650" lvl="2" indent="-171450">
              <a:lnSpc>
                <a:spcPct val="90000"/>
              </a:lnSpc>
              <a:spcAft>
                <a:spcPts val="240"/>
              </a:spcAft>
              <a:buClr>
                <a:srgbClr val="000000"/>
              </a:buClr>
              <a:buSzPct val="100000"/>
              <a:buFont typeface="Calibri"/>
              <a:buChar char="•"/>
              <a:defRPr/>
            </a:pPr>
            <a:r>
              <a:rPr lang="en-US" sz="1600" kern="0" dirty="0" smtClean="0">
                <a:latin typeface="Calibri"/>
                <a:ea typeface="Calibri"/>
                <a:cs typeface="Calibri"/>
                <a:sym typeface="Calibri"/>
                <a:rtl val="0"/>
              </a:rPr>
              <a:t>Promoting and supporting the UNFCCC safeguard requirements</a:t>
            </a:r>
          </a:p>
          <a:p>
            <a:pPr marL="628650" lvl="2" indent="-171450">
              <a:lnSpc>
                <a:spcPct val="90000"/>
              </a:lnSpc>
              <a:spcAft>
                <a:spcPts val="240"/>
              </a:spcAft>
              <a:buClr>
                <a:srgbClr val="000000"/>
              </a:buClr>
              <a:buSzPct val="100000"/>
              <a:buFont typeface="Calibri"/>
              <a:buChar char="•"/>
              <a:defRPr/>
            </a:pPr>
            <a:r>
              <a:rPr lang="en-US" sz="1600" kern="0" dirty="0" smtClean="0">
                <a:latin typeface="Calibri"/>
                <a:ea typeface="Calibri"/>
                <a:cs typeface="Calibri"/>
                <a:sym typeface="Calibri"/>
                <a:rtl val="0"/>
              </a:rPr>
              <a:t>Taking into account applicable international law</a:t>
            </a:r>
          </a:p>
          <a:p>
            <a:pPr marL="628650" lvl="2" indent="-171450">
              <a:lnSpc>
                <a:spcPct val="90000"/>
              </a:lnSpc>
              <a:spcAft>
                <a:spcPts val="240"/>
              </a:spcAft>
              <a:buClr>
                <a:srgbClr val="000000"/>
              </a:buClr>
              <a:buSzPct val="100000"/>
              <a:buFont typeface="Calibri"/>
              <a:buChar char="•"/>
              <a:defRPr/>
            </a:pPr>
            <a:r>
              <a:rPr lang="en-US" sz="1600" kern="0" dirty="0" smtClean="0">
                <a:latin typeface="Calibri"/>
                <a:ea typeface="Calibri"/>
                <a:cs typeface="Calibri"/>
                <a:sym typeface="Calibri"/>
                <a:rtl val="0"/>
              </a:rPr>
              <a:t>An operational grievance mechanism</a:t>
            </a:r>
          </a:p>
          <a:p>
            <a:pPr marL="628650" lvl="2" indent="-171450">
              <a:lnSpc>
                <a:spcPct val="90000"/>
              </a:lnSpc>
              <a:spcAft>
                <a:spcPts val="240"/>
              </a:spcAft>
              <a:buClr>
                <a:srgbClr val="000000"/>
              </a:buClr>
              <a:buSzPct val="100000"/>
              <a:buFont typeface="Calibri"/>
              <a:buChar char="•"/>
              <a:defRPr/>
            </a:pPr>
            <a:r>
              <a:rPr lang="en-US" sz="1600" kern="0" dirty="0" smtClean="0">
                <a:latin typeface="Calibri"/>
                <a:ea typeface="Calibri"/>
                <a:cs typeface="Calibri"/>
                <a:sym typeface="Calibri"/>
                <a:rtl val="0"/>
              </a:rPr>
              <a:t>An assessment of land and resource tenure regimes</a:t>
            </a:r>
          </a:p>
          <a:p>
            <a:pPr marL="628650" lvl="2" indent="-171450">
              <a:lnSpc>
                <a:spcPct val="90000"/>
              </a:lnSpc>
              <a:spcAft>
                <a:spcPts val="240"/>
              </a:spcAft>
              <a:buClr>
                <a:srgbClr val="000000"/>
              </a:buClr>
              <a:buSzPct val="100000"/>
              <a:buFont typeface="Calibri"/>
              <a:buChar char="•"/>
              <a:defRPr/>
            </a:pPr>
            <a:r>
              <a:rPr lang="en-US" sz="1600" kern="0" dirty="0" smtClean="0">
                <a:ea typeface="Calibri"/>
                <a:cs typeface="Calibri"/>
                <a:sym typeface="Calibri"/>
                <a:rtl val="0"/>
              </a:rPr>
              <a:t>Strategies to identify, prevent </a:t>
            </a:r>
            <a:r>
              <a:rPr lang="en-US" sz="1600" kern="0" dirty="0">
                <a:ea typeface="Calibri"/>
                <a:cs typeface="Calibri"/>
                <a:sym typeface="Calibri"/>
                <a:rtl val="0"/>
              </a:rPr>
              <a:t>and minimize risk of </a:t>
            </a:r>
            <a:r>
              <a:rPr lang="en-US" sz="1600" kern="0" dirty="0" smtClean="0">
                <a:ea typeface="Calibri"/>
                <a:cs typeface="Calibri"/>
                <a:sym typeface="Calibri"/>
                <a:rtl val="0"/>
              </a:rPr>
              <a:t>reversal</a:t>
            </a:r>
            <a:endParaRPr lang="en-US" sz="1600" kern="0" dirty="0" smtClean="0">
              <a:latin typeface="Calibri"/>
              <a:ea typeface="Calibri"/>
              <a:cs typeface="Calibri"/>
              <a:sym typeface="Calibri"/>
              <a:rtl val="0"/>
            </a:endParaRPr>
          </a:p>
        </p:txBody>
      </p:sp>
    </p:spTree>
    <p:extLst>
      <p:ext uri="{BB962C8B-B14F-4D97-AF65-F5344CB8AC3E}">
        <p14:creationId xmlns:p14="http://schemas.microsoft.com/office/powerpoint/2010/main" val="3451437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86" y="263895"/>
            <a:ext cx="12070080" cy="516559"/>
          </a:xfrm>
        </p:spPr>
        <p:txBody>
          <a:bodyPr>
            <a:noAutofit/>
          </a:bodyPr>
          <a:lstStyle/>
          <a:p>
            <a:pPr algn="ctr"/>
            <a:r>
              <a:rPr lang="en-US" sz="3200" b="1" dirty="0" smtClean="0"/>
              <a:t>Safeguard Requirements: UNFCCC and FCPF</a:t>
            </a:r>
            <a:br>
              <a:rPr lang="en-US" sz="3200" b="1" dirty="0" smtClean="0"/>
            </a:br>
            <a:r>
              <a:rPr lang="en-US" sz="3200" b="1" dirty="0" smtClean="0"/>
              <a:t>CONTENT - ANALYSIS</a:t>
            </a:r>
            <a:endParaRPr lang="en-US" sz="3200" b="1" dirty="0"/>
          </a:p>
        </p:txBody>
      </p:sp>
      <p:grpSp>
        <p:nvGrpSpPr>
          <p:cNvPr id="5" name="Shape 125"/>
          <p:cNvGrpSpPr>
            <a:grpSpLocks/>
          </p:cNvGrpSpPr>
          <p:nvPr/>
        </p:nvGrpSpPr>
        <p:grpSpPr bwMode="auto">
          <a:xfrm>
            <a:off x="63686" y="3706368"/>
            <a:ext cx="6012937" cy="3112008"/>
            <a:chOff x="7528" y="-547504"/>
            <a:chExt cx="2671250" cy="3027888"/>
          </a:xfrm>
        </p:grpSpPr>
        <p:sp>
          <p:nvSpPr>
            <p:cNvPr id="6" name="Shape 126"/>
            <p:cNvSpPr/>
            <p:nvPr/>
          </p:nvSpPr>
          <p:spPr>
            <a:xfrm>
              <a:off x="7528" y="-547504"/>
              <a:ext cx="2671250" cy="3027888"/>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7" name="Shape 127"/>
            <p:cNvSpPr txBox="1"/>
            <p:nvPr/>
          </p:nvSpPr>
          <p:spPr>
            <a:xfrm>
              <a:off x="68881" y="192412"/>
              <a:ext cx="2609897" cy="1274703"/>
            </a:xfrm>
            <a:prstGeom prst="rect">
              <a:avLst/>
            </a:prstGeom>
            <a:noFill/>
            <a:ln>
              <a:noFill/>
            </a:ln>
          </p:spPr>
          <p:txBody>
            <a:bodyPr lIns="123825" tIns="123825" rIns="123825" bIns="123825"/>
            <a:lstStyle/>
            <a:p>
              <a:pPr marL="285750" lvl="1" indent="-285750" fontAlgn="auto">
                <a:lnSpc>
                  <a:spcPct val="90000"/>
                </a:lnSpc>
                <a:spcBef>
                  <a:spcPts val="0"/>
                </a:spcBef>
                <a:spcAft>
                  <a:spcPts val="240"/>
                </a:spcAft>
                <a:buClr>
                  <a:srgbClr val="000000"/>
                </a:buClr>
                <a:buSzPct val="100000"/>
                <a:buFont typeface="Arial" panose="020B0604020202020204" pitchFamily="34" charset="0"/>
                <a:buChar char="•"/>
                <a:defRPr/>
              </a:pPr>
              <a:endParaRPr lang="en-US" sz="1600" kern="0" dirty="0">
                <a:solidFill>
                  <a:srgbClr val="000000"/>
                </a:solidFill>
                <a:latin typeface="Calibri"/>
                <a:ea typeface="Calibri"/>
                <a:cs typeface="Calibri"/>
                <a:sym typeface="Calibri"/>
                <a:rtl val="0"/>
              </a:endParaRPr>
            </a:p>
          </p:txBody>
        </p:sp>
      </p:grpSp>
      <p:sp>
        <p:nvSpPr>
          <p:cNvPr id="23" name="Shape 126"/>
          <p:cNvSpPr/>
          <p:nvPr/>
        </p:nvSpPr>
        <p:spPr bwMode="auto">
          <a:xfrm>
            <a:off x="6156818" y="3702550"/>
            <a:ext cx="5976947" cy="3115826"/>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40" name="TextBox 39"/>
          <p:cNvSpPr txBox="1"/>
          <p:nvPr/>
        </p:nvSpPr>
        <p:spPr>
          <a:xfrm>
            <a:off x="8459367" y="1196850"/>
            <a:ext cx="1450397" cy="369332"/>
          </a:xfrm>
          <a:prstGeom prst="rect">
            <a:avLst/>
          </a:prstGeom>
          <a:noFill/>
        </p:spPr>
        <p:txBody>
          <a:bodyPr wrap="none" rtlCol="0">
            <a:spAutoFit/>
          </a:bodyPr>
          <a:lstStyle/>
          <a:p>
            <a:r>
              <a:rPr lang="en-US" b="1" dirty="0" smtClean="0">
                <a:solidFill>
                  <a:srgbClr val="0070C0"/>
                </a:solidFill>
              </a:rPr>
              <a:t>DIFFERENCES</a:t>
            </a:r>
            <a:endParaRPr lang="en-US" b="1" dirty="0">
              <a:solidFill>
                <a:srgbClr val="0070C0"/>
              </a:solidFill>
            </a:endParaRPr>
          </a:p>
        </p:txBody>
      </p:sp>
      <p:sp>
        <p:nvSpPr>
          <p:cNvPr id="10" name="Shape 127"/>
          <p:cNvSpPr txBox="1"/>
          <p:nvPr/>
        </p:nvSpPr>
        <p:spPr bwMode="auto">
          <a:xfrm>
            <a:off x="6283819" y="3702550"/>
            <a:ext cx="5766950" cy="3115826"/>
          </a:xfrm>
          <a:prstGeom prst="rect">
            <a:avLst/>
          </a:prstGeom>
          <a:noFill/>
          <a:ln>
            <a:noFill/>
          </a:ln>
        </p:spPr>
        <p:txBody>
          <a:bodyPr lIns="123825" tIns="123825" rIns="123825" bIns="123825"/>
          <a:lstStyle/>
          <a:p>
            <a:pPr marL="285750" indent="-285750">
              <a:buFont typeface="Arial" panose="020B0604020202020204" pitchFamily="34" charset="0"/>
              <a:buChar char="•"/>
            </a:pPr>
            <a:r>
              <a:rPr lang="en-GB" sz="1600" dirty="0" smtClean="0"/>
              <a:t>Unlike the CFMF, UNFCCC doesn’t require:</a:t>
            </a:r>
          </a:p>
          <a:p>
            <a:pPr marL="285750" indent="-285750">
              <a:buFont typeface="Arial" panose="020B0604020202020204" pitchFamily="34" charset="0"/>
              <a:buChar char="•"/>
            </a:pPr>
            <a:endParaRPr lang="en-GB" sz="1600" dirty="0" smtClean="0"/>
          </a:p>
          <a:p>
            <a:pPr marL="742950" lvl="1" indent="-285750">
              <a:buFont typeface="Arial" panose="020B0604020202020204" pitchFamily="34" charset="0"/>
              <a:buChar char="•"/>
            </a:pPr>
            <a:r>
              <a:rPr lang="en-GB" sz="1600" dirty="0" smtClean="0"/>
              <a:t>a GRM be established, though a country could interpret it as part of </a:t>
            </a:r>
            <a:r>
              <a:rPr lang="en-GB" sz="1600" dirty="0" smtClean="0"/>
              <a:t>Cancun safeguard </a:t>
            </a:r>
            <a:r>
              <a:rPr lang="en-GB" sz="1600" dirty="0" smtClean="0"/>
              <a:t>(b) </a:t>
            </a:r>
          </a:p>
          <a:p>
            <a:pPr marL="742950" lvl="1" indent="-285750">
              <a:buFont typeface="Arial" panose="020B0604020202020204" pitchFamily="34" charset="0"/>
              <a:buChar char="•"/>
            </a:pPr>
            <a:r>
              <a:rPr lang="en-GB" sz="1600" dirty="0" smtClean="0"/>
              <a:t>tenure assessments, </a:t>
            </a:r>
            <a:r>
              <a:rPr lang="en-GB" sz="1600" dirty="0"/>
              <a:t>though a country could interpret it as part of </a:t>
            </a:r>
            <a:r>
              <a:rPr lang="en-GB" sz="1600" dirty="0"/>
              <a:t>Cancun safeguard </a:t>
            </a:r>
            <a:r>
              <a:rPr lang="en-GB" sz="1600" dirty="0"/>
              <a:t>(b) </a:t>
            </a:r>
            <a:endParaRPr lang="en-GB" sz="1600" dirty="0" smtClean="0"/>
          </a:p>
          <a:p>
            <a:pPr marL="742950" lvl="1" indent="-285750">
              <a:buFont typeface="Arial" panose="020B0604020202020204" pitchFamily="34" charset="0"/>
              <a:buChar char="•"/>
            </a:pPr>
            <a:r>
              <a:rPr lang="en-GB" sz="1600" dirty="0"/>
              <a:t>a mechanism be established for management of reversals that take place, though a country could interpret it as part of </a:t>
            </a:r>
            <a:r>
              <a:rPr lang="en-GB" sz="1600" dirty="0"/>
              <a:t>Cancun safeguard </a:t>
            </a:r>
            <a:r>
              <a:rPr lang="en-GB" sz="1600" dirty="0" smtClean="0"/>
              <a:t>(f)</a:t>
            </a:r>
            <a:endParaRPr lang="en-GB" sz="1600" dirty="0"/>
          </a:p>
          <a:p>
            <a:pPr marL="742950" lvl="1"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smtClean="0"/>
              <a:t>Unlike the CFMF, UNFCCC doesn’t reference </a:t>
            </a:r>
            <a:r>
              <a:rPr lang="en-GB" sz="1600" dirty="0" smtClean="0"/>
              <a:t>title </a:t>
            </a:r>
            <a:r>
              <a:rPr lang="en-GB" sz="1600" dirty="0"/>
              <a:t>to </a:t>
            </a:r>
            <a:r>
              <a:rPr lang="en-GB" sz="1600" dirty="0" smtClean="0"/>
              <a:t>emissions reductions</a:t>
            </a:r>
            <a:endParaRPr lang="en-GB" sz="1600" dirty="0" smtClean="0"/>
          </a:p>
        </p:txBody>
      </p:sp>
      <p:grpSp>
        <p:nvGrpSpPr>
          <p:cNvPr id="19" name="Shape 125"/>
          <p:cNvGrpSpPr>
            <a:grpSpLocks/>
          </p:cNvGrpSpPr>
          <p:nvPr/>
        </p:nvGrpSpPr>
        <p:grpSpPr bwMode="auto">
          <a:xfrm>
            <a:off x="143881" y="1493700"/>
            <a:ext cx="6012937" cy="1910582"/>
            <a:chOff x="7528" y="-547502"/>
            <a:chExt cx="2671250" cy="2829790"/>
          </a:xfrm>
        </p:grpSpPr>
        <p:sp>
          <p:nvSpPr>
            <p:cNvPr id="20" name="Shape 126"/>
            <p:cNvSpPr/>
            <p:nvPr/>
          </p:nvSpPr>
          <p:spPr>
            <a:xfrm>
              <a:off x="7528" y="-547502"/>
              <a:ext cx="2671250" cy="2829790"/>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21" name="Shape 127"/>
            <p:cNvSpPr txBox="1"/>
            <p:nvPr/>
          </p:nvSpPr>
          <p:spPr>
            <a:xfrm>
              <a:off x="68881" y="192412"/>
              <a:ext cx="2609897" cy="1274703"/>
            </a:xfrm>
            <a:prstGeom prst="rect">
              <a:avLst/>
            </a:prstGeom>
            <a:noFill/>
            <a:ln>
              <a:noFill/>
            </a:ln>
          </p:spPr>
          <p:txBody>
            <a:bodyPr lIns="123825" tIns="123825" rIns="123825" bIns="123825"/>
            <a:lstStyle/>
            <a:p>
              <a:pPr marL="285750" lvl="1" indent="-285750" fontAlgn="auto">
                <a:lnSpc>
                  <a:spcPct val="90000"/>
                </a:lnSpc>
                <a:spcBef>
                  <a:spcPts val="0"/>
                </a:spcBef>
                <a:spcAft>
                  <a:spcPts val="240"/>
                </a:spcAft>
                <a:buClr>
                  <a:srgbClr val="000000"/>
                </a:buClr>
                <a:buSzPct val="100000"/>
                <a:buFont typeface="Arial" panose="020B0604020202020204" pitchFamily="34" charset="0"/>
                <a:buChar char="•"/>
                <a:defRPr/>
              </a:pPr>
              <a:endParaRPr lang="en-US" sz="1600" kern="0" dirty="0">
                <a:solidFill>
                  <a:srgbClr val="000000"/>
                </a:solidFill>
                <a:latin typeface="Calibri"/>
                <a:ea typeface="Calibri"/>
                <a:cs typeface="Calibri"/>
                <a:sym typeface="Calibri"/>
                <a:rtl val="0"/>
              </a:endParaRPr>
            </a:p>
          </p:txBody>
        </p:sp>
      </p:grpSp>
      <p:sp>
        <p:nvSpPr>
          <p:cNvPr id="11" name="Shape 127"/>
          <p:cNvSpPr txBox="1"/>
          <p:nvPr/>
        </p:nvSpPr>
        <p:spPr bwMode="auto">
          <a:xfrm>
            <a:off x="63686" y="1718183"/>
            <a:ext cx="5955028" cy="1746451"/>
          </a:xfrm>
          <a:prstGeom prst="rect">
            <a:avLst/>
          </a:prstGeom>
          <a:noFill/>
          <a:ln>
            <a:noFill/>
          </a:ln>
        </p:spPr>
        <p:txBody>
          <a:bodyPr lIns="123825" tIns="123825" rIns="123825" bIns="123825"/>
          <a:lstStyle/>
          <a:p>
            <a:pPr marL="285750" indent="-285750">
              <a:buFont typeface="Arial" panose="020B0604020202020204" pitchFamily="34" charset="0"/>
              <a:buChar char="•"/>
            </a:pPr>
            <a:r>
              <a:rPr lang="en-US" sz="1600" dirty="0"/>
              <a:t>Although </a:t>
            </a:r>
            <a:r>
              <a:rPr lang="en-US" sz="1600" dirty="0" smtClean="0"/>
              <a:t>actual degree of equivalence depends </a:t>
            </a:r>
            <a:r>
              <a:rPr lang="en-US" sz="1600" dirty="0"/>
              <a:t>on how each country clarifies the Cancun </a:t>
            </a:r>
            <a:r>
              <a:rPr lang="en-US" sz="1600" dirty="0" smtClean="0"/>
              <a:t>safeguards</a:t>
            </a:r>
            <a:r>
              <a:rPr lang="en-US" sz="1600" dirty="0"/>
              <a:t>, there is </a:t>
            </a:r>
            <a:r>
              <a:rPr lang="en-US" sz="1600" b="1" kern="0" dirty="0">
                <a:solidFill>
                  <a:srgbClr val="FF0000"/>
                </a:solidFill>
                <a:sym typeface="Calibri"/>
                <a:rtl val="0"/>
              </a:rPr>
              <a:t>g</a:t>
            </a:r>
            <a:r>
              <a:rPr lang="en-US" sz="1600" b="1" kern="0" dirty="0">
                <a:solidFill>
                  <a:srgbClr val="FF0000"/>
                </a:solidFill>
                <a:ea typeface="Calibri"/>
                <a:cs typeface="Calibri"/>
                <a:sym typeface="Calibri"/>
                <a:rtl val="0"/>
              </a:rPr>
              <a:t>eneral consistency among the Cancun </a:t>
            </a:r>
            <a:r>
              <a:rPr lang="en-US" sz="1600" b="1" kern="0" dirty="0" smtClean="0">
                <a:solidFill>
                  <a:srgbClr val="FF0000"/>
                </a:solidFill>
                <a:ea typeface="Calibri"/>
                <a:cs typeface="Calibri"/>
                <a:sym typeface="Calibri"/>
                <a:rtl val="0"/>
              </a:rPr>
              <a:t>safeguards </a:t>
            </a:r>
            <a:r>
              <a:rPr lang="en-US" sz="1600" b="1" kern="0" dirty="0">
                <a:solidFill>
                  <a:srgbClr val="FF0000"/>
                </a:solidFill>
                <a:ea typeface="Calibri"/>
                <a:cs typeface="Calibri"/>
                <a:sym typeface="Calibri"/>
                <a:rtl val="0"/>
              </a:rPr>
              <a:t>and the </a:t>
            </a:r>
            <a:r>
              <a:rPr lang="en-US" sz="1600" b="1" kern="0" dirty="0" smtClean="0">
                <a:solidFill>
                  <a:srgbClr val="FF0000"/>
                </a:solidFill>
                <a:ea typeface="Calibri"/>
                <a:cs typeface="Calibri"/>
                <a:sym typeface="Calibri"/>
                <a:rtl val="0"/>
              </a:rPr>
              <a:t>WB </a:t>
            </a:r>
            <a:r>
              <a:rPr lang="en-US" sz="1600" b="1" kern="0" dirty="0" smtClean="0">
                <a:solidFill>
                  <a:srgbClr val="FF0000"/>
                </a:solidFill>
                <a:ea typeface="Calibri"/>
                <a:cs typeface="Calibri"/>
                <a:sym typeface="Calibri"/>
                <a:rtl val="0"/>
              </a:rPr>
              <a:t>safeguards</a:t>
            </a:r>
            <a:endParaRPr lang="en-US" sz="1600" b="1" kern="0" dirty="0" smtClean="0">
              <a:solidFill>
                <a:srgbClr val="FF0000"/>
              </a:solidFill>
              <a:latin typeface="Calibri"/>
              <a:ea typeface="Calibri"/>
              <a:cs typeface="Calibri"/>
              <a:sym typeface="Calibri"/>
              <a:rtl val="0"/>
            </a:endParaRPr>
          </a:p>
        </p:txBody>
      </p:sp>
      <p:sp>
        <p:nvSpPr>
          <p:cNvPr id="3" name="Rectangle 2"/>
          <p:cNvSpPr/>
          <p:nvPr/>
        </p:nvSpPr>
        <p:spPr>
          <a:xfrm>
            <a:off x="74791" y="3784201"/>
            <a:ext cx="6096000" cy="2800767"/>
          </a:xfrm>
          <a:prstGeom prst="rect">
            <a:avLst/>
          </a:prstGeom>
        </p:spPr>
        <p:txBody>
          <a:bodyPr>
            <a:spAutoFit/>
          </a:bodyPr>
          <a:lstStyle/>
          <a:p>
            <a:pPr marL="285750" indent="-285750">
              <a:buFont typeface="Arial" panose="020B0604020202020204" pitchFamily="34" charset="0"/>
              <a:buChar char="•"/>
            </a:pPr>
            <a:r>
              <a:rPr lang="en-US" sz="1600" b="1" kern="0" dirty="0">
                <a:solidFill>
                  <a:srgbClr val="FF0000"/>
                </a:solidFill>
                <a:ea typeface="Calibri"/>
                <a:cs typeface="Calibri"/>
                <a:sym typeface="Calibri"/>
                <a:rtl val="0"/>
              </a:rPr>
              <a:t>General consistency </a:t>
            </a:r>
            <a:r>
              <a:rPr lang="en-US" sz="1600" kern="0" dirty="0">
                <a:ea typeface="Calibri"/>
                <a:cs typeface="Calibri"/>
                <a:sym typeface="Calibri"/>
                <a:rtl val="0"/>
              </a:rPr>
              <a:t>among the following Cancun </a:t>
            </a:r>
            <a:r>
              <a:rPr lang="en-US" sz="1600" kern="0" dirty="0" smtClean="0">
                <a:ea typeface="Calibri"/>
                <a:cs typeface="Calibri"/>
                <a:sym typeface="Calibri"/>
                <a:rtl val="0"/>
              </a:rPr>
              <a:t>safeguards</a:t>
            </a:r>
            <a:r>
              <a:rPr lang="en-US" sz="1600" kern="0" dirty="0">
                <a:ea typeface="Calibri"/>
                <a:cs typeface="Calibri"/>
                <a:sym typeface="Calibri"/>
                <a:rtl val="0"/>
              </a:rPr>
              <a:t>:</a:t>
            </a:r>
          </a:p>
          <a:p>
            <a:pPr marL="285750" indent="-285750">
              <a:buFont typeface="Arial" panose="020B0604020202020204" pitchFamily="34" charset="0"/>
              <a:buChar char="•"/>
            </a:pPr>
            <a:endParaRPr lang="en-US" sz="1600" kern="0" dirty="0">
              <a:ea typeface="Calibri"/>
              <a:cs typeface="Calibri"/>
              <a:sym typeface="Calibri"/>
              <a:rtl val="0"/>
            </a:endParaRPr>
          </a:p>
          <a:p>
            <a:pPr marL="641350" lvl="1" indent="-285750">
              <a:lnSpc>
                <a:spcPct val="90000"/>
              </a:lnSpc>
              <a:spcBef>
                <a:spcPct val="0"/>
              </a:spcBef>
              <a:buClr>
                <a:srgbClr val="000000"/>
              </a:buClr>
              <a:buSzPct val="98000"/>
              <a:buFont typeface="Arial" panose="020B0604020202020204" pitchFamily="34" charset="0"/>
              <a:buChar char="•"/>
            </a:pPr>
            <a:r>
              <a:rPr lang="en-US" altLang="en-US" sz="1600" dirty="0">
                <a:latin typeface="Calibri" panose="020F0502020204030204" pitchFamily="34" charset="0"/>
                <a:cs typeface="Arial" panose="020B0604020202020204" pitchFamily="34" charset="0"/>
                <a:sym typeface="Calibri" panose="020F0502020204030204" pitchFamily="34" charset="0"/>
              </a:rPr>
              <a:t>a) </a:t>
            </a:r>
            <a:r>
              <a:rPr lang="en-US" altLang="en-US" sz="1600" b="1" dirty="0">
                <a:latin typeface="Calibri" panose="020F0502020204030204" pitchFamily="34" charset="0"/>
                <a:cs typeface="Arial" panose="020B0604020202020204" pitchFamily="34" charset="0"/>
                <a:sym typeface="Calibri" panose="020F0502020204030204" pitchFamily="34" charset="0"/>
              </a:rPr>
              <a:t>Consistency </a:t>
            </a:r>
            <a:r>
              <a:rPr lang="en-US" altLang="en-US" sz="1600" dirty="0">
                <a:latin typeface="Calibri" panose="020F0502020204030204" pitchFamily="34" charset="0"/>
                <a:cs typeface="Arial" panose="020B0604020202020204" pitchFamily="34" charset="0"/>
                <a:sym typeface="Calibri" panose="020F0502020204030204" pitchFamily="34" charset="0"/>
              </a:rPr>
              <a:t>with national forest </a:t>
            </a:r>
            <a:r>
              <a:rPr lang="en-US" altLang="en-US" sz="1600" dirty="0" err="1">
                <a:latin typeface="Calibri" panose="020F0502020204030204" pitchFamily="34" charset="0"/>
                <a:cs typeface="Arial" panose="020B0604020202020204" pitchFamily="34" charset="0"/>
                <a:sym typeface="Calibri" panose="020F0502020204030204" pitchFamily="34" charset="0"/>
              </a:rPr>
              <a:t>programmes</a:t>
            </a:r>
            <a:r>
              <a:rPr lang="en-US" altLang="en-US" sz="1600" dirty="0">
                <a:latin typeface="Calibri" panose="020F0502020204030204" pitchFamily="34" charset="0"/>
                <a:cs typeface="Arial" panose="020B0604020202020204" pitchFamily="34" charset="0"/>
                <a:sym typeface="Calibri" panose="020F0502020204030204" pitchFamily="34" charset="0"/>
              </a:rPr>
              <a:t> and international conventions </a:t>
            </a:r>
          </a:p>
          <a:p>
            <a:pPr marL="641350" lvl="1" indent="-285750">
              <a:lnSpc>
                <a:spcPct val="90000"/>
              </a:lnSpc>
              <a:spcBef>
                <a:spcPct val="0"/>
              </a:spcBef>
              <a:buClr>
                <a:srgbClr val="000000"/>
              </a:buClr>
              <a:buSzPct val="98000"/>
              <a:buFont typeface="Arial" panose="020B0604020202020204" pitchFamily="34" charset="0"/>
              <a:buChar cha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641350" lvl="1" indent="-285750">
              <a:lnSpc>
                <a:spcPct val="90000"/>
              </a:lnSpc>
              <a:spcBef>
                <a:spcPct val="0"/>
              </a:spcBef>
              <a:buClr>
                <a:srgbClr val="000000"/>
              </a:buClr>
              <a:buSzPct val="98000"/>
              <a:buFont typeface="Arial" panose="020B0604020202020204" pitchFamily="34" charset="0"/>
              <a:buChar char="•"/>
            </a:pPr>
            <a:r>
              <a:rPr lang="en-US" altLang="en-US" sz="1600" dirty="0">
                <a:latin typeface="Calibri" panose="020F0502020204030204" pitchFamily="34" charset="0"/>
                <a:cs typeface="Arial" panose="020B0604020202020204" pitchFamily="34" charset="0"/>
                <a:sym typeface="Calibri" panose="020F0502020204030204" pitchFamily="34" charset="0"/>
              </a:rPr>
              <a:t>c) Respect for the knowledge and </a:t>
            </a:r>
            <a:r>
              <a:rPr lang="en-US" altLang="en-US" sz="1600" b="1" dirty="0">
                <a:latin typeface="Calibri" panose="020F0502020204030204" pitchFamily="34" charset="0"/>
                <a:cs typeface="Arial" panose="020B0604020202020204" pitchFamily="34" charset="0"/>
                <a:sym typeface="Calibri" panose="020F0502020204030204" pitchFamily="34" charset="0"/>
              </a:rPr>
              <a:t>rights </a:t>
            </a:r>
            <a:r>
              <a:rPr lang="en-US" altLang="en-US" sz="1600" dirty="0">
                <a:latin typeface="Calibri" panose="020F0502020204030204" pitchFamily="34" charset="0"/>
                <a:cs typeface="Arial" panose="020B0604020202020204" pitchFamily="34" charset="0"/>
                <a:sym typeface="Calibri" panose="020F0502020204030204" pitchFamily="34" charset="0"/>
              </a:rPr>
              <a:t>of indigenous peoples/local communities</a:t>
            </a:r>
          </a:p>
          <a:p>
            <a:pPr marL="641350" lvl="1" indent="-285750">
              <a:lnSpc>
                <a:spcPct val="90000"/>
              </a:lnSpc>
              <a:spcBef>
                <a:spcPct val="0"/>
              </a:spcBef>
              <a:buClr>
                <a:srgbClr val="000000"/>
              </a:buClr>
              <a:buSzPct val="98000"/>
              <a:buFont typeface="Arial" panose="020B0604020202020204" pitchFamily="34" charset="0"/>
              <a:buChar cha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641350" lvl="1" indent="-285750">
              <a:lnSpc>
                <a:spcPct val="90000"/>
              </a:lnSpc>
              <a:spcBef>
                <a:spcPct val="0"/>
              </a:spcBef>
              <a:buClr>
                <a:srgbClr val="000000"/>
              </a:buClr>
              <a:buSzPct val="98000"/>
              <a:buFont typeface="Arial" panose="020B0604020202020204" pitchFamily="34" charset="0"/>
              <a:buChar char="•"/>
            </a:pPr>
            <a:r>
              <a:rPr lang="en-US" altLang="en-US" sz="1600" dirty="0">
                <a:latin typeface="Calibri" panose="020F0502020204030204" pitchFamily="34" charset="0"/>
                <a:cs typeface="Arial" panose="020B0604020202020204" pitchFamily="34" charset="0"/>
                <a:sym typeface="Calibri" panose="020F0502020204030204" pitchFamily="34" charset="0"/>
              </a:rPr>
              <a:t>d) Full and effective </a:t>
            </a:r>
            <a:r>
              <a:rPr lang="en-US" altLang="en-US" sz="1600" b="1" dirty="0">
                <a:latin typeface="Calibri" panose="020F0502020204030204" pitchFamily="34" charset="0"/>
                <a:cs typeface="Arial" panose="020B0604020202020204" pitchFamily="34" charset="0"/>
                <a:sym typeface="Calibri" panose="020F0502020204030204" pitchFamily="34" charset="0"/>
              </a:rPr>
              <a:t>participation </a:t>
            </a:r>
            <a:r>
              <a:rPr lang="en-US" altLang="en-US" sz="1600" dirty="0">
                <a:latin typeface="Calibri" panose="020F0502020204030204" pitchFamily="34" charset="0"/>
                <a:cs typeface="Arial" panose="020B0604020202020204" pitchFamily="34" charset="0"/>
                <a:sym typeface="Calibri" panose="020F0502020204030204" pitchFamily="34" charset="0"/>
              </a:rPr>
              <a:t>of relevant stakeholders</a:t>
            </a:r>
          </a:p>
          <a:p>
            <a:pPr marL="641350" lvl="1" indent="-285750">
              <a:lnSpc>
                <a:spcPct val="90000"/>
              </a:lnSpc>
              <a:spcBef>
                <a:spcPct val="0"/>
              </a:spcBef>
              <a:buClr>
                <a:srgbClr val="000000"/>
              </a:buClr>
              <a:buSzPct val="98000"/>
              <a:buFont typeface="Arial" panose="020B0604020202020204" pitchFamily="34" charset="0"/>
              <a:buChar char="•"/>
            </a:pPr>
            <a:endParaRPr lang="en-US" altLang="en-US" sz="1600" dirty="0">
              <a:latin typeface="Calibri" panose="020F0502020204030204" pitchFamily="34" charset="0"/>
              <a:cs typeface="Arial" panose="020B0604020202020204" pitchFamily="34" charset="0"/>
              <a:sym typeface="Calibri" panose="020F0502020204030204" pitchFamily="34" charset="0"/>
            </a:endParaRPr>
          </a:p>
          <a:p>
            <a:pPr marL="641350" lvl="1" indent="-285750">
              <a:lnSpc>
                <a:spcPct val="90000"/>
              </a:lnSpc>
              <a:spcBef>
                <a:spcPct val="0"/>
              </a:spcBef>
              <a:buClr>
                <a:srgbClr val="000000"/>
              </a:buClr>
              <a:buSzPct val="98000"/>
              <a:buFont typeface="Arial" panose="020B0604020202020204" pitchFamily="34" charset="0"/>
              <a:buChar char="•"/>
            </a:pPr>
            <a:r>
              <a:rPr lang="en-US" altLang="en-US" sz="1600" dirty="0">
                <a:latin typeface="Calibri" panose="020F0502020204030204" pitchFamily="34" charset="0"/>
                <a:cs typeface="Arial" panose="020B0604020202020204" pitchFamily="34" charset="0"/>
                <a:sym typeface="Calibri" panose="020F0502020204030204" pitchFamily="34" charset="0"/>
              </a:rPr>
              <a:t>e) Conservation of natural forests and biodiversity…enhancing other </a:t>
            </a:r>
            <a:r>
              <a:rPr lang="en-US" altLang="en-US" sz="1600" b="1" dirty="0" smtClean="0">
                <a:latin typeface="Calibri" panose="020F0502020204030204" pitchFamily="34" charset="0"/>
                <a:cs typeface="Arial" panose="020B0604020202020204" pitchFamily="34" charset="0"/>
                <a:sym typeface="Calibri" panose="020F0502020204030204" pitchFamily="34" charset="0"/>
              </a:rPr>
              <a:t>benefits</a:t>
            </a:r>
            <a:endParaRPr lang="en-US" altLang="en-US" sz="1600" b="1" dirty="0">
              <a:latin typeface="Calibri" panose="020F0502020204030204" pitchFamily="34" charset="0"/>
              <a:cs typeface="Arial" panose="020B0604020202020204" pitchFamily="34" charset="0"/>
              <a:sym typeface="Calibri" panose="020F0502020204030204" pitchFamily="34" charset="0"/>
            </a:endParaRPr>
          </a:p>
        </p:txBody>
      </p:sp>
      <p:sp>
        <p:nvSpPr>
          <p:cNvPr id="25" name="Shape 126"/>
          <p:cNvSpPr/>
          <p:nvPr/>
        </p:nvSpPr>
        <p:spPr bwMode="auto">
          <a:xfrm>
            <a:off x="6215053" y="1488388"/>
            <a:ext cx="5976947" cy="1915893"/>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marL="285750" indent="-285750">
              <a:buFont typeface="Arial" panose="020B0604020202020204" pitchFamily="34" charset="0"/>
              <a:buChar char="•"/>
            </a:pPr>
            <a:r>
              <a:rPr lang="en-US" sz="1600" b="1" dirty="0" smtClean="0">
                <a:solidFill>
                  <a:srgbClr val="FF0000"/>
                </a:solidFill>
              </a:rPr>
              <a:t>Greater </a:t>
            </a:r>
            <a:r>
              <a:rPr lang="en-US" sz="1600" b="1" dirty="0">
                <a:solidFill>
                  <a:srgbClr val="FF0000"/>
                </a:solidFill>
              </a:rPr>
              <a:t>level of detail and specificity contained within the WB </a:t>
            </a:r>
            <a:r>
              <a:rPr lang="en-US" sz="1600" b="1" dirty="0" smtClean="0">
                <a:solidFill>
                  <a:srgbClr val="FF0000"/>
                </a:solidFill>
              </a:rPr>
              <a:t>safeguards </a:t>
            </a:r>
            <a:r>
              <a:rPr lang="en-US" sz="1600" dirty="0" smtClean="0"/>
              <a:t>as </a:t>
            </a:r>
            <a:r>
              <a:rPr lang="en-US" sz="1600" dirty="0"/>
              <a:t>compared to the Cancun safeguards. </a:t>
            </a:r>
            <a:endParaRPr lang="en-US" sz="1600" dirty="0" smtClean="0"/>
          </a:p>
          <a:p>
            <a:pPr marL="285750" indent="-285750">
              <a:buFont typeface="Arial" panose="020B0604020202020204" pitchFamily="34" charset="0"/>
              <a:buChar char="•"/>
            </a:pPr>
            <a:r>
              <a:rPr lang="en-US" sz="1600" b="1" dirty="0" smtClean="0">
                <a:solidFill>
                  <a:srgbClr val="FF0000"/>
                </a:solidFill>
              </a:rPr>
              <a:t>Cancun </a:t>
            </a:r>
            <a:r>
              <a:rPr lang="en-US" sz="1600" b="1" dirty="0">
                <a:solidFill>
                  <a:srgbClr val="FF0000"/>
                </a:solidFill>
              </a:rPr>
              <a:t>s</a:t>
            </a:r>
            <a:r>
              <a:rPr lang="en-US" sz="1600" b="1" dirty="0" smtClean="0">
                <a:solidFill>
                  <a:srgbClr val="FF0000"/>
                </a:solidFill>
              </a:rPr>
              <a:t>afeguards emphasize the </a:t>
            </a:r>
            <a:r>
              <a:rPr lang="en-US" sz="1600" b="1" dirty="0">
                <a:solidFill>
                  <a:srgbClr val="FF0000"/>
                </a:solidFill>
              </a:rPr>
              <a:t>‘do good’ </a:t>
            </a:r>
            <a:r>
              <a:rPr lang="en-US" sz="1600" dirty="0"/>
              <a:t>aspect of </a:t>
            </a:r>
            <a:r>
              <a:rPr lang="en-US" sz="1600" dirty="0" smtClean="0"/>
              <a:t>safeguards more than the WB </a:t>
            </a:r>
            <a:r>
              <a:rPr lang="en-US" sz="1600" dirty="0" smtClean="0"/>
              <a:t>safeguards, </a:t>
            </a:r>
            <a:r>
              <a:rPr lang="en-US" sz="1600" dirty="0" smtClean="0"/>
              <a:t>which focus </a:t>
            </a:r>
            <a:r>
              <a:rPr lang="en-US" sz="1600" dirty="0" smtClean="0"/>
              <a:t>more on a ‘do </a:t>
            </a:r>
            <a:r>
              <a:rPr lang="en-US" sz="1600" dirty="0"/>
              <a:t>no </a:t>
            </a:r>
            <a:r>
              <a:rPr lang="en-US" sz="1600" dirty="0" smtClean="0"/>
              <a:t>harm</a:t>
            </a:r>
            <a:r>
              <a:rPr lang="en-US" sz="1600" dirty="0" smtClean="0"/>
              <a:t>’ risk management approach</a:t>
            </a:r>
            <a:endParaRPr lang="en-US" sz="1600" b="1" kern="0" dirty="0" smtClean="0">
              <a:solidFill>
                <a:srgbClr val="FF0000"/>
              </a:solidFill>
              <a:sym typeface="Calibri"/>
              <a:rtl val="0"/>
            </a:endParaRPr>
          </a:p>
          <a:p>
            <a:pPr marL="285750" indent="-285750">
              <a:buFont typeface="Arial" panose="020B0604020202020204" pitchFamily="34" charset="0"/>
              <a:buChar char="•"/>
            </a:pPr>
            <a:r>
              <a:rPr lang="en-US" sz="1600" b="1" kern="0" dirty="0" smtClean="0">
                <a:solidFill>
                  <a:srgbClr val="FF0000"/>
                </a:solidFill>
                <a:sym typeface="Calibri"/>
                <a:rtl val="0"/>
              </a:rPr>
              <a:t>Cancun safeguards reference consistency with applicable international law</a:t>
            </a:r>
            <a:r>
              <a:rPr lang="en-US" sz="1600" kern="0" dirty="0" smtClean="0">
                <a:sym typeface="Calibri"/>
                <a:rtl val="0"/>
              </a:rPr>
              <a:t>, which the WB </a:t>
            </a:r>
            <a:r>
              <a:rPr lang="en-US" sz="1600" kern="0" dirty="0" smtClean="0">
                <a:sym typeface="Calibri"/>
                <a:rtl val="0"/>
              </a:rPr>
              <a:t>safeguards do </a:t>
            </a:r>
            <a:r>
              <a:rPr lang="en-US" sz="1600" kern="0" dirty="0" smtClean="0">
                <a:sym typeface="Calibri"/>
                <a:rtl val="0"/>
              </a:rPr>
              <a:t>not, but </a:t>
            </a:r>
            <a:r>
              <a:rPr lang="en-US" sz="1400" kern="0" dirty="0" smtClean="0">
                <a:sym typeface="Calibri"/>
                <a:rtl val="0"/>
              </a:rPr>
              <a:t>the CFMF does</a:t>
            </a:r>
            <a:endParaRPr lang="en-US" sz="1400" dirty="0" smtClean="0"/>
          </a:p>
        </p:txBody>
      </p:sp>
      <p:sp>
        <p:nvSpPr>
          <p:cNvPr id="26" name="TextBox 25"/>
          <p:cNvSpPr txBox="1"/>
          <p:nvPr/>
        </p:nvSpPr>
        <p:spPr>
          <a:xfrm>
            <a:off x="5245465" y="1113781"/>
            <a:ext cx="2346861" cy="369332"/>
          </a:xfrm>
          <a:prstGeom prst="rect">
            <a:avLst/>
          </a:prstGeom>
          <a:noFill/>
        </p:spPr>
        <p:txBody>
          <a:bodyPr wrap="none" rtlCol="0">
            <a:spAutoFit/>
          </a:bodyPr>
          <a:lstStyle/>
          <a:p>
            <a:r>
              <a:rPr lang="en-US" b="1" dirty="0" smtClean="0">
                <a:solidFill>
                  <a:srgbClr val="0070C0"/>
                </a:solidFill>
              </a:rPr>
              <a:t>FCPF – Readiness Fund</a:t>
            </a:r>
            <a:endParaRPr lang="en-US" b="1" dirty="0">
              <a:solidFill>
                <a:srgbClr val="0070C0"/>
              </a:solidFill>
            </a:endParaRPr>
          </a:p>
        </p:txBody>
      </p:sp>
      <p:sp>
        <p:nvSpPr>
          <p:cNvPr id="27" name="TextBox 26"/>
          <p:cNvSpPr txBox="1"/>
          <p:nvPr/>
        </p:nvSpPr>
        <p:spPr>
          <a:xfrm>
            <a:off x="5223744" y="3404282"/>
            <a:ext cx="2374150" cy="369332"/>
          </a:xfrm>
          <a:prstGeom prst="rect">
            <a:avLst/>
          </a:prstGeom>
          <a:noFill/>
        </p:spPr>
        <p:txBody>
          <a:bodyPr wrap="square" rtlCol="0">
            <a:spAutoFit/>
          </a:bodyPr>
          <a:lstStyle/>
          <a:p>
            <a:r>
              <a:rPr lang="en-US" b="1" dirty="0" smtClean="0">
                <a:solidFill>
                  <a:srgbClr val="0070C0"/>
                </a:solidFill>
              </a:rPr>
              <a:t>FCPF – Carbon Fund</a:t>
            </a:r>
            <a:endParaRPr lang="en-US" b="1" dirty="0">
              <a:solidFill>
                <a:srgbClr val="0070C0"/>
              </a:solidFill>
            </a:endParaRPr>
          </a:p>
        </p:txBody>
      </p:sp>
      <p:sp>
        <p:nvSpPr>
          <p:cNvPr id="43" name="TextBox 42"/>
          <p:cNvSpPr txBox="1"/>
          <p:nvPr/>
        </p:nvSpPr>
        <p:spPr>
          <a:xfrm>
            <a:off x="2020393" y="1234389"/>
            <a:ext cx="1439177" cy="369332"/>
          </a:xfrm>
          <a:prstGeom prst="rect">
            <a:avLst/>
          </a:prstGeom>
          <a:noFill/>
        </p:spPr>
        <p:txBody>
          <a:bodyPr wrap="none" rtlCol="0">
            <a:spAutoFit/>
          </a:bodyPr>
          <a:lstStyle/>
          <a:p>
            <a:r>
              <a:rPr lang="en-US" b="1" dirty="0" smtClean="0">
                <a:solidFill>
                  <a:srgbClr val="0070C0"/>
                </a:solidFill>
              </a:rPr>
              <a:t>SIMILARITIES</a:t>
            </a:r>
            <a:endParaRPr lang="en-US" b="1" dirty="0">
              <a:solidFill>
                <a:srgbClr val="0070C0"/>
              </a:solidFill>
            </a:endParaRPr>
          </a:p>
        </p:txBody>
      </p:sp>
    </p:spTree>
    <p:extLst>
      <p:ext uri="{BB962C8B-B14F-4D97-AF65-F5344CB8AC3E}">
        <p14:creationId xmlns:p14="http://schemas.microsoft.com/office/powerpoint/2010/main" val="2319246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2"/>
            <a:ext cx="12070080" cy="844551"/>
          </a:xfrm>
        </p:spPr>
        <p:txBody>
          <a:bodyPr>
            <a:normAutofit/>
          </a:bodyPr>
          <a:lstStyle/>
          <a:p>
            <a:pPr algn="ctr"/>
            <a:r>
              <a:rPr lang="en-US" sz="3600" b="1" dirty="0" smtClean="0"/>
              <a:t>Safeguard Requirements</a:t>
            </a:r>
            <a:r>
              <a:rPr lang="en-US" sz="3600" b="1" dirty="0" smtClean="0"/>
              <a:t>: PROCESS </a:t>
            </a:r>
            <a:r>
              <a:rPr lang="en-US" sz="3600" b="1" dirty="0" smtClean="0"/>
              <a:t>&amp; OUTPUT - COMPARISON</a:t>
            </a:r>
            <a:endParaRPr lang="en-US" sz="3600" b="1" dirty="0"/>
          </a:p>
        </p:txBody>
      </p:sp>
      <p:graphicFrame>
        <p:nvGraphicFramePr>
          <p:cNvPr id="186" name="Diagram 185"/>
          <p:cNvGraphicFramePr/>
          <p:nvPr>
            <p:extLst>
              <p:ext uri="{D42A27DB-BD31-4B8C-83A1-F6EECF244321}">
                <p14:modId xmlns:p14="http://schemas.microsoft.com/office/powerpoint/2010/main" val="468997078"/>
              </p:ext>
            </p:extLst>
          </p:nvPr>
        </p:nvGraphicFramePr>
        <p:xfrm>
          <a:off x="6073235" y="1491177"/>
          <a:ext cx="6047941" cy="53048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0" name="TextBox 39"/>
          <p:cNvSpPr txBox="1"/>
          <p:nvPr/>
        </p:nvSpPr>
        <p:spPr>
          <a:xfrm>
            <a:off x="6073235" y="674530"/>
            <a:ext cx="5792193" cy="830997"/>
          </a:xfrm>
          <a:prstGeom prst="rect">
            <a:avLst/>
          </a:prstGeom>
          <a:noFill/>
        </p:spPr>
        <p:txBody>
          <a:bodyPr wrap="square" rtlCol="0">
            <a:spAutoFit/>
          </a:bodyPr>
          <a:lstStyle/>
          <a:p>
            <a:pPr algn="ctr"/>
            <a:r>
              <a:rPr lang="en-US" sz="1600" b="1" dirty="0" smtClean="0">
                <a:solidFill>
                  <a:srgbClr val="0070C0"/>
                </a:solidFill>
              </a:rPr>
              <a:t>FCPF COMMON APPROACH</a:t>
            </a:r>
          </a:p>
          <a:p>
            <a:pPr algn="ctr"/>
            <a:r>
              <a:rPr lang="en-US" sz="1600" b="1" dirty="0" smtClean="0">
                <a:solidFill>
                  <a:srgbClr val="0070C0"/>
                </a:solidFill>
              </a:rPr>
              <a:t>Strategic </a:t>
            </a:r>
            <a:r>
              <a:rPr lang="en-US" sz="1600" b="1" dirty="0" smtClean="0">
                <a:solidFill>
                  <a:srgbClr val="0070C0"/>
                </a:solidFill>
              </a:rPr>
              <a:t>Environmental and Social Assessment &amp; </a:t>
            </a:r>
          </a:p>
          <a:p>
            <a:pPr algn="ctr"/>
            <a:r>
              <a:rPr lang="en-US" sz="1600" b="1" dirty="0" smtClean="0">
                <a:solidFill>
                  <a:srgbClr val="0070C0"/>
                </a:solidFill>
              </a:rPr>
              <a:t>Environmental and Social Management Framework</a:t>
            </a:r>
            <a:endParaRPr lang="en-US" sz="1600" b="1" dirty="0">
              <a:solidFill>
                <a:srgbClr val="0070C0"/>
              </a:solidFill>
            </a:endParaRPr>
          </a:p>
        </p:txBody>
      </p:sp>
      <p:sp>
        <p:nvSpPr>
          <p:cNvPr id="43" name="TextBox 42"/>
          <p:cNvSpPr txBox="1"/>
          <p:nvPr/>
        </p:nvSpPr>
        <p:spPr>
          <a:xfrm>
            <a:off x="121921" y="702654"/>
            <a:ext cx="5951314" cy="830997"/>
          </a:xfrm>
          <a:prstGeom prst="rect">
            <a:avLst/>
          </a:prstGeom>
          <a:noFill/>
        </p:spPr>
        <p:txBody>
          <a:bodyPr wrap="square" rtlCol="0">
            <a:spAutoFit/>
          </a:bodyPr>
          <a:lstStyle/>
          <a:p>
            <a:pPr algn="ctr"/>
            <a:r>
              <a:rPr lang="en-US" sz="1600" b="1" dirty="0" smtClean="0">
                <a:solidFill>
                  <a:srgbClr val="0070C0"/>
                </a:solidFill>
              </a:rPr>
              <a:t>COUNTRY APPROACH TO SAFEGUARDS</a:t>
            </a:r>
            <a:endParaRPr lang="en-US" sz="1600" b="1" dirty="0">
              <a:solidFill>
                <a:srgbClr val="0070C0"/>
              </a:solidFill>
            </a:endParaRPr>
          </a:p>
          <a:p>
            <a:pPr algn="ctr"/>
            <a:r>
              <a:rPr lang="en-US" sz="1600" b="1" dirty="0" smtClean="0">
                <a:solidFill>
                  <a:srgbClr val="0070C0"/>
                </a:solidFill>
              </a:rPr>
              <a:t>Conceptual framework </a:t>
            </a:r>
            <a:r>
              <a:rPr lang="en-US" sz="1600" b="1" dirty="0" smtClean="0">
                <a:solidFill>
                  <a:srgbClr val="0070C0"/>
                </a:solidFill>
              </a:rPr>
              <a:t>to </a:t>
            </a:r>
            <a:r>
              <a:rPr lang="en-US" sz="1600" b="1" dirty="0" smtClean="0">
                <a:solidFill>
                  <a:srgbClr val="0070C0"/>
                </a:solidFill>
              </a:rPr>
              <a:t>meet </a:t>
            </a:r>
            <a:r>
              <a:rPr lang="en-US" sz="1600" b="1" dirty="0" smtClean="0">
                <a:solidFill>
                  <a:srgbClr val="0070C0"/>
                </a:solidFill>
              </a:rPr>
              <a:t>UNFCCC </a:t>
            </a:r>
            <a:r>
              <a:rPr lang="en-US" sz="1600" b="1" dirty="0" smtClean="0">
                <a:solidFill>
                  <a:srgbClr val="0070C0"/>
                </a:solidFill>
              </a:rPr>
              <a:t>requirements </a:t>
            </a:r>
            <a:endParaRPr lang="en-US" sz="1600" b="1" dirty="0" smtClean="0">
              <a:solidFill>
                <a:srgbClr val="0070C0"/>
              </a:solidFill>
            </a:endParaRPr>
          </a:p>
          <a:p>
            <a:pPr algn="ctr"/>
            <a:r>
              <a:rPr lang="en-US" sz="1600" b="1" dirty="0" smtClean="0">
                <a:solidFill>
                  <a:srgbClr val="0070C0"/>
                </a:solidFill>
              </a:rPr>
              <a:t>(UNFCCC specifies no specific process)</a:t>
            </a:r>
            <a:endParaRPr lang="en-US" sz="1600" b="1" dirty="0">
              <a:solidFill>
                <a:srgbClr val="0070C0"/>
              </a:solidFill>
            </a:endParaRPr>
          </a:p>
        </p:txBody>
      </p:sp>
      <p:sp>
        <p:nvSpPr>
          <p:cNvPr id="17" name="Rectangle 16"/>
          <p:cNvSpPr/>
          <p:nvPr/>
        </p:nvSpPr>
        <p:spPr>
          <a:xfrm>
            <a:off x="4196956" y="5799608"/>
            <a:ext cx="1416443" cy="996463"/>
          </a:xfrm>
          <a:prstGeom prst="rect">
            <a:avLst/>
          </a:prstGeom>
          <a:solidFill>
            <a:srgbClr val="7030A0"/>
          </a:solidFill>
          <a:ln>
            <a:solidFill>
              <a:srgbClr val="7030A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400" b="1" dirty="0">
                <a:solidFill>
                  <a:prstClr val="white"/>
                </a:solidFill>
                <a:effectLst>
                  <a:outerShdw blurRad="50800" dist="38100" dir="5400000" algn="t" rotWithShape="0">
                    <a:prstClr val="black">
                      <a:alpha val="40000"/>
                    </a:prstClr>
                  </a:outerShdw>
                </a:effectLst>
              </a:rPr>
              <a:t>Summary of information</a:t>
            </a:r>
          </a:p>
        </p:txBody>
      </p:sp>
      <p:grpSp>
        <p:nvGrpSpPr>
          <p:cNvPr id="3" name="Group 2"/>
          <p:cNvGrpSpPr/>
          <p:nvPr/>
        </p:nvGrpSpPr>
        <p:grpSpPr>
          <a:xfrm>
            <a:off x="26173" y="1638773"/>
            <a:ext cx="5804378" cy="4160834"/>
            <a:chOff x="4401" y="1442825"/>
            <a:chExt cx="5804378" cy="4160834"/>
          </a:xfrm>
        </p:grpSpPr>
        <p:sp>
          <p:nvSpPr>
            <p:cNvPr id="11" name="Rounded Rectangle 10"/>
            <p:cNvSpPr/>
            <p:nvPr/>
          </p:nvSpPr>
          <p:spPr>
            <a:xfrm>
              <a:off x="2285583" y="1442825"/>
              <a:ext cx="1117914" cy="869487"/>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400" b="1" dirty="0">
                  <a:solidFill>
                    <a:srgbClr val="C0504D"/>
                  </a:solidFill>
                </a:rPr>
                <a:t>Define safeguards goals &amp; scope</a:t>
              </a:r>
            </a:p>
          </p:txBody>
        </p:sp>
        <p:sp>
          <p:nvSpPr>
            <p:cNvPr id="12" name="Rectangle 11"/>
            <p:cNvSpPr/>
            <p:nvPr/>
          </p:nvSpPr>
          <p:spPr>
            <a:xfrm>
              <a:off x="217642" y="4246685"/>
              <a:ext cx="1318847" cy="1079868"/>
            </a:xfrm>
            <a:prstGeom prst="rect">
              <a:avLst/>
            </a:prstGeom>
            <a:solidFill>
              <a:srgbClr val="4B841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400" b="1" dirty="0">
                  <a:solidFill>
                    <a:prstClr val="white"/>
                  </a:solidFill>
                  <a:effectLst>
                    <a:outerShdw blurRad="50800" dist="38100" dir="5400000" algn="t" rotWithShape="0">
                      <a:prstClr val="black">
                        <a:alpha val="40000"/>
                      </a:prstClr>
                    </a:outerShdw>
                  </a:effectLst>
                </a:rPr>
                <a:t>Safeguards addressed</a:t>
              </a:r>
            </a:p>
          </p:txBody>
        </p:sp>
        <p:sp>
          <p:nvSpPr>
            <p:cNvPr id="13" name="Rounded Rectangle 12"/>
            <p:cNvSpPr/>
            <p:nvPr/>
          </p:nvSpPr>
          <p:spPr>
            <a:xfrm>
              <a:off x="1919452" y="2865832"/>
              <a:ext cx="1981936" cy="629088"/>
            </a:xfrm>
            <a:prstGeom prst="round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200" b="1" dirty="0">
                  <a:solidFill>
                    <a:srgbClr val="4F81BD">
                      <a:lumMod val="75000"/>
                    </a:srgbClr>
                  </a:solidFill>
                </a:rPr>
                <a:t>Identify, assess &amp; strengthen </a:t>
              </a:r>
              <a:r>
                <a:rPr lang="en-US" sz="1200" b="1" dirty="0" smtClean="0">
                  <a:solidFill>
                    <a:srgbClr val="4F81BD">
                      <a:lumMod val="75000"/>
                    </a:srgbClr>
                  </a:solidFill>
                </a:rPr>
                <a:t>institutional </a:t>
              </a:r>
              <a:r>
                <a:rPr lang="en-US" sz="1200" b="1" dirty="0">
                  <a:solidFill>
                    <a:srgbClr val="4F81BD">
                      <a:lumMod val="75000"/>
                    </a:srgbClr>
                  </a:solidFill>
                </a:rPr>
                <a:t>capacity to implement PLRs</a:t>
              </a:r>
            </a:p>
          </p:txBody>
        </p:sp>
        <p:sp>
          <p:nvSpPr>
            <p:cNvPr id="14" name="Rectangle 13"/>
            <p:cNvSpPr/>
            <p:nvPr/>
          </p:nvSpPr>
          <p:spPr>
            <a:xfrm>
              <a:off x="2211731" y="4241443"/>
              <a:ext cx="1331569" cy="1085110"/>
            </a:xfrm>
            <a:prstGeom prst="rect">
              <a:avLst/>
            </a:prstGeom>
            <a:solidFill>
              <a:schemeClr val="accent1">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400" b="1" dirty="0">
                  <a:solidFill>
                    <a:prstClr val="white"/>
                  </a:solidFill>
                  <a:effectLst>
                    <a:outerShdw blurRad="50800" dist="38100" dir="5400000" algn="t" rotWithShape="0">
                      <a:prstClr val="black">
                        <a:alpha val="40000"/>
                      </a:prstClr>
                    </a:outerShdw>
                  </a:effectLst>
                </a:rPr>
                <a:t>Safeguards respected</a:t>
              </a:r>
            </a:p>
          </p:txBody>
        </p:sp>
        <p:sp>
          <p:nvSpPr>
            <p:cNvPr id="15" name="Rounded Rectangle 14"/>
            <p:cNvSpPr/>
            <p:nvPr/>
          </p:nvSpPr>
          <p:spPr>
            <a:xfrm>
              <a:off x="4028388" y="2852418"/>
              <a:ext cx="1780391" cy="642502"/>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200" b="1" dirty="0">
                  <a:solidFill>
                    <a:srgbClr val="7030A0"/>
                  </a:solidFill>
                </a:rPr>
                <a:t>Identify, assess &amp; strengthen </a:t>
              </a:r>
              <a:r>
                <a:rPr lang="en-US" sz="1200" b="1" dirty="0" smtClean="0">
                  <a:solidFill>
                    <a:srgbClr val="7030A0"/>
                  </a:solidFill>
                </a:rPr>
                <a:t>systems </a:t>
              </a:r>
              <a:r>
                <a:rPr lang="en-US" sz="1200" b="1" dirty="0">
                  <a:solidFill>
                    <a:srgbClr val="7030A0"/>
                  </a:solidFill>
                </a:rPr>
                <a:t>and sources of information</a:t>
              </a:r>
            </a:p>
          </p:txBody>
        </p:sp>
        <p:sp>
          <p:nvSpPr>
            <p:cNvPr id="16" name="Rectangle 15"/>
            <p:cNvSpPr/>
            <p:nvPr/>
          </p:nvSpPr>
          <p:spPr>
            <a:xfrm>
              <a:off x="4183612" y="4241443"/>
              <a:ext cx="1429787" cy="1085110"/>
            </a:xfrm>
            <a:prstGeom prst="rect">
              <a:avLst/>
            </a:prstGeom>
            <a:solidFill>
              <a:srgbClr val="7030A0"/>
            </a:solidFill>
            <a:ln>
              <a:solidFill>
                <a:srgbClr val="7030A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400" b="1" dirty="0">
                  <a:solidFill>
                    <a:prstClr val="white"/>
                  </a:solidFill>
                  <a:effectLst>
                    <a:outerShdw blurRad="50800" dist="38100" dir="5400000" algn="t" rotWithShape="0">
                      <a:prstClr val="black">
                        <a:alpha val="40000"/>
                      </a:prstClr>
                    </a:outerShdw>
                  </a:effectLst>
                </a:rPr>
                <a:t>Safeguard </a:t>
              </a:r>
              <a:r>
                <a:rPr lang="en-US" sz="1400" b="1" dirty="0" smtClean="0">
                  <a:solidFill>
                    <a:prstClr val="white"/>
                  </a:solidFill>
                  <a:effectLst>
                    <a:outerShdw blurRad="50800" dist="38100" dir="5400000" algn="t" rotWithShape="0">
                      <a:prstClr val="black">
                        <a:alpha val="40000"/>
                      </a:prstClr>
                    </a:outerShdw>
                  </a:effectLst>
                </a:rPr>
                <a:t>information system</a:t>
              </a:r>
              <a:endParaRPr lang="en-US" sz="1400" b="1" dirty="0">
                <a:solidFill>
                  <a:prstClr val="white"/>
                </a:solidFill>
                <a:effectLst>
                  <a:outerShdw blurRad="50800" dist="38100" dir="5400000" algn="t" rotWithShape="0">
                    <a:prstClr val="black">
                      <a:alpha val="40000"/>
                    </a:prstClr>
                  </a:outerShdw>
                </a:effectLst>
              </a:endParaRPr>
            </a:p>
          </p:txBody>
        </p:sp>
        <p:cxnSp>
          <p:nvCxnSpPr>
            <p:cNvPr id="18" name="Curved Connector 17"/>
            <p:cNvCxnSpPr/>
            <p:nvPr/>
          </p:nvCxnSpPr>
          <p:spPr>
            <a:xfrm rot="10800000" flipV="1">
              <a:off x="1064979" y="2435480"/>
              <a:ext cx="1393572" cy="371391"/>
            </a:xfrm>
            <a:prstGeom prst="curvedConnector2">
              <a:avLst/>
            </a:prstGeom>
            <a:ln w="38100">
              <a:solidFill>
                <a:srgbClr val="4B841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Curved Connector 18"/>
            <p:cNvCxnSpPr/>
            <p:nvPr/>
          </p:nvCxnSpPr>
          <p:spPr>
            <a:xfrm rot="5400000">
              <a:off x="2619217" y="2638682"/>
              <a:ext cx="443184" cy="3"/>
            </a:xfrm>
            <a:prstGeom prst="curvedConnector3">
              <a:avLst/>
            </a:prstGeom>
            <a:ln w="38100">
              <a:solidFill>
                <a:schemeClr val="accent1">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Curved Connector 19"/>
            <p:cNvCxnSpPr/>
            <p:nvPr/>
          </p:nvCxnSpPr>
          <p:spPr>
            <a:xfrm>
              <a:off x="3165513" y="2441813"/>
              <a:ext cx="1635590" cy="308442"/>
            </a:xfrm>
            <a:prstGeom prst="curvedConnector3">
              <a:avLst>
                <a:gd name="adj1" fmla="val 95812"/>
              </a:avLst>
            </a:pr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Curved Connector 20"/>
            <p:cNvCxnSpPr/>
            <p:nvPr/>
          </p:nvCxnSpPr>
          <p:spPr>
            <a:xfrm rot="16200000" flipH="1">
              <a:off x="557123" y="3926741"/>
              <a:ext cx="639885" cy="1"/>
            </a:xfrm>
            <a:prstGeom prst="curvedConnector3">
              <a:avLst>
                <a:gd name="adj1" fmla="val 50000"/>
              </a:avLst>
            </a:prstGeom>
            <a:ln w="38100">
              <a:solidFill>
                <a:srgbClr val="4B841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Curved Connector 21"/>
            <p:cNvCxnSpPr/>
            <p:nvPr/>
          </p:nvCxnSpPr>
          <p:spPr>
            <a:xfrm rot="16200000" flipH="1">
              <a:off x="2582417" y="3926741"/>
              <a:ext cx="639883" cy="2"/>
            </a:xfrm>
            <a:prstGeom prst="curvedConnector3">
              <a:avLst>
                <a:gd name="adj1" fmla="val 50000"/>
              </a:avLst>
            </a:prstGeom>
            <a:ln w="38100">
              <a:solidFill>
                <a:schemeClr val="accent1">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Curved Connector 23"/>
            <p:cNvCxnSpPr/>
            <p:nvPr/>
          </p:nvCxnSpPr>
          <p:spPr>
            <a:xfrm rot="16200000" flipH="1">
              <a:off x="4638965" y="3900929"/>
              <a:ext cx="548679" cy="29595"/>
            </a:xfrm>
            <a:prstGeom prst="curvedConnector3">
              <a:avLst>
                <a:gd name="adj1" fmla="val 50000"/>
              </a:avLst>
            </a:prstGeom>
            <a:ln w="38100">
              <a:solidFill>
                <a:srgbClr val="7030A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Curved Connector 24"/>
            <p:cNvCxnSpPr>
              <a:stCxn id="16" idx="2"/>
              <a:endCxn id="17" idx="0"/>
            </p:cNvCxnSpPr>
            <p:nvPr/>
          </p:nvCxnSpPr>
          <p:spPr>
            <a:xfrm rot="5400000">
              <a:off x="4752403" y="5457556"/>
              <a:ext cx="277107" cy="15100"/>
            </a:xfrm>
            <a:prstGeom prst="curvedConnector3">
              <a:avLst>
                <a:gd name="adj1" fmla="val 50000"/>
              </a:avLst>
            </a:prstGeom>
            <a:ln w="38100">
              <a:solidFill>
                <a:srgbClr val="7030A0"/>
              </a:solidFill>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4401" y="2806873"/>
              <a:ext cx="1852140" cy="688048"/>
            </a:xfrm>
            <a:prstGeom prst="roundRect">
              <a:avLst/>
            </a:prstGeom>
            <a:noFill/>
            <a:ln>
              <a:solidFill>
                <a:srgbClr val="4B8412"/>
              </a:solid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anchor="ctr"/>
            <a:lstStyle/>
            <a:p>
              <a:pPr algn="ctr" defTabSz="685766">
                <a:defRPr/>
              </a:pPr>
              <a:r>
                <a:rPr lang="en-US" sz="1200" b="1" dirty="0">
                  <a:solidFill>
                    <a:srgbClr val="9BBB59">
                      <a:lumMod val="75000"/>
                    </a:srgbClr>
                  </a:solidFill>
                </a:rPr>
                <a:t>Identify, assess &amp; strengthen </a:t>
              </a:r>
              <a:r>
                <a:rPr lang="en-US" sz="1200" b="1" dirty="0" smtClean="0">
                  <a:solidFill>
                    <a:srgbClr val="9BBB59">
                      <a:lumMod val="75000"/>
                    </a:srgbClr>
                  </a:solidFill>
                </a:rPr>
                <a:t>policies</a:t>
              </a:r>
              <a:r>
                <a:rPr lang="en-US" sz="1200" b="1" dirty="0">
                  <a:solidFill>
                    <a:srgbClr val="9BBB59">
                      <a:lumMod val="75000"/>
                    </a:srgbClr>
                  </a:solidFill>
                </a:rPr>
                <a:t>, laws &amp; regulations (PLRs)</a:t>
              </a:r>
            </a:p>
          </p:txBody>
        </p:sp>
      </p:grpSp>
    </p:spTree>
    <p:extLst>
      <p:ext uri="{BB962C8B-B14F-4D97-AF65-F5344CB8AC3E}">
        <p14:creationId xmlns:p14="http://schemas.microsoft.com/office/powerpoint/2010/main" val="934993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86" y="263895"/>
            <a:ext cx="12070080" cy="516559"/>
          </a:xfrm>
        </p:spPr>
        <p:txBody>
          <a:bodyPr>
            <a:noAutofit/>
          </a:bodyPr>
          <a:lstStyle/>
          <a:p>
            <a:pPr algn="ctr"/>
            <a:r>
              <a:rPr lang="en-US" sz="3200" b="1" dirty="0" smtClean="0"/>
              <a:t>Safeguard Requirements: UNFCCC and FCPF</a:t>
            </a:r>
            <a:br>
              <a:rPr lang="en-US" sz="3200" b="1" dirty="0" smtClean="0"/>
            </a:br>
            <a:r>
              <a:rPr lang="en-US" sz="3200" b="1" dirty="0" smtClean="0"/>
              <a:t>PROCESS &amp; OUTPUT - ANALYSIS</a:t>
            </a:r>
            <a:endParaRPr lang="en-US" sz="3200" b="1" dirty="0"/>
          </a:p>
        </p:txBody>
      </p:sp>
      <p:grpSp>
        <p:nvGrpSpPr>
          <p:cNvPr id="5" name="Shape 125"/>
          <p:cNvGrpSpPr>
            <a:grpSpLocks/>
          </p:cNvGrpSpPr>
          <p:nvPr/>
        </p:nvGrpSpPr>
        <p:grpSpPr bwMode="auto">
          <a:xfrm>
            <a:off x="63686" y="2624885"/>
            <a:ext cx="6012937" cy="4193492"/>
            <a:chOff x="7528" y="-547504"/>
            <a:chExt cx="2671250" cy="3027888"/>
          </a:xfrm>
        </p:grpSpPr>
        <p:sp>
          <p:nvSpPr>
            <p:cNvPr id="6" name="Shape 126"/>
            <p:cNvSpPr/>
            <p:nvPr/>
          </p:nvSpPr>
          <p:spPr>
            <a:xfrm>
              <a:off x="7528" y="-547504"/>
              <a:ext cx="2671250" cy="3027888"/>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7" name="Shape 127"/>
            <p:cNvSpPr txBox="1"/>
            <p:nvPr/>
          </p:nvSpPr>
          <p:spPr>
            <a:xfrm>
              <a:off x="68881" y="192412"/>
              <a:ext cx="2609897" cy="1274703"/>
            </a:xfrm>
            <a:prstGeom prst="rect">
              <a:avLst/>
            </a:prstGeom>
            <a:noFill/>
            <a:ln>
              <a:noFill/>
            </a:ln>
          </p:spPr>
          <p:txBody>
            <a:bodyPr lIns="123825" tIns="123825" rIns="123825" bIns="123825"/>
            <a:lstStyle/>
            <a:p>
              <a:pPr marL="285750" lvl="1" indent="-285750" fontAlgn="auto">
                <a:lnSpc>
                  <a:spcPct val="90000"/>
                </a:lnSpc>
                <a:spcBef>
                  <a:spcPts val="0"/>
                </a:spcBef>
                <a:spcAft>
                  <a:spcPts val="240"/>
                </a:spcAft>
                <a:buClr>
                  <a:srgbClr val="000000"/>
                </a:buClr>
                <a:buSzPct val="100000"/>
                <a:buFont typeface="Arial" panose="020B0604020202020204" pitchFamily="34" charset="0"/>
                <a:buChar char="•"/>
                <a:defRPr/>
              </a:pPr>
              <a:endParaRPr lang="en-US" sz="1600" kern="0" dirty="0">
                <a:solidFill>
                  <a:srgbClr val="000000"/>
                </a:solidFill>
                <a:latin typeface="Calibri"/>
                <a:ea typeface="Calibri"/>
                <a:cs typeface="Calibri"/>
                <a:sym typeface="Calibri"/>
                <a:rtl val="0"/>
              </a:endParaRPr>
            </a:p>
          </p:txBody>
        </p:sp>
      </p:grpSp>
      <p:sp>
        <p:nvSpPr>
          <p:cNvPr id="23" name="Shape 126"/>
          <p:cNvSpPr/>
          <p:nvPr/>
        </p:nvSpPr>
        <p:spPr bwMode="auto">
          <a:xfrm>
            <a:off x="6156818" y="2624885"/>
            <a:ext cx="5976947" cy="4193492"/>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fontAlgn="auto">
              <a:spcBef>
                <a:spcPts val="0"/>
              </a:spcBef>
              <a:spcAft>
                <a:spcPts val="0"/>
              </a:spcAft>
              <a:defRPr/>
            </a:pPr>
            <a:endParaRPr sz="1400" kern="0">
              <a:solidFill>
                <a:srgbClr val="000000"/>
              </a:solidFill>
              <a:latin typeface="+mn-lt"/>
              <a:cs typeface="Arial"/>
              <a:sym typeface="Arial"/>
              <a:rtl val="0"/>
            </a:endParaRPr>
          </a:p>
        </p:txBody>
      </p:sp>
      <p:sp>
        <p:nvSpPr>
          <p:cNvPr id="40" name="TextBox 39"/>
          <p:cNvSpPr txBox="1"/>
          <p:nvPr/>
        </p:nvSpPr>
        <p:spPr>
          <a:xfrm>
            <a:off x="8295791" y="2255552"/>
            <a:ext cx="1450397" cy="369332"/>
          </a:xfrm>
          <a:prstGeom prst="rect">
            <a:avLst/>
          </a:prstGeom>
          <a:noFill/>
        </p:spPr>
        <p:txBody>
          <a:bodyPr wrap="none" rtlCol="0">
            <a:spAutoFit/>
          </a:bodyPr>
          <a:lstStyle/>
          <a:p>
            <a:r>
              <a:rPr lang="en-US" b="1" dirty="0" smtClean="0">
                <a:solidFill>
                  <a:srgbClr val="0070C0"/>
                </a:solidFill>
              </a:rPr>
              <a:t>DIFFERENCES</a:t>
            </a:r>
            <a:endParaRPr lang="en-US" b="1" dirty="0">
              <a:solidFill>
                <a:srgbClr val="0070C0"/>
              </a:solidFill>
            </a:endParaRPr>
          </a:p>
        </p:txBody>
      </p:sp>
      <p:sp>
        <p:nvSpPr>
          <p:cNvPr id="43" name="TextBox 42"/>
          <p:cNvSpPr txBox="1"/>
          <p:nvPr/>
        </p:nvSpPr>
        <p:spPr>
          <a:xfrm>
            <a:off x="2203273" y="2323092"/>
            <a:ext cx="1439177" cy="369332"/>
          </a:xfrm>
          <a:prstGeom prst="rect">
            <a:avLst/>
          </a:prstGeom>
          <a:noFill/>
        </p:spPr>
        <p:txBody>
          <a:bodyPr wrap="none" rtlCol="0">
            <a:spAutoFit/>
          </a:bodyPr>
          <a:lstStyle/>
          <a:p>
            <a:r>
              <a:rPr lang="en-US" b="1" dirty="0" smtClean="0">
                <a:solidFill>
                  <a:srgbClr val="0070C0"/>
                </a:solidFill>
              </a:rPr>
              <a:t>SIMILARITIES</a:t>
            </a:r>
            <a:endParaRPr lang="en-US" b="1" dirty="0">
              <a:solidFill>
                <a:srgbClr val="0070C0"/>
              </a:solidFill>
            </a:endParaRPr>
          </a:p>
        </p:txBody>
      </p:sp>
      <p:sp>
        <p:nvSpPr>
          <p:cNvPr id="10" name="Shape 127"/>
          <p:cNvSpPr txBox="1"/>
          <p:nvPr/>
        </p:nvSpPr>
        <p:spPr bwMode="auto">
          <a:xfrm>
            <a:off x="6283819" y="2208784"/>
            <a:ext cx="5766950" cy="4609591"/>
          </a:xfrm>
          <a:prstGeom prst="rect">
            <a:avLst/>
          </a:prstGeom>
          <a:noFill/>
          <a:ln>
            <a:noFill/>
          </a:ln>
        </p:spPr>
        <p:txBody>
          <a:bodyPr lIns="123825" tIns="123825" rIns="123825" bIns="123825"/>
          <a:lstStyle/>
          <a:p>
            <a:endParaRPr lang="en-GB" dirty="0"/>
          </a:p>
          <a:p>
            <a:pPr marL="285750" indent="-285750">
              <a:buFont typeface="Arial" panose="020B0604020202020204" pitchFamily="34" charset="0"/>
              <a:buChar char="•"/>
            </a:pPr>
            <a:r>
              <a:rPr lang="en-GB" b="1" dirty="0" smtClean="0">
                <a:solidFill>
                  <a:srgbClr val="FF0000"/>
                </a:solidFill>
              </a:rPr>
              <a:t>Country approaches enable </a:t>
            </a:r>
            <a:r>
              <a:rPr lang="en-GB" b="1" dirty="0" smtClean="0">
                <a:solidFill>
                  <a:srgbClr val="FF0000"/>
                </a:solidFill>
              </a:rPr>
              <a:t>national ownership </a:t>
            </a:r>
            <a:r>
              <a:rPr lang="en-GB" b="1" dirty="0" smtClean="0">
                <a:solidFill>
                  <a:srgbClr val="FF0000"/>
                </a:solidFill>
              </a:rPr>
              <a:t>through interpretation </a:t>
            </a:r>
            <a:r>
              <a:rPr lang="en-GB" b="1" dirty="0" smtClean="0">
                <a:solidFill>
                  <a:srgbClr val="FF0000"/>
                </a:solidFill>
              </a:rPr>
              <a:t>of Cancun Safeguards</a:t>
            </a:r>
            <a:r>
              <a:rPr lang="en-GB" dirty="0" smtClean="0"/>
              <a:t>; while FCPF requires adherence to the pre-set WB OPs.</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Unlike FCPF, </a:t>
            </a:r>
            <a:r>
              <a:rPr lang="en-GB" b="1" dirty="0" smtClean="0">
                <a:solidFill>
                  <a:srgbClr val="FF0000"/>
                </a:solidFill>
              </a:rPr>
              <a:t>country approaches incorporate </a:t>
            </a:r>
            <a:r>
              <a:rPr lang="en-GB" b="1" dirty="0" smtClean="0">
                <a:solidFill>
                  <a:srgbClr val="FF0000"/>
                </a:solidFill>
              </a:rPr>
              <a:t>focus on development of an SIS</a:t>
            </a:r>
            <a:r>
              <a:rPr lang="en-GB" dirty="0" smtClean="0"/>
              <a:t>, in line with UNFCCC guidance</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Unlike FCPF, </a:t>
            </a:r>
            <a:r>
              <a:rPr lang="en-GB" b="1" dirty="0">
                <a:solidFill>
                  <a:srgbClr val="FF0000"/>
                </a:solidFill>
              </a:rPr>
              <a:t>country approaches </a:t>
            </a:r>
            <a:r>
              <a:rPr lang="en-GB" b="1" dirty="0" smtClean="0">
                <a:solidFill>
                  <a:srgbClr val="FF0000"/>
                </a:solidFill>
              </a:rPr>
              <a:t>incorporate </a:t>
            </a:r>
            <a:r>
              <a:rPr lang="en-GB" b="1" dirty="0" smtClean="0">
                <a:solidFill>
                  <a:srgbClr val="FF0000"/>
                </a:solidFill>
              </a:rPr>
              <a:t>focus on development of </a:t>
            </a:r>
            <a:r>
              <a:rPr lang="en-GB" b="1" dirty="0" smtClean="0">
                <a:solidFill>
                  <a:srgbClr val="FF0000"/>
                </a:solidFill>
              </a:rPr>
              <a:t>summaries </a:t>
            </a:r>
            <a:r>
              <a:rPr lang="en-GB" b="1" dirty="0" smtClean="0">
                <a:solidFill>
                  <a:srgbClr val="FF0000"/>
                </a:solidFill>
              </a:rPr>
              <a:t>of </a:t>
            </a:r>
            <a:r>
              <a:rPr lang="en-GB" b="1" dirty="0" smtClean="0">
                <a:solidFill>
                  <a:srgbClr val="FF0000"/>
                </a:solidFill>
              </a:rPr>
              <a:t>information</a:t>
            </a:r>
            <a:r>
              <a:rPr lang="en-GB" dirty="0" smtClean="0"/>
              <a:t>, in line with UNFCCC guidance</a:t>
            </a:r>
          </a:p>
          <a:p>
            <a:pPr marL="285750" indent="-285750">
              <a:buFont typeface="Arial" panose="020B0604020202020204" pitchFamily="34" charset="0"/>
              <a:buChar char="•"/>
            </a:pPr>
            <a:endParaRPr lang="en-GB" sz="1600" dirty="0" smtClean="0"/>
          </a:p>
          <a:p>
            <a:pPr marL="285750" indent="-285750">
              <a:buFont typeface="Arial" panose="020B0604020202020204" pitchFamily="34" charset="0"/>
              <a:buChar char="•"/>
            </a:pPr>
            <a:r>
              <a:rPr lang="en-GB" dirty="0"/>
              <a:t>Country approaches to safeguards incorporate planning benefit/risk management as integral elements of their NS/APs; whereas FCPF ESMF comprises a set of standalone safeguards plans</a:t>
            </a:r>
            <a:endParaRPr lang="en-GB" dirty="0" smtClean="0"/>
          </a:p>
          <a:p>
            <a:endParaRPr lang="en-US" dirty="0"/>
          </a:p>
        </p:txBody>
      </p:sp>
      <p:sp>
        <p:nvSpPr>
          <p:cNvPr id="11" name="Shape 127"/>
          <p:cNvSpPr txBox="1"/>
          <p:nvPr/>
        </p:nvSpPr>
        <p:spPr bwMode="auto">
          <a:xfrm>
            <a:off x="248595" y="2565425"/>
            <a:ext cx="5955028" cy="4252950"/>
          </a:xfrm>
          <a:prstGeom prst="rect">
            <a:avLst/>
          </a:prstGeom>
          <a:noFill/>
          <a:ln>
            <a:noFill/>
          </a:ln>
        </p:spPr>
        <p:txBody>
          <a:bodyPr lIns="123825" tIns="123825" rIns="123825" bIns="123825"/>
          <a:lstStyle/>
          <a:p>
            <a:r>
              <a:rPr lang="en-US" altLang="en-US" dirty="0" smtClean="0">
                <a:latin typeface="Calibri" panose="020F0502020204030204" pitchFamily="34" charset="0"/>
                <a:cs typeface="Arial" panose="020B0604020202020204" pitchFamily="34" charset="0"/>
                <a:sym typeface="Calibri" panose="020F0502020204030204" pitchFamily="34" charset="0"/>
              </a:rPr>
              <a:t>Both approaches:</a:t>
            </a:r>
          </a:p>
          <a:p>
            <a:pPr marL="285750" indent="-285750">
              <a:buFont typeface="Arial" panose="020B0604020202020204" pitchFamily="34" charset="0"/>
              <a:buChar char="•"/>
            </a:pPr>
            <a:r>
              <a:rPr lang="en-US" altLang="en-US" dirty="0" smtClean="0">
                <a:latin typeface="Calibri" panose="020F0502020204030204" pitchFamily="34" charset="0"/>
                <a:cs typeface="Arial" panose="020B0604020202020204" pitchFamily="34" charset="0"/>
                <a:sym typeface="Calibri" panose="020F0502020204030204" pitchFamily="34" charset="0"/>
              </a:rPr>
              <a:t>Have </a:t>
            </a:r>
            <a:r>
              <a:rPr lang="en-US" altLang="en-US" b="1" dirty="0" smtClean="0">
                <a:solidFill>
                  <a:srgbClr val="FF0000"/>
                </a:solidFill>
                <a:latin typeface="Calibri" panose="020F0502020204030204" pitchFamily="34" charset="0"/>
                <a:cs typeface="Arial" panose="020B0604020202020204" pitchFamily="34" charset="0"/>
                <a:sym typeface="Calibri" panose="020F0502020204030204" pitchFamily="34" charset="0"/>
              </a:rPr>
              <a:t>similar objectives</a:t>
            </a:r>
            <a:r>
              <a:rPr lang="en-US" altLang="en-US" dirty="0" smtClean="0">
                <a:latin typeface="Calibri" panose="020F0502020204030204" pitchFamily="34" charset="0"/>
                <a:cs typeface="Arial" panose="020B0604020202020204" pitchFamily="34" charset="0"/>
                <a:sym typeface="Calibri" panose="020F0502020204030204" pitchFamily="34" charset="0"/>
              </a:rPr>
              <a:t>, including a) assessing social and environmental impacts of a country’s national REDD+ strategy, PAMs and/or priority REDD+ actions; and b) developing strategies and measures to address the potential impacts</a:t>
            </a:r>
          </a:p>
          <a:p>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285750" indent="-285750">
              <a:buFont typeface="Arial" panose="020B0604020202020204" pitchFamily="34" charset="0"/>
              <a:buChar char="•"/>
            </a:pPr>
            <a:r>
              <a:rPr lang="en-US" altLang="en-US" b="1" dirty="0" smtClean="0">
                <a:solidFill>
                  <a:srgbClr val="FF0000"/>
                </a:solidFill>
                <a:latin typeface="Calibri" panose="020F0502020204030204" pitchFamily="34" charset="0"/>
                <a:cs typeface="Arial" panose="020B0604020202020204" pitchFamily="34" charset="0"/>
                <a:sym typeface="Calibri" panose="020F0502020204030204" pitchFamily="34" charset="0"/>
              </a:rPr>
              <a:t>Prioritize stakeholder engagement </a:t>
            </a:r>
            <a:r>
              <a:rPr lang="en-US" altLang="en-US" dirty="0" smtClean="0">
                <a:latin typeface="Calibri" panose="020F0502020204030204" pitchFamily="34" charset="0"/>
                <a:cs typeface="Arial" panose="020B0604020202020204" pitchFamily="34" charset="0"/>
                <a:sym typeface="Calibri" panose="020F0502020204030204" pitchFamily="34" charset="0"/>
              </a:rPr>
              <a:t>throughout the process</a:t>
            </a:r>
          </a:p>
          <a:p>
            <a:pPr marL="285750" indent="-285750">
              <a:buFont typeface="Arial" panose="020B0604020202020204" pitchFamily="34" charset="0"/>
              <a:buChar char="•"/>
            </a:pPr>
            <a:endParaRPr lang="en-US" altLang="en-US" dirty="0">
              <a:latin typeface="Calibri" panose="020F0502020204030204" pitchFamily="34" charset="0"/>
              <a:cs typeface="Arial" panose="020B0604020202020204" pitchFamily="34" charset="0"/>
              <a:sym typeface="Calibri" panose="020F0502020204030204" pitchFamily="34" charset="0"/>
            </a:endParaRPr>
          </a:p>
          <a:p>
            <a:pPr marL="285750" indent="-285750">
              <a:buFont typeface="Arial" panose="020B0604020202020204" pitchFamily="34" charset="0"/>
              <a:buChar char="•"/>
            </a:pPr>
            <a:r>
              <a:rPr lang="en-US" altLang="en-US" b="1" dirty="0" smtClean="0">
                <a:solidFill>
                  <a:srgbClr val="FF0000"/>
                </a:solidFill>
                <a:latin typeface="Calibri" panose="020F0502020204030204" pitchFamily="34" charset="0"/>
                <a:cs typeface="Arial" panose="020B0604020202020204" pitchFamily="34" charset="0"/>
                <a:sym typeface="Calibri" panose="020F0502020204030204" pitchFamily="34" charset="0"/>
              </a:rPr>
              <a:t>4 convergent steps </a:t>
            </a:r>
            <a:r>
              <a:rPr lang="en-US" altLang="en-US" dirty="0" smtClean="0">
                <a:latin typeface="Calibri" panose="020F0502020204030204" pitchFamily="34" charset="0"/>
                <a:cs typeface="Arial" panose="020B0604020202020204" pitchFamily="34" charset="0"/>
                <a:sym typeface="Calibri" panose="020F0502020204030204" pitchFamily="34" charset="0"/>
              </a:rPr>
              <a:t>(see slide </a:t>
            </a:r>
            <a:r>
              <a:rPr lang="en-US" altLang="en-US" dirty="0" smtClean="0">
                <a:latin typeface="Calibri" panose="020F0502020204030204" pitchFamily="34" charset="0"/>
                <a:cs typeface="Arial" panose="020B0604020202020204" pitchFamily="34" charset="0"/>
                <a:sym typeface="Calibri" panose="020F0502020204030204" pitchFamily="34" charset="0"/>
              </a:rPr>
              <a:t>10)</a:t>
            </a:r>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742950" lvl="1" indent="-285750">
              <a:buFont typeface="Arial" panose="020B0604020202020204" pitchFamily="34" charset="0"/>
              <a:buChar char="•"/>
            </a:pPr>
            <a:r>
              <a:rPr lang="en-GB" dirty="0"/>
              <a:t>benefit/risk assessment; </a:t>
            </a:r>
            <a:endParaRPr lang="en-GB" dirty="0" smtClean="0"/>
          </a:p>
          <a:p>
            <a:pPr marL="742950" lvl="1" indent="-285750">
              <a:buFont typeface="Arial" panose="020B0604020202020204" pitchFamily="34" charset="0"/>
              <a:buChar char="•"/>
            </a:pPr>
            <a:r>
              <a:rPr lang="en-GB" dirty="0" smtClean="0"/>
              <a:t>PLR </a:t>
            </a:r>
            <a:r>
              <a:rPr lang="en-GB" dirty="0"/>
              <a:t>assessment; </a:t>
            </a:r>
            <a:endParaRPr lang="en-GB" dirty="0" smtClean="0"/>
          </a:p>
          <a:p>
            <a:pPr marL="742950" lvl="1" indent="-285750">
              <a:buFont typeface="Arial" panose="020B0604020202020204" pitchFamily="34" charset="0"/>
              <a:buChar char="•"/>
            </a:pPr>
            <a:r>
              <a:rPr lang="en-GB" dirty="0" smtClean="0"/>
              <a:t>institutional </a:t>
            </a:r>
            <a:r>
              <a:rPr lang="en-GB" dirty="0"/>
              <a:t>assessment; </a:t>
            </a:r>
            <a:endParaRPr lang="en-GB" dirty="0" smtClean="0"/>
          </a:p>
          <a:p>
            <a:pPr marL="742950" lvl="1" indent="-285750">
              <a:buFont typeface="Arial" panose="020B0604020202020204" pitchFamily="34" charset="0"/>
              <a:buChar char="•"/>
            </a:pPr>
            <a:r>
              <a:rPr lang="en-GB" dirty="0" smtClean="0"/>
              <a:t>plans </a:t>
            </a:r>
            <a:r>
              <a:rPr lang="en-GB" dirty="0"/>
              <a:t>to manage benefits/risks</a:t>
            </a:r>
            <a:endParaRPr lang="en-US" dirty="0"/>
          </a:p>
          <a:p>
            <a:pPr marL="285750" indent="-285750">
              <a:buFont typeface="Arial" panose="020B0604020202020204" pitchFamily="34" charset="0"/>
              <a:buChar char="•"/>
            </a:pPr>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285750" indent="-285750">
              <a:buFont typeface="Arial" panose="020B0604020202020204" pitchFamily="34" charset="0"/>
              <a:buChar char="•"/>
            </a:pPr>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285750" indent="-285750">
              <a:buFont typeface="Arial" panose="020B0604020202020204" pitchFamily="34" charset="0"/>
              <a:buChar char="•"/>
            </a:pPr>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endParaRPr lang="en-US" altLang="en-US" dirty="0" smtClean="0">
              <a:latin typeface="Calibri" panose="020F0502020204030204" pitchFamily="34" charset="0"/>
              <a:cs typeface="Arial" panose="020B0604020202020204" pitchFamily="34" charset="0"/>
              <a:sym typeface="Calibri" panose="020F0502020204030204" pitchFamily="34" charset="0"/>
            </a:endParaRPr>
          </a:p>
          <a:p>
            <a:pPr marL="822325" lvl="1" indent="-466725">
              <a:lnSpc>
                <a:spcPct val="90000"/>
              </a:lnSpc>
              <a:spcBef>
                <a:spcPct val="0"/>
              </a:spcBef>
              <a:buClr>
                <a:srgbClr val="000000"/>
              </a:buClr>
              <a:buFont typeface="+mj-lt"/>
              <a:buAutoNum type="alphaLcParenR"/>
            </a:pPr>
            <a:endParaRPr lang="en-US" altLang="en-US" dirty="0">
              <a:latin typeface="Calibri" panose="020F0502020204030204" pitchFamily="34" charset="0"/>
              <a:cs typeface="Arial" panose="020B0604020202020204" pitchFamily="34" charset="0"/>
              <a:sym typeface="Calibri" panose="020F0502020204030204" pitchFamily="34" charset="0"/>
            </a:endParaRPr>
          </a:p>
        </p:txBody>
      </p:sp>
      <p:sp>
        <p:nvSpPr>
          <p:cNvPr id="17" name="Shape 126"/>
          <p:cNvSpPr/>
          <p:nvPr/>
        </p:nvSpPr>
        <p:spPr bwMode="auto">
          <a:xfrm>
            <a:off x="245448" y="1082247"/>
            <a:ext cx="11822741" cy="1173305"/>
          </a:xfrm>
          <a:prstGeom prst="roundRect">
            <a:avLst>
              <a:gd name="adj" fmla="val 10000"/>
            </a:avLst>
          </a:prstGeom>
          <a:solidFill>
            <a:schemeClr val="lt1">
              <a:alpha val="89803"/>
            </a:schemeClr>
          </a:solidFill>
          <a:ln w="9525" cap="flat" cmpd="sng">
            <a:solidFill>
              <a:schemeClr val="accent1"/>
            </a:solidFill>
            <a:prstDash val="solid"/>
            <a:round/>
            <a:headEnd type="none" w="med" len="med"/>
            <a:tailEnd type="none" w="med" len="med"/>
          </a:ln>
        </p:spPr>
        <p:txBody>
          <a:bodyPr lIns="91425" tIns="91425" rIns="91425" bIns="91425" anchor="ctr"/>
          <a:lstStyle/>
          <a:p>
            <a:pPr marL="285750" indent="-285750">
              <a:buFont typeface="Arial" panose="020B0604020202020204" pitchFamily="34" charset="0"/>
              <a:buChar char="•"/>
            </a:pPr>
            <a:r>
              <a:rPr lang="en-GB" sz="1600" b="1" dirty="0" smtClean="0">
                <a:solidFill>
                  <a:srgbClr val="FF0000"/>
                </a:solidFill>
              </a:rPr>
              <a:t>UNFCCC </a:t>
            </a:r>
            <a:r>
              <a:rPr lang="en-GB" sz="1600" b="1" dirty="0">
                <a:solidFill>
                  <a:srgbClr val="FF0000"/>
                </a:solidFill>
              </a:rPr>
              <a:t>does not outline a specific process</a:t>
            </a:r>
            <a:endParaRPr lang="en-US" sz="1600" dirty="0">
              <a:solidFill>
                <a:srgbClr val="FF0000"/>
              </a:solidFill>
            </a:endParaRPr>
          </a:p>
          <a:p>
            <a:pPr marL="285750" indent="-285750">
              <a:buFont typeface="Arial" panose="020B0604020202020204" pitchFamily="34" charset="0"/>
              <a:buChar char="•"/>
            </a:pPr>
            <a:r>
              <a:rPr lang="en-GB" sz="1600" dirty="0"/>
              <a:t>Country approaches to UNFCCC to safeguard requirements are consistent with national policy goals and existing, PLRs, institutional arrangements, information systems, etc.</a:t>
            </a:r>
            <a:endParaRPr lang="en-US" sz="1600" dirty="0"/>
          </a:p>
          <a:p>
            <a:pPr marL="285750" indent="-285750">
              <a:buFont typeface="Arial" panose="020B0604020202020204" pitchFamily="34" charset="0"/>
              <a:buChar char="•"/>
            </a:pPr>
            <a:r>
              <a:rPr lang="en-GB" sz="1600" dirty="0"/>
              <a:t>Country approaches to safeguards could be </a:t>
            </a:r>
            <a:r>
              <a:rPr lang="en-GB" sz="1600" b="1" dirty="0">
                <a:solidFill>
                  <a:srgbClr val="FF0000"/>
                </a:solidFill>
              </a:rPr>
              <a:t>generally consistent </a:t>
            </a:r>
            <a:r>
              <a:rPr lang="en-GB" sz="1600" dirty="0"/>
              <a:t>with the FCPF Common Approach to Safeguards (SESA/ESMF), with some notable similarities and differences…’</a:t>
            </a:r>
            <a:endParaRPr lang="en-US" sz="1600" dirty="0"/>
          </a:p>
        </p:txBody>
      </p:sp>
    </p:spTree>
    <p:extLst>
      <p:ext uri="{BB962C8B-B14F-4D97-AF65-F5344CB8AC3E}">
        <p14:creationId xmlns:p14="http://schemas.microsoft.com/office/powerpoint/2010/main" val="3171084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hape 634"/>
          <p:cNvSpPr>
            <a:spLocks noChangeArrowheads="1"/>
          </p:cNvSpPr>
          <p:nvPr/>
        </p:nvSpPr>
        <p:spPr bwMode="auto">
          <a:xfrm>
            <a:off x="8656638" y="165100"/>
            <a:ext cx="1757362" cy="6769100"/>
          </a:xfrm>
          <a:prstGeom prst="rect">
            <a:avLst/>
          </a:prstGeom>
          <a:solidFill>
            <a:schemeClr val="bg1"/>
          </a:solidFill>
          <a:ln w="25400">
            <a:solidFill>
              <a:schemeClr val="accent1"/>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endParaRPr lang="en-US" altLang="en-US" sz="1800">
              <a:latin typeface="Calibri" pitchFamily="34" charset="0"/>
              <a:sym typeface="Calibri" pitchFamily="34" charset="0"/>
            </a:endParaRPr>
          </a:p>
        </p:txBody>
      </p:sp>
      <p:sp>
        <p:nvSpPr>
          <p:cNvPr id="10266" name="Shape 658"/>
          <p:cNvSpPr txBox="1">
            <a:spLocks noChangeArrowheads="1"/>
          </p:cNvSpPr>
          <p:nvPr/>
        </p:nvSpPr>
        <p:spPr bwMode="auto">
          <a:xfrm>
            <a:off x="8836025" y="165100"/>
            <a:ext cx="1462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sz="2000" b="1">
                <a:solidFill>
                  <a:schemeClr val="accent1"/>
                </a:solidFill>
                <a:latin typeface="Calibri" pitchFamily="34" charset="0"/>
                <a:sym typeface="Calibri" pitchFamily="34" charset="0"/>
              </a:rPr>
              <a:t>UNFCCC</a:t>
            </a:r>
          </a:p>
        </p:txBody>
      </p:sp>
      <p:sp>
        <p:nvSpPr>
          <p:cNvPr id="10267" name="Shape 659"/>
          <p:cNvSpPr>
            <a:spLocks noChangeArrowheads="1"/>
          </p:cNvSpPr>
          <p:nvPr/>
        </p:nvSpPr>
        <p:spPr bwMode="auto">
          <a:xfrm>
            <a:off x="77985" y="364332"/>
            <a:ext cx="1263650" cy="1025525"/>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dirty="0">
                <a:latin typeface="Calibri" pitchFamily="34" charset="0"/>
                <a:sym typeface="Calibri" pitchFamily="34" charset="0"/>
              </a:rPr>
              <a:t>Determine drivers </a:t>
            </a:r>
          </a:p>
          <a:p>
            <a:pPr algn="ctr" eaLnBrk="1" hangingPunct="1">
              <a:buSzPct val="25000"/>
            </a:pPr>
            <a:r>
              <a:rPr lang="en-US" altLang="en-US" dirty="0">
                <a:latin typeface="Calibri" pitchFamily="34" charset="0"/>
                <a:sym typeface="Calibri" pitchFamily="34" charset="0"/>
              </a:rPr>
              <a:t>(&amp; barriers)</a:t>
            </a:r>
          </a:p>
        </p:txBody>
      </p:sp>
      <p:sp>
        <p:nvSpPr>
          <p:cNvPr id="10268" name="Shape 660"/>
          <p:cNvSpPr>
            <a:spLocks noChangeArrowheads="1"/>
          </p:cNvSpPr>
          <p:nvPr/>
        </p:nvSpPr>
        <p:spPr bwMode="auto">
          <a:xfrm>
            <a:off x="1722438" y="336550"/>
            <a:ext cx="1262062" cy="1016000"/>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Identify policies and measures (PaMs)</a:t>
            </a:r>
          </a:p>
        </p:txBody>
      </p:sp>
      <p:sp>
        <p:nvSpPr>
          <p:cNvPr id="10269" name="Shape 661"/>
          <p:cNvSpPr>
            <a:spLocks noChangeArrowheads="1"/>
          </p:cNvSpPr>
          <p:nvPr/>
        </p:nvSpPr>
        <p:spPr bwMode="auto">
          <a:xfrm>
            <a:off x="3815389" y="374650"/>
            <a:ext cx="1258887" cy="989013"/>
          </a:xfrm>
          <a:prstGeom prst="roundRect">
            <a:avLst>
              <a:gd name="adj" fmla="val 16667"/>
            </a:avLst>
          </a:prstGeom>
          <a:solidFill>
            <a:srgbClr val="8B2D34"/>
          </a:solidFill>
          <a:ln w="38100">
            <a:solidFill>
              <a:srgbClr val="8B2D34"/>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dirty="0">
                <a:solidFill>
                  <a:srgbClr val="FFFFFF"/>
                </a:solidFill>
                <a:latin typeface="Calibri" pitchFamily="34" charset="0"/>
                <a:sym typeface="Calibri" pitchFamily="34" charset="0"/>
              </a:rPr>
              <a:t>Assess benefits and risks of </a:t>
            </a:r>
            <a:r>
              <a:rPr lang="en-US" altLang="en-US" dirty="0" err="1">
                <a:solidFill>
                  <a:srgbClr val="FFFFFF"/>
                </a:solidFill>
                <a:latin typeface="Calibri" pitchFamily="34" charset="0"/>
                <a:sym typeface="Calibri" pitchFamily="34" charset="0"/>
              </a:rPr>
              <a:t>PaMs</a:t>
            </a:r>
            <a:endParaRPr lang="en-US" altLang="en-US" dirty="0">
              <a:solidFill>
                <a:srgbClr val="FFFFFF"/>
              </a:solidFill>
              <a:latin typeface="Calibri" pitchFamily="34" charset="0"/>
              <a:sym typeface="Calibri" pitchFamily="34" charset="0"/>
            </a:endParaRPr>
          </a:p>
        </p:txBody>
      </p:sp>
      <p:grpSp>
        <p:nvGrpSpPr>
          <p:cNvPr id="3" name="Group 2"/>
          <p:cNvGrpSpPr/>
          <p:nvPr/>
        </p:nvGrpSpPr>
        <p:grpSpPr>
          <a:xfrm>
            <a:off x="520700" y="366713"/>
            <a:ext cx="9777414" cy="6423025"/>
            <a:chOff x="1676400" y="366713"/>
            <a:chExt cx="8621714" cy="6423025"/>
          </a:xfrm>
        </p:grpSpPr>
        <p:sp>
          <p:nvSpPr>
            <p:cNvPr id="10243" name="Shape 635"/>
            <p:cNvSpPr>
              <a:spLocks noChangeArrowheads="1"/>
            </p:cNvSpPr>
            <p:nvPr/>
          </p:nvSpPr>
          <p:spPr bwMode="auto">
            <a:xfrm>
              <a:off x="1676400" y="2973389"/>
              <a:ext cx="1447800" cy="1296987"/>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safeguard goals and scope</a:t>
              </a:r>
            </a:p>
          </p:txBody>
        </p:sp>
        <p:sp>
          <p:nvSpPr>
            <p:cNvPr id="10244" name="Shape 636"/>
            <p:cNvSpPr>
              <a:spLocks noChangeArrowheads="1"/>
            </p:cNvSpPr>
            <p:nvPr/>
          </p:nvSpPr>
          <p:spPr bwMode="auto">
            <a:xfrm>
              <a:off x="7026275" y="1820863"/>
              <a:ext cx="1462088"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Revise existing (develop new) PLRs</a:t>
              </a:r>
            </a:p>
          </p:txBody>
        </p:sp>
        <p:sp>
          <p:nvSpPr>
            <p:cNvPr id="10245" name="Shape 637"/>
            <p:cNvSpPr>
              <a:spLocks noChangeArrowheads="1"/>
            </p:cNvSpPr>
            <p:nvPr/>
          </p:nvSpPr>
          <p:spPr bwMode="auto">
            <a:xfrm>
              <a:off x="8931275" y="1820863"/>
              <a:ext cx="1366838" cy="1008062"/>
            </a:xfrm>
            <a:prstGeom prst="rect">
              <a:avLst/>
            </a:prstGeom>
            <a:solidFill>
              <a:srgbClr val="4B841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addressed</a:t>
              </a:r>
            </a:p>
          </p:txBody>
        </p:sp>
        <p:sp>
          <p:nvSpPr>
            <p:cNvPr id="10246" name="Shape 638"/>
            <p:cNvSpPr>
              <a:spLocks noChangeArrowheads="1"/>
            </p:cNvSpPr>
            <p:nvPr/>
          </p:nvSpPr>
          <p:spPr bwMode="auto">
            <a:xfrm>
              <a:off x="5257801" y="1820863"/>
              <a:ext cx="1503363"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policies, laws and regulations (PLRs)</a:t>
              </a:r>
            </a:p>
          </p:txBody>
        </p:sp>
        <p:sp>
          <p:nvSpPr>
            <p:cNvPr id="10247" name="Shape 639"/>
            <p:cNvSpPr>
              <a:spLocks noChangeArrowheads="1"/>
            </p:cNvSpPr>
            <p:nvPr/>
          </p:nvSpPr>
          <p:spPr bwMode="auto">
            <a:xfrm>
              <a:off x="5257801" y="3117851"/>
              <a:ext cx="1503363"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capacity to implement PLRs</a:t>
              </a:r>
            </a:p>
          </p:txBody>
        </p:sp>
        <p:sp>
          <p:nvSpPr>
            <p:cNvPr id="10248" name="Shape 640"/>
            <p:cNvSpPr>
              <a:spLocks noChangeArrowheads="1"/>
            </p:cNvSpPr>
            <p:nvPr/>
          </p:nvSpPr>
          <p:spPr bwMode="auto">
            <a:xfrm>
              <a:off x="7026275" y="3117851"/>
              <a:ext cx="1462088"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Strengthen capacity to implement PLRs</a:t>
              </a:r>
            </a:p>
          </p:txBody>
        </p:sp>
        <p:sp>
          <p:nvSpPr>
            <p:cNvPr id="10249" name="Shape 641"/>
            <p:cNvSpPr>
              <a:spLocks noChangeArrowheads="1"/>
            </p:cNvSpPr>
            <p:nvPr/>
          </p:nvSpPr>
          <p:spPr bwMode="auto">
            <a:xfrm>
              <a:off x="8931275" y="3117851"/>
              <a:ext cx="1366838" cy="1008063"/>
            </a:xfrm>
            <a:prstGeom prst="rect">
              <a:avLst/>
            </a:prstGeom>
            <a:solidFill>
              <a:srgbClr val="36609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respected</a:t>
              </a:r>
            </a:p>
          </p:txBody>
        </p:sp>
        <p:sp>
          <p:nvSpPr>
            <p:cNvPr id="10250" name="Shape 642"/>
            <p:cNvSpPr>
              <a:spLocks noChangeArrowheads="1"/>
            </p:cNvSpPr>
            <p:nvPr/>
          </p:nvSpPr>
          <p:spPr bwMode="auto">
            <a:xfrm>
              <a:off x="3505201" y="4413250"/>
              <a:ext cx="139541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SIS objectives</a:t>
              </a:r>
            </a:p>
          </p:txBody>
        </p:sp>
        <p:sp>
          <p:nvSpPr>
            <p:cNvPr id="10251" name="Shape 643"/>
            <p:cNvSpPr>
              <a:spLocks noChangeArrowheads="1"/>
            </p:cNvSpPr>
            <p:nvPr/>
          </p:nvSpPr>
          <p:spPr bwMode="auto">
            <a:xfrm>
              <a:off x="5257801" y="4413250"/>
              <a:ext cx="150336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Determine information needs and structure </a:t>
              </a:r>
            </a:p>
            <a:p>
              <a:pPr algn="ctr" eaLnBrk="1" hangingPunct="1">
                <a:buSzPct val="25000"/>
              </a:pPr>
              <a:r>
                <a:rPr lang="en-US" altLang="en-US">
                  <a:solidFill>
                    <a:srgbClr val="FFFFFF"/>
                  </a:solidFill>
                  <a:latin typeface="Calibri" pitchFamily="34" charset="0"/>
                  <a:sym typeface="Calibri" pitchFamily="34" charset="0"/>
                </a:rPr>
                <a:t>(e.g. indicators)</a:t>
              </a:r>
            </a:p>
          </p:txBody>
        </p:sp>
        <p:sp>
          <p:nvSpPr>
            <p:cNvPr id="10252" name="Shape 644"/>
            <p:cNvSpPr>
              <a:spLocks noChangeArrowheads="1"/>
            </p:cNvSpPr>
            <p:nvPr/>
          </p:nvSpPr>
          <p:spPr bwMode="auto">
            <a:xfrm>
              <a:off x="7026275" y="4413250"/>
              <a:ext cx="1462088"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information systems &amp; sources</a:t>
              </a:r>
            </a:p>
          </p:txBody>
        </p:sp>
        <p:sp>
          <p:nvSpPr>
            <p:cNvPr id="10253" name="Shape 645"/>
            <p:cNvSpPr>
              <a:spLocks noChangeArrowheads="1"/>
            </p:cNvSpPr>
            <p:nvPr/>
          </p:nvSpPr>
          <p:spPr bwMode="auto">
            <a:xfrm>
              <a:off x="8934451" y="4425950"/>
              <a:ext cx="1363663" cy="1068388"/>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 Information System</a:t>
              </a:r>
            </a:p>
          </p:txBody>
        </p:sp>
        <p:sp>
          <p:nvSpPr>
            <p:cNvPr id="10254" name="Shape 646"/>
            <p:cNvSpPr>
              <a:spLocks noChangeArrowheads="1"/>
            </p:cNvSpPr>
            <p:nvPr/>
          </p:nvSpPr>
          <p:spPr bwMode="auto">
            <a:xfrm>
              <a:off x="8936039" y="5710238"/>
              <a:ext cx="1362075" cy="1079500"/>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Summary of information</a:t>
              </a:r>
            </a:p>
          </p:txBody>
        </p:sp>
        <p:cxnSp>
          <p:nvCxnSpPr>
            <p:cNvPr id="10255" name="Shape 647"/>
            <p:cNvCxnSpPr>
              <a:cxnSpLocks noChangeShapeType="1"/>
              <a:stCxn id="10243" idx="3"/>
            </p:cNvCxnSpPr>
            <p:nvPr/>
          </p:nvCxnSpPr>
          <p:spPr bwMode="auto">
            <a:xfrm rot="10800000" flipH="1">
              <a:off x="3124200" y="2325688"/>
              <a:ext cx="330200" cy="12954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6" name="Shape 648"/>
            <p:cNvCxnSpPr>
              <a:cxnSpLocks noChangeShapeType="1"/>
              <a:stCxn id="10243" idx="3"/>
              <a:endCxn id="10247" idx="1"/>
            </p:cNvCxnSpPr>
            <p:nvPr/>
          </p:nvCxnSpPr>
          <p:spPr bwMode="auto">
            <a:xfrm>
              <a:off x="3124200" y="3621089"/>
              <a:ext cx="2133600"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57" name="Shape 649"/>
            <p:cNvCxnSpPr>
              <a:cxnSpLocks noChangeShapeType="1"/>
              <a:stCxn id="10243" idx="3"/>
              <a:endCxn id="10250" idx="1"/>
            </p:cNvCxnSpPr>
            <p:nvPr/>
          </p:nvCxnSpPr>
          <p:spPr bwMode="auto">
            <a:xfrm>
              <a:off x="3124200" y="3621088"/>
              <a:ext cx="381000" cy="1331912"/>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58" name="Shape 650"/>
            <p:cNvCxnSpPr>
              <a:cxnSpLocks noChangeShapeType="1"/>
              <a:stCxn id="10246" idx="3"/>
              <a:endCxn id="10244" idx="1"/>
            </p:cNvCxnSpPr>
            <p:nvPr/>
          </p:nvCxnSpPr>
          <p:spPr bwMode="auto">
            <a:xfrm>
              <a:off x="6761163" y="2325688"/>
              <a:ext cx="265112" cy="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9" name="Shape 651"/>
            <p:cNvCxnSpPr>
              <a:cxnSpLocks noChangeShapeType="1"/>
              <a:stCxn id="10244" idx="3"/>
              <a:endCxn id="10245" idx="1"/>
            </p:cNvCxnSpPr>
            <p:nvPr/>
          </p:nvCxnSpPr>
          <p:spPr bwMode="auto">
            <a:xfrm>
              <a:off x="8488363" y="2325688"/>
              <a:ext cx="442912" cy="127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60" name="Shape 652"/>
            <p:cNvCxnSpPr>
              <a:cxnSpLocks noChangeShapeType="1"/>
              <a:stCxn id="10247" idx="3"/>
              <a:endCxn id="10248" idx="1"/>
            </p:cNvCxnSpPr>
            <p:nvPr/>
          </p:nvCxnSpPr>
          <p:spPr bwMode="auto">
            <a:xfrm>
              <a:off x="6761163" y="3621089"/>
              <a:ext cx="265112"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1" name="Shape 653"/>
            <p:cNvCxnSpPr>
              <a:cxnSpLocks noChangeShapeType="1"/>
              <a:stCxn id="10248" idx="3"/>
              <a:endCxn id="10249" idx="1"/>
            </p:cNvCxnSpPr>
            <p:nvPr/>
          </p:nvCxnSpPr>
          <p:spPr bwMode="auto">
            <a:xfrm>
              <a:off x="8488363" y="3622675"/>
              <a:ext cx="442912" cy="12700"/>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2" name="Shape 654"/>
            <p:cNvCxnSpPr>
              <a:cxnSpLocks noChangeShapeType="1"/>
              <a:stCxn id="10250" idx="3"/>
              <a:endCxn id="10251" idx="1"/>
            </p:cNvCxnSpPr>
            <p:nvPr/>
          </p:nvCxnSpPr>
          <p:spPr bwMode="auto">
            <a:xfrm>
              <a:off x="4900614" y="4954588"/>
              <a:ext cx="357187"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3" name="Shape 655"/>
            <p:cNvCxnSpPr>
              <a:cxnSpLocks noChangeShapeType="1"/>
              <a:stCxn id="10251" idx="3"/>
              <a:endCxn id="10252" idx="1"/>
            </p:cNvCxnSpPr>
            <p:nvPr/>
          </p:nvCxnSpPr>
          <p:spPr bwMode="auto">
            <a:xfrm>
              <a:off x="6761163" y="4954588"/>
              <a:ext cx="265112"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4" name="Shape 656"/>
            <p:cNvCxnSpPr>
              <a:cxnSpLocks noChangeShapeType="1"/>
              <a:stCxn id="10252" idx="3"/>
              <a:endCxn id="10253" idx="1"/>
            </p:cNvCxnSpPr>
            <p:nvPr/>
          </p:nvCxnSpPr>
          <p:spPr bwMode="auto">
            <a:xfrm>
              <a:off x="8488364" y="4954588"/>
              <a:ext cx="446087" cy="635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5" name="Shape 657"/>
            <p:cNvCxnSpPr>
              <a:cxnSpLocks noChangeShapeType="1"/>
              <a:stCxn id="10253" idx="2"/>
              <a:endCxn id="10254" idx="0"/>
            </p:cNvCxnSpPr>
            <p:nvPr/>
          </p:nvCxnSpPr>
          <p:spPr bwMode="auto">
            <a:xfrm rot="16200000" flipH="1">
              <a:off x="9508332" y="5601495"/>
              <a:ext cx="215900" cy="1587"/>
            </a:xfrm>
            <a:prstGeom prst="curvedConnector3">
              <a:avLst>
                <a:gd name="adj1" fmla="val 50000"/>
              </a:avLst>
            </a:prstGeom>
            <a:noFill/>
            <a:ln w="38100">
              <a:solidFill>
                <a:srgbClr val="5F497A"/>
              </a:solidFill>
              <a:prstDash val="dot"/>
              <a:round/>
              <a:headEnd/>
              <a:tailEnd type="triangle" w="lg" len="lg"/>
            </a:ln>
            <a:extLst>
              <a:ext uri="{909E8E84-426E-40DD-AFC4-6F175D3DCCD1}">
                <a14:hiddenFill xmlns:a14="http://schemas.microsoft.com/office/drawing/2010/main">
                  <a:noFill/>
                </a14:hiddenFill>
              </a:ext>
            </a:extLst>
          </p:spPr>
        </p:cxnSp>
        <p:cxnSp>
          <p:nvCxnSpPr>
            <p:cNvPr id="10270" name="Shape 662"/>
            <p:cNvCxnSpPr>
              <a:cxnSpLocks noChangeShapeType="1"/>
              <a:stCxn id="10269" idx="2"/>
              <a:endCxn id="10279" idx="0"/>
            </p:cNvCxnSpPr>
            <p:nvPr/>
          </p:nvCxnSpPr>
          <p:spPr bwMode="auto">
            <a:xfrm rot="5400000">
              <a:off x="4422548" y="1106714"/>
              <a:ext cx="457200" cy="971097"/>
            </a:xfrm>
            <a:prstGeom prst="curvedConnector3">
              <a:avLst>
                <a:gd name="adj1" fmla="val 50000"/>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1" name="Shape 663"/>
            <p:cNvCxnSpPr>
              <a:cxnSpLocks noChangeShapeType="1"/>
              <a:stCxn id="10267" idx="3"/>
              <a:endCxn id="10268" idx="1"/>
            </p:cNvCxnSpPr>
            <p:nvPr/>
          </p:nvCxnSpPr>
          <p:spPr bwMode="auto">
            <a:xfrm flipV="1">
              <a:off x="2400300" y="844550"/>
              <a:ext cx="335792" cy="32545"/>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2" name="Shape 664"/>
            <p:cNvCxnSpPr>
              <a:cxnSpLocks noChangeShapeType="1"/>
              <a:stCxn id="10268" idx="3"/>
              <a:endCxn id="10269" idx="1"/>
            </p:cNvCxnSpPr>
            <p:nvPr/>
          </p:nvCxnSpPr>
          <p:spPr bwMode="auto">
            <a:xfrm>
              <a:off x="3848976" y="844550"/>
              <a:ext cx="732677" cy="24607"/>
            </a:xfrm>
            <a:prstGeom prst="curvedConnector3">
              <a:avLst>
                <a:gd name="adj1" fmla="val 50000"/>
              </a:avLst>
            </a:prstGeom>
            <a:noFill/>
            <a:ln w="38100">
              <a:solidFill>
                <a:srgbClr val="8B2D34"/>
              </a:solidFill>
              <a:round/>
              <a:headEnd type="triangle" w="lg" len="lg"/>
              <a:tailEnd type="triangle" w="lg" len="lg"/>
            </a:ln>
            <a:extLst>
              <a:ext uri="{909E8E84-426E-40DD-AFC4-6F175D3DCCD1}">
                <a14:hiddenFill xmlns:a14="http://schemas.microsoft.com/office/drawing/2010/main">
                  <a:noFill/>
                </a14:hiddenFill>
              </a:ext>
            </a:extLst>
          </p:spPr>
        </p:cxnSp>
        <p:sp>
          <p:nvSpPr>
            <p:cNvPr id="10273" name="Shape 665"/>
            <p:cNvSpPr>
              <a:spLocks noChangeArrowheads="1"/>
            </p:cNvSpPr>
            <p:nvPr/>
          </p:nvSpPr>
          <p:spPr bwMode="auto">
            <a:xfrm>
              <a:off x="8936039" y="596901"/>
              <a:ext cx="1362075" cy="1008063"/>
            </a:xfrm>
            <a:prstGeom prst="rect">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latin typeface="Calibri" pitchFamily="34" charset="0"/>
                  <a:sym typeface="Calibri" pitchFamily="34" charset="0"/>
                </a:rPr>
                <a:t>National strategy/action plan (NS/AP)</a:t>
              </a:r>
            </a:p>
          </p:txBody>
        </p:sp>
        <p:sp>
          <p:nvSpPr>
            <p:cNvPr id="10274" name="Shape 666"/>
            <p:cNvSpPr>
              <a:spLocks noChangeArrowheads="1"/>
            </p:cNvSpPr>
            <p:nvPr/>
          </p:nvSpPr>
          <p:spPr bwMode="auto">
            <a:xfrm>
              <a:off x="6365875" y="366713"/>
              <a:ext cx="1258888" cy="989012"/>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Plan for managing benefits and risks of PaMs</a:t>
              </a:r>
            </a:p>
          </p:txBody>
        </p:sp>
        <p:cxnSp>
          <p:nvCxnSpPr>
            <p:cNvPr id="10275" name="Shape 667"/>
            <p:cNvCxnSpPr>
              <a:cxnSpLocks noChangeShapeType="1"/>
              <a:stCxn id="10269" idx="3"/>
              <a:endCxn id="10274" idx="1"/>
            </p:cNvCxnSpPr>
            <p:nvPr/>
          </p:nvCxnSpPr>
          <p:spPr bwMode="auto">
            <a:xfrm flipV="1">
              <a:off x="5691739" y="861219"/>
              <a:ext cx="674136" cy="7938"/>
            </a:xfrm>
            <a:prstGeom prst="curvedConnector3">
              <a:avLst>
                <a:gd name="adj1" fmla="val 50000"/>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6" name="Shape 668"/>
            <p:cNvCxnSpPr>
              <a:cxnSpLocks noChangeShapeType="1"/>
              <a:stCxn id="10274" idx="3"/>
            </p:cNvCxnSpPr>
            <p:nvPr/>
          </p:nvCxnSpPr>
          <p:spPr bwMode="auto">
            <a:xfrm>
              <a:off x="7624764" y="860426"/>
              <a:ext cx="1311275" cy="17463"/>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7" name="Shape 669"/>
            <p:cNvCxnSpPr>
              <a:cxnSpLocks noChangeShapeType="1"/>
              <a:stCxn id="10267" idx="2"/>
              <a:endCxn id="10243" idx="0"/>
            </p:cNvCxnSpPr>
            <p:nvPr/>
          </p:nvCxnSpPr>
          <p:spPr bwMode="auto">
            <a:xfrm rot="16200000" flipH="1">
              <a:off x="1329963" y="1903051"/>
              <a:ext cx="1583532" cy="557144"/>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8" name="Shape 670"/>
            <p:cNvCxnSpPr>
              <a:cxnSpLocks noChangeShapeType="1"/>
              <a:endCxn id="10243" idx="0"/>
            </p:cNvCxnSpPr>
            <p:nvPr/>
          </p:nvCxnSpPr>
          <p:spPr bwMode="auto">
            <a:xfrm rot="5400000">
              <a:off x="2042319" y="1739107"/>
              <a:ext cx="1592263" cy="876300"/>
            </a:xfrm>
            <a:prstGeom prst="curvedConnector3">
              <a:avLst>
                <a:gd name="adj1" fmla="val 50005"/>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sp>
          <p:nvSpPr>
            <p:cNvPr id="10279" name="Shape 671"/>
            <p:cNvSpPr>
              <a:spLocks noChangeArrowheads="1"/>
            </p:cNvSpPr>
            <p:nvPr/>
          </p:nvSpPr>
          <p:spPr bwMode="auto">
            <a:xfrm>
              <a:off x="3454400" y="1820863"/>
              <a:ext cx="1422400" cy="1008062"/>
            </a:xfrm>
            <a:prstGeom prst="roundRect">
              <a:avLst>
                <a:gd name="adj" fmla="val 16667"/>
              </a:avLst>
            </a:prstGeom>
            <a:solidFill>
              <a:srgbClr val="4B8412"/>
            </a:solidFill>
            <a:ln w="25400">
              <a:solidFill>
                <a:srgbClr val="4B8412"/>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dirty="0">
                  <a:solidFill>
                    <a:srgbClr val="FFFFFF"/>
                  </a:solidFill>
                  <a:latin typeface="Calibri" pitchFamily="34" charset="0"/>
                  <a:sym typeface="Calibri" pitchFamily="34" charset="0"/>
                </a:rPr>
                <a:t>Clarify Cancun safeguards in country context</a:t>
              </a:r>
            </a:p>
          </p:txBody>
        </p:sp>
        <p:cxnSp>
          <p:nvCxnSpPr>
            <p:cNvPr id="10280" name="Shape 672"/>
            <p:cNvCxnSpPr>
              <a:cxnSpLocks noChangeShapeType="1"/>
              <a:stCxn id="10279" idx="3"/>
              <a:endCxn id="10246" idx="1"/>
            </p:cNvCxnSpPr>
            <p:nvPr/>
          </p:nvCxnSpPr>
          <p:spPr bwMode="auto">
            <a:xfrm>
              <a:off x="4876800" y="2325688"/>
              <a:ext cx="381000" cy="0"/>
            </a:xfrm>
            <a:prstGeom prst="curvedConnector3">
              <a:avLst>
                <a:gd name="adj1" fmla="val 50000"/>
              </a:avLst>
            </a:prstGeom>
            <a:noFill/>
            <a:ln w="38100">
              <a:solidFill>
                <a:srgbClr val="4B8412"/>
              </a:solidFill>
              <a:round/>
              <a:headEnd type="triangle" w="lg" len="lg"/>
              <a:tailEnd type="triangle" w="lg" len="lg"/>
            </a:ln>
            <a:extLst>
              <a:ext uri="{909E8E84-426E-40DD-AFC4-6F175D3DCCD1}">
                <a14:hiddenFill xmlns:a14="http://schemas.microsoft.com/office/drawing/2010/main">
                  <a:noFill/>
                </a14:hiddenFill>
              </a:ext>
            </a:extLst>
          </p:spPr>
        </p:cxnSp>
        <p:cxnSp>
          <p:nvCxnSpPr>
            <p:cNvPr id="10281" name="Shape 673"/>
            <p:cNvCxnSpPr>
              <a:cxnSpLocks noChangeShapeType="1"/>
              <a:stCxn id="10246" idx="2"/>
              <a:endCxn id="10247" idx="0"/>
            </p:cNvCxnSpPr>
            <p:nvPr/>
          </p:nvCxnSpPr>
          <p:spPr bwMode="auto">
            <a:xfrm rot="16200000" flipH="1">
              <a:off x="5865020" y="2972595"/>
              <a:ext cx="288925" cy="1587"/>
            </a:xfrm>
            <a:prstGeom prst="curvedConnector3">
              <a:avLst>
                <a:gd name="adj1" fmla="val 52208"/>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82" name="Shape 674"/>
            <p:cNvCxnSpPr>
              <a:cxnSpLocks noChangeShapeType="1"/>
              <a:stCxn id="10269" idx="2"/>
              <a:endCxn id="10246" idx="0"/>
            </p:cNvCxnSpPr>
            <p:nvPr/>
          </p:nvCxnSpPr>
          <p:spPr bwMode="auto">
            <a:xfrm rot="16200000" flipH="1">
              <a:off x="5344489" y="1155869"/>
              <a:ext cx="457200" cy="872786"/>
            </a:xfrm>
            <a:prstGeom prst="curvedConnector3">
              <a:avLst>
                <a:gd name="adj1" fmla="val 50000"/>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84" name="Shape 676"/>
            <p:cNvCxnSpPr>
              <a:cxnSpLocks noChangeShapeType="1"/>
              <a:stCxn id="10247" idx="2"/>
              <a:endCxn id="10251" idx="0"/>
            </p:cNvCxnSpPr>
            <p:nvPr/>
          </p:nvCxnSpPr>
          <p:spPr bwMode="auto">
            <a:xfrm rot="16200000" flipH="1">
              <a:off x="5865814" y="4268789"/>
              <a:ext cx="287337" cy="1587"/>
            </a:xfrm>
            <a:prstGeom prst="curvedConnector3">
              <a:avLst>
                <a:gd name="adj1" fmla="val 52208"/>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grpSp>
      <p:grpSp>
        <p:nvGrpSpPr>
          <p:cNvPr id="2" name="Group 1"/>
          <p:cNvGrpSpPr/>
          <p:nvPr/>
        </p:nvGrpSpPr>
        <p:grpSpPr>
          <a:xfrm>
            <a:off x="346075" y="5805488"/>
            <a:ext cx="8142288" cy="719137"/>
            <a:chOff x="346075" y="5805488"/>
            <a:chExt cx="7127875" cy="719137"/>
          </a:xfrm>
        </p:grpSpPr>
        <p:sp>
          <p:nvSpPr>
            <p:cNvPr id="45" name="Striped Right Arrow 44"/>
            <p:cNvSpPr/>
            <p:nvPr/>
          </p:nvSpPr>
          <p:spPr>
            <a:xfrm>
              <a:off x="346075" y="5805488"/>
              <a:ext cx="7127875" cy="719137"/>
            </a:xfrm>
            <a:prstGeom prst="stripedRightArrow">
              <a:avLst/>
            </a:prstGeom>
            <a:solidFill>
              <a:schemeClr val="bg1">
                <a:lumMod val="50000"/>
              </a:schemeClr>
            </a:solidFill>
            <a:ln>
              <a:solidFill>
                <a:schemeClr val="bg1">
                  <a:lumMod val="50000"/>
                </a:schemeClr>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CH"/>
            </a:p>
          </p:txBody>
        </p:sp>
        <p:sp>
          <p:nvSpPr>
            <p:cNvPr id="46" name="TextBox 55"/>
            <p:cNvSpPr txBox="1">
              <a:spLocks noChangeArrowheads="1"/>
            </p:cNvSpPr>
            <p:nvPr/>
          </p:nvSpPr>
          <p:spPr bwMode="auto">
            <a:xfrm>
              <a:off x="2865438" y="6000750"/>
              <a:ext cx="2271712" cy="307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fr-FR" sz="1400" b="1" dirty="0" smtClean="0">
                  <a:solidFill>
                    <a:schemeClr val="lt1"/>
                  </a:solidFill>
                  <a:effectLst>
                    <a:outerShdw blurRad="38100" dist="38100" dir="2700000" algn="tl">
                      <a:srgbClr val="000000">
                        <a:alpha val="43137"/>
                      </a:srgbClr>
                    </a:outerShdw>
                  </a:effectLst>
                  <a:latin typeface="+mn-lt"/>
                  <a:cs typeface="+mn-cs"/>
                </a:rPr>
                <a:t>Stakeholder engagement</a:t>
              </a:r>
              <a:endParaRPr lang="fr-CH" altLang="fr-FR" sz="1400" b="1" dirty="0" smtClean="0">
                <a:solidFill>
                  <a:schemeClr val="lt1"/>
                </a:solidFill>
                <a:effectLst>
                  <a:outerShdw blurRad="38100" dist="38100" dir="2700000" algn="tl">
                    <a:srgbClr val="000000">
                      <a:alpha val="43137"/>
                    </a:srgbClr>
                  </a:outerShdw>
                </a:effectLst>
                <a:latin typeface="+mn-lt"/>
                <a:cs typeface="+mn-cs"/>
              </a:endParaRPr>
            </a:p>
          </p:txBody>
        </p:sp>
      </p:grpSp>
    </p:spTree>
    <p:extLst>
      <p:ext uri="{BB962C8B-B14F-4D97-AF65-F5344CB8AC3E}">
        <p14:creationId xmlns:p14="http://schemas.microsoft.com/office/powerpoint/2010/main" val="218404953"/>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hape 634"/>
          <p:cNvSpPr>
            <a:spLocks noChangeArrowheads="1"/>
          </p:cNvSpPr>
          <p:nvPr/>
        </p:nvSpPr>
        <p:spPr bwMode="auto">
          <a:xfrm>
            <a:off x="8707438" y="165100"/>
            <a:ext cx="1757362" cy="6769100"/>
          </a:xfrm>
          <a:prstGeom prst="rect">
            <a:avLst/>
          </a:prstGeom>
          <a:solidFill>
            <a:schemeClr val="bg1"/>
          </a:solidFill>
          <a:ln w="25400">
            <a:solidFill>
              <a:schemeClr val="accent1"/>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endParaRPr lang="en-US" altLang="en-US" sz="1800">
              <a:latin typeface="Calibri" pitchFamily="34" charset="0"/>
              <a:sym typeface="Calibri" pitchFamily="34" charset="0"/>
            </a:endParaRPr>
          </a:p>
        </p:txBody>
      </p:sp>
      <p:sp>
        <p:nvSpPr>
          <p:cNvPr id="10243" name="Shape 635"/>
          <p:cNvSpPr>
            <a:spLocks noChangeArrowheads="1"/>
          </p:cNvSpPr>
          <p:nvPr/>
        </p:nvSpPr>
        <p:spPr bwMode="auto">
          <a:xfrm>
            <a:off x="1676400" y="2973389"/>
            <a:ext cx="1447800" cy="1296987"/>
          </a:xfrm>
          <a:prstGeom prst="roundRect">
            <a:avLst>
              <a:gd name="adj" fmla="val 16667"/>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safeguard goals and scope</a:t>
            </a:r>
          </a:p>
        </p:txBody>
      </p:sp>
      <p:sp>
        <p:nvSpPr>
          <p:cNvPr id="10244" name="Shape 636"/>
          <p:cNvSpPr>
            <a:spLocks noChangeArrowheads="1"/>
          </p:cNvSpPr>
          <p:nvPr/>
        </p:nvSpPr>
        <p:spPr bwMode="auto">
          <a:xfrm>
            <a:off x="7026275" y="1820863"/>
            <a:ext cx="1462088"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Revise existing (develop new) PLRs</a:t>
            </a:r>
          </a:p>
        </p:txBody>
      </p:sp>
      <p:sp>
        <p:nvSpPr>
          <p:cNvPr id="10245" name="Shape 637"/>
          <p:cNvSpPr>
            <a:spLocks noChangeArrowheads="1"/>
          </p:cNvSpPr>
          <p:nvPr/>
        </p:nvSpPr>
        <p:spPr bwMode="auto">
          <a:xfrm>
            <a:off x="8931275" y="1820863"/>
            <a:ext cx="1366838" cy="1008062"/>
          </a:xfrm>
          <a:prstGeom prst="rect">
            <a:avLst/>
          </a:prstGeom>
          <a:solidFill>
            <a:srgbClr val="4B841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addressed</a:t>
            </a:r>
          </a:p>
        </p:txBody>
      </p:sp>
      <p:sp>
        <p:nvSpPr>
          <p:cNvPr id="10246" name="Shape 638"/>
          <p:cNvSpPr>
            <a:spLocks noChangeArrowheads="1"/>
          </p:cNvSpPr>
          <p:nvPr/>
        </p:nvSpPr>
        <p:spPr bwMode="auto">
          <a:xfrm>
            <a:off x="5257801" y="1820863"/>
            <a:ext cx="1503363" cy="1008062"/>
          </a:xfrm>
          <a:prstGeom prst="roundRect">
            <a:avLst>
              <a:gd name="adj" fmla="val 16667"/>
            </a:avLst>
          </a:prstGeom>
          <a:solidFill>
            <a:srgbClr val="4B841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policies, laws and regulations (PLRs)</a:t>
            </a:r>
          </a:p>
        </p:txBody>
      </p:sp>
      <p:sp>
        <p:nvSpPr>
          <p:cNvPr id="10247" name="Shape 639"/>
          <p:cNvSpPr>
            <a:spLocks noChangeArrowheads="1"/>
          </p:cNvSpPr>
          <p:nvPr/>
        </p:nvSpPr>
        <p:spPr bwMode="auto">
          <a:xfrm>
            <a:off x="5257801" y="3117851"/>
            <a:ext cx="1503363"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capacity to implement PLRs</a:t>
            </a:r>
          </a:p>
        </p:txBody>
      </p:sp>
      <p:sp>
        <p:nvSpPr>
          <p:cNvPr id="10248" name="Shape 640"/>
          <p:cNvSpPr>
            <a:spLocks noChangeArrowheads="1"/>
          </p:cNvSpPr>
          <p:nvPr/>
        </p:nvSpPr>
        <p:spPr bwMode="auto">
          <a:xfrm>
            <a:off x="7026275" y="3117851"/>
            <a:ext cx="1462088" cy="1008063"/>
          </a:xfrm>
          <a:prstGeom prst="roundRect">
            <a:avLst>
              <a:gd name="adj" fmla="val 16667"/>
            </a:avLst>
          </a:prstGeom>
          <a:solidFill>
            <a:srgbClr val="366092"/>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Strengthen capacity to implement PLRs</a:t>
            </a:r>
          </a:p>
        </p:txBody>
      </p:sp>
      <p:sp>
        <p:nvSpPr>
          <p:cNvPr id="10249" name="Shape 641"/>
          <p:cNvSpPr>
            <a:spLocks noChangeArrowheads="1"/>
          </p:cNvSpPr>
          <p:nvPr/>
        </p:nvSpPr>
        <p:spPr bwMode="auto">
          <a:xfrm>
            <a:off x="8931275" y="3117851"/>
            <a:ext cx="1366838" cy="1008063"/>
          </a:xfrm>
          <a:prstGeom prst="rect">
            <a:avLst/>
          </a:prstGeom>
          <a:solidFill>
            <a:srgbClr val="36609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Safeguards respected</a:t>
            </a:r>
          </a:p>
        </p:txBody>
      </p:sp>
      <p:sp>
        <p:nvSpPr>
          <p:cNvPr id="10250" name="Shape 642"/>
          <p:cNvSpPr>
            <a:spLocks noChangeArrowheads="1"/>
          </p:cNvSpPr>
          <p:nvPr/>
        </p:nvSpPr>
        <p:spPr bwMode="auto">
          <a:xfrm>
            <a:off x="3505201" y="4413250"/>
            <a:ext cx="139541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Define SIS objectives</a:t>
            </a:r>
          </a:p>
        </p:txBody>
      </p:sp>
      <p:sp>
        <p:nvSpPr>
          <p:cNvPr id="10251" name="Shape 643"/>
          <p:cNvSpPr>
            <a:spLocks noChangeArrowheads="1"/>
          </p:cNvSpPr>
          <p:nvPr/>
        </p:nvSpPr>
        <p:spPr bwMode="auto">
          <a:xfrm>
            <a:off x="5257801" y="4413250"/>
            <a:ext cx="1503363"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Determine information needs and structure </a:t>
            </a:r>
          </a:p>
          <a:p>
            <a:pPr algn="ctr" eaLnBrk="1" hangingPunct="1">
              <a:buSzPct val="25000"/>
            </a:pPr>
            <a:r>
              <a:rPr lang="en-US" altLang="en-US">
                <a:solidFill>
                  <a:srgbClr val="FFFFFF"/>
                </a:solidFill>
                <a:latin typeface="Calibri" pitchFamily="34" charset="0"/>
                <a:sym typeface="Calibri" pitchFamily="34" charset="0"/>
              </a:rPr>
              <a:t>(e.g. indicators)</a:t>
            </a:r>
          </a:p>
        </p:txBody>
      </p:sp>
      <p:sp>
        <p:nvSpPr>
          <p:cNvPr id="10252" name="Shape 644"/>
          <p:cNvSpPr>
            <a:spLocks noChangeArrowheads="1"/>
          </p:cNvSpPr>
          <p:nvPr/>
        </p:nvSpPr>
        <p:spPr bwMode="auto">
          <a:xfrm>
            <a:off x="7026275" y="4413250"/>
            <a:ext cx="1462088" cy="1081088"/>
          </a:xfrm>
          <a:prstGeom prst="roundRect">
            <a:avLst>
              <a:gd name="adj" fmla="val 16667"/>
            </a:avLst>
          </a:prstGeom>
          <a:solidFill>
            <a:srgbClr val="5F497A"/>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existing information systems &amp; sources</a:t>
            </a:r>
          </a:p>
        </p:txBody>
      </p:sp>
      <p:sp>
        <p:nvSpPr>
          <p:cNvPr id="10253" name="Shape 645"/>
          <p:cNvSpPr>
            <a:spLocks noChangeArrowheads="1"/>
          </p:cNvSpPr>
          <p:nvPr/>
        </p:nvSpPr>
        <p:spPr bwMode="auto">
          <a:xfrm>
            <a:off x="8934451" y="4425950"/>
            <a:ext cx="1363663" cy="1068388"/>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Safeguard Information System</a:t>
            </a:r>
          </a:p>
        </p:txBody>
      </p:sp>
      <p:sp>
        <p:nvSpPr>
          <p:cNvPr id="10254" name="Shape 646"/>
          <p:cNvSpPr>
            <a:spLocks noChangeArrowheads="1"/>
          </p:cNvSpPr>
          <p:nvPr/>
        </p:nvSpPr>
        <p:spPr bwMode="auto">
          <a:xfrm>
            <a:off x="8936039" y="5710238"/>
            <a:ext cx="1362075" cy="1079500"/>
          </a:xfrm>
          <a:prstGeom prst="rect">
            <a:avLst/>
          </a:prstGeom>
          <a:solidFill>
            <a:srgbClr val="5F497A"/>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solidFill>
                  <a:srgbClr val="FFFFFF"/>
                </a:solidFill>
                <a:latin typeface="Calibri" pitchFamily="34" charset="0"/>
                <a:sym typeface="Calibri" pitchFamily="34" charset="0"/>
              </a:rPr>
              <a:t>Summary of information</a:t>
            </a:r>
          </a:p>
        </p:txBody>
      </p:sp>
      <p:cxnSp>
        <p:nvCxnSpPr>
          <p:cNvPr id="10255" name="Shape 647"/>
          <p:cNvCxnSpPr>
            <a:cxnSpLocks noChangeShapeType="1"/>
            <a:stCxn id="10243" idx="3"/>
          </p:cNvCxnSpPr>
          <p:nvPr/>
        </p:nvCxnSpPr>
        <p:spPr bwMode="auto">
          <a:xfrm rot="10800000" flipH="1">
            <a:off x="3124200" y="2325688"/>
            <a:ext cx="330200" cy="12954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6" name="Shape 648"/>
          <p:cNvCxnSpPr>
            <a:cxnSpLocks noChangeShapeType="1"/>
            <a:stCxn id="10243" idx="3"/>
            <a:endCxn id="10247" idx="1"/>
          </p:cNvCxnSpPr>
          <p:nvPr/>
        </p:nvCxnSpPr>
        <p:spPr bwMode="auto">
          <a:xfrm>
            <a:off x="3124200" y="3621089"/>
            <a:ext cx="2133600"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57" name="Shape 649"/>
          <p:cNvCxnSpPr>
            <a:cxnSpLocks noChangeShapeType="1"/>
            <a:stCxn id="10243" idx="3"/>
            <a:endCxn id="10250" idx="1"/>
          </p:cNvCxnSpPr>
          <p:nvPr/>
        </p:nvCxnSpPr>
        <p:spPr bwMode="auto">
          <a:xfrm>
            <a:off x="3124200" y="3621088"/>
            <a:ext cx="381000" cy="1331912"/>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58" name="Shape 650"/>
          <p:cNvCxnSpPr>
            <a:cxnSpLocks noChangeShapeType="1"/>
            <a:stCxn id="10246" idx="3"/>
            <a:endCxn id="10244" idx="1"/>
          </p:cNvCxnSpPr>
          <p:nvPr/>
        </p:nvCxnSpPr>
        <p:spPr bwMode="auto">
          <a:xfrm>
            <a:off x="6761163" y="2325688"/>
            <a:ext cx="265112" cy="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59" name="Shape 651"/>
          <p:cNvCxnSpPr>
            <a:cxnSpLocks noChangeShapeType="1"/>
            <a:stCxn id="10244" idx="3"/>
            <a:endCxn id="10245" idx="1"/>
          </p:cNvCxnSpPr>
          <p:nvPr/>
        </p:nvCxnSpPr>
        <p:spPr bwMode="auto">
          <a:xfrm>
            <a:off x="8488363" y="2325688"/>
            <a:ext cx="442912" cy="12700"/>
          </a:xfrm>
          <a:prstGeom prst="curvedConnector3">
            <a:avLst>
              <a:gd name="adj1" fmla="val 50000"/>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60" name="Shape 652"/>
          <p:cNvCxnSpPr>
            <a:cxnSpLocks noChangeShapeType="1"/>
            <a:stCxn id="10247" idx="3"/>
            <a:endCxn id="10248" idx="1"/>
          </p:cNvCxnSpPr>
          <p:nvPr/>
        </p:nvCxnSpPr>
        <p:spPr bwMode="auto">
          <a:xfrm>
            <a:off x="6761163" y="3621089"/>
            <a:ext cx="265112" cy="1587"/>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1" name="Shape 653"/>
          <p:cNvCxnSpPr>
            <a:cxnSpLocks noChangeShapeType="1"/>
            <a:stCxn id="10248" idx="3"/>
            <a:endCxn id="10249" idx="1"/>
          </p:cNvCxnSpPr>
          <p:nvPr/>
        </p:nvCxnSpPr>
        <p:spPr bwMode="auto">
          <a:xfrm>
            <a:off x="8488363" y="3622675"/>
            <a:ext cx="442912" cy="12700"/>
          </a:xfrm>
          <a:prstGeom prst="curvedConnector3">
            <a:avLst>
              <a:gd name="adj1" fmla="val 50000"/>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cxnSp>
        <p:nvCxnSpPr>
          <p:cNvPr id="10262" name="Shape 654"/>
          <p:cNvCxnSpPr>
            <a:cxnSpLocks noChangeShapeType="1"/>
            <a:stCxn id="10250" idx="3"/>
            <a:endCxn id="10251" idx="1"/>
          </p:cNvCxnSpPr>
          <p:nvPr/>
        </p:nvCxnSpPr>
        <p:spPr bwMode="auto">
          <a:xfrm>
            <a:off x="4900614" y="4954588"/>
            <a:ext cx="357187"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3" name="Shape 655"/>
          <p:cNvCxnSpPr>
            <a:cxnSpLocks noChangeShapeType="1"/>
            <a:stCxn id="10251" idx="3"/>
            <a:endCxn id="10252" idx="1"/>
          </p:cNvCxnSpPr>
          <p:nvPr/>
        </p:nvCxnSpPr>
        <p:spPr bwMode="auto">
          <a:xfrm>
            <a:off x="6761163" y="4954588"/>
            <a:ext cx="265112" cy="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4" name="Shape 656"/>
          <p:cNvCxnSpPr>
            <a:cxnSpLocks noChangeShapeType="1"/>
            <a:stCxn id="10252" idx="3"/>
            <a:endCxn id="10253" idx="1"/>
          </p:cNvCxnSpPr>
          <p:nvPr/>
        </p:nvCxnSpPr>
        <p:spPr bwMode="auto">
          <a:xfrm>
            <a:off x="8488364" y="4954588"/>
            <a:ext cx="446087" cy="6350"/>
          </a:xfrm>
          <a:prstGeom prst="curvedConnector3">
            <a:avLst>
              <a:gd name="adj1" fmla="val 50000"/>
            </a:avLst>
          </a:prstGeom>
          <a:noFill/>
          <a:ln w="38100">
            <a:solidFill>
              <a:srgbClr val="5F497A"/>
            </a:solidFill>
            <a:round/>
            <a:headEnd/>
            <a:tailEnd type="triangle" w="lg" len="lg"/>
          </a:ln>
          <a:extLst>
            <a:ext uri="{909E8E84-426E-40DD-AFC4-6F175D3DCCD1}">
              <a14:hiddenFill xmlns:a14="http://schemas.microsoft.com/office/drawing/2010/main">
                <a:noFill/>
              </a14:hiddenFill>
            </a:ext>
          </a:extLst>
        </p:spPr>
      </p:cxnSp>
      <p:cxnSp>
        <p:nvCxnSpPr>
          <p:cNvPr id="10265" name="Shape 657"/>
          <p:cNvCxnSpPr>
            <a:cxnSpLocks noChangeShapeType="1"/>
            <a:stCxn id="10253" idx="2"/>
            <a:endCxn id="10254" idx="0"/>
          </p:cNvCxnSpPr>
          <p:nvPr/>
        </p:nvCxnSpPr>
        <p:spPr bwMode="auto">
          <a:xfrm rot="16200000" flipH="1">
            <a:off x="9508332" y="5601495"/>
            <a:ext cx="215900" cy="1587"/>
          </a:xfrm>
          <a:prstGeom prst="curvedConnector3">
            <a:avLst>
              <a:gd name="adj1" fmla="val 50000"/>
            </a:avLst>
          </a:prstGeom>
          <a:noFill/>
          <a:ln w="38100">
            <a:solidFill>
              <a:srgbClr val="5F497A"/>
            </a:solidFill>
            <a:prstDash val="dot"/>
            <a:round/>
            <a:headEnd/>
            <a:tailEnd type="triangle" w="lg" len="lg"/>
          </a:ln>
          <a:extLst>
            <a:ext uri="{909E8E84-426E-40DD-AFC4-6F175D3DCCD1}">
              <a14:hiddenFill xmlns:a14="http://schemas.microsoft.com/office/drawing/2010/main">
                <a:noFill/>
              </a14:hiddenFill>
            </a:ext>
          </a:extLst>
        </p:spPr>
      </p:cxnSp>
      <p:sp>
        <p:nvSpPr>
          <p:cNvPr id="10266" name="Shape 658"/>
          <p:cNvSpPr txBox="1">
            <a:spLocks noChangeArrowheads="1"/>
          </p:cNvSpPr>
          <p:nvPr/>
        </p:nvSpPr>
        <p:spPr bwMode="auto">
          <a:xfrm>
            <a:off x="8836025" y="165100"/>
            <a:ext cx="1462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sz="2000" b="1">
                <a:solidFill>
                  <a:schemeClr val="accent1"/>
                </a:solidFill>
                <a:latin typeface="Calibri" pitchFamily="34" charset="0"/>
                <a:sym typeface="Calibri" pitchFamily="34" charset="0"/>
              </a:rPr>
              <a:t>UNFCCC</a:t>
            </a:r>
          </a:p>
        </p:txBody>
      </p:sp>
      <p:sp>
        <p:nvSpPr>
          <p:cNvPr id="10267" name="Shape 659"/>
          <p:cNvSpPr>
            <a:spLocks noChangeArrowheads="1"/>
          </p:cNvSpPr>
          <p:nvPr/>
        </p:nvSpPr>
        <p:spPr bwMode="auto">
          <a:xfrm>
            <a:off x="1525588" y="349251"/>
            <a:ext cx="1263650" cy="1025525"/>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dirty="0">
                <a:latin typeface="Calibri" pitchFamily="34" charset="0"/>
                <a:sym typeface="Calibri" pitchFamily="34" charset="0"/>
              </a:rPr>
              <a:t>Determine drivers </a:t>
            </a:r>
          </a:p>
          <a:p>
            <a:pPr algn="ctr" eaLnBrk="1" hangingPunct="1">
              <a:buSzPct val="25000"/>
            </a:pPr>
            <a:r>
              <a:rPr lang="en-US" altLang="en-US" dirty="0">
                <a:latin typeface="Calibri" pitchFamily="34" charset="0"/>
                <a:sym typeface="Calibri" pitchFamily="34" charset="0"/>
              </a:rPr>
              <a:t>(&amp; barriers)</a:t>
            </a:r>
          </a:p>
        </p:txBody>
      </p:sp>
      <p:sp>
        <p:nvSpPr>
          <p:cNvPr id="10268" name="Shape 660"/>
          <p:cNvSpPr>
            <a:spLocks noChangeArrowheads="1"/>
          </p:cNvSpPr>
          <p:nvPr/>
        </p:nvSpPr>
        <p:spPr bwMode="auto">
          <a:xfrm>
            <a:off x="2979738" y="323850"/>
            <a:ext cx="1262062" cy="1016000"/>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Identify policies and measures (PaMs)</a:t>
            </a:r>
          </a:p>
        </p:txBody>
      </p:sp>
      <p:sp>
        <p:nvSpPr>
          <p:cNvPr id="10269" name="Shape 661"/>
          <p:cNvSpPr>
            <a:spLocks noChangeArrowheads="1"/>
          </p:cNvSpPr>
          <p:nvPr/>
        </p:nvSpPr>
        <p:spPr bwMode="auto">
          <a:xfrm>
            <a:off x="4567239" y="349251"/>
            <a:ext cx="1258887" cy="989013"/>
          </a:xfrm>
          <a:prstGeom prst="roundRect">
            <a:avLst>
              <a:gd name="adj" fmla="val 16667"/>
            </a:avLst>
          </a:prstGeom>
          <a:solidFill>
            <a:srgbClr val="8B2D34"/>
          </a:solidFill>
          <a:ln w="38100">
            <a:solidFill>
              <a:srgbClr val="8B2D34"/>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Assess benefits and risks of PaMs</a:t>
            </a:r>
          </a:p>
        </p:txBody>
      </p:sp>
      <p:cxnSp>
        <p:nvCxnSpPr>
          <p:cNvPr id="10270" name="Shape 662"/>
          <p:cNvCxnSpPr>
            <a:cxnSpLocks noChangeShapeType="1"/>
            <a:stCxn id="10269" idx="2"/>
          </p:cNvCxnSpPr>
          <p:nvPr/>
        </p:nvCxnSpPr>
        <p:spPr bwMode="auto">
          <a:xfrm rot="5400000">
            <a:off x="4440238" y="1063626"/>
            <a:ext cx="482600" cy="1031875"/>
          </a:xfrm>
          <a:prstGeom prst="curvedConnector3">
            <a:avLst>
              <a:gd name="adj1" fmla="val 50005"/>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1" name="Shape 663"/>
          <p:cNvCxnSpPr>
            <a:cxnSpLocks noChangeShapeType="1"/>
            <a:endCxn id="10268" idx="1"/>
          </p:cNvCxnSpPr>
          <p:nvPr/>
        </p:nvCxnSpPr>
        <p:spPr bwMode="auto">
          <a:xfrm>
            <a:off x="2789238" y="819150"/>
            <a:ext cx="190500" cy="12700"/>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2" name="Shape 664"/>
          <p:cNvCxnSpPr>
            <a:cxnSpLocks noChangeShapeType="1"/>
            <a:stCxn id="10268" idx="3"/>
            <a:endCxn id="10269" idx="1"/>
          </p:cNvCxnSpPr>
          <p:nvPr/>
        </p:nvCxnSpPr>
        <p:spPr bwMode="auto">
          <a:xfrm>
            <a:off x="4241800" y="831851"/>
            <a:ext cx="325438" cy="11113"/>
          </a:xfrm>
          <a:prstGeom prst="curvedConnector3">
            <a:avLst>
              <a:gd name="adj1" fmla="val 49995"/>
            </a:avLst>
          </a:prstGeom>
          <a:noFill/>
          <a:ln w="38100">
            <a:solidFill>
              <a:srgbClr val="8B2D34"/>
            </a:solidFill>
            <a:round/>
            <a:headEnd type="triangle" w="lg" len="lg"/>
            <a:tailEnd type="triangle" w="lg" len="lg"/>
          </a:ln>
          <a:extLst>
            <a:ext uri="{909E8E84-426E-40DD-AFC4-6F175D3DCCD1}">
              <a14:hiddenFill xmlns:a14="http://schemas.microsoft.com/office/drawing/2010/main">
                <a:noFill/>
              </a14:hiddenFill>
            </a:ext>
          </a:extLst>
        </p:spPr>
      </p:cxnSp>
      <p:sp>
        <p:nvSpPr>
          <p:cNvPr id="10273" name="Shape 665"/>
          <p:cNvSpPr>
            <a:spLocks noChangeArrowheads="1"/>
          </p:cNvSpPr>
          <p:nvPr/>
        </p:nvSpPr>
        <p:spPr bwMode="auto">
          <a:xfrm>
            <a:off x="8936039" y="596901"/>
            <a:ext cx="1362075" cy="1008063"/>
          </a:xfrm>
          <a:prstGeom prst="rect">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b="1">
                <a:latin typeface="Calibri" pitchFamily="34" charset="0"/>
                <a:sym typeface="Calibri" pitchFamily="34" charset="0"/>
              </a:rPr>
              <a:t>National strategy/action plan (NS/AP)</a:t>
            </a:r>
          </a:p>
        </p:txBody>
      </p:sp>
      <p:sp>
        <p:nvSpPr>
          <p:cNvPr id="10274" name="Shape 666"/>
          <p:cNvSpPr>
            <a:spLocks noChangeArrowheads="1"/>
          </p:cNvSpPr>
          <p:nvPr/>
        </p:nvSpPr>
        <p:spPr bwMode="auto">
          <a:xfrm>
            <a:off x="6365875" y="366713"/>
            <a:ext cx="1258888" cy="989012"/>
          </a:xfrm>
          <a:prstGeom prst="roundRect">
            <a:avLst>
              <a:gd name="adj" fmla="val 16667"/>
            </a:avLst>
          </a:prstGeom>
          <a:noFill/>
          <a:ln w="38100">
            <a:solidFill>
              <a:srgbClr val="8B2D34"/>
            </a:solidFill>
            <a:prstDash val="dash"/>
            <a:round/>
            <a:headEnd/>
            <a:tailEnd/>
          </a:ln>
          <a:extLst>
            <a:ext uri="{909E8E84-426E-40DD-AFC4-6F175D3DCCD1}">
              <a14:hiddenFill xmlns:a14="http://schemas.microsoft.com/office/drawing/2010/main">
                <a:solidFill>
                  <a:srgbClr val="FFFFFF"/>
                </a:solidFill>
              </a14:hiddenFill>
            </a:ext>
          </a:extLst>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latin typeface="Calibri" pitchFamily="34" charset="0"/>
                <a:sym typeface="Calibri" pitchFamily="34" charset="0"/>
              </a:rPr>
              <a:t>Plan for managing benefits and risks of PaMs</a:t>
            </a:r>
          </a:p>
        </p:txBody>
      </p:sp>
      <p:cxnSp>
        <p:nvCxnSpPr>
          <p:cNvPr id="10275" name="Shape 667"/>
          <p:cNvCxnSpPr>
            <a:cxnSpLocks noChangeShapeType="1"/>
            <a:stCxn id="10269" idx="3"/>
            <a:endCxn id="10274" idx="1"/>
          </p:cNvCxnSpPr>
          <p:nvPr/>
        </p:nvCxnSpPr>
        <p:spPr bwMode="auto">
          <a:xfrm>
            <a:off x="5826125" y="842963"/>
            <a:ext cx="539750" cy="17462"/>
          </a:xfrm>
          <a:prstGeom prst="curvedConnector3">
            <a:avLst>
              <a:gd name="adj1" fmla="val 50000"/>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76" name="Shape 668"/>
          <p:cNvCxnSpPr>
            <a:cxnSpLocks noChangeShapeType="1"/>
            <a:stCxn id="10274" idx="3"/>
          </p:cNvCxnSpPr>
          <p:nvPr/>
        </p:nvCxnSpPr>
        <p:spPr bwMode="auto">
          <a:xfrm>
            <a:off x="7624764" y="860426"/>
            <a:ext cx="1311275" cy="17463"/>
          </a:xfrm>
          <a:prstGeom prst="curvedConnector3">
            <a:avLst>
              <a:gd name="adj1" fmla="val 50000"/>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7" name="Shape 669"/>
          <p:cNvCxnSpPr>
            <a:cxnSpLocks noChangeShapeType="1"/>
            <a:endCxn id="10243" idx="0"/>
          </p:cNvCxnSpPr>
          <p:nvPr/>
        </p:nvCxnSpPr>
        <p:spPr bwMode="auto">
          <a:xfrm rot="16200000" flipH="1">
            <a:off x="1280319" y="1853407"/>
            <a:ext cx="1592263" cy="647700"/>
          </a:xfrm>
          <a:prstGeom prst="curvedConnector3">
            <a:avLst>
              <a:gd name="adj1" fmla="val 50005"/>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cxnSp>
        <p:nvCxnSpPr>
          <p:cNvPr id="10278" name="Shape 670"/>
          <p:cNvCxnSpPr>
            <a:cxnSpLocks noChangeShapeType="1"/>
            <a:endCxn id="10243" idx="0"/>
          </p:cNvCxnSpPr>
          <p:nvPr/>
        </p:nvCxnSpPr>
        <p:spPr bwMode="auto">
          <a:xfrm rot="5400000">
            <a:off x="2042319" y="1739107"/>
            <a:ext cx="1592263" cy="876300"/>
          </a:xfrm>
          <a:prstGeom prst="curvedConnector3">
            <a:avLst>
              <a:gd name="adj1" fmla="val 50005"/>
            </a:avLst>
          </a:prstGeom>
          <a:noFill/>
          <a:ln w="38100">
            <a:solidFill>
              <a:srgbClr val="8B2D34"/>
            </a:solidFill>
            <a:prstDash val="dash"/>
            <a:round/>
            <a:headEnd/>
            <a:tailEnd type="triangle" w="lg" len="lg"/>
          </a:ln>
          <a:extLst>
            <a:ext uri="{909E8E84-426E-40DD-AFC4-6F175D3DCCD1}">
              <a14:hiddenFill xmlns:a14="http://schemas.microsoft.com/office/drawing/2010/main">
                <a:noFill/>
              </a14:hiddenFill>
            </a:ext>
          </a:extLst>
        </p:spPr>
      </p:cxnSp>
      <p:sp>
        <p:nvSpPr>
          <p:cNvPr id="10279" name="Shape 671"/>
          <p:cNvSpPr>
            <a:spLocks noChangeArrowheads="1"/>
          </p:cNvSpPr>
          <p:nvPr/>
        </p:nvSpPr>
        <p:spPr bwMode="auto">
          <a:xfrm>
            <a:off x="3454400" y="1820863"/>
            <a:ext cx="1422400" cy="1008062"/>
          </a:xfrm>
          <a:prstGeom prst="roundRect">
            <a:avLst>
              <a:gd name="adj" fmla="val 16667"/>
            </a:avLst>
          </a:prstGeom>
          <a:solidFill>
            <a:srgbClr val="4B8412"/>
          </a:solidFill>
          <a:ln w="25400">
            <a:solidFill>
              <a:srgbClr val="4B8412"/>
            </a:solidFill>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buSzPct val="25000"/>
            </a:pPr>
            <a:r>
              <a:rPr lang="en-US" altLang="en-US">
                <a:solidFill>
                  <a:srgbClr val="FFFFFF"/>
                </a:solidFill>
                <a:latin typeface="Calibri" pitchFamily="34" charset="0"/>
                <a:sym typeface="Calibri" pitchFamily="34" charset="0"/>
              </a:rPr>
              <a:t>Clarify Cancun safeguards in country context</a:t>
            </a:r>
          </a:p>
        </p:txBody>
      </p:sp>
      <p:cxnSp>
        <p:nvCxnSpPr>
          <p:cNvPr id="10280" name="Shape 672"/>
          <p:cNvCxnSpPr>
            <a:cxnSpLocks noChangeShapeType="1"/>
            <a:stCxn id="10279" idx="3"/>
            <a:endCxn id="10246" idx="1"/>
          </p:cNvCxnSpPr>
          <p:nvPr/>
        </p:nvCxnSpPr>
        <p:spPr bwMode="auto">
          <a:xfrm>
            <a:off x="4876800" y="2325688"/>
            <a:ext cx="381000" cy="0"/>
          </a:xfrm>
          <a:prstGeom prst="curvedConnector3">
            <a:avLst>
              <a:gd name="adj1" fmla="val 50000"/>
            </a:avLst>
          </a:prstGeom>
          <a:noFill/>
          <a:ln w="38100">
            <a:solidFill>
              <a:srgbClr val="4B8412"/>
            </a:solidFill>
            <a:round/>
            <a:headEnd type="triangle" w="lg" len="lg"/>
            <a:tailEnd type="triangle" w="lg" len="lg"/>
          </a:ln>
          <a:extLst>
            <a:ext uri="{909E8E84-426E-40DD-AFC4-6F175D3DCCD1}">
              <a14:hiddenFill xmlns:a14="http://schemas.microsoft.com/office/drawing/2010/main">
                <a:noFill/>
              </a14:hiddenFill>
            </a:ext>
          </a:extLst>
        </p:spPr>
      </p:cxnSp>
      <p:cxnSp>
        <p:nvCxnSpPr>
          <p:cNvPr id="10281" name="Shape 673"/>
          <p:cNvCxnSpPr>
            <a:cxnSpLocks noChangeShapeType="1"/>
            <a:stCxn id="10246" idx="2"/>
            <a:endCxn id="10247" idx="0"/>
          </p:cNvCxnSpPr>
          <p:nvPr/>
        </p:nvCxnSpPr>
        <p:spPr bwMode="auto">
          <a:xfrm rot="16200000" flipH="1">
            <a:off x="5865020" y="2972595"/>
            <a:ext cx="288925" cy="1587"/>
          </a:xfrm>
          <a:prstGeom prst="curvedConnector3">
            <a:avLst>
              <a:gd name="adj1" fmla="val 52208"/>
            </a:avLst>
          </a:prstGeom>
          <a:noFill/>
          <a:ln w="38100">
            <a:solidFill>
              <a:srgbClr val="4B8412"/>
            </a:solidFill>
            <a:round/>
            <a:headEnd/>
            <a:tailEnd type="triangle" w="lg" len="lg"/>
          </a:ln>
          <a:extLst>
            <a:ext uri="{909E8E84-426E-40DD-AFC4-6F175D3DCCD1}">
              <a14:hiddenFill xmlns:a14="http://schemas.microsoft.com/office/drawing/2010/main">
                <a:noFill/>
              </a14:hiddenFill>
            </a:ext>
          </a:extLst>
        </p:spPr>
      </p:cxnSp>
      <p:cxnSp>
        <p:nvCxnSpPr>
          <p:cNvPr id="10282" name="Shape 674"/>
          <p:cNvCxnSpPr>
            <a:cxnSpLocks noChangeShapeType="1"/>
            <a:stCxn id="10269" idx="2"/>
            <a:endCxn id="10246" idx="0"/>
          </p:cNvCxnSpPr>
          <p:nvPr/>
        </p:nvCxnSpPr>
        <p:spPr bwMode="auto">
          <a:xfrm rot="16200000" flipH="1">
            <a:off x="5361782" y="1173957"/>
            <a:ext cx="482600" cy="811213"/>
          </a:xfrm>
          <a:prstGeom prst="curvedConnector3">
            <a:avLst>
              <a:gd name="adj1" fmla="val 50005"/>
            </a:avLst>
          </a:prstGeom>
          <a:noFill/>
          <a:ln w="38100">
            <a:solidFill>
              <a:srgbClr val="8B2D34"/>
            </a:solidFill>
            <a:round/>
            <a:headEnd/>
            <a:tailEnd type="triangle" w="lg" len="lg"/>
          </a:ln>
          <a:extLst>
            <a:ext uri="{909E8E84-426E-40DD-AFC4-6F175D3DCCD1}">
              <a14:hiddenFill xmlns:a14="http://schemas.microsoft.com/office/drawing/2010/main">
                <a:noFill/>
              </a14:hiddenFill>
            </a:ext>
          </a:extLst>
        </p:spPr>
      </p:cxnSp>
      <p:cxnSp>
        <p:nvCxnSpPr>
          <p:cNvPr id="10284" name="Shape 676"/>
          <p:cNvCxnSpPr>
            <a:cxnSpLocks noChangeShapeType="1"/>
            <a:stCxn id="10247" idx="2"/>
            <a:endCxn id="10251" idx="0"/>
          </p:cNvCxnSpPr>
          <p:nvPr/>
        </p:nvCxnSpPr>
        <p:spPr bwMode="auto">
          <a:xfrm rot="16200000" flipH="1">
            <a:off x="5865814" y="4268789"/>
            <a:ext cx="287337" cy="1587"/>
          </a:xfrm>
          <a:prstGeom prst="curvedConnector3">
            <a:avLst>
              <a:gd name="adj1" fmla="val 52208"/>
            </a:avLst>
          </a:prstGeom>
          <a:noFill/>
          <a:ln w="38100">
            <a:solidFill>
              <a:srgbClr val="366092"/>
            </a:solidFill>
            <a:round/>
            <a:headEnd/>
            <a:tailEnd type="triangle" w="lg" len="lg"/>
          </a:ln>
          <a:extLst>
            <a:ext uri="{909E8E84-426E-40DD-AFC4-6F175D3DCCD1}">
              <a14:hiddenFill xmlns:a14="http://schemas.microsoft.com/office/drawing/2010/main">
                <a:noFill/>
              </a14:hiddenFill>
            </a:ext>
          </a:extLst>
        </p:spPr>
      </p:cxnSp>
      <p:sp>
        <p:nvSpPr>
          <p:cNvPr id="49" name="Shape 677"/>
          <p:cNvSpPr>
            <a:spLocks noChangeArrowheads="1"/>
          </p:cNvSpPr>
          <p:nvPr/>
        </p:nvSpPr>
        <p:spPr bwMode="auto">
          <a:xfrm>
            <a:off x="128779" y="4425950"/>
            <a:ext cx="2346251" cy="1483054"/>
          </a:xfrm>
          <a:prstGeom prst="ellipse">
            <a:avLst/>
          </a:prstGeom>
          <a:solidFill>
            <a:schemeClr val="bg1">
              <a:alpha val="59999"/>
            </a:schemeClr>
          </a:solidFill>
          <a:ln w="25400">
            <a:solidFill>
              <a:schemeClr val="tx1"/>
            </a:solidFill>
            <a:prstDash val="dash"/>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r>
              <a:rPr lang="en-US" altLang="en-US" sz="2000" b="1" dirty="0" smtClean="0">
                <a:solidFill>
                  <a:schemeClr val="tx1"/>
                </a:solidFill>
                <a:latin typeface="Calibri" pitchFamily="34" charset="0"/>
                <a:sym typeface="Calibri" pitchFamily="34" charset="0"/>
              </a:rPr>
              <a:t>Integration of different safeguard requirements </a:t>
            </a:r>
            <a:endParaRPr lang="en-US" altLang="en-US" sz="2000" b="1" dirty="0">
              <a:solidFill>
                <a:schemeClr val="tx1"/>
              </a:solidFill>
              <a:latin typeface="Calibri" pitchFamily="34" charset="0"/>
              <a:sym typeface="Calibri" pitchFamily="34" charset="0"/>
            </a:endParaRPr>
          </a:p>
        </p:txBody>
      </p:sp>
      <p:sp>
        <p:nvSpPr>
          <p:cNvPr id="50" name="Shape 677"/>
          <p:cNvSpPr>
            <a:spLocks noChangeArrowheads="1"/>
          </p:cNvSpPr>
          <p:nvPr/>
        </p:nvSpPr>
        <p:spPr bwMode="auto">
          <a:xfrm rot="19604510">
            <a:off x="1495079" y="2164026"/>
            <a:ext cx="3437243" cy="1483054"/>
          </a:xfrm>
          <a:prstGeom prst="ellipse">
            <a:avLst/>
          </a:prstGeom>
          <a:solidFill>
            <a:schemeClr val="bg1">
              <a:alpha val="59999"/>
            </a:schemeClr>
          </a:solidFill>
          <a:ln w="25400">
            <a:solidFill>
              <a:schemeClr val="tx1"/>
            </a:solidFill>
            <a:prstDash val="dash"/>
            <a:round/>
            <a:headEnd/>
            <a:tailEnd/>
          </a:ln>
        </p:spPr>
        <p:txBody>
          <a:bodyPr lIns="91425" tIns="45700" rIns="91425" bIns="45700" anchor="ctr"/>
          <a:lstStyle>
            <a:lvl1pPr eaLnBrk="0" hangingPunct="0">
              <a:defRPr sz="1400">
                <a:solidFill>
                  <a:srgbClr val="000000"/>
                </a:solidFill>
                <a:latin typeface="Arial" pitchFamily="34" charset="0"/>
                <a:cs typeface="Arial" pitchFamily="34" charset="0"/>
                <a:sym typeface="Arial" pitchFamily="34" charset="0"/>
              </a:defRPr>
            </a:lvl1pPr>
            <a:lvl2pPr marL="742950" indent="-285750" eaLnBrk="0" hangingPunct="0">
              <a:defRPr sz="1400">
                <a:solidFill>
                  <a:srgbClr val="000000"/>
                </a:solidFill>
                <a:latin typeface="Arial" pitchFamily="34" charset="0"/>
                <a:cs typeface="Arial" pitchFamily="34" charset="0"/>
                <a:sym typeface="Arial" pitchFamily="34" charset="0"/>
              </a:defRPr>
            </a:lvl2pPr>
            <a:lvl3pPr marL="1143000" indent="-228600" eaLnBrk="0" hangingPunct="0">
              <a:defRPr sz="1400">
                <a:solidFill>
                  <a:srgbClr val="000000"/>
                </a:solidFill>
                <a:latin typeface="Arial" pitchFamily="34" charset="0"/>
                <a:cs typeface="Arial" pitchFamily="34" charset="0"/>
                <a:sym typeface="Arial" pitchFamily="34" charset="0"/>
              </a:defRPr>
            </a:lvl3pPr>
            <a:lvl4pPr marL="1600200" indent="-228600" eaLnBrk="0" hangingPunct="0">
              <a:defRPr sz="1400">
                <a:solidFill>
                  <a:srgbClr val="000000"/>
                </a:solidFill>
                <a:latin typeface="Arial" pitchFamily="34" charset="0"/>
                <a:cs typeface="Arial" pitchFamily="34" charset="0"/>
                <a:sym typeface="Arial" pitchFamily="34" charset="0"/>
              </a:defRPr>
            </a:lvl4pPr>
            <a:lvl5pPr marL="2057400" indent="-228600" eaLnBrk="0" hangingPunct="0">
              <a:defRPr sz="14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400">
                <a:solidFill>
                  <a:srgbClr val="000000"/>
                </a:solidFill>
                <a:latin typeface="Arial" pitchFamily="34" charset="0"/>
                <a:cs typeface="Arial" pitchFamily="34" charset="0"/>
                <a:sym typeface="Arial" pitchFamily="34" charset="0"/>
              </a:defRPr>
            </a:lvl9pPr>
          </a:lstStyle>
          <a:p>
            <a:pPr algn="ctr" eaLnBrk="1" hangingPunct="1"/>
            <a:r>
              <a:rPr lang="en-US" altLang="en-US" sz="2000" b="1" dirty="0" smtClean="0">
                <a:solidFill>
                  <a:schemeClr val="tx1"/>
                </a:solidFill>
                <a:latin typeface="Calibri" pitchFamily="34" charset="0"/>
                <a:sym typeface="Calibri" pitchFamily="34" charset="0"/>
              </a:rPr>
              <a:t>Goal/scope setting and clarification</a:t>
            </a:r>
            <a:endParaRPr lang="en-US" altLang="en-US" sz="2000" b="1" dirty="0">
              <a:solidFill>
                <a:schemeClr val="tx1"/>
              </a:solidFill>
              <a:latin typeface="Calibri" pitchFamily="34" charset="0"/>
              <a:sym typeface="Calibri" pitchFamily="34" charset="0"/>
            </a:endParaRPr>
          </a:p>
        </p:txBody>
      </p:sp>
      <p:cxnSp>
        <p:nvCxnSpPr>
          <p:cNvPr id="51" name="Curved Connector 50"/>
          <p:cNvCxnSpPr>
            <a:stCxn id="49" idx="0"/>
            <a:endCxn id="50" idx="2"/>
          </p:cNvCxnSpPr>
          <p:nvPr/>
        </p:nvCxnSpPr>
        <p:spPr>
          <a:xfrm rot="5400000" flipH="1" flipV="1">
            <a:off x="1250298" y="3899673"/>
            <a:ext cx="577884" cy="474670"/>
          </a:xfrm>
          <a:prstGeom prst="curvedConnector2">
            <a:avLst/>
          </a:prstGeom>
          <a:ln w="28575">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53" name="Group 52"/>
          <p:cNvGrpSpPr/>
          <p:nvPr/>
        </p:nvGrpSpPr>
        <p:grpSpPr>
          <a:xfrm>
            <a:off x="346075" y="5805488"/>
            <a:ext cx="8142288" cy="719137"/>
            <a:chOff x="346075" y="5805488"/>
            <a:chExt cx="7127875" cy="719137"/>
          </a:xfrm>
        </p:grpSpPr>
        <p:sp>
          <p:nvSpPr>
            <p:cNvPr id="54" name="Striped Right Arrow 53"/>
            <p:cNvSpPr/>
            <p:nvPr/>
          </p:nvSpPr>
          <p:spPr>
            <a:xfrm>
              <a:off x="346075" y="5805488"/>
              <a:ext cx="7127875" cy="719137"/>
            </a:xfrm>
            <a:prstGeom prst="stripedRightArrow">
              <a:avLst/>
            </a:prstGeom>
            <a:solidFill>
              <a:schemeClr val="bg1">
                <a:lumMod val="50000"/>
              </a:schemeClr>
            </a:solidFill>
            <a:ln>
              <a:solidFill>
                <a:schemeClr val="bg1">
                  <a:lumMod val="50000"/>
                </a:schemeClr>
              </a:solid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CH"/>
            </a:p>
          </p:txBody>
        </p:sp>
        <p:sp>
          <p:nvSpPr>
            <p:cNvPr id="55" name="TextBox 55"/>
            <p:cNvSpPr txBox="1">
              <a:spLocks noChangeArrowheads="1"/>
            </p:cNvSpPr>
            <p:nvPr/>
          </p:nvSpPr>
          <p:spPr bwMode="auto">
            <a:xfrm>
              <a:off x="2865438" y="6000750"/>
              <a:ext cx="2271712" cy="307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fr-FR" sz="1400" b="1" dirty="0" smtClean="0">
                  <a:solidFill>
                    <a:schemeClr val="lt1"/>
                  </a:solidFill>
                  <a:effectLst>
                    <a:outerShdw blurRad="38100" dist="38100" dir="2700000" algn="tl">
                      <a:srgbClr val="000000">
                        <a:alpha val="43137"/>
                      </a:srgbClr>
                    </a:outerShdw>
                  </a:effectLst>
                  <a:latin typeface="+mn-lt"/>
                  <a:cs typeface="+mn-cs"/>
                </a:rPr>
                <a:t>Stakeholder engagement</a:t>
              </a:r>
              <a:endParaRPr lang="fr-CH" altLang="fr-FR" sz="1400" b="1" dirty="0" smtClean="0">
                <a:solidFill>
                  <a:schemeClr val="lt1"/>
                </a:solidFill>
                <a:effectLst>
                  <a:outerShdw blurRad="38100" dist="38100" dir="2700000" algn="tl">
                    <a:srgbClr val="000000">
                      <a:alpha val="43137"/>
                    </a:srgbClr>
                  </a:outerShdw>
                </a:effectLst>
                <a:latin typeface="+mn-lt"/>
                <a:cs typeface="+mn-cs"/>
              </a:endParaRPr>
            </a:p>
          </p:txBody>
        </p:sp>
      </p:grpSp>
    </p:spTree>
    <p:extLst>
      <p:ext uri="{BB962C8B-B14F-4D97-AF65-F5344CB8AC3E}">
        <p14:creationId xmlns:p14="http://schemas.microsoft.com/office/powerpoint/2010/main" val="1304339075"/>
      </p:ext>
    </p:extLst>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wipe(left)">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wheel(1)">
                                      <p:cBhvr>
                                        <p:cTn id="17"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1969</TotalTime>
  <Words>3004</Words>
  <Application>Microsoft Office PowerPoint</Application>
  <PresentationFormat>Custom</PresentationFormat>
  <Paragraphs>329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FCPF and UNFCCC Safeguards Requirements:  Key Differences and Potential Synergies</vt:lpstr>
      <vt:lpstr>Significant Challenge to REDD+ Safeguards</vt:lpstr>
      <vt:lpstr>Safeguard Requirements: UNFCCC and FCPF</vt:lpstr>
      <vt:lpstr>Safeguard Requirements: UNFCCC and FCPF CONTENT - COMPARISON</vt:lpstr>
      <vt:lpstr>Safeguard Requirements: UNFCCC and FCPF CONTENT - ANALYSIS</vt:lpstr>
      <vt:lpstr>Safeguard Requirements: PROCESS &amp; OUTPUT - COMPARISON</vt:lpstr>
      <vt:lpstr>Safeguard Requirements: UNFCCC and FCPF PROCESS &amp; OUTPUT - ANALYSIS</vt:lpstr>
      <vt:lpstr>PowerPoint Presentation</vt:lpstr>
      <vt:lpstr>PowerPoint Presentation</vt:lpstr>
      <vt:lpstr>PowerPoint Presentation</vt:lpstr>
      <vt:lpstr>Summary: Synergies and Differences</vt:lpstr>
      <vt:lpstr>Realising Synergies and Optimising Complementarities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Differences and Potential Synergies:   Country Approach to Safeguards to meet UNFCCC Requirements  and   FCPF Safeguard Requirements</dc:title>
  <dc:creator>Jennifer Laughlin</dc:creator>
  <cp:lastModifiedBy>Steven SWAN</cp:lastModifiedBy>
  <cp:revision>98</cp:revision>
  <dcterms:created xsi:type="dcterms:W3CDTF">2016-02-24T18:41:02Z</dcterms:created>
  <dcterms:modified xsi:type="dcterms:W3CDTF">2016-04-15T14:58:54Z</dcterms:modified>
</cp:coreProperties>
</file>