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58" r:id="rId2"/>
    <p:sldId id="259" r:id="rId3"/>
    <p:sldId id="287" r:id="rId4"/>
    <p:sldId id="260" r:id="rId5"/>
    <p:sldId id="286" r:id="rId6"/>
    <p:sldId id="288" r:id="rId7"/>
    <p:sldId id="289" r:id="rId8"/>
  </p:sldIdLst>
  <p:sldSz cx="9144000" cy="6858000" type="screen4x3"/>
  <p:notesSz cx="6954838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567" autoAdjust="0"/>
    <p:restoredTop sz="86420" autoAdjust="0"/>
  </p:normalViewPr>
  <p:slideViewPr>
    <p:cSldViewPr snapToGrid="0" snapToObjects="1">
      <p:cViewPr varScale="1">
        <p:scale>
          <a:sx n="93" d="100"/>
          <a:sy n="93" d="100"/>
        </p:scale>
        <p:origin x="-234" y="-102"/>
      </p:cViewPr>
      <p:guideLst>
        <p:guide orient="horz" pos="3566"/>
        <p:guide/>
      </p:guideLst>
    </p:cSldViewPr>
  </p:slideViewPr>
  <p:outlineViewPr>
    <p:cViewPr>
      <p:scale>
        <a:sx n="33" d="100"/>
        <a:sy n="33" d="100"/>
      </p:scale>
      <p:origin x="0" y="636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0" d="100"/>
          <a:sy n="60" d="100"/>
        </p:scale>
        <p:origin x="-2490" y="-72"/>
      </p:cViewPr>
      <p:guideLst>
        <p:guide orient="horz" pos="2932"/>
        <p:guide pos="2191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5138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40175" y="0"/>
            <a:ext cx="3013075" cy="465138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pPr>
              <a:defRPr/>
            </a:pPr>
            <a:fld id="{551EFB59-F096-415D-B637-6AE7B9A95C4D}" type="datetimeFigureOut">
              <a:rPr lang="en-US"/>
              <a:pPr>
                <a:defRPr/>
              </a:pPr>
              <a:t>1/21/2010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13075" cy="465138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40175" y="8842375"/>
            <a:ext cx="3013075" cy="465138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pPr>
              <a:defRPr/>
            </a:pPr>
            <a:fld id="{5563FBA4-2C9D-4A58-8139-FB2F96087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5138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175" y="0"/>
            <a:ext cx="3013075" cy="465138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pPr>
              <a:defRPr/>
            </a:pPr>
            <a:fld id="{11AA4D0E-EC18-4545-9750-0B7ADA9A86DA}" type="datetimeFigureOut">
              <a:rPr lang="en-US"/>
              <a:pPr>
                <a:defRPr/>
              </a:pPr>
              <a:t>1/21/2010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21188"/>
            <a:ext cx="5564188" cy="4189412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13075" cy="465138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-redd.org/" TargetMode="External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hyperlink" Target="mailto:un-redd@un-redd.org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5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9" name="Freeform 8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0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850" y="339725"/>
            <a:ext cx="2360613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517792" y="2115745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idx="1"/>
          </p:nvPr>
        </p:nvSpPr>
        <p:spPr>
          <a:xfrm>
            <a:off x="539009" y="3798935"/>
            <a:ext cx="5272070" cy="57149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6" name="Freeform 5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 userDrawn="1"/>
        </p:nvSpPr>
        <p:spPr>
          <a:xfrm>
            <a:off x="558800" y="2767013"/>
            <a:ext cx="5567363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Thank you for listening!</a:t>
            </a:r>
            <a:endParaRPr lang="en-GB" sz="4000" b="1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2422525" y="119063"/>
            <a:ext cx="6615113" cy="6626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8" name="Freeform 7"/>
          <p:cNvSpPr/>
          <p:nvPr userDrawn="1"/>
        </p:nvSpPr>
        <p:spPr>
          <a:xfrm flipH="1">
            <a:off x="500063" y="3506788"/>
            <a:ext cx="8358187" cy="214312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9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75" y="3508375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963" y="5218113"/>
            <a:ext cx="22860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1785938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11913" y="246063"/>
            <a:ext cx="2360612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2522862" y="2060661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idx="1"/>
          </p:nvPr>
        </p:nvSpPr>
        <p:spPr>
          <a:xfrm>
            <a:off x="2563538" y="3786201"/>
            <a:ext cx="5272070" cy="57149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428875" y="1785938"/>
            <a:ext cx="6643688" cy="5000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643688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75" y="3508375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963" y="5218113"/>
            <a:ext cx="22860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2075" y="1785938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4896" y="1857709"/>
            <a:ext cx="6313384" cy="4576142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428875" y="71438"/>
            <a:ext cx="657225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7143750" y="6040438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</a:rPr>
              <a:t> </a:t>
            </a:r>
          </a:p>
        </p:txBody>
      </p:sp>
      <p:pic>
        <p:nvPicPr>
          <p:cNvPr id="9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0135" y="2541319"/>
            <a:ext cx="4351662" cy="4178970"/>
          </a:xfrm>
          <a:solidFill>
            <a:schemeClr val="bg1"/>
          </a:solidFill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93" y="1821226"/>
            <a:ext cx="4464407" cy="63976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754" y="2541320"/>
            <a:ext cx="4441372" cy="4178111"/>
          </a:xfrm>
          <a:solidFill>
            <a:schemeClr val="bg1"/>
          </a:solidFill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60" y="1813389"/>
            <a:ext cx="4351662" cy="63976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428875" y="71438"/>
            <a:ext cx="657225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>
            <a:off x="7143750" y="6040438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</a:rPr>
              <a:t> </a:t>
            </a:r>
          </a:p>
        </p:txBody>
      </p:sp>
      <p:pic>
        <p:nvPicPr>
          <p:cNvPr id="7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7975" y="1809163"/>
            <a:ext cx="6585698" cy="4923001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117" y="1806766"/>
            <a:ext cx="2269476" cy="4913523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lang="en-US" sz="2000" b="0" kern="12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428875" y="1785938"/>
            <a:ext cx="6572250" cy="5000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2422525" y="71438"/>
            <a:ext cx="657860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7" name="Picture 5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4728" y="1813295"/>
            <a:ext cx="6527190" cy="488495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0"/>
          </p:nvPr>
        </p:nvSpPr>
        <p:spPr>
          <a:xfrm>
            <a:off x="77117" y="1781300"/>
            <a:ext cx="2269476" cy="5005450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lang="en-US" sz="2000" b="0" kern="12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7" name="Freeform 6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8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517792" y="2115745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flipV="1">
            <a:off x="142875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6" name="Freeform 5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4179888" y="3871913"/>
            <a:ext cx="4014787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algn="l">
              <a:defRPr sz="4400" b="1" cap="none" baseline="0"/>
            </a:lvl1pPr>
          </a:lstStyle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Visit	</a:t>
            </a:r>
            <a:r>
              <a:rPr lang="en-US" sz="2400" dirty="0" smtClean="0">
                <a:solidFill>
                  <a:srgbClr val="0099CC"/>
                </a:solidFill>
                <a:latin typeface="Franklin Gothic Book" pitchFamily="34" charset="0"/>
                <a:ea typeface="+mj-ea"/>
                <a:cs typeface="+mj-cs"/>
                <a:hlinkClick r:id="rId3"/>
              </a:rPr>
              <a:t>www.un-redd.org</a:t>
            </a:r>
            <a:endParaRPr lang="en-US" sz="2400" dirty="0" smtClean="0">
              <a:solidFill>
                <a:srgbClr val="0099CC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Email	</a:t>
            </a: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  <a:hlinkClick r:id="rId4"/>
              </a:rPr>
              <a:t>un-redd@un-redd.org</a:t>
            </a:r>
            <a:endParaRPr lang="en-US" sz="2400" dirty="0" smtClean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400" dirty="0" smtClean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 </a:t>
            </a:r>
            <a:endParaRPr lang="en-GB" sz="2400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558800" y="2767013"/>
            <a:ext cx="5567363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For more information…</a:t>
            </a:r>
            <a:endParaRPr lang="en-GB" sz="4000" b="1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CC">
            <a:alpha val="1019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57213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2938" y="1785938"/>
            <a:ext cx="8043862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7" r:id="rId1"/>
    <p:sldLayoutId id="2147484148" r:id="rId2"/>
    <p:sldLayoutId id="2147484149" r:id="rId3"/>
    <p:sldLayoutId id="2147484150" r:id="rId4"/>
    <p:sldLayoutId id="2147484151" r:id="rId5"/>
    <p:sldLayoutId id="2147484152" r:id="rId6"/>
    <p:sldLayoutId id="2147484153" r:id="rId7"/>
    <p:sldLayoutId id="2147484154" r:id="rId8"/>
    <p:sldLayoutId id="2147484155" r:id="rId9"/>
    <p:sldLayoutId id="2147484156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595959"/>
          </a:solidFill>
          <a:latin typeface="Franklin Gothic Book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–"/>
        <a:defRPr sz="20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522538" y="2060575"/>
            <a:ext cx="6389687" cy="1362075"/>
          </a:xfrm>
        </p:spPr>
        <p:txBody>
          <a:bodyPr/>
          <a:lstStyle/>
          <a:p>
            <a:pPr>
              <a:defRPr/>
            </a:pPr>
            <a:r>
              <a:rPr lang="en-GB" dirty="0" smtClean="0">
                <a:latin typeface="+mj-lt"/>
              </a:rPr>
              <a:t/>
            </a:r>
            <a:br>
              <a:rPr lang="en-GB" dirty="0" smtClean="0">
                <a:latin typeface="+mj-lt"/>
              </a:rPr>
            </a:br>
            <a:r>
              <a:rPr lang="en-GB" dirty="0" smtClean="0">
                <a:latin typeface="+mj-lt"/>
              </a:rPr>
              <a:t> UN-REDD Viet Nam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3813" y="3786188"/>
            <a:ext cx="5272087" cy="1427162"/>
          </a:xfrm>
        </p:spPr>
        <p:txBody>
          <a:bodyPr/>
          <a:lstStyle/>
          <a:p>
            <a:pPr>
              <a:defRPr/>
            </a:pPr>
            <a:r>
              <a:rPr lang="en-GB" dirty="0" smtClean="0">
                <a:solidFill>
                  <a:schemeClr val="tx1"/>
                </a:solidFill>
              </a:rPr>
              <a:t>Reference Levels and Baselines</a:t>
            </a:r>
            <a:endParaRPr lang="en-GB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GB" dirty="0" smtClean="0">
                <a:solidFill>
                  <a:schemeClr val="tx1"/>
                </a:solidFill>
              </a:rPr>
              <a:t>Ha </a:t>
            </a:r>
            <a:r>
              <a:rPr lang="en-GB" dirty="0" err="1" smtClean="0">
                <a:solidFill>
                  <a:schemeClr val="tx1"/>
                </a:solidFill>
              </a:rPr>
              <a:t>Noi</a:t>
            </a:r>
            <a:r>
              <a:rPr lang="en-GB" dirty="0" smtClean="0">
                <a:solidFill>
                  <a:schemeClr val="tx1"/>
                </a:solidFill>
              </a:rPr>
              <a:t>, 21/01/2010</a:t>
            </a:r>
            <a:endParaRPr lang="en-GB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en-GB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GB" dirty="0" smtClean="0">
                <a:solidFill>
                  <a:schemeClr val="tx1"/>
                </a:solidFill>
              </a:rPr>
              <a:t>Presented by: </a:t>
            </a:r>
            <a:r>
              <a:rPr lang="en-GB" dirty="0" smtClean="0">
                <a:solidFill>
                  <a:schemeClr val="tx1"/>
                </a:solidFill>
              </a:rPr>
              <a:t>	Patrick Van </a:t>
            </a:r>
            <a:r>
              <a:rPr lang="en-GB" dirty="0" err="1" smtClean="0">
                <a:solidFill>
                  <a:schemeClr val="tx1"/>
                </a:solidFill>
              </a:rPr>
              <a:t>Laake</a:t>
            </a:r>
            <a:endParaRPr lang="en-GB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GB" dirty="0" smtClean="0">
                <a:solidFill>
                  <a:schemeClr val="tx1"/>
                </a:solidFill>
              </a:rPr>
              <a:t>	</a:t>
            </a:r>
            <a:r>
              <a:rPr lang="en-GB" dirty="0" smtClean="0">
                <a:solidFill>
                  <a:schemeClr val="tx1"/>
                </a:solidFill>
              </a:rPr>
              <a:t>	FAO consultant</a:t>
            </a:r>
            <a:endParaRPr lang="en-GB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44763" y="1857375"/>
            <a:ext cx="6313487" cy="4576763"/>
          </a:xfrm>
        </p:spPr>
        <p:txBody>
          <a:bodyPr/>
          <a:lstStyle/>
          <a:p>
            <a:pPr>
              <a:defRPr/>
            </a:pPr>
            <a:endParaRPr lang="en-GB" dirty="0" smtClean="0"/>
          </a:p>
          <a:p>
            <a:pPr>
              <a:defRPr/>
            </a:pPr>
            <a:r>
              <a:rPr lang="en-GB" dirty="0" smtClean="0"/>
              <a:t>Forest trends in Viet Nam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Basic elements of Reference Levels and Baselines</a:t>
            </a:r>
          </a:p>
          <a:p>
            <a:pPr>
              <a:defRPr/>
            </a:pPr>
            <a:r>
              <a:rPr lang="en-GB" dirty="0" smtClean="0"/>
              <a:t>Reference Levels in the Vietnamese context</a:t>
            </a:r>
          </a:p>
          <a:p>
            <a:pPr>
              <a:defRPr/>
            </a:pPr>
            <a:r>
              <a:rPr lang="en-GB" dirty="0" smtClean="0"/>
              <a:t>Recommendations</a:t>
            </a: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/>
          </a:p>
        </p:txBody>
      </p:sp>
      <p:sp>
        <p:nvSpPr>
          <p:cNvPr id="13315" name="Title 2"/>
          <p:cNvSpPr>
            <a:spLocks noGrp="1"/>
          </p:cNvSpPr>
          <p:nvPr>
            <p:ph type="title"/>
          </p:nvPr>
        </p:nvSpPr>
        <p:spPr>
          <a:xfrm>
            <a:off x="2446338" y="131763"/>
            <a:ext cx="6543675" cy="1531937"/>
          </a:xfrm>
        </p:spPr>
        <p:txBody>
          <a:bodyPr/>
          <a:lstStyle/>
          <a:p>
            <a:r>
              <a:rPr lang="en-GB" smtClean="0"/>
              <a:t>Presentation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itle 2"/>
          <p:cNvSpPr>
            <a:spLocks noGrp="1"/>
          </p:cNvSpPr>
          <p:nvPr>
            <p:ph type="title"/>
          </p:nvPr>
        </p:nvSpPr>
        <p:spPr>
          <a:xfrm>
            <a:off x="2446338" y="131763"/>
            <a:ext cx="6543675" cy="1531937"/>
          </a:xfrm>
        </p:spPr>
        <p:txBody>
          <a:bodyPr/>
          <a:lstStyle/>
          <a:p>
            <a:r>
              <a:rPr lang="en-US" dirty="0" smtClean="0"/>
              <a:t>Forest trends in Viet Nam</a:t>
            </a:r>
            <a:endParaRPr lang="en-US" dirty="0" smtClean="0"/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Viet Nam has seen very high deforestation until about 1992</a:t>
            </a:r>
          </a:p>
          <a:p>
            <a:pPr>
              <a:defRPr/>
            </a:pPr>
            <a:r>
              <a:rPr lang="en-US" dirty="0" smtClean="0"/>
              <a:t>Decrees 327 (1992) and 661 (1997) have established a turn-around</a:t>
            </a:r>
          </a:p>
          <a:p>
            <a:pPr>
              <a:defRPr/>
            </a:pPr>
            <a:r>
              <a:rPr lang="en-US" dirty="0" smtClean="0"/>
              <a:t>Current trend shows reforestation of up to 3% per year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itle 2"/>
          <p:cNvSpPr>
            <a:spLocks noGrp="1"/>
          </p:cNvSpPr>
          <p:nvPr>
            <p:ph type="title"/>
          </p:nvPr>
        </p:nvSpPr>
        <p:spPr>
          <a:xfrm>
            <a:off x="2446338" y="131763"/>
            <a:ext cx="6543675" cy="1531937"/>
          </a:xfrm>
        </p:spPr>
        <p:txBody>
          <a:bodyPr/>
          <a:lstStyle/>
          <a:p>
            <a:r>
              <a:rPr lang="en-US" sz="3600" dirty="0" smtClean="0"/>
              <a:t>Reference Levels and Baselines</a:t>
            </a:r>
            <a:br>
              <a:rPr lang="en-US" sz="3600" dirty="0" smtClean="0"/>
            </a:br>
            <a:r>
              <a:rPr lang="en-US" sz="3600" dirty="0" smtClean="0"/>
              <a:t>Terminology</a:t>
            </a:r>
            <a:endParaRPr lang="en-GB" sz="3600" dirty="0" smtClean="0"/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 </a:t>
            </a:r>
            <a:r>
              <a:rPr lang="en-US" b="1" dirty="0" smtClean="0"/>
              <a:t>reference level</a:t>
            </a:r>
            <a:r>
              <a:rPr lang="en-US" dirty="0" smtClean="0"/>
              <a:t> </a:t>
            </a:r>
            <a:r>
              <a:rPr lang="en-US" dirty="0" smtClean="0"/>
              <a:t>(RL) is a sequence of amounts over time</a:t>
            </a:r>
          </a:p>
          <a:p>
            <a:pPr>
              <a:defRPr/>
            </a:pPr>
            <a:r>
              <a:rPr lang="en-US" dirty="0" smtClean="0"/>
              <a:t>Properties of a RL:</a:t>
            </a:r>
          </a:p>
          <a:p>
            <a:pPr lvl="1">
              <a:defRPr/>
            </a:pPr>
            <a:r>
              <a:rPr lang="en-US" b="1" dirty="0" smtClean="0"/>
              <a:t>Scope</a:t>
            </a:r>
            <a:r>
              <a:rPr lang="en-US" dirty="0" smtClean="0"/>
              <a:t>: What is included in the RL</a:t>
            </a:r>
          </a:p>
          <a:p>
            <a:pPr lvl="1">
              <a:defRPr/>
            </a:pPr>
            <a:r>
              <a:rPr lang="en-US" b="1" dirty="0" smtClean="0"/>
              <a:t>Scale: </a:t>
            </a:r>
            <a:r>
              <a:rPr lang="en-US" dirty="0" smtClean="0"/>
              <a:t>Geographical area from which it is derived or to which it is applied</a:t>
            </a:r>
          </a:p>
          <a:p>
            <a:pPr lvl="1">
              <a:defRPr/>
            </a:pPr>
            <a:r>
              <a:rPr lang="en-US" b="1" dirty="0" smtClean="0"/>
              <a:t>Period:</a:t>
            </a:r>
            <a:r>
              <a:rPr lang="en-US" dirty="0" smtClean="0"/>
              <a:t> over which the RL is calculated</a:t>
            </a:r>
          </a:p>
          <a:p>
            <a:pPr>
              <a:defRPr/>
            </a:pPr>
            <a:r>
              <a:rPr lang="en-US" dirty="0" smtClean="0"/>
              <a:t>An RL of emissions of CO</a:t>
            </a:r>
            <a:r>
              <a:rPr lang="en-US" baseline="-25000" dirty="0" smtClean="0"/>
              <a:t>2</a:t>
            </a:r>
            <a:r>
              <a:rPr lang="en-US" dirty="0" smtClean="0"/>
              <a:t>e is called a </a:t>
            </a:r>
            <a:r>
              <a:rPr lang="en-US" b="1" dirty="0" smtClean="0"/>
              <a:t>reference emission level</a:t>
            </a:r>
            <a:r>
              <a:rPr lang="en-US" dirty="0" smtClean="0"/>
              <a:t> (REL)</a:t>
            </a:r>
          </a:p>
          <a:p>
            <a:pPr>
              <a:defRPr/>
            </a:pPr>
            <a:r>
              <a:rPr lang="en-US" dirty="0" smtClean="0"/>
              <a:t>An RL of past amounts is </a:t>
            </a:r>
            <a:r>
              <a:rPr lang="en-US" b="1" dirty="0" smtClean="0"/>
              <a:t>retrospective</a:t>
            </a:r>
            <a:r>
              <a:rPr lang="en-US" dirty="0" smtClean="0"/>
              <a:t> (historical)</a:t>
            </a:r>
          </a:p>
          <a:p>
            <a:pPr>
              <a:defRPr/>
            </a:pPr>
            <a:r>
              <a:rPr lang="en-US" dirty="0" smtClean="0"/>
              <a:t>An RL of future amounts is </a:t>
            </a:r>
            <a:r>
              <a:rPr lang="en-US" b="1" dirty="0" smtClean="0"/>
              <a:t>prospective</a:t>
            </a:r>
            <a:r>
              <a:rPr lang="en-US" dirty="0" smtClean="0"/>
              <a:t> (projected)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50" y="1857375"/>
            <a:ext cx="8715375" cy="464343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The </a:t>
            </a:r>
            <a:r>
              <a:rPr lang="en-US" b="1" dirty="0" smtClean="0"/>
              <a:t>baseline</a:t>
            </a:r>
            <a:r>
              <a:rPr lang="en-US" dirty="0" smtClean="0"/>
              <a:t> is a special kind of RL: The RL without REDD interventions</a:t>
            </a:r>
          </a:p>
          <a:p>
            <a:pPr>
              <a:defRPr/>
            </a:pPr>
            <a:r>
              <a:rPr lang="en-US" dirty="0" smtClean="0"/>
              <a:t>Past amounts are reflected in the </a:t>
            </a:r>
            <a:r>
              <a:rPr lang="en-US" b="1" dirty="0" smtClean="0"/>
              <a:t>historical baseline</a:t>
            </a:r>
            <a:r>
              <a:rPr lang="en-US" dirty="0" smtClean="0"/>
              <a:t> (retrospective)</a:t>
            </a:r>
          </a:p>
          <a:p>
            <a:pPr>
              <a:defRPr/>
            </a:pPr>
            <a:r>
              <a:rPr lang="en-US" dirty="0" smtClean="0"/>
              <a:t>Future amounts are reflected in the </a:t>
            </a:r>
            <a:r>
              <a:rPr lang="en-US" b="1" dirty="0" smtClean="0"/>
              <a:t>business-as-usual baseline</a:t>
            </a:r>
            <a:r>
              <a:rPr lang="en-US" dirty="0" smtClean="0"/>
              <a:t> (BAU) (prospective)</a:t>
            </a:r>
          </a:p>
          <a:p>
            <a:pPr>
              <a:defRPr/>
            </a:pPr>
            <a:r>
              <a:rPr lang="en-US" dirty="0" smtClean="0"/>
              <a:t>Adjustments:</a:t>
            </a:r>
          </a:p>
          <a:p>
            <a:pPr lvl="1">
              <a:defRPr/>
            </a:pPr>
            <a:r>
              <a:rPr lang="en-US" b="1" dirty="0" smtClean="0"/>
              <a:t>Development adjustment factor</a:t>
            </a:r>
            <a:r>
              <a:rPr lang="en-US" dirty="0" smtClean="0"/>
              <a:t> (DAF) accounts for low deforestation rates and low technological capacity – not applicable to Viet Nam</a:t>
            </a:r>
          </a:p>
          <a:p>
            <a:pPr lvl="1">
              <a:defRPr/>
            </a:pPr>
            <a:r>
              <a:rPr lang="en-US" b="1" dirty="0" smtClean="0"/>
              <a:t>Crediting baseline</a:t>
            </a:r>
            <a:r>
              <a:rPr lang="en-US" dirty="0" smtClean="0"/>
              <a:t> applies a discount to the BAU baseline – emission reductions are compared against it to determine benefits</a:t>
            </a:r>
            <a:endParaRPr lang="en-GB" b="1" dirty="0" smtClean="0"/>
          </a:p>
        </p:txBody>
      </p:sp>
      <p:sp>
        <p:nvSpPr>
          <p:cNvPr id="17411" name="Title 2"/>
          <p:cNvSpPr>
            <a:spLocks noGrp="1"/>
          </p:cNvSpPr>
          <p:nvPr>
            <p:ph type="title"/>
          </p:nvPr>
        </p:nvSpPr>
        <p:spPr>
          <a:xfrm>
            <a:off x="2446338" y="131763"/>
            <a:ext cx="6543675" cy="1531937"/>
          </a:xfrm>
        </p:spPr>
        <p:txBody>
          <a:bodyPr/>
          <a:lstStyle/>
          <a:p>
            <a:r>
              <a:rPr lang="en-US" sz="3600" dirty="0" smtClean="0"/>
              <a:t>Reference Levels and Baselines</a:t>
            </a:r>
            <a:br>
              <a:rPr lang="en-US" sz="3600" dirty="0" smtClean="0"/>
            </a:br>
            <a:r>
              <a:rPr lang="en-US" sz="3600" dirty="0" smtClean="0"/>
              <a:t>Terminology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/>
          <p:cNvSpPr/>
          <p:nvPr/>
        </p:nvSpPr>
        <p:spPr>
          <a:xfrm>
            <a:off x="1232900" y="2024010"/>
            <a:ext cx="5080102" cy="2915432"/>
          </a:xfrm>
          <a:custGeom>
            <a:avLst/>
            <a:gdLst>
              <a:gd name="connsiteX0" fmla="*/ 0 w 5095982"/>
              <a:gd name="connsiteY0" fmla="*/ 0 h 2476072"/>
              <a:gd name="connsiteX1" fmla="*/ 832207 w 5095982"/>
              <a:gd name="connsiteY1" fmla="*/ 1222625 h 2476072"/>
              <a:gd name="connsiteX2" fmla="*/ 1910993 w 5095982"/>
              <a:gd name="connsiteY2" fmla="*/ 2198670 h 2476072"/>
              <a:gd name="connsiteX3" fmla="*/ 3051425 w 5095982"/>
              <a:gd name="connsiteY3" fmla="*/ 2424701 h 2476072"/>
              <a:gd name="connsiteX4" fmla="*/ 4397339 w 5095982"/>
              <a:gd name="connsiteY4" fmla="*/ 1890445 h 2476072"/>
              <a:gd name="connsiteX5" fmla="*/ 5095982 w 5095982"/>
              <a:gd name="connsiteY5" fmla="*/ 1479479 h 2476072"/>
              <a:gd name="connsiteX0" fmla="*/ 0 w 5095982"/>
              <a:gd name="connsiteY0" fmla="*/ 0 h 2634607"/>
              <a:gd name="connsiteX1" fmla="*/ 832207 w 5095982"/>
              <a:gd name="connsiteY1" fmla="*/ 1222625 h 2634607"/>
              <a:gd name="connsiteX2" fmla="*/ 1910993 w 5095982"/>
              <a:gd name="connsiteY2" fmla="*/ 2198670 h 2634607"/>
              <a:gd name="connsiteX3" fmla="*/ 3051425 w 5095982"/>
              <a:gd name="connsiteY3" fmla="*/ 2424701 h 2634607"/>
              <a:gd name="connsiteX4" fmla="*/ 3071477 w 5095982"/>
              <a:gd name="connsiteY4" fmla="*/ 2545564 h 2634607"/>
              <a:gd name="connsiteX5" fmla="*/ 4397339 w 5095982"/>
              <a:gd name="connsiteY5" fmla="*/ 1890445 h 2634607"/>
              <a:gd name="connsiteX6" fmla="*/ 5095982 w 5095982"/>
              <a:gd name="connsiteY6" fmla="*/ 1479479 h 2634607"/>
              <a:gd name="connsiteX0" fmla="*/ 0 w 5095982"/>
              <a:gd name="connsiteY0" fmla="*/ 0 h 2476072"/>
              <a:gd name="connsiteX1" fmla="*/ 832207 w 5095982"/>
              <a:gd name="connsiteY1" fmla="*/ 1222625 h 2476072"/>
              <a:gd name="connsiteX2" fmla="*/ 1910993 w 5095982"/>
              <a:gd name="connsiteY2" fmla="*/ 2198670 h 2476072"/>
              <a:gd name="connsiteX3" fmla="*/ 3051425 w 5095982"/>
              <a:gd name="connsiteY3" fmla="*/ 2424701 h 2476072"/>
              <a:gd name="connsiteX4" fmla="*/ 4397339 w 5095982"/>
              <a:gd name="connsiteY4" fmla="*/ 1890445 h 2476072"/>
              <a:gd name="connsiteX5" fmla="*/ 5095982 w 5095982"/>
              <a:gd name="connsiteY5" fmla="*/ 1479479 h 2476072"/>
              <a:gd name="connsiteX0" fmla="*/ 0 w 5095982"/>
              <a:gd name="connsiteY0" fmla="*/ 0 h 2634607"/>
              <a:gd name="connsiteX1" fmla="*/ 832207 w 5095982"/>
              <a:gd name="connsiteY1" fmla="*/ 1222625 h 2634607"/>
              <a:gd name="connsiteX2" fmla="*/ 1910993 w 5095982"/>
              <a:gd name="connsiteY2" fmla="*/ 2198670 h 2634607"/>
              <a:gd name="connsiteX3" fmla="*/ 3051425 w 5095982"/>
              <a:gd name="connsiteY3" fmla="*/ 2424701 h 2634607"/>
              <a:gd name="connsiteX4" fmla="*/ 3061203 w 5095982"/>
              <a:gd name="connsiteY4" fmla="*/ 2545564 h 2634607"/>
              <a:gd name="connsiteX5" fmla="*/ 4397339 w 5095982"/>
              <a:gd name="connsiteY5" fmla="*/ 1890445 h 2634607"/>
              <a:gd name="connsiteX6" fmla="*/ 5095982 w 5095982"/>
              <a:gd name="connsiteY6" fmla="*/ 1479479 h 2634607"/>
              <a:gd name="connsiteX0" fmla="*/ 0 w 5095982"/>
              <a:gd name="connsiteY0" fmla="*/ 0 h 2634607"/>
              <a:gd name="connsiteX1" fmla="*/ 832207 w 5095982"/>
              <a:gd name="connsiteY1" fmla="*/ 1222625 h 2634607"/>
              <a:gd name="connsiteX2" fmla="*/ 1910993 w 5095982"/>
              <a:gd name="connsiteY2" fmla="*/ 2198670 h 2634607"/>
              <a:gd name="connsiteX3" fmla="*/ 3051425 w 5095982"/>
              <a:gd name="connsiteY3" fmla="*/ 2424701 h 2634607"/>
              <a:gd name="connsiteX4" fmla="*/ 3061203 w 5095982"/>
              <a:gd name="connsiteY4" fmla="*/ 2545564 h 2634607"/>
              <a:gd name="connsiteX5" fmla="*/ 4397339 w 5095982"/>
              <a:gd name="connsiteY5" fmla="*/ 1890445 h 2634607"/>
              <a:gd name="connsiteX6" fmla="*/ 4634071 w 5095982"/>
              <a:gd name="connsiteY6" fmla="*/ 2470367 h 2634607"/>
              <a:gd name="connsiteX7" fmla="*/ 5095982 w 5095982"/>
              <a:gd name="connsiteY7" fmla="*/ 1479479 h 2634607"/>
              <a:gd name="connsiteX0" fmla="*/ 0 w 5095982"/>
              <a:gd name="connsiteY0" fmla="*/ 0 h 2648048"/>
              <a:gd name="connsiteX1" fmla="*/ 832207 w 5095982"/>
              <a:gd name="connsiteY1" fmla="*/ 1222625 h 2648048"/>
              <a:gd name="connsiteX2" fmla="*/ 1910993 w 5095982"/>
              <a:gd name="connsiteY2" fmla="*/ 2198670 h 2648048"/>
              <a:gd name="connsiteX3" fmla="*/ 3051425 w 5095982"/>
              <a:gd name="connsiteY3" fmla="*/ 2424701 h 2648048"/>
              <a:gd name="connsiteX4" fmla="*/ 3061203 w 5095982"/>
              <a:gd name="connsiteY4" fmla="*/ 2545564 h 2648048"/>
              <a:gd name="connsiteX5" fmla="*/ 4634071 w 5095982"/>
              <a:gd name="connsiteY5" fmla="*/ 2470367 h 2648048"/>
              <a:gd name="connsiteX6" fmla="*/ 5095982 w 5095982"/>
              <a:gd name="connsiteY6" fmla="*/ 1479479 h 2648048"/>
              <a:gd name="connsiteX0" fmla="*/ 0 w 5095982"/>
              <a:gd name="connsiteY0" fmla="*/ 0 h 2648048"/>
              <a:gd name="connsiteX1" fmla="*/ 832207 w 5095982"/>
              <a:gd name="connsiteY1" fmla="*/ 1222625 h 2648048"/>
              <a:gd name="connsiteX2" fmla="*/ 1910993 w 5095982"/>
              <a:gd name="connsiteY2" fmla="*/ 2198670 h 2648048"/>
              <a:gd name="connsiteX3" fmla="*/ 3061203 w 5095982"/>
              <a:gd name="connsiteY3" fmla="*/ 2545564 h 2648048"/>
              <a:gd name="connsiteX4" fmla="*/ 4634071 w 5095982"/>
              <a:gd name="connsiteY4" fmla="*/ 2470367 h 2648048"/>
              <a:gd name="connsiteX5" fmla="*/ 5095982 w 5095982"/>
              <a:gd name="connsiteY5" fmla="*/ 1479479 h 2648048"/>
              <a:gd name="connsiteX0" fmla="*/ 0 w 4634071"/>
              <a:gd name="connsiteY0" fmla="*/ 0 h 2648048"/>
              <a:gd name="connsiteX1" fmla="*/ 832207 w 4634071"/>
              <a:gd name="connsiteY1" fmla="*/ 1222625 h 2648048"/>
              <a:gd name="connsiteX2" fmla="*/ 1910993 w 4634071"/>
              <a:gd name="connsiteY2" fmla="*/ 2198670 h 2648048"/>
              <a:gd name="connsiteX3" fmla="*/ 3061203 w 4634071"/>
              <a:gd name="connsiteY3" fmla="*/ 2545564 h 2648048"/>
              <a:gd name="connsiteX4" fmla="*/ 4634071 w 4634071"/>
              <a:gd name="connsiteY4" fmla="*/ 2470367 h 2648048"/>
              <a:gd name="connsiteX0" fmla="*/ 0 w 4634071"/>
              <a:gd name="connsiteY0" fmla="*/ 0 h 2936930"/>
              <a:gd name="connsiteX1" fmla="*/ 832207 w 4634071"/>
              <a:gd name="connsiteY1" fmla="*/ 1222625 h 2936930"/>
              <a:gd name="connsiteX2" fmla="*/ 1910993 w 4634071"/>
              <a:gd name="connsiteY2" fmla="*/ 2198670 h 2936930"/>
              <a:gd name="connsiteX3" fmla="*/ 3061203 w 4634071"/>
              <a:gd name="connsiteY3" fmla="*/ 2545564 h 2936930"/>
              <a:gd name="connsiteX4" fmla="*/ 4634071 w 4634071"/>
              <a:gd name="connsiteY4" fmla="*/ 2759249 h 2936930"/>
              <a:gd name="connsiteX0" fmla="*/ 0 w 4634071"/>
              <a:gd name="connsiteY0" fmla="*/ 0 h 2783231"/>
              <a:gd name="connsiteX1" fmla="*/ 832207 w 4634071"/>
              <a:gd name="connsiteY1" fmla="*/ 1222625 h 2783231"/>
              <a:gd name="connsiteX2" fmla="*/ 1910993 w 4634071"/>
              <a:gd name="connsiteY2" fmla="*/ 2198670 h 2783231"/>
              <a:gd name="connsiteX3" fmla="*/ 3061203 w 4634071"/>
              <a:gd name="connsiteY3" fmla="*/ 2545564 h 2783231"/>
              <a:gd name="connsiteX4" fmla="*/ 4634071 w 4634071"/>
              <a:gd name="connsiteY4" fmla="*/ 2759249 h 2783231"/>
              <a:gd name="connsiteX0" fmla="*/ 0 w 4634071"/>
              <a:gd name="connsiteY0" fmla="*/ 0 h 2783231"/>
              <a:gd name="connsiteX1" fmla="*/ 832207 w 4634071"/>
              <a:gd name="connsiteY1" fmla="*/ 1222625 h 2783231"/>
              <a:gd name="connsiteX2" fmla="*/ 1910993 w 4634071"/>
              <a:gd name="connsiteY2" fmla="*/ 2198670 h 2783231"/>
              <a:gd name="connsiteX3" fmla="*/ 3061203 w 4634071"/>
              <a:gd name="connsiteY3" fmla="*/ 2545564 h 2783231"/>
              <a:gd name="connsiteX4" fmla="*/ 4634071 w 4634071"/>
              <a:gd name="connsiteY4" fmla="*/ 2759249 h 2783231"/>
              <a:gd name="connsiteX0" fmla="*/ 0 w 4634071"/>
              <a:gd name="connsiteY0" fmla="*/ 0 h 2783231"/>
              <a:gd name="connsiteX1" fmla="*/ 832207 w 4634071"/>
              <a:gd name="connsiteY1" fmla="*/ 1222625 h 2783231"/>
              <a:gd name="connsiteX2" fmla="*/ 1910993 w 4634071"/>
              <a:gd name="connsiteY2" fmla="*/ 2198670 h 2783231"/>
              <a:gd name="connsiteX3" fmla="*/ 3061203 w 4634071"/>
              <a:gd name="connsiteY3" fmla="*/ 2545564 h 2783231"/>
              <a:gd name="connsiteX4" fmla="*/ 4634071 w 4634071"/>
              <a:gd name="connsiteY4" fmla="*/ 2759249 h 2783231"/>
              <a:gd name="connsiteX0" fmla="*/ 0 w 5080102"/>
              <a:gd name="connsiteY0" fmla="*/ 0 h 2783231"/>
              <a:gd name="connsiteX1" fmla="*/ 832207 w 5080102"/>
              <a:gd name="connsiteY1" fmla="*/ 1222625 h 2783231"/>
              <a:gd name="connsiteX2" fmla="*/ 1910993 w 5080102"/>
              <a:gd name="connsiteY2" fmla="*/ 2198670 h 2783231"/>
              <a:gd name="connsiteX3" fmla="*/ 3061203 w 5080102"/>
              <a:gd name="connsiteY3" fmla="*/ 2545564 h 2783231"/>
              <a:gd name="connsiteX4" fmla="*/ 5080102 w 5080102"/>
              <a:gd name="connsiteY4" fmla="*/ 2759249 h 2783231"/>
              <a:gd name="connsiteX0" fmla="*/ 0 w 5080102"/>
              <a:gd name="connsiteY0" fmla="*/ 0 h 2783231"/>
              <a:gd name="connsiteX1" fmla="*/ 832207 w 5080102"/>
              <a:gd name="connsiteY1" fmla="*/ 1222625 h 2783231"/>
              <a:gd name="connsiteX2" fmla="*/ 1910993 w 5080102"/>
              <a:gd name="connsiteY2" fmla="*/ 2198670 h 2783231"/>
              <a:gd name="connsiteX3" fmla="*/ 3061203 w 5080102"/>
              <a:gd name="connsiteY3" fmla="*/ 2677765 h 2783231"/>
              <a:gd name="connsiteX4" fmla="*/ 5080102 w 5080102"/>
              <a:gd name="connsiteY4" fmla="*/ 2759249 h 2783231"/>
              <a:gd name="connsiteX0" fmla="*/ 0 w 5080102"/>
              <a:gd name="connsiteY0" fmla="*/ 0 h 2915432"/>
              <a:gd name="connsiteX1" fmla="*/ 832207 w 5080102"/>
              <a:gd name="connsiteY1" fmla="*/ 1222625 h 2915432"/>
              <a:gd name="connsiteX2" fmla="*/ 1910993 w 5080102"/>
              <a:gd name="connsiteY2" fmla="*/ 2198670 h 2915432"/>
              <a:gd name="connsiteX3" fmla="*/ 3061203 w 5080102"/>
              <a:gd name="connsiteY3" fmla="*/ 2677765 h 2915432"/>
              <a:gd name="connsiteX4" fmla="*/ 5080102 w 5080102"/>
              <a:gd name="connsiteY4" fmla="*/ 2891450 h 2915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0102" h="2915432">
                <a:moveTo>
                  <a:pt x="0" y="0"/>
                </a:moveTo>
                <a:cubicBezTo>
                  <a:pt x="256854" y="428090"/>
                  <a:pt x="513708" y="856180"/>
                  <a:pt x="832207" y="1222625"/>
                </a:cubicBezTo>
                <a:cubicBezTo>
                  <a:pt x="1150706" y="1589070"/>
                  <a:pt x="1539494" y="1956147"/>
                  <a:pt x="1910993" y="2198670"/>
                </a:cubicBezTo>
                <a:cubicBezTo>
                  <a:pt x="2282492" y="2441193"/>
                  <a:pt x="2599609" y="2588093"/>
                  <a:pt x="3061203" y="2677765"/>
                </a:cubicBezTo>
                <a:cubicBezTo>
                  <a:pt x="3332399" y="2733454"/>
                  <a:pt x="4687217" y="2915432"/>
                  <a:pt x="5080102" y="2891450"/>
                </a:cubicBezTo>
              </a:path>
            </a:pathLst>
          </a:cu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Business-as-usual?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017218" y="3958836"/>
            <a:ext cx="397912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622" y="5661025"/>
            <a:ext cx="7485165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1232899" y="2024009"/>
            <a:ext cx="5095982" cy="2476072"/>
          </a:xfrm>
          <a:custGeom>
            <a:avLst/>
            <a:gdLst>
              <a:gd name="connsiteX0" fmla="*/ 0 w 5095982"/>
              <a:gd name="connsiteY0" fmla="*/ 0 h 2476072"/>
              <a:gd name="connsiteX1" fmla="*/ 832207 w 5095982"/>
              <a:gd name="connsiteY1" fmla="*/ 1222625 h 2476072"/>
              <a:gd name="connsiteX2" fmla="*/ 1910993 w 5095982"/>
              <a:gd name="connsiteY2" fmla="*/ 2198670 h 2476072"/>
              <a:gd name="connsiteX3" fmla="*/ 3051425 w 5095982"/>
              <a:gd name="connsiteY3" fmla="*/ 2424701 h 2476072"/>
              <a:gd name="connsiteX4" fmla="*/ 4397339 w 5095982"/>
              <a:gd name="connsiteY4" fmla="*/ 1890445 h 2476072"/>
              <a:gd name="connsiteX5" fmla="*/ 5095982 w 5095982"/>
              <a:gd name="connsiteY5" fmla="*/ 1479479 h 2476072"/>
              <a:gd name="connsiteX0" fmla="*/ 0 w 5095982"/>
              <a:gd name="connsiteY0" fmla="*/ 0 h 2556902"/>
              <a:gd name="connsiteX1" fmla="*/ 832207 w 5095982"/>
              <a:gd name="connsiteY1" fmla="*/ 1222625 h 2556902"/>
              <a:gd name="connsiteX2" fmla="*/ 1910993 w 5095982"/>
              <a:gd name="connsiteY2" fmla="*/ 2198670 h 2556902"/>
              <a:gd name="connsiteX3" fmla="*/ 3051425 w 5095982"/>
              <a:gd name="connsiteY3" fmla="*/ 2424701 h 2556902"/>
              <a:gd name="connsiteX4" fmla="*/ 3051425 w 5095982"/>
              <a:gd name="connsiteY4" fmla="*/ 2556902 h 2556902"/>
              <a:gd name="connsiteX5" fmla="*/ 4397339 w 5095982"/>
              <a:gd name="connsiteY5" fmla="*/ 1890445 h 2556902"/>
              <a:gd name="connsiteX6" fmla="*/ 5095982 w 5095982"/>
              <a:gd name="connsiteY6" fmla="*/ 1479479 h 2556902"/>
              <a:gd name="connsiteX0" fmla="*/ 0 w 5095982"/>
              <a:gd name="connsiteY0" fmla="*/ 0 h 2476072"/>
              <a:gd name="connsiteX1" fmla="*/ 832207 w 5095982"/>
              <a:gd name="connsiteY1" fmla="*/ 1222625 h 2476072"/>
              <a:gd name="connsiteX2" fmla="*/ 1910993 w 5095982"/>
              <a:gd name="connsiteY2" fmla="*/ 2198670 h 2476072"/>
              <a:gd name="connsiteX3" fmla="*/ 3051425 w 5095982"/>
              <a:gd name="connsiteY3" fmla="*/ 2424701 h 2476072"/>
              <a:gd name="connsiteX4" fmla="*/ 4397339 w 5095982"/>
              <a:gd name="connsiteY4" fmla="*/ 1890445 h 2476072"/>
              <a:gd name="connsiteX5" fmla="*/ 5095982 w 5095982"/>
              <a:gd name="connsiteY5" fmla="*/ 1479479 h 2476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95982" h="2476072">
                <a:moveTo>
                  <a:pt x="0" y="0"/>
                </a:moveTo>
                <a:cubicBezTo>
                  <a:pt x="256854" y="428090"/>
                  <a:pt x="513708" y="856180"/>
                  <a:pt x="832207" y="1222625"/>
                </a:cubicBezTo>
                <a:cubicBezTo>
                  <a:pt x="1150706" y="1589070"/>
                  <a:pt x="1541123" y="1998324"/>
                  <a:pt x="1910993" y="2198670"/>
                </a:cubicBezTo>
                <a:cubicBezTo>
                  <a:pt x="2280863" y="2399016"/>
                  <a:pt x="2637034" y="2476072"/>
                  <a:pt x="3051425" y="2424701"/>
                </a:cubicBezTo>
                <a:cubicBezTo>
                  <a:pt x="3465816" y="2373330"/>
                  <a:pt x="4056580" y="2047982"/>
                  <a:pt x="4397339" y="1890445"/>
                </a:cubicBezTo>
                <a:cubicBezTo>
                  <a:pt x="4738098" y="1710875"/>
                  <a:pt x="4917040" y="1606193"/>
                  <a:pt x="5095982" y="1479479"/>
                </a:cubicBez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rot="16200000" flipH="1">
            <a:off x="3202364" y="4141401"/>
            <a:ext cx="3579070" cy="36513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4982966" y="3051425"/>
            <a:ext cx="1345915" cy="1150705"/>
          </a:xfrm>
          <a:custGeom>
            <a:avLst/>
            <a:gdLst>
              <a:gd name="connsiteX0" fmla="*/ 0 w 1345915"/>
              <a:gd name="connsiteY0" fmla="*/ 1150705 h 1150705"/>
              <a:gd name="connsiteX1" fmla="*/ 678095 w 1345915"/>
              <a:gd name="connsiteY1" fmla="*/ 729465 h 1150705"/>
              <a:gd name="connsiteX2" fmla="*/ 1345915 w 1345915"/>
              <a:gd name="connsiteY2" fmla="*/ 0 h 1150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45915" h="1150705">
                <a:moveTo>
                  <a:pt x="0" y="1150705"/>
                </a:moveTo>
                <a:cubicBezTo>
                  <a:pt x="226888" y="1035977"/>
                  <a:pt x="453776" y="921249"/>
                  <a:pt x="678095" y="729465"/>
                </a:cubicBezTo>
                <a:cubicBezTo>
                  <a:pt x="902414" y="537681"/>
                  <a:pt x="1124164" y="268840"/>
                  <a:pt x="1345915" y="0"/>
                </a:cubicBezTo>
              </a:path>
            </a:pathLst>
          </a:cu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5010156" y="3648914"/>
            <a:ext cx="1345915" cy="1150705"/>
          </a:xfrm>
          <a:custGeom>
            <a:avLst/>
            <a:gdLst>
              <a:gd name="connsiteX0" fmla="*/ 0 w 1345915"/>
              <a:gd name="connsiteY0" fmla="*/ 1150705 h 1150705"/>
              <a:gd name="connsiteX1" fmla="*/ 678095 w 1345915"/>
              <a:gd name="connsiteY1" fmla="*/ 729465 h 1150705"/>
              <a:gd name="connsiteX2" fmla="*/ 1345915 w 1345915"/>
              <a:gd name="connsiteY2" fmla="*/ 0 h 1150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45915" h="1150705">
                <a:moveTo>
                  <a:pt x="0" y="1150705"/>
                </a:moveTo>
                <a:cubicBezTo>
                  <a:pt x="226888" y="1035977"/>
                  <a:pt x="453776" y="921249"/>
                  <a:pt x="678095" y="729465"/>
                </a:cubicBezTo>
                <a:cubicBezTo>
                  <a:pt x="902414" y="537681"/>
                  <a:pt x="1124164" y="268840"/>
                  <a:pt x="1345915" y="0"/>
                </a:cubicBezTo>
              </a:path>
            </a:pathLst>
          </a:cu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 rot="16200000">
            <a:off x="4590811" y="6050305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REDD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 rot="16200000">
            <a:off x="2372670" y="3274017"/>
            <a:ext cx="1572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Decree 327 and 661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 rot="16200000">
            <a:off x="19384" y="3359649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Forest area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297603" y="5815625"/>
            <a:ext cx="689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732926" y="4798031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Plantations!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356071" y="3195532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REDD actions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034283" y="2024010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Historical baseline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774076" y="2024010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BAU baseline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6" grpId="0" animBg="1"/>
      <p:bldP spid="28" grpId="0" animBg="1"/>
      <p:bldP spid="29" grpId="0"/>
      <p:bldP spid="30" grpId="0"/>
      <p:bldP spid="33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clear distinction should be made between the different concepts in the establishment of RLs and baselines</a:t>
            </a:r>
          </a:p>
          <a:p>
            <a:r>
              <a:rPr lang="en-US" dirty="0" smtClean="0"/>
              <a:t>Better data means more accurate baselines</a:t>
            </a:r>
          </a:p>
          <a:p>
            <a:pPr lvl="1"/>
            <a:r>
              <a:rPr lang="en-US" dirty="0" smtClean="0"/>
              <a:t>More confidence in emission reduction estimates</a:t>
            </a:r>
          </a:p>
          <a:p>
            <a:pPr lvl="1"/>
            <a:r>
              <a:rPr lang="en-US" dirty="0" smtClean="0"/>
              <a:t>Less “discount” in the crediting baseline</a:t>
            </a:r>
          </a:p>
          <a:p>
            <a:pPr lvl="1"/>
            <a:r>
              <a:rPr lang="en-US" dirty="0" smtClean="0"/>
              <a:t>A longer time series at lower resolution may be better than a few inventory dates at high resolution. Combination will be best</a:t>
            </a:r>
          </a:p>
          <a:p>
            <a:r>
              <a:rPr lang="en-US" dirty="0" smtClean="0"/>
              <a:t>Incorporate Decrees 327 and 661 as national circumstances</a:t>
            </a:r>
          </a:p>
          <a:p>
            <a:pPr lvl="1"/>
            <a:r>
              <a:rPr lang="en-US" dirty="0" smtClean="0"/>
              <a:t>Viet Nam should not be punished for investing early in sustainable forest management and reforestation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1107</TotalTime>
  <Words>347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UN-REDD Viet Nam</vt:lpstr>
      <vt:lpstr>Presentation structure</vt:lpstr>
      <vt:lpstr>Forest trends in Viet Nam</vt:lpstr>
      <vt:lpstr>Reference Levels and Baselines Terminology</vt:lpstr>
      <vt:lpstr>Reference Levels and Baselines Terminology</vt:lpstr>
      <vt:lpstr>Business-as-usual?</vt:lpstr>
      <vt:lpstr>Recommendations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Isabelle</dc:creator>
  <cp:lastModifiedBy>Admin</cp:lastModifiedBy>
  <cp:revision>182</cp:revision>
  <dcterms:created xsi:type="dcterms:W3CDTF">2009-05-15T09:37:26Z</dcterms:created>
  <dcterms:modified xsi:type="dcterms:W3CDTF">2010-01-21T05:25:03Z</dcterms:modified>
</cp:coreProperties>
</file>