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1" r:id="rId2"/>
    <p:sldMasterId id="2147483795" r:id="rId3"/>
    <p:sldMasterId id="2147483783" r:id="rId4"/>
    <p:sldMasterId id="2147483819" r:id="rId5"/>
    <p:sldMasterId id="2147483831" r:id="rId6"/>
    <p:sldMasterId id="2147483807" r:id="rId7"/>
    <p:sldMasterId id="2147483735" r:id="rId8"/>
    <p:sldMasterId id="2147483698" r:id="rId9"/>
    <p:sldMasterId id="2147483660" r:id="rId10"/>
    <p:sldMasterId id="2147483843" r:id="rId11"/>
  </p:sldMasterIdLst>
  <p:notesMasterIdLst>
    <p:notesMasterId r:id="rId46"/>
  </p:notesMasterIdLst>
  <p:sldIdLst>
    <p:sldId id="256" r:id="rId12"/>
    <p:sldId id="265" r:id="rId13"/>
    <p:sldId id="268" r:id="rId14"/>
    <p:sldId id="267" r:id="rId15"/>
    <p:sldId id="300" r:id="rId16"/>
    <p:sldId id="271" r:id="rId17"/>
    <p:sldId id="274" r:id="rId18"/>
    <p:sldId id="273" r:id="rId19"/>
    <p:sldId id="275" r:id="rId20"/>
    <p:sldId id="276" r:id="rId21"/>
    <p:sldId id="298" r:id="rId22"/>
    <p:sldId id="278" r:id="rId23"/>
    <p:sldId id="279" r:id="rId24"/>
    <p:sldId id="29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301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5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31B01C2D-F2FB-467E-B3A4-D32C2786F360}">
          <p14:sldIdLst>
            <p14:sldId id="256"/>
            <p14:sldId id="265"/>
            <p14:sldId id="268"/>
            <p14:sldId id="267"/>
            <p14:sldId id="269"/>
            <p14:sldId id="270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84302" autoAdjust="0"/>
  </p:normalViewPr>
  <p:slideViewPr>
    <p:cSldViewPr showGuides="1">
      <p:cViewPr varScale="1">
        <p:scale>
          <a:sx n="41" d="100"/>
          <a:sy n="41" d="100"/>
        </p:scale>
        <p:origin x="-145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F73287-D658-40F1-8B22-6B2925212D39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F9DE823-5B1A-4472-908E-87B69862CCF8}">
      <dgm:prSet phldrT="[Text]"/>
      <dgm:spPr/>
      <dgm:t>
        <a:bodyPr/>
        <a:lstStyle/>
        <a:p>
          <a:r>
            <a:rPr lang="en-GB" dirty="0" smtClean="0"/>
            <a:t>REDD+</a:t>
          </a:r>
          <a:endParaRPr lang="en-GB" dirty="0"/>
        </a:p>
      </dgm:t>
    </dgm:pt>
    <dgm:pt modelId="{77A3A6A2-9DDE-4C77-B02A-96534636601B}" type="parTrans" cxnId="{EBD44534-569A-4824-8DAB-5CD5204AD182}">
      <dgm:prSet/>
      <dgm:spPr/>
      <dgm:t>
        <a:bodyPr/>
        <a:lstStyle/>
        <a:p>
          <a:endParaRPr lang="en-GB"/>
        </a:p>
      </dgm:t>
    </dgm:pt>
    <dgm:pt modelId="{8E3DFD6C-01D2-4272-8815-DEFE613B128D}" type="sibTrans" cxnId="{EBD44534-569A-4824-8DAB-5CD5204AD182}">
      <dgm:prSet/>
      <dgm:spPr/>
      <dgm:t>
        <a:bodyPr/>
        <a:lstStyle/>
        <a:p>
          <a:endParaRPr lang="en-GB"/>
        </a:p>
      </dgm:t>
    </dgm:pt>
    <dgm:pt modelId="{82BD3014-7556-4065-801E-0CB3229135C5}">
      <dgm:prSet phldrT="[Text]"/>
      <dgm:spPr/>
      <dgm:t>
        <a:bodyPr/>
        <a:lstStyle/>
        <a:p>
          <a:r>
            <a:rPr lang="en-GB" dirty="0" smtClean="0"/>
            <a:t>Adaptation</a:t>
          </a:r>
          <a:endParaRPr lang="en-GB" dirty="0"/>
        </a:p>
      </dgm:t>
    </dgm:pt>
    <dgm:pt modelId="{19F8A60D-D9FA-48EB-83B6-A070F4D2558D}" type="parTrans" cxnId="{60C540B9-2BC8-4D9F-9E7C-0E7C4A12AC8A}">
      <dgm:prSet/>
      <dgm:spPr/>
      <dgm:t>
        <a:bodyPr/>
        <a:lstStyle/>
        <a:p>
          <a:endParaRPr lang="en-GB"/>
        </a:p>
      </dgm:t>
    </dgm:pt>
    <dgm:pt modelId="{73E9274A-D619-4BBF-AD46-E4F54A935FB3}" type="sibTrans" cxnId="{60C540B9-2BC8-4D9F-9E7C-0E7C4A12AC8A}">
      <dgm:prSet/>
      <dgm:spPr/>
      <dgm:t>
        <a:bodyPr/>
        <a:lstStyle/>
        <a:p>
          <a:endParaRPr lang="en-GB"/>
        </a:p>
      </dgm:t>
    </dgm:pt>
    <dgm:pt modelId="{2226C569-05A1-4D86-AD82-B6D4BC5F2B79}">
      <dgm:prSet phldrT="[Text]"/>
      <dgm:spPr/>
      <dgm:t>
        <a:bodyPr/>
        <a:lstStyle/>
        <a:p>
          <a:r>
            <a:rPr lang="en-GB" dirty="0" smtClean="0"/>
            <a:t>Other mitigation</a:t>
          </a:r>
          <a:endParaRPr lang="en-GB" dirty="0"/>
        </a:p>
      </dgm:t>
    </dgm:pt>
    <dgm:pt modelId="{910542A1-00A6-4C71-8363-B172E1F7CB18}" type="parTrans" cxnId="{55948DD1-C67C-4562-8901-03C36663358F}">
      <dgm:prSet/>
      <dgm:spPr/>
      <dgm:t>
        <a:bodyPr/>
        <a:lstStyle/>
        <a:p>
          <a:endParaRPr lang="en-GB"/>
        </a:p>
      </dgm:t>
    </dgm:pt>
    <dgm:pt modelId="{A56BEC36-C414-4380-9895-9BE9B98C6B6D}" type="sibTrans" cxnId="{55948DD1-C67C-4562-8901-03C36663358F}">
      <dgm:prSet/>
      <dgm:spPr/>
      <dgm:t>
        <a:bodyPr/>
        <a:lstStyle/>
        <a:p>
          <a:endParaRPr lang="en-GB"/>
        </a:p>
      </dgm:t>
    </dgm:pt>
    <dgm:pt modelId="{179F759E-093F-4BB3-82A2-CD1F45EEA899}">
      <dgm:prSet phldrT="[Text]"/>
      <dgm:spPr/>
      <dgm:t>
        <a:bodyPr/>
        <a:lstStyle/>
        <a:p>
          <a:r>
            <a:rPr lang="en-GB" dirty="0" smtClean="0"/>
            <a:t>National climate policy</a:t>
          </a:r>
          <a:endParaRPr lang="en-GB" dirty="0"/>
        </a:p>
      </dgm:t>
    </dgm:pt>
    <dgm:pt modelId="{943C3516-9A37-4EFF-B54D-237DB67629AE}" type="parTrans" cxnId="{8285B8A1-6A34-4BB8-84C9-409E00232EFC}">
      <dgm:prSet/>
      <dgm:spPr/>
      <dgm:t>
        <a:bodyPr/>
        <a:lstStyle/>
        <a:p>
          <a:endParaRPr lang="en-GB"/>
        </a:p>
      </dgm:t>
    </dgm:pt>
    <dgm:pt modelId="{BEC641BC-F1F6-47AD-90EE-2032DA2BC124}" type="sibTrans" cxnId="{8285B8A1-6A34-4BB8-84C9-409E00232EFC}">
      <dgm:prSet/>
      <dgm:spPr/>
      <dgm:t>
        <a:bodyPr/>
        <a:lstStyle/>
        <a:p>
          <a:endParaRPr lang="en-GB"/>
        </a:p>
      </dgm:t>
    </dgm:pt>
    <dgm:pt modelId="{40F5370A-FBBC-4F36-B9A7-0583D0E2BEC7}" type="pres">
      <dgm:prSet presAssocID="{37F73287-D658-40F1-8B22-6B2925212D3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04A74C3-B59E-4618-9731-9C7F40AA802E}" type="pres">
      <dgm:prSet presAssocID="{37F73287-D658-40F1-8B22-6B2925212D39}" presName="ellipse" presStyleLbl="trBgShp" presStyleIdx="0" presStyleCnt="1"/>
      <dgm:spPr/>
    </dgm:pt>
    <dgm:pt modelId="{F61A8BF5-CCE2-4153-B375-C0E68D038BAA}" type="pres">
      <dgm:prSet presAssocID="{37F73287-D658-40F1-8B22-6B2925212D39}" presName="arrow1" presStyleLbl="fgShp" presStyleIdx="0" presStyleCnt="1"/>
      <dgm:spPr/>
    </dgm:pt>
    <dgm:pt modelId="{134A566F-2F69-4F1A-99C7-28A0DB5DCD81}" type="pres">
      <dgm:prSet presAssocID="{37F73287-D658-40F1-8B22-6B2925212D39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FB5898-CAF8-4946-87D2-A36E60D2023F}" type="pres">
      <dgm:prSet presAssocID="{82BD3014-7556-4065-801E-0CB3229135C5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2CC033-0F84-4550-A2A3-8EB881D78B55}" type="pres">
      <dgm:prSet presAssocID="{2226C569-05A1-4D86-AD82-B6D4BC5F2B79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5B4744-B4D3-4350-A523-8749A99C4E7D}" type="pres">
      <dgm:prSet presAssocID="{179F759E-093F-4BB3-82A2-CD1F45EEA899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47CB7C-49B3-458B-AEC0-D94ACDA7B5AF}" type="pres">
      <dgm:prSet presAssocID="{37F73287-D658-40F1-8B22-6B2925212D39}" presName="funnel" presStyleLbl="trAlignAcc1" presStyleIdx="0" presStyleCnt="1"/>
      <dgm:spPr/>
    </dgm:pt>
  </dgm:ptLst>
  <dgm:cxnLst>
    <dgm:cxn modelId="{1E8861CE-283D-4778-A963-BD149F3DCA9C}" type="presOf" srcId="{2226C569-05A1-4D86-AD82-B6D4BC5F2B79}" destId="{E0FB5898-CAF8-4946-87D2-A36E60D2023F}" srcOrd="0" destOrd="0" presId="urn:microsoft.com/office/officeart/2005/8/layout/funnel1"/>
    <dgm:cxn modelId="{EBD44534-569A-4824-8DAB-5CD5204AD182}" srcId="{37F73287-D658-40F1-8B22-6B2925212D39}" destId="{3F9DE823-5B1A-4472-908E-87B69862CCF8}" srcOrd="0" destOrd="0" parTransId="{77A3A6A2-9DDE-4C77-B02A-96534636601B}" sibTransId="{8E3DFD6C-01D2-4272-8815-DEFE613B128D}"/>
    <dgm:cxn modelId="{60C540B9-2BC8-4D9F-9E7C-0E7C4A12AC8A}" srcId="{37F73287-D658-40F1-8B22-6B2925212D39}" destId="{82BD3014-7556-4065-801E-0CB3229135C5}" srcOrd="1" destOrd="0" parTransId="{19F8A60D-D9FA-48EB-83B6-A070F4D2558D}" sibTransId="{73E9274A-D619-4BBF-AD46-E4F54A935FB3}"/>
    <dgm:cxn modelId="{55948DD1-C67C-4562-8901-03C36663358F}" srcId="{37F73287-D658-40F1-8B22-6B2925212D39}" destId="{2226C569-05A1-4D86-AD82-B6D4BC5F2B79}" srcOrd="2" destOrd="0" parTransId="{910542A1-00A6-4C71-8363-B172E1F7CB18}" sibTransId="{A56BEC36-C414-4380-9895-9BE9B98C6B6D}"/>
    <dgm:cxn modelId="{29FA29B8-2460-4434-A673-E3D4E6910D3C}" type="presOf" srcId="{37F73287-D658-40F1-8B22-6B2925212D39}" destId="{40F5370A-FBBC-4F36-B9A7-0583D0E2BEC7}" srcOrd="0" destOrd="0" presId="urn:microsoft.com/office/officeart/2005/8/layout/funnel1"/>
    <dgm:cxn modelId="{9C385D1F-02BC-4083-85E6-9A468BEF290C}" type="presOf" srcId="{179F759E-093F-4BB3-82A2-CD1F45EEA899}" destId="{134A566F-2F69-4F1A-99C7-28A0DB5DCD81}" srcOrd="0" destOrd="0" presId="urn:microsoft.com/office/officeart/2005/8/layout/funnel1"/>
    <dgm:cxn modelId="{8285B8A1-6A34-4BB8-84C9-409E00232EFC}" srcId="{37F73287-D658-40F1-8B22-6B2925212D39}" destId="{179F759E-093F-4BB3-82A2-CD1F45EEA899}" srcOrd="3" destOrd="0" parTransId="{943C3516-9A37-4EFF-B54D-237DB67629AE}" sibTransId="{BEC641BC-F1F6-47AD-90EE-2032DA2BC124}"/>
    <dgm:cxn modelId="{76421F7A-0D1F-4F08-BD7A-0AA9E207C436}" type="presOf" srcId="{82BD3014-7556-4065-801E-0CB3229135C5}" destId="{B02CC033-0F84-4550-A2A3-8EB881D78B55}" srcOrd="0" destOrd="0" presId="urn:microsoft.com/office/officeart/2005/8/layout/funnel1"/>
    <dgm:cxn modelId="{D90B266D-1F67-4FAD-AD8D-074CD5290D96}" type="presOf" srcId="{3F9DE823-5B1A-4472-908E-87B69862CCF8}" destId="{115B4744-B4D3-4350-A523-8749A99C4E7D}" srcOrd="0" destOrd="0" presId="urn:microsoft.com/office/officeart/2005/8/layout/funnel1"/>
    <dgm:cxn modelId="{F85A53F7-5CB9-49E4-AE83-50BEA3BCC7F3}" type="presParOf" srcId="{40F5370A-FBBC-4F36-B9A7-0583D0E2BEC7}" destId="{A04A74C3-B59E-4618-9731-9C7F40AA802E}" srcOrd="0" destOrd="0" presId="urn:microsoft.com/office/officeart/2005/8/layout/funnel1"/>
    <dgm:cxn modelId="{E130C52F-0F75-458F-8165-FAF0655EF17A}" type="presParOf" srcId="{40F5370A-FBBC-4F36-B9A7-0583D0E2BEC7}" destId="{F61A8BF5-CCE2-4153-B375-C0E68D038BAA}" srcOrd="1" destOrd="0" presId="urn:microsoft.com/office/officeart/2005/8/layout/funnel1"/>
    <dgm:cxn modelId="{D2B6215E-A416-468E-BF3A-4C1775FC3D49}" type="presParOf" srcId="{40F5370A-FBBC-4F36-B9A7-0583D0E2BEC7}" destId="{134A566F-2F69-4F1A-99C7-28A0DB5DCD81}" srcOrd="2" destOrd="0" presId="urn:microsoft.com/office/officeart/2005/8/layout/funnel1"/>
    <dgm:cxn modelId="{6A79DADE-46E5-4BD6-9DB1-2C4C9D1B2B42}" type="presParOf" srcId="{40F5370A-FBBC-4F36-B9A7-0583D0E2BEC7}" destId="{E0FB5898-CAF8-4946-87D2-A36E60D2023F}" srcOrd="3" destOrd="0" presId="urn:microsoft.com/office/officeart/2005/8/layout/funnel1"/>
    <dgm:cxn modelId="{C48FF600-36D1-4A09-8893-17E5BFC02EB7}" type="presParOf" srcId="{40F5370A-FBBC-4F36-B9A7-0583D0E2BEC7}" destId="{B02CC033-0F84-4550-A2A3-8EB881D78B55}" srcOrd="4" destOrd="0" presId="urn:microsoft.com/office/officeart/2005/8/layout/funnel1"/>
    <dgm:cxn modelId="{BA5297B3-EDEC-4AA3-94CC-56E655E011FF}" type="presParOf" srcId="{40F5370A-FBBC-4F36-B9A7-0583D0E2BEC7}" destId="{115B4744-B4D3-4350-A523-8749A99C4E7D}" srcOrd="5" destOrd="0" presId="urn:microsoft.com/office/officeart/2005/8/layout/funnel1"/>
    <dgm:cxn modelId="{83BA225F-13D8-405E-BEC5-747C8A5CF90C}" type="presParOf" srcId="{40F5370A-FBBC-4F36-B9A7-0583D0E2BEC7}" destId="{8447CB7C-49B3-458B-AEC0-D94ACDA7B5A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4A74C3-B59E-4618-9731-9C7F40AA802E}">
      <dsp:nvSpPr>
        <dsp:cNvPr id="0" name=""/>
        <dsp:cNvSpPr/>
      </dsp:nvSpPr>
      <dsp:spPr>
        <a:xfrm>
          <a:off x="1650777" y="167163"/>
          <a:ext cx="3317557" cy="115214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A8BF5-CCE2-4153-B375-C0E68D038BAA}">
      <dsp:nvSpPr>
        <dsp:cNvPr id="0" name=""/>
        <dsp:cNvSpPr/>
      </dsp:nvSpPr>
      <dsp:spPr>
        <a:xfrm>
          <a:off x="2993231" y="2988373"/>
          <a:ext cx="642937" cy="41148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A566F-2F69-4F1A-99C7-28A0DB5DCD81}">
      <dsp:nvSpPr>
        <dsp:cNvPr id="0" name=""/>
        <dsp:cNvSpPr/>
      </dsp:nvSpPr>
      <dsp:spPr>
        <a:xfrm>
          <a:off x="1771650" y="3317557"/>
          <a:ext cx="3086100" cy="77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National climate policy</a:t>
          </a:r>
          <a:endParaRPr lang="en-GB" sz="2300" kern="1200" dirty="0"/>
        </a:p>
      </dsp:txBody>
      <dsp:txXfrm>
        <a:off x="1771650" y="3317557"/>
        <a:ext cx="3086100" cy="771525"/>
      </dsp:txXfrm>
    </dsp:sp>
    <dsp:sp modelId="{E0FB5898-CAF8-4946-87D2-A36E60D2023F}">
      <dsp:nvSpPr>
        <dsp:cNvPr id="0" name=""/>
        <dsp:cNvSpPr/>
      </dsp:nvSpPr>
      <dsp:spPr>
        <a:xfrm>
          <a:off x="2856928" y="1408290"/>
          <a:ext cx="1157287" cy="1157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Other mitigation</a:t>
          </a:r>
          <a:endParaRPr lang="en-GB" sz="1300" kern="1200" dirty="0"/>
        </a:p>
      </dsp:txBody>
      <dsp:txXfrm>
        <a:off x="2856928" y="1408290"/>
        <a:ext cx="1157287" cy="1157287"/>
      </dsp:txXfrm>
    </dsp:sp>
    <dsp:sp modelId="{B02CC033-0F84-4550-A2A3-8EB881D78B55}">
      <dsp:nvSpPr>
        <dsp:cNvPr id="0" name=""/>
        <dsp:cNvSpPr/>
      </dsp:nvSpPr>
      <dsp:spPr>
        <a:xfrm>
          <a:off x="2028825" y="540067"/>
          <a:ext cx="1157287" cy="1157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Adaptation</a:t>
          </a:r>
          <a:endParaRPr lang="en-GB" sz="1300" kern="1200" dirty="0"/>
        </a:p>
      </dsp:txBody>
      <dsp:txXfrm>
        <a:off x="2028825" y="540067"/>
        <a:ext cx="1157287" cy="1157287"/>
      </dsp:txXfrm>
    </dsp:sp>
    <dsp:sp modelId="{115B4744-B4D3-4350-A523-8749A99C4E7D}">
      <dsp:nvSpPr>
        <dsp:cNvPr id="0" name=""/>
        <dsp:cNvSpPr/>
      </dsp:nvSpPr>
      <dsp:spPr>
        <a:xfrm>
          <a:off x="3211830" y="260261"/>
          <a:ext cx="1157287" cy="1157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REDD+</a:t>
          </a:r>
          <a:endParaRPr lang="en-GB" sz="1300" kern="1200" dirty="0"/>
        </a:p>
      </dsp:txBody>
      <dsp:txXfrm>
        <a:off x="3211830" y="260261"/>
        <a:ext cx="1157287" cy="1157287"/>
      </dsp:txXfrm>
    </dsp:sp>
    <dsp:sp modelId="{8447CB7C-49B3-458B-AEC0-D94ACDA7B5AF}">
      <dsp:nvSpPr>
        <dsp:cNvPr id="0" name=""/>
        <dsp:cNvSpPr/>
      </dsp:nvSpPr>
      <dsp:spPr>
        <a:xfrm>
          <a:off x="1514475" y="25717"/>
          <a:ext cx="3600450" cy="288036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8B439-B40F-42D8-BE1E-F2A878AB2994}" type="datetimeFigureOut">
              <a:rPr lang="en-GB" smtClean="0"/>
              <a:pPr/>
              <a:t>13/08/2013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3C2E7-770F-4B34-B018-1949DB59D78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3C2E7-770F-4B34-B018-1949DB59D786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1A0532-8B39-4713-B966-55B1EB57BF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5B60E0-48B2-4C36-B181-92A12632E3F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5F1138-5DDC-4FE8-8B34-CBF8578566C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F82C59-86DB-499C-BD5D-7E2695E66AB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EC639D-98FC-4632-A9C1-3C671DF4CE7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0779E7-698B-4E03-9A70-FD4C45BC097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eaLnBrk="1" hangingPunct="1">
              <a:spcBef>
                <a:spcPct val="0"/>
              </a:spcBef>
              <a:buFont typeface="Calibri" charset="0"/>
              <a:buNone/>
              <a:defRPr/>
            </a:pPr>
            <a:endParaRPr 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35" indent="-28574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FB3C176-BD9B-47FE-AF17-2385CF3F0DAF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>
                <a:defRPr/>
              </a:pPr>
              <a:t>22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226E03-A5D2-434B-AEEA-D95BB513B07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DF4882-D350-4B50-9B41-7771BE4608B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759935-5033-402C-840C-FBDFFF82282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3C2E7-770F-4B34-B018-1949DB59D78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3C2E7-770F-4B34-B018-1949DB59D786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0BD4E9-F3F5-498B-BBDB-61B1135031DA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3C2E7-770F-4B34-B018-1949DB59D786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3C2E7-770F-4B34-B018-1949DB59D786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529B58-EB50-412C-954F-F5321086F24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>
              <a:defRPr/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F82C59-86DB-499C-BD5D-7E2695E66AB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F82C59-86DB-499C-BD5D-7E2695E66AB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eaLnBrk="1" hangingPunct="1">
              <a:spcBef>
                <a:spcPct val="0"/>
              </a:spcBef>
              <a:buFont typeface="Calibri" charset="0"/>
              <a:buNone/>
              <a:defRPr/>
            </a:pPr>
            <a:endParaRPr 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35" indent="-28574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FB3C176-BD9B-47FE-AF17-2385CF3F0DAF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DAF5AD-3BA8-4380-AEEC-EE11AC3B132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7244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43374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66635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18439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00959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20032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24015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17814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02755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8832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43724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638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63386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13427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AA6B668A-2336-49F0-8864-AB57DE25BEBD}" type="datetimeFigureOut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49029FE2-8960-404A-8523-8492FA5CE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D136C6B5-0618-48E2-ACE7-5298109BFED0}" type="datetimeFigureOut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894FD778-1ED9-46DB-B9D2-A1D0A9A19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B7204AFE-2EB0-42F0-8796-891C09A33027}" type="datetimeFigureOut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F1E1E434-5981-4F9D-A45D-D3968B0BE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4F75566B-EBBA-442E-94BC-83CEBA2F7FC0}" type="datetimeFigureOut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75D126FA-071B-4FAA-BE8B-314CD068F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BBCCD2AA-8AB6-4CB8-8826-F3155B9579A3}" type="datetimeFigureOut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ADD78BED-8F49-4FE5-92F2-1F3A1B48F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C435EB7-9318-4632-9C4D-60F81FC4DE2A}" type="datetimeFigureOut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D72DCF80-6990-4CA9-8F5A-0ECF4B843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D8663BB-3F7F-45DE-9DC5-430E3E911BB6}" type="datetimeFigureOut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1E1D91EA-3153-4153-8D0A-72B45FB9C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02F4E9C8-3988-4A9D-9DEF-E319A54C5C98}" type="datetimeFigureOut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16A8FBFF-FC00-4D41-A774-05DA7175C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2B6F9AA5-1337-4172-A52B-F37603CB6DC1}" type="datetimeFigureOut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BE784D7-9EB4-4673-B0B6-010CAF3E4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60123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6CD4AF5-3553-4D94-9E37-735F33A3AAA9}" type="datetimeFigureOut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FE39826E-775A-4CF6-B835-02911168C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249517B-1AA0-4BCC-B97F-E9E7174D4177}" type="datetimeFigureOut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241F345B-015A-4D80-B95B-457A4F18A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with Graphic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6484" y="214313"/>
            <a:ext cx="8411766" cy="1017984"/>
          </a:xfrm>
          <a:prstGeom prst="rect">
            <a:avLst/>
          </a:prstGeom>
        </p:spPr>
        <p:txBody>
          <a:bodyPr/>
          <a:lstStyle>
            <a:lvl1pPr marL="0"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6484" y="1339453"/>
            <a:ext cx="8465344" cy="5250656"/>
          </a:xfrm>
          <a:prstGeom prst="rect">
            <a:avLst/>
          </a:prstGeom>
        </p:spPr>
        <p:txBody>
          <a:bodyPr/>
          <a:lstStyle>
            <a:lvl1pPr marL="0" indent="-321457">
              <a:defRPr>
                <a:solidFill>
                  <a:schemeClr val="bg1"/>
                </a:solidFill>
              </a:defRPr>
            </a:lvl1pPr>
            <a:lvl2pPr marL="321457" indent="-160729">
              <a:buSzPct val="85000"/>
              <a:buFont typeface="Wingdings" charset="2"/>
              <a:buChar char="§"/>
              <a:defRPr>
                <a:solidFill>
                  <a:schemeClr val="bg1"/>
                </a:solidFill>
              </a:defRPr>
            </a:lvl2pPr>
            <a:lvl3pPr marL="482186" indent="-160729">
              <a:buSzPct val="75000"/>
              <a:defRPr>
                <a:solidFill>
                  <a:schemeClr val="bg1"/>
                </a:solidFill>
              </a:defRPr>
            </a:lvl3pPr>
            <a:lvl4pPr marL="642915" indent="-160729">
              <a:buSzPct val="40000"/>
              <a:defRPr sz="1100">
                <a:solidFill>
                  <a:schemeClr val="bg1"/>
                </a:solidFill>
              </a:defRPr>
            </a:lvl4pPr>
            <a:lvl5pPr marL="803643" indent="-160729">
              <a:buSzPct val="35000"/>
              <a:buFont typeface="Arial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(orange) – 1 photo requi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78969" y="1339453"/>
            <a:ext cx="5732859" cy="5250656"/>
          </a:xfrm>
          <a:prstGeom prst="rect">
            <a:avLst/>
          </a:prstGeom>
        </p:spPr>
        <p:txBody>
          <a:bodyPr/>
          <a:lstStyle>
            <a:lvl1pPr marL="0" indent="-321457">
              <a:defRPr>
                <a:solidFill>
                  <a:schemeClr val="bg1"/>
                </a:solidFill>
              </a:defRPr>
            </a:lvl1pPr>
            <a:lvl2pPr marL="321457" indent="-160729">
              <a:buSzPct val="85000"/>
              <a:buFont typeface="Wingdings" charset="2"/>
              <a:buChar char="§"/>
              <a:defRPr>
                <a:solidFill>
                  <a:schemeClr val="bg1"/>
                </a:solidFill>
              </a:defRPr>
            </a:lvl2pPr>
            <a:lvl3pPr marL="482186" indent="-160729">
              <a:buSzPct val="75000"/>
              <a:defRPr>
                <a:solidFill>
                  <a:schemeClr val="bg1"/>
                </a:solidFill>
              </a:defRPr>
            </a:lvl3pPr>
            <a:lvl4pPr marL="642915" indent="-160729">
              <a:buSzPct val="40000"/>
              <a:defRPr sz="1100">
                <a:solidFill>
                  <a:schemeClr val="bg1"/>
                </a:solidFill>
              </a:defRPr>
            </a:lvl4pPr>
            <a:lvl5pPr marL="803643" indent="-160729">
              <a:buSzPct val="35000"/>
              <a:buFont typeface="Arial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178969" y="214313"/>
            <a:ext cx="5732859" cy="1017984"/>
          </a:xfrm>
          <a:prstGeom prst="rect">
            <a:avLst/>
          </a:prstGeom>
        </p:spPr>
        <p:txBody>
          <a:bodyPr/>
          <a:lstStyle>
            <a:lvl1pPr marL="0"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125015" y="115729"/>
            <a:ext cx="2700338" cy="6628686"/>
          </a:xfrm>
          <a:prstGeom prst="rect">
            <a:avLst/>
          </a:prstGeom>
        </p:spPr>
        <p:txBody>
          <a:bodyPr/>
          <a:lstStyle>
            <a:lvl1pPr marL="0" marR="0" indent="0" algn="l" defTabSz="642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en-US" noProof="0" dirty="0" smtClean="0">
                <a:sym typeface="Arial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8566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0638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6699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8296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3730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9712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004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719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0521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922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039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857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1098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4339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3311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9093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3426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039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003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5246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8599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5622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780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236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7200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03936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0246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963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206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4140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787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6397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7478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689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150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36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05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215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505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918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1334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8283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14644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4944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1959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3233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50638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3721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311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91725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160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84007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61385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12758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43409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60579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97838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18054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5986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54835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0248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610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54606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10131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34827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9594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06383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81009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00526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72030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28578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00466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632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26254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82446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18869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32447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58412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1336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16640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95906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1493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87964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281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40827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13607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78794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33790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58748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06295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07004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17798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67255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33852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182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7F6A-2867-439C-9A4D-2FD0E495E445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3751"/>
            <a:ext cx="1864785" cy="51841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 flipV="1">
            <a:off x="-10885" y="2"/>
            <a:ext cx="9154886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57200" y="1286256"/>
            <a:ext cx="8229600" cy="9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66370"/>
            <a:ext cx="1371600" cy="69814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839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B3BA1-FF78-46FC-A915-646825990621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37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84D7D5-9112-44B6-A50B-0D66E9D77A8C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92AB9-F9FB-451D-9378-5C499D6A19C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95656"/>
            <a:ext cx="693724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flipV="1">
            <a:off x="0" y="2"/>
            <a:ext cx="69342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472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304800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887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052" r="1"/>
          <a:stretch/>
        </p:blipFill>
        <p:spPr>
          <a:xfrm>
            <a:off x="2130714" y="5357885"/>
            <a:ext cx="7013285" cy="2414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699516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5"/>
            <a:ext cx="699516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302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6" y="470541"/>
            <a:ext cx="1645920" cy="45756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91440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4"/>
            <a:ext cx="914399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66370"/>
            <a:ext cx="1371600" cy="6981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98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56106" y="259079"/>
            <a:ext cx="8230694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172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200" y="295656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630"/>
          <a:stretch/>
        </p:blipFill>
        <p:spPr>
          <a:xfrm>
            <a:off x="2214792" y="5562600"/>
            <a:ext cx="7157808" cy="2468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386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2533-F3EB-4779-8E9C-0548A39DD9A7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642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36D5-437A-4D6D-BBCA-089DE220AC13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594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-redd.org/" TargetMode="External"/><Relationship Id="rId2" Type="http://schemas.openxmlformats.org/officeDocument/2006/relationships/hyperlink" Target="mailto:cordula.epple@unep-wcmc.or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9144000" cy="3200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How the UN-REDD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Programme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 supports country approaches to safeguards</a:t>
            </a:r>
          </a:p>
          <a:p>
            <a:pPr>
              <a:defRPr/>
            </a:pP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/>
            </a:r>
            <a:b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</a:b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San Salvador, 13</a:t>
            </a:r>
            <a:r>
              <a:rPr lang="en-US" sz="3600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th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 August 2013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pPr>
              <a:defRPr/>
            </a:pP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Robert Munroe, UNEP-WCMC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03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Core Elements of a Country Approach to Safeguards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49238" y="1905000"/>
            <a:ext cx="8669337" cy="4038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ctr" eaLnBrk="1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Calibri"/>
                <a:cs typeface="Times New Roman"/>
              </a:rPr>
              <a:t>Institutions</a:t>
            </a:r>
          </a:p>
          <a:p>
            <a:pPr marL="0" algn="ctr" eaLnBrk="1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/>
            </a:pPr>
            <a:endParaRPr lang="en-US" dirty="0" smtClean="0">
              <a:ea typeface="Calibri"/>
              <a:cs typeface="Times New Roman"/>
            </a:endParaRPr>
          </a:p>
          <a:p>
            <a:pPr marL="0" algn="ctr" eaLnBrk="1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/>
            </a:pPr>
            <a:endParaRPr lang="en-US" dirty="0" smtClean="0">
              <a:ea typeface="Calibri"/>
              <a:cs typeface="Times New Roman"/>
            </a:endParaRPr>
          </a:p>
          <a:p>
            <a:pPr marL="0" algn="ctr" eaLnBrk="1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/>
            </a:pPr>
            <a:endParaRPr lang="en-US" sz="2800" dirty="0" smtClean="0">
              <a:ea typeface="Calibri"/>
              <a:cs typeface="Times New Roman"/>
            </a:endParaRPr>
          </a:p>
          <a:p>
            <a:pPr marL="0" algn="ctr" eaLnBrk="1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/>
            </a:pPr>
            <a:endParaRPr lang="en-GB" sz="900" dirty="0" smtClean="0">
              <a:ea typeface="Calibri"/>
              <a:cs typeface="Times New Roman"/>
            </a:endParaRPr>
          </a:p>
          <a:p>
            <a:pPr marL="0" algn="ctr" eaLnBrk="1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/>
            </a:pPr>
            <a:endParaRPr lang="en-US" sz="900" dirty="0" smtClean="0">
              <a:ea typeface="Calibri"/>
              <a:cs typeface="Times New Roman"/>
            </a:endParaRPr>
          </a:p>
          <a:p>
            <a:pPr marL="0" algn="ctr" eaLnBrk="1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Calibri"/>
                <a:cs typeface="Times New Roman"/>
              </a:rPr>
              <a:t>Processes and Procedures</a:t>
            </a:r>
          </a:p>
          <a:p>
            <a:pPr marL="0" algn="ctr" eaLnBrk="1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/>
            </a:pPr>
            <a:endParaRPr lang="en-US" dirty="0" smtClean="0"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97513" y="3030538"/>
            <a:ext cx="2663825" cy="17494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2. </a:t>
            </a:r>
            <a:r>
              <a:rPr lang="en-US" sz="1600" b="1" dirty="0">
                <a:solidFill>
                  <a:schemeClr val="tx1"/>
                </a:solidFill>
                <a:cs typeface="Calibri" pitchFamily="34" charset="0"/>
              </a:rPr>
              <a:t>Safeguard Information System (SIS):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cs typeface="Calibri" pitchFamily="34" charset="0"/>
              </a:rPr>
              <a:t> Existing or new indicators, methodologies for collecting information, and framework for provision of information</a:t>
            </a:r>
          </a:p>
          <a:p>
            <a:pPr algn="ctr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4863" y="3014663"/>
            <a:ext cx="2663825" cy="209073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cs typeface="Calibri" pitchFamily="34" charset="0"/>
              </a:rPr>
              <a:t>1.Identification/ development of relevant safeguards to be addressed and respected</a:t>
            </a:r>
            <a:r>
              <a:rPr lang="en-US" sz="1600" dirty="0">
                <a:solidFill>
                  <a:schemeClr val="tx1"/>
                </a:solidFill>
                <a:cs typeface="Calibri" pitchFamily="34" charset="0"/>
              </a:rPr>
              <a:t>: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cs typeface="Calibri" pitchFamily="34" charset="0"/>
              </a:rPr>
              <a:t> Policies, laws and regulations (PLRs), either existing or those created for REDD+ </a:t>
            </a:r>
          </a:p>
          <a:p>
            <a:pPr algn="ctr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057650" y="3254375"/>
            <a:ext cx="979488" cy="404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4030663" y="3979863"/>
            <a:ext cx="977900" cy="404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ea typeface="ＭＳ Ｐゴシック" pitchFamily="34" charset="-128"/>
              </a:rPr>
              <a:t>Generic steps for development of a country approach to safeguards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648200" y="3429000"/>
            <a:ext cx="1447800" cy="2057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3. Creation of new PLRs and procedures (if necessary)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3429000"/>
            <a:ext cx="1600200" cy="2057400"/>
          </a:xfrm>
          <a:prstGeom prst="rect">
            <a:avLst/>
          </a:prstGeom>
          <a:solidFill>
            <a:srgbClr val="C0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1. </a:t>
            </a:r>
            <a:r>
              <a:rPr lang="en-GB" dirty="0">
                <a:solidFill>
                  <a:prstClr val="white"/>
                </a:solidFill>
              </a:rPr>
              <a:t>Defining the goals of the safeguards approach</a:t>
            </a:r>
          </a:p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4600" y="3429000"/>
            <a:ext cx="1676400" cy="2057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2. Gap analysis of existing social/ environmental PLRs and procedures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8400" y="1295400"/>
            <a:ext cx="1371600" cy="1828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1.Gap analysis of existing systems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38600" y="1295400"/>
            <a:ext cx="1676400" cy="1828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2.Development of indicators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43600" y="1295400"/>
            <a:ext cx="1371600" cy="1828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3.Data collection/ information provision approaches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" name="Bent-Up Arrow 2"/>
          <p:cNvSpPr>
            <a:spLocks/>
          </p:cNvSpPr>
          <p:nvPr/>
        </p:nvSpPr>
        <p:spPr bwMode="auto">
          <a:xfrm rot="16200000" flipV="1">
            <a:off x="609600" y="1447800"/>
            <a:ext cx="1524000" cy="2133600"/>
          </a:xfrm>
          <a:custGeom>
            <a:avLst/>
            <a:gdLst>
              <a:gd name="T0" fmla="*/ 1143000 w 1524000"/>
              <a:gd name="T1" fmla="*/ 0 h 2514600"/>
              <a:gd name="T2" fmla="*/ 762000 w 1524000"/>
              <a:gd name="T3" fmla="*/ 381000 h 2514600"/>
              <a:gd name="T4" fmla="*/ 0 w 1524000"/>
              <a:gd name="T5" fmla="*/ 2324099 h 2514600"/>
              <a:gd name="T6" fmla="*/ 666750 w 1524000"/>
              <a:gd name="T7" fmla="*/ 2514600 h 2514600"/>
              <a:gd name="T8" fmla="*/ 1333500 w 1524000"/>
              <a:gd name="T9" fmla="*/ 1447799 h 2514600"/>
              <a:gd name="T10" fmla="*/ 1524000 w 1524000"/>
              <a:gd name="T11" fmla="*/ 381000 h 2514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1524000"/>
              <a:gd name="T19" fmla="*/ 2133600 h 2514600"/>
              <a:gd name="T20" fmla="*/ 1333500 w 1524000"/>
              <a:gd name="T21" fmla="*/ 2514600 h 2514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4000" h="2514600">
                <a:moveTo>
                  <a:pt x="0" y="2133600"/>
                </a:moveTo>
                <a:lnTo>
                  <a:pt x="952500" y="2133600"/>
                </a:lnTo>
                <a:lnTo>
                  <a:pt x="952500" y="381000"/>
                </a:lnTo>
                <a:lnTo>
                  <a:pt x="762000" y="381000"/>
                </a:lnTo>
                <a:lnTo>
                  <a:pt x="1143000" y="0"/>
                </a:lnTo>
                <a:lnTo>
                  <a:pt x="1524000" y="381000"/>
                </a:lnTo>
                <a:lnTo>
                  <a:pt x="1333500" y="381000"/>
                </a:lnTo>
                <a:lnTo>
                  <a:pt x="1333500" y="2514600"/>
                </a:lnTo>
                <a:lnTo>
                  <a:pt x="0" y="2514600"/>
                </a:lnTo>
                <a:close/>
              </a:path>
            </a:pathLst>
          </a:custGeom>
          <a:solidFill>
            <a:srgbClr val="B3A2C7"/>
          </a:solidFill>
          <a:ln w="9525" cap="flat" cmpd="sng">
            <a:solidFill>
              <a:srgbClr val="4A7EBB"/>
            </a:solidFill>
            <a:prstDash val="dash"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34" name="Right Arrow 33"/>
          <p:cNvSpPr>
            <a:spLocks noChangeArrowheads="1"/>
          </p:cNvSpPr>
          <p:nvPr/>
        </p:nvSpPr>
        <p:spPr bwMode="auto">
          <a:xfrm>
            <a:off x="5715000" y="2743200"/>
            <a:ext cx="2286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3A2C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pitchFamily="34" charset="0"/>
            </a:endParaRPr>
          </a:p>
        </p:txBody>
      </p:sp>
      <p:sp>
        <p:nvSpPr>
          <p:cNvPr id="35" name="Right Arrow 34"/>
          <p:cNvSpPr>
            <a:spLocks noChangeArrowheads="1"/>
          </p:cNvSpPr>
          <p:nvPr/>
        </p:nvSpPr>
        <p:spPr bwMode="auto">
          <a:xfrm>
            <a:off x="6096000" y="4191000"/>
            <a:ext cx="1447800" cy="609600"/>
          </a:xfrm>
          <a:prstGeom prst="rightArrow">
            <a:avLst>
              <a:gd name="adj1" fmla="val 50000"/>
              <a:gd name="adj2" fmla="val 49996"/>
            </a:avLst>
          </a:prstGeom>
          <a:solidFill>
            <a:srgbClr val="7793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pitchFamily="34" charset="0"/>
            </a:endParaRPr>
          </a:p>
        </p:txBody>
      </p:sp>
      <p:sp>
        <p:nvSpPr>
          <p:cNvPr id="37" name="Right Arrow 36"/>
          <p:cNvSpPr>
            <a:spLocks noChangeArrowheads="1"/>
          </p:cNvSpPr>
          <p:nvPr/>
        </p:nvSpPr>
        <p:spPr bwMode="auto">
          <a:xfrm rot="16200000" flipV="1">
            <a:off x="2971800" y="3048000"/>
            <a:ext cx="3048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793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pitchFamily="34" charset="0"/>
            </a:endParaRPr>
          </a:p>
        </p:txBody>
      </p:sp>
      <p:sp>
        <p:nvSpPr>
          <p:cNvPr id="46" name="Right Arrow 45"/>
          <p:cNvSpPr>
            <a:spLocks noChangeArrowheads="1"/>
          </p:cNvSpPr>
          <p:nvPr/>
        </p:nvSpPr>
        <p:spPr bwMode="auto">
          <a:xfrm>
            <a:off x="7315200" y="2743200"/>
            <a:ext cx="2286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3A2C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pitchFamily="34" charset="0"/>
            </a:endParaRPr>
          </a:p>
        </p:txBody>
      </p:sp>
      <p:sp>
        <p:nvSpPr>
          <p:cNvPr id="63" name="Right Arrow 62"/>
          <p:cNvSpPr>
            <a:spLocks noChangeArrowheads="1"/>
          </p:cNvSpPr>
          <p:nvPr/>
        </p:nvSpPr>
        <p:spPr bwMode="auto">
          <a:xfrm>
            <a:off x="4191000" y="4267200"/>
            <a:ext cx="4572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793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pitchFamily="34" charset="0"/>
            </a:endParaRPr>
          </a:p>
        </p:txBody>
      </p:sp>
      <p:sp>
        <p:nvSpPr>
          <p:cNvPr id="60" name="Right Arrow 59"/>
          <p:cNvSpPr>
            <a:spLocks noChangeArrowheads="1"/>
          </p:cNvSpPr>
          <p:nvPr/>
        </p:nvSpPr>
        <p:spPr bwMode="auto">
          <a:xfrm>
            <a:off x="1752600" y="4343400"/>
            <a:ext cx="762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543800" y="1385888"/>
            <a:ext cx="1524000" cy="5472112"/>
            <a:chOff x="7543800" y="989839"/>
            <a:chExt cx="1524000" cy="5715761"/>
          </a:xfrm>
        </p:grpSpPr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7543800" y="989839"/>
              <a:ext cx="1524000" cy="5715761"/>
            </a:xfrm>
            <a:prstGeom prst="rect">
              <a:avLst/>
            </a:prstGeom>
            <a:solidFill>
              <a:srgbClr val="C6D9F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FFFFFF"/>
                </a:solidFill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624763" y="4876623"/>
              <a:ext cx="1316037" cy="10015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prstClr val="black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624763" y="3352751"/>
              <a:ext cx="1363662" cy="92360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>
                  <a:solidFill>
                    <a:srgbClr val="FFFFFF"/>
                  </a:solidFill>
                </a:rPr>
                <a:t>Policies, Laws and Regulations </a:t>
              </a:r>
              <a:endParaRPr lang="en-US" sz="1700">
                <a:solidFill>
                  <a:srgbClr val="FFFFFF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624763" y="2210262"/>
              <a:ext cx="1362075" cy="8838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srgbClr val="FFFFFF"/>
                  </a:solidFill>
                </a:rPr>
                <a:t>Safeguards Information System</a:t>
              </a:r>
              <a:endParaRPr lang="en-US" sz="1700" dirty="0">
                <a:solidFill>
                  <a:srgbClr val="FFFFFF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620000" y="1142392"/>
              <a:ext cx="1363663" cy="88547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>
                  <a:solidFill>
                    <a:srgbClr val="FFFFFF"/>
                  </a:solidFill>
                </a:rPr>
                <a:t>Institutions</a:t>
              </a:r>
              <a:endParaRPr lang="en-US" sz="1700">
                <a:solidFill>
                  <a:srgbClr val="FFFFFF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620000" y="4445495"/>
              <a:ext cx="1363663" cy="88381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>
                  <a:solidFill>
                    <a:srgbClr val="FFFFFF"/>
                  </a:solidFill>
                </a:rPr>
                <a:t>Processes and procedures</a:t>
              </a:r>
              <a:endParaRPr lang="en-US" sz="1700">
                <a:solidFill>
                  <a:srgbClr val="FFFFFF"/>
                </a:solidFill>
              </a:endParaRPr>
            </a:p>
          </p:txBody>
        </p:sp>
      </p:grpSp>
      <p:sp>
        <p:nvSpPr>
          <p:cNvPr id="27" name="Right Arrow 26"/>
          <p:cNvSpPr>
            <a:spLocks noChangeArrowheads="1"/>
          </p:cNvSpPr>
          <p:nvPr/>
        </p:nvSpPr>
        <p:spPr bwMode="auto">
          <a:xfrm>
            <a:off x="3810000" y="2743200"/>
            <a:ext cx="2286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3A2C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60438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Defining the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495800" cy="338296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  <a:defRPr/>
            </a:pPr>
            <a:endParaRPr lang="en-GB" sz="22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200" dirty="0" smtClean="0"/>
              <a:t>Interpret UNFCCC decision from country perspective and links to other processes</a:t>
            </a:r>
          </a:p>
          <a:p>
            <a:pPr marL="457200" indent="-457200">
              <a:buFont typeface="+mj-lt"/>
              <a:buAutoNum type="arabicPeriod" startAt="2"/>
              <a:defRPr/>
            </a:pPr>
            <a:r>
              <a:rPr lang="en-GB" sz="2200" dirty="0" smtClean="0"/>
              <a:t>Consideration of social and environmental risks and benefits of activities from initial REDD+ strategy</a:t>
            </a:r>
          </a:p>
          <a:p>
            <a:pPr marL="457200" indent="-457200">
              <a:buFont typeface="+mj-lt"/>
              <a:buAutoNum type="arabicPeriod" startAt="2"/>
              <a:defRPr/>
            </a:pPr>
            <a:r>
              <a:rPr lang="en-GB" sz="2200" dirty="0" smtClean="0"/>
              <a:t>Responding to other objectives, e.g. donor or investor policies</a:t>
            </a:r>
          </a:p>
          <a:p>
            <a:pPr marL="457200" indent="-457200">
              <a:buFont typeface="Arial" pitchFamily="34" charset="0"/>
              <a:buNone/>
              <a:defRPr/>
            </a:pPr>
            <a:endParaRPr lang="en-GB" sz="2200" dirty="0" smtClean="0"/>
          </a:p>
          <a:p>
            <a:pPr marL="457200" indent="-457200">
              <a:buFont typeface="Arial" pitchFamily="34" charset="0"/>
              <a:buNone/>
              <a:defRPr/>
            </a:pPr>
            <a:endParaRPr lang="en-GB" sz="2200" dirty="0"/>
          </a:p>
        </p:txBody>
      </p:sp>
      <p:pic>
        <p:nvPicPr>
          <p:cNvPr id="5" name="Picture 2" descr="http://www.ecopolis.org/wp-content/uploads/2007/12/united-nation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501565" y="2133600"/>
            <a:ext cx="4642435" cy="22098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File:2011 logo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1" y="4343400"/>
            <a:ext cx="3200399" cy="9412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44780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GB" sz="2200" dirty="0" smtClean="0"/>
              <a:t>Why is the REDD+ safeguards approach being established?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0292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None/>
              <a:defRPr/>
            </a:pPr>
            <a:r>
              <a:rPr lang="en-GB" sz="2200" dirty="0" smtClean="0"/>
              <a:t>UN-REDD Social and Environmental Principles and Criteria (SEPC) can help add </a:t>
            </a:r>
          </a:p>
          <a:p>
            <a:pPr marL="457200" indent="-457200">
              <a:buNone/>
              <a:defRPr/>
            </a:pPr>
            <a:r>
              <a:rPr lang="en-GB" sz="2200" dirty="0" smtClean="0"/>
              <a:t>detail to the broad principles of Cancun Safeguards</a:t>
            </a:r>
          </a:p>
          <a:p>
            <a:endParaRPr lang="en-GB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60438"/>
          </a:xfrm>
        </p:spPr>
        <p:txBody>
          <a:bodyPr/>
          <a:lstStyle/>
          <a:p>
            <a:r>
              <a:rPr lang="en-GB" sz="3200" b="1" dirty="0" smtClean="0"/>
              <a:t>Social and Environmental Principles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953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GB" sz="2400" b="1" dirty="0" smtClean="0">
                <a:ea typeface="Times New Roman" pitchFamily="18" charset="0"/>
                <a:cs typeface="Calibri" pitchFamily="34" charset="0"/>
              </a:rPr>
              <a:t>1</a:t>
            </a:r>
            <a:r>
              <a:rPr lang="en-GB" sz="2400" dirty="0" smtClean="0">
                <a:ea typeface="Times New Roman" pitchFamily="18" charset="0"/>
                <a:cs typeface="Calibri" pitchFamily="34" charset="0"/>
              </a:rPr>
              <a:t> . Apply norms of </a:t>
            </a:r>
            <a:r>
              <a:rPr lang="en-GB" sz="2400" b="1" dirty="0" smtClean="0">
                <a:ea typeface="Times New Roman" pitchFamily="18" charset="0"/>
                <a:cs typeface="Calibri" pitchFamily="34" charset="0"/>
              </a:rPr>
              <a:t>democratic governance</a:t>
            </a:r>
            <a:r>
              <a:rPr lang="en-GB" sz="2400" dirty="0" smtClean="0">
                <a:ea typeface="Times New Roman" pitchFamily="18" charset="0"/>
                <a:cs typeface="Calibri" pitchFamily="34" charset="0"/>
              </a:rPr>
              <a:t>, as reflected in national </a:t>
            </a:r>
          </a:p>
          <a:p>
            <a:pPr>
              <a:buNone/>
            </a:pPr>
            <a:r>
              <a:rPr lang="en-GB" sz="2400" dirty="0" smtClean="0">
                <a:ea typeface="Times New Roman" pitchFamily="18" charset="0"/>
                <a:cs typeface="Calibri" pitchFamily="34" charset="0"/>
              </a:rPr>
              <a:t>commitments and Multilateral Agreements</a:t>
            </a:r>
          </a:p>
          <a:p>
            <a:pPr>
              <a:buNone/>
            </a:pPr>
            <a:endParaRPr lang="en-GB" sz="2400" dirty="0" smtClean="0">
              <a:ea typeface="Times New Roman" pitchFamily="18" charset="0"/>
              <a:cs typeface="Calibri" pitchFamily="34" charset="0"/>
            </a:endParaRPr>
          </a:p>
          <a:p>
            <a:pPr>
              <a:buNone/>
            </a:pPr>
            <a:r>
              <a:rPr lang="en-GB" sz="2400" b="1" dirty="0" smtClean="0">
                <a:ea typeface="Times New Roman" pitchFamily="18" charset="0"/>
                <a:cs typeface="Calibri" pitchFamily="34" charset="0"/>
              </a:rPr>
              <a:t>2.</a:t>
            </a:r>
            <a:r>
              <a:rPr lang="en-GB" sz="2400" dirty="0" smtClean="0">
                <a:ea typeface="Times New Roman" pitchFamily="18" charset="0"/>
                <a:cs typeface="Calibri" pitchFamily="34" charset="0"/>
              </a:rPr>
              <a:t> Respect and protect </a:t>
            </a:r>
            <a:r>
              <a:rPr lang="en-GB" sz="2400" b="1" dirty="0" smtClean="0">
                <a:ea typeface="Times New Roman" pitchFamily="18" charset="0"/>
                <a:cs typeface="Calibri" pitchFamily="34" charset="0"/>
              </a:rPr>
              <a:t>stakeholder rights </a:t>
            </a:r>
            <a:r>
              <a:rPr lang="en-GB" sz="2400" dirty="0" smtClean="0">
                <a:ea typeface="Times New Roman" pitchFamily="18" charset="0"/>
                <a:cs typeface="Calibri" pitchFamily="34" charset="0"/>
              </a:rPr>
              <a:t>in accordance with </a:t>
            </a:r>
          </a:p>
          <a:p>
            <a:pPr>
              <a:buNone/>
            </a:pPr>
            <a:r>
              <a:rPr lang="en-GB" sz="2400" dirty="0" smtClean="0">
                <a:ea typeface="Times New Roman" pitchFamily="18" charset="0"/>
                <a:cs typeface="Calibri" pitchFamily="34" charset="0"/>
              </a:rPr>
              <a:t>International obligations</a:t>
            </a:r>
          </a:p>
          <a:p>
            <a:pPr>
              <a:buNone/>
            </a:pPr>
            <a:endParaRPr lang="en-GB" sz="2400" dirty="0" smtClean="0">
              <a:ea typeface="Times New Roman" pitchFamily="18" charset="0"/>
              <a:cs typeface="Calibri" pitchFamily="34" charset="0"/>
            </a:endParaRPr>
          </a:p>
          <a:p>
            <a:pPr>
              <a:buNone/>
            </a:pPr>
            <a:r>
              <a:rPr lang="en-GB" sz="2400" b="1" dirty="0" smtClean="0">
                <a:ea typeface="Times New Roman" pitchFamily="18" charset="0"/>
                <a:cs typeface="Calibri" pitchFamily="34" charset="0"/>
              </a:rPr>
              <a:t>3.</a:t>
            </a:r>
            <a:r>
              <a:rPr lang="en-GB" sz="2400" dirty="0" smtClean="0">
                <a:ea typeface="Times New Roman" pitchFamily="18" charset="0"/>
                <a:cs typeface="Calibri" pitchFamily="34" charset="0"/>
              </a:rPr>
              <a:t> Promote </a:t>
            </a:r>
            <a:r>
              <a:rPr lang="en-GB" sz="2400" b="1" dirty="0" smtClean="0">
                <a:ea typeface="Times New Roman" pitchFamily="18" charset="0"/>
                <a:cs typeface="Calibri" pitchFamily="34" charset="0"/>
              </a:rPr>
              <a:t>sustainable livelihoods and poverty reduction</a:t>
            </a:r>
          </a:p>
          <a:p>
            <a:pPr>
              <a:buNone/>
            </a:pPr>
            <a:endParaRPr lang="en-GB" sz="2400" b="1" dirty="0" smtClean="0">
              <a:ea typeface="Times New Roman" pitchFamily="18" charset="0"/>
              <a:cs typeface="Calibri" pitchFamily="34" charset="0"/>
            </a:endParaRPr>
          </a:p>
          <a:p>
            <a:pPr>
              <a:buNone/>
            </a:pPr>
            <a:r>
              <a:rPr lang="en-CA" sz="2400" b="1" dirty="0" smtClean="0">
                <a:ea typeface="Times New Roman" pitchFamily="18" charset="0"/>
                <a:cs typeface="Calibri" pitchFamily="34" charset="0"/>
              </a:rPr>
              <a:t>4.</a:t>
            </a:r>
            <a:r>
              <a:rPr lang="en-CA" sz="2400" dirty="0" smtClean="0">
                <a:ea typeface="Times New Roman" pitchFamily="18" charset="0"/>
                <a:cs typeface="Calibri" pitchFamily="34" charset="0"/>
              </a:rPr>
              <a:t> Contribute to </a:t>
            </a:r>
            <a:r>
              <a:rPr lang="en-CA" sz="2400" b="1" dirty="0" smtClean="0">
                <a:ea typeface="Times New Roman" pitchFamily="18" charset="0"/>
                <a:cs typeface="Calibri" pitchFamily="34" charset="0"/>
              </a:rPr>
              <a:t>low-carbon, climate-resilient sustainable </a:t>
            </a:r>
          </a:p>
          <a:p>
            <a:pPr>
              <a:buNone/>
            </a:pPr>
            <a:r>
              <a:rPr lang="en-CA" sz="2400" b="1" dirty="0" smtClean="0">
                <a:ea typeface="Times New Roman" pitchFamily="18" charset="0"/>
                <a:cs typeface="Calibri" pitchFamily="34" charset="0"/>
              </a:rPr>
              <a:t>development policy, consistent with national development </a:t>
            </a:r>
          </a:p>
          <a:p>
            <a:pPr>
              <a:buNone/>
            </a:pPr>
            <a:r>
              <a:rPr lang="en-CA" sz="2400" b="1" dirty="0" smtClean="0">
                <a:ea typeface="Times New Roman" pitchFamily="18" charset="0"/>
                <a:cs typeface="Calibri" pitchFamily="34" charset="0"/>
              </a:rPr>
              <a:t>strategies, national forest programmes, </a:t>
            </a:r>
            <a:r>
              <a:rPr lang="en-CA" sz="2400" dirty="0" smtClean="0">
                <a:ea typeface="Times New Roman" pitchFamily="18" charset="0"/>
                <a:cs typeface="Calibri" pitchFamily="34" charset="0"/>
              </a:rPr>
              <a:t>and commitments under </a:t>
            </a:r>
          </a:p>
          <a:p>
            <a:pPr>
              <a:buNone/>
            </a:pPr>
            <a:r>
              <a:rPr lang="en-CA" sz="2400" b="1" dirty="0" smtClean="0">
                <a:ea typeface="Times New Roman" pitchFamily="18" charset="0"/>
                <a:cs typeface="Calibri" pitchFamily="34" charset="0"/>
              </a:rPr>
              <a:t>international conventions and agreements</a:t>
            </a:r>
          </a:p>
          <a:p>
            <a:pPr>
              <a:buFont typeface="Arial" pitchFamily="34" charset="0"/>
              <a:buNone/>
            </a:pPr>
            <a:endParaRPr lang="en-GB" sz="2200" dirty="0" smtClean="0"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60438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Social and Environmental Principles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sz="2200" b="1" dirty="0" smtClean="0">
                <a:ea typeface="Times New Roman" pitchFamily="18" charset="0"/>
                <a:cs typeface="Calibri" pitchFamily="34" charset="0"/>
              </a:rPr>
              <a:t>5.</a:t>
            </a:r>
            <a:r>
              <a:rPr lang="en-CA" sz="2200" dirty="0" smtClean="0">
                <a:ea typeface="Times New Roman" pitchFamily="18" charset="0"/>
                <a:cs typeface="Calibri" pitchFamily="34" charset="0"/>
              </a:rPr>
              <a:t> </a:t>
            </a:r>
            <a:r>
              <a:rPr lang="en-CA" sz="2200" b="1" dirty="0" smtClean="0">
                <a:ea typeface="Times New Roman" pitchFamily="18" charset="0"/>
                <a:cs typeface="Calibri" pitchFamily="34" charset="0"/>
              </a:rPr>
              <a:t>Protect natural forest </a:t>
            </a:r>
            <a:r>
              <a:rPr lang="en-CA" sz="2200" dirty="0" smtClean="0">
                <a:ea typeface="Times New Roman" pitchFamily="18" charset="0"/>
                <a:cs typeface="Calibri" pitchFamily="34" charset="0"/>
              </a:rPr>
              <a:t>from degradation and/or conversion</a:t>
            </a:r>
          </a:p>
          <a:p>
            <a:pPr>
              <a:buNone/>
            </a:pPr>
            <a:endParaRPr lang="en-CA" sz="2200" dirty="0" smtClean="0">
              <a:ea typeface="Times New Roman" pitchFamily="18" charset="0"/>
              <a:cs typeface="Calibri" pitchFamily="34" charset="0"/>
            </a:endParaRPr>
          </a:p>
          <a:p>
            <a:pPr>
              <a:buNone/>
            </a:pPr>
            <a:r>
              <a:rPr lang="en-CA" sz="2200" b="1" dirty="0" smtClean="0">
                <a:ea typeface="Times New Roman" pitchFamily="18" charset="0"/>
                <a:cs typeface="Calibri" pitchFamily="34" charset="0"/>
              </a:rPr>
              <a:t>6.</a:t>
            </a:r>
            <a:r>
              <a:rPr lang="en-CA" sz="2200" dirty="0" smtClean="0">
                <a:ea typeface="Times New Roman" pitchFamily="18" charset="0"/>
                <a:cs typeface="Calibri" pitchFamily="34" charset="0"/>
              </a:rPr>
              <a:t> Maintain and enhance </a:t>
            </a:r>
            <a:r>
              <a:rPr lang="en-CA" sz="2200" b="1" dirty="0" smtClean="0">
                <a:ea typeface="Times New Roman" pitchFamily="18" charset="0"/>
                <a:cs typeface="Calibri" pitchFamily="34" charset="0"/>
              </a:rPr>
              <a:t>multiple functions of forest </a:t>
            </a:r>
            <a:r>
              <a:rPr lang="en-CA" sz="2200" dirty="0" smtClean="0">
                <a:ea typeface="Times New Roman" pitchFamily="18" charset="0"/>
                <a:cs typeface="Calibri" pitchFamily="34" charset="0"/>
              </a:rPr>
              <a:t>including </a:t>
            </a:r>
          </a:p>
          <a:p>
            <a:pPr>
              <a:buNone/>
            </a:pPr>
            <a:r>
              <a:rPr lang="en-CA" sz="2200" dirty="0" smtClean="0">
                <a:ea typeface="Times New Roman" pitchFamily="18" charset="0"/>
                <a:cs typeface="Calibri" pitchFamily="34" charset="0"/>
              </a:rPr>
              <a:t>conservation of biodiversity and provision of ecosystem services</a:t>
            </a:r>
          </a:p>
          <a:p>
            <a:pPr>
              <a:buNone/>
            </a:pPr>
            <a:endParaRPr lang="en-CA" sz="2200" dirty="0" smtClean="0">
              <a:ea typeface="Times New Roman" pitchFamily="18" charset="0"/>
              <a:cs typeface="Calibri" pitchFamily="34" charset="0"/>
            </a:endParaRPr>
          </a:p>
          <a:p>
            <a:pPr>
              <a:buNone/>
            </a:pPr>
            <a:r>
              <a:rPr lang="en-CA" sz="2200" b="1" dirty="0" smtClean="0">
                <a:ea typeface="Times New Roman" pitchFamily="18" charset="0"/>
                <a:cs typeface="Calibri" pitchFamily="34" charset="0"/>
              </a:rPr>
              <a:t>7.</a:t>
            </a:r>
            <a:r>
              <a:rPr lang="en-CA" sz="2200" dirty="0" smtClean="0">
                <a:ea typeface="Times New Roman" pitchFamily="18" charset="0"/>
                <a:cs typeface="Calibri" pitchFamily="34" charset="0"/>
              </a:rPr>
              <a:t> Avoid or minimise adverse impacts on </a:t>
            </a:r>
            <a:r>
              <a:rPr lang="en-CA" sz="2200" b="1" dirty="0" smtClean="0">
                <a:ea typeface="Times New Roman" pitchFamily="18" charset="0"/>
                <a:cs typeface="Calibri" pitchFamily="34" charset="0"/>
              </a:rPr>
              <a:t>non-forest</a:t>
            </a:r>
            <a:r>
              <a:rPr lang="en-CA" sz="2200" dirty="0" smtClean="0">
                <a:ea typeface="Times New Roman" pitchFamily="18" charset="0"/>
                <a:cs typeface="Calibri" pitchFamily="34" charset="0"/>
              </a:rPr>
              <a:t> ecosystem </a:t>
            </a:r>
          </a:p>
          <a:p>
            <a:pPr>
              <a:buNone/>
            </a:pPr>
            <a:r>
              <a:rPr lang="en-CA" sz="2200" dirty="0" smtClean="0">
                <a:ea typeface="Times New Roman" pitchFamily="18" charset="0"/>
                <a:cs typeface="Calibri" pitchFamily="34" charset="0"/>
              </a:rPr>
              <a:t>services and biodiversity</a:t>
            </a:r>
          </a:p>
          <a:p>
            <a:endParaRPr lang="en-GB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960438"/>
          </a:xfrm>
        </p:spPr>
        <p:txBody>
          <a:bodyPr/>
          <a:lstStyle/>
          <a:p>
            <a:r>
              <a:rPr lang="en-GB" sz="3200" b="1" dirty="0" smtClean="0"/>
              <a:t>SEPC Principle 4 – policy coherence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3581400" y="1828800"/>
          <a:ext cx="6629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2057400"/>
            <a:ext cx="4648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CA" sz="2200" dirty="0" smtClean="0"/>
              <a:t>Criterion 14 – Ensure </a:t>
            </a:r>
            <a:r>
              <a:rPr lang="en-CA" sz="2200" b="1" dirty="0" smtClean="0"/>
              <a:t>consistency</a:t>
            </a:r>
            <a:r>
              <a:rPr lang="en-CA" sz="2200" dirty="0" smtClean="0"/>
              <a:t> with and contribution to </a:t>
            </a:r>
            <a:r>
              <a:rPr lang="en-CA" sz="2200" b="1" dirty="0" smtClean="0"/>
              <a:t>national</a:t>
            </a:r>
            <a:r>
              <a:rPr lang="en-CA" sz="2200" dirty="0" smtClean="0"/>
              <a:t> </a:t>
            </a:r>
            <a:r>
              <a:rPr lang="en-CA" sz="2200" b="1" dirty="0" smtClean="0"/>
              <a:t>climate policy objectives</a:t>
            </a:r>
            <a:r>
              <a:rPr lang="en-CA" sz="2200" dirty="0" smtClean="0"/>
              <a:t>, including those of mitigation and adaptation strategies and </a:t>
            </a:r>
            <a:r>
              <a:rPr lang="en-CA" sz="2200" b="1" dirty="0" smtClean="0"/>
              <a:t>international</a:t>
            </a:r>
            <a:r>
              <a:rPr lang="en-CA" sz="2200" dirty="0" smtClean="0"/>
              <a:t> </a:t>
            </a:r>
            <a:r>
              <a:rPr lang="en-CA" sz="2200" b="1" dirty="0" smtClean="0"/>
              <a:t>commitments</a:t>
            </a:r>
            <a:r>
              <a:rPr lang="en-CA" sz="2200" dirty="0" smtClean="0"/>
              <a:t> on climate</a:t>
            </a:r>
          </a:p>
          <a:p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960438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SEPC Principle 5 – natural forest degradation</a:t>
            </a:r>
            <a:br>
              <a:rPr lang="en-GB" sz="3200" b="1" dirty="0" smtClean="0"/>
            </a:br>
            <a:r>
              <a:rPr lang="en-GB" sz="3200" b="1" dirty="0" smtClean="0"/>
              <a:t>or conversion 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0" indent="0">
              <a:buNone/>
            </a:pPr>
            <a:r>
              <a:rPr lang="en-CA" sz="2200" dirty="0" smtClean="0"/>
              <a:t>Criterion 20  – </a:t>
            </a:r>
            <a:r>
              <a:rPr lang="en-GB" sz="2200" dirty="0" smtClean="0"/>
              <a:t>Avoid or minimise indirect land-use change impacts of REDD+ activities on forest carbon stocks, biodiversity and other ecosystem services</a:t>
            </a:r>
            <a:endParaRPr lang="en-CA" sz="2200" dirty="0" smtClean="0"/>
          </a:p>
          <a:p>
            <a:endParaRPr lang="en-GB" sz="2200" dirty="0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 l="31915" t="32681" r="29588" b="32683"/>
          <a:stretch>
            <a:fillRect/>
          </a:stretch>
        </p:blipFill>
        <p:spPr bwMode="auto">
          <a:xfrm>
            <a:off x="914400" y="3283526"/>
            <a:ext cx="7391400" cy="357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UN-REDD Tools to Support Country Approaches to Safeguards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6096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Defining goals of the country safeguards approach</a:t>
            </a:r>
            <a:endParaRPr lang="en-US" sz="2200" b="1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en-US" dirty="0" smtClean="0">
              <a:cs typeface="Calibri" pitchFamily="34" charset="0"/>
            </a:endParaRPr>
          </a:p>
          <a:p>
            <a:pPr lvl="1" eaLnBrk="1" hangingPunct="1">
              <a:buFont typeface="Arial" pitchFamily="34" charset="0"/>
              <a:buNone/>
            </a:pPr>
            <a:endParaRPr lang="en-GB" sz="2400" dirty="0" smtClean="0">
              <a:cs typeface="Calibri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0" y="2819400"/>
          <a:ext cx="2709333" cy="4038600"/>
        </p:xfrm>
        <a:graphic>
          <a:graphicData uri="http://schemas.openxmlformats.org/drawingml/2006/table">
            <a:tbl>
              <a:tblPr/>
              <a:tblGrid>
                <a:gridCol w="2709333"/>
              </a:tblGrid>
              <a:tr h="64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UN-REDD tools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494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SEPC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3977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UN-REDD/Forest Carbon Partnership Facility Stakeholder Engagement Guidelines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2455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UN-REDD FPIC Guidelines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2709333" y="2819400"/>
          <a:ext cx="6434667" cy="645818"/>
        </p:xfrm>
        <a:graphic>
          <a:graphicData uri="http://schemas.openxmlformats.org/drawingml/2006/table">
            <a:tbl>
              <a:tblPr/>
              <a:tblGrid>
                <a:gridCol w="6434667"/>
              </a:tblGrid>
              <a:tr h="64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How tool can contribute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709333" y="3429000"/>
          <a:ext cx="6434667" cy="749404"/>
        </p:xfrm>
        <a:graphic>
          <a:graphicData uri="http://schemas.openxmlformats.org/drawingml/2006/table">
            <a:tbl>
              <a:tblPr/>
              <a:tblGrid>
                <a:gridCol w="6434667"/>
              </a:tblGrid>
              <a:tr h="749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Detailed criteria that can be used to ‘unpack’ the Cancun safeguards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2709333" y="4191000"/>
          <a:ext cx="6434667" cy="1397781"/>
        </p:xfrm>
        <a:graphic>
          <a:graphicData uri="http://schemas.openxmlformats.org/drawingml/2006/table">
            <a:tbl>
              <a:tblPr/>
              <a:tblGrid>
                <a:gridCol w="6434667"/>
              </a:tblGrid>
              <a:tr h="1397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Guidance on how participation of  stakeholders can be ensured in  UN-REDD activities, including how to apply the principle of free, prior and informed consent (FPIC); could be used by countries in the development of REDD+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PLRs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2709333" y="5612403"/>
          <a:ext cx="6434667" cy="1245597"/>
        </p:xfrm>
        <a:graphic>
          <a:graphicData uri="http://schemas.openxmlformats.org/drawingml/2006/table">
            <a:tbl>
              <a:tblPr/>
              <a:tblGrid>
                <a:gridCol w="6434667"/>
              </a:tblGrid>
              <a:tr h="1245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Framework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for applying the principle of FPIC at community and national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levels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Defining/developing policies, laws, and regulations (PLRs)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6248400" cy="4724400"/>
          </a:xfrm>
        </p:spPr>
        <p:txBody>
          <a:bodyPr rtlCol="0">
            <a:noAutofit/>
          </a:bodyPr>
          <a:lstStyle/>
          <a:p>
            <a:pPr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200" b="1" dirty="0" smtClean="0"/>
              <a:t>Gap analysis of existing PLRs</a:t>
            </a:r>
            <a:endParaRPr lang="en-US" sz="2200" dirty="0" smtClean="0">
              <a:cs typeface="Calibri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2200" dirty="0" smtClean="0">
                <a:cs typeface="Calibri" pitchFamily="34" charset="0"/>
              </a:rPr>
              <a:t>What PLRs already address goals?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200" dirty="0" smtClean="0">
                <a:cs typeface="Calibri" pitchFamily="34" charset="0"/>
              </a:rPr>
              <a:t>What is the effectiveness of the existing system – what processes/institutions are missing?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endParaRPr lang="en-US" sz="2200" dirty="0" smtClean="0">
              <a:cs typeface="Calibri" pitchFamily="34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sz="2200" dirty="0" smtClean="0">
                <a:cs typeface="Calibri" pitchFamily="34" charset="0"/>
              </a:rPr>
              <a:t>SEPC Benefit and Risks Tool (</a:t>
            </a:r>
            <a:r>
              <a:rPr lang="en-US" sz="2200" dirty="0" err="1" smtClean="0">
                <a:cs typeface="Calibri" pitchFamily="34" charset="0"/>
              </a:rPr>
              <a:t>BeRT</a:t>
            </a:r>
            <a:r>
              <a:rPr lang="en-US" sz="2200" dirty="0" smtClean="0">
                <a:cs typeface="Calibri" pitchFamily="34" charset="0"/>
              </a:rPr>
              <a:t>) draft revision:</a:t>
            </a:r>
          </a:p>
          <a:p>
            <a:pPr>
              <a:spcBef>
                <a:spcPts val="0"/>
              </a:spcBef>
              <a:buNone/>
              <a:defRPr/>
            </a:pPr>
            <a:endParaRPr lang="en-US" sz="2800" dirty="0" smtClean="0"/>
          </a:p>
          <a:p>
            <a:pPr>
              <a:spcBef>
                <a:spcPts val="0"/>
              </a:spcBef>
              <a:buNone/>
              <a:defRPr/>
            </a:pPr>
            <a:r>
              <a:rPr lang="en-US" sz="2000" dirty="0" smtClean="0"/>
              <a:t>When considering how PLRs relate to reducing the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2000" dirty="0" smtClean="0"/>
              <a:t>displacement of emissions: </a:t>
            </a:r>
          </a:p>
          <a:p>
            <a:pPr>
              <a:spcBef>
                <a:spcPts val="0"/>
              </a:spcBef>
              <a:buNone/>
              <a:defRPr/>
            </a:pPr>
            <a:endParaRPr lang="en-US" sz="2000" dirty="0" smtClean="0"/>
          </a:p>
          <a:p>
            <a:pPr>
              <a:spcBef>
                <a:spcPts val="0"/>
              </a:spcBef>
              <a:buNone/>
              <a:defRPr/>
            </a:pPr>
            <a:r>
              <a:rPr lang="en-US" sz="2000" i="1" dirty="0" smtClean="0"/>
              <a:t>Are there any agreements with neighboring countries on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2000" i="1" dirty="0" smtClean="0"/>
              <a:t>export of forest products?</a:t>
            </a:r>
          </a:p>
          <a:p>
            <a:pPr eaLnBrk="1" hangingPunct="1">
              <a:spcBef>
                <a:spcPts val="0"/>
              </a:spcBef>
              <a:buFont typeface="Arial" pitchFamily="34" charset="0"/>
              <a:buNone/>
              <a:defRPr/>
            </a:pPr>
            <a:endParaRPr lang="en-US" sz="2200" dirty="0" smtClean="0"/>
          </a:p>
          <a:p>
            <a:pPr eaLnBrk="1" hangingPunct="1">
              <a:spcBef>
                <a:spcPts val="0"/>
              </a:spcBef>
              <a:buFont typeface="Arial" pitchFamily="34" charset="0"/>
              <a:buNone/>
              <a:defRPr/>
            </a:pPr>
            <a:endParaRPr lang="en-US" sz="2200" dirty="0" smtClean="0">
              <a:cs typeface="Calibri" pitchFamily="34" charset="0"/>
            </a:endParaRPr>
          </a:p>
          <a:p>
            <a:pPr lvl="1" eaLnBrk="1" hangingPunct="1">
              <a:spcBef>
                <a:spcPts val="0"/>
              </a:spcBef>
              <a:buFont typeface="Arial" pitchFamily="34" charset="0"/>
              <a:buNone/>
              <a:defRPr/>
            </a:pPr>
            <a:endParaRPr lang="en-GB" sz="2200" dirty="0" smtClean="0">
              <a:cs typeface="Calibri" pitchFamily="34" charset="0"/>
            </a:endParaRPr>
          </a:p>
        </p:txBody>
      </p:sp>
      <p:pic>
        <p:nvPicPr>
          <p:cNvPr id="5" name="Picture 2" descr="http://www.mygreenlifestyle.fr/wp-content/uploads/2011/02/Deforestation-Greenpeace-Amazonie-2009-Reuters-Bruno-Domingos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r="63073" b="-660"/>
          <a:stretch>
            <a:fillRect/>
          </a:stretch>
        </p:blipFill>
        <p:spPr bwMode="auto">
          <a:xfrm>
            <a:off x="6629400" y="1676400"/>
            <a:ext cx="2312329" cy="4229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pPr eaLnBrk="1" hangingPunct="1">
              <a:spcBef>
                <a:spcPts val="0"/>
              </a:spcBef>
              <a:buNone/>
              <a:defRPr/>
            </a:pPr>
            <a:r>
              <a:rPr lang="en-US" sz="2200" b="1" dirty="0" smtClean="0"/>
              <a:t>Development of new PLRs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endParaRPr lang="en-US" sz="2200" b="1" dirty="0" smtClean="0"/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en-US" sz="2200" dirty="0" smtClean="0">
                <a:cs typeface="Calibri" pitchFamily="34" charset="0"/>
              </a:rPr>
              <a:t>What PLRs and associated processes and institutions need to be in 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en-US" sz="2200" dirty="0" smtClean="0">
                <a:cs typeface="Calibri" pitchFamily="34" charset="0"/>
              </a:rPr>
              <a:t>place to achieve the goals?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endParaRPr lang="en-US" sz="2200" dirty="0" smtClean="0">
              <a:cs typeface="Calibri" pitchFamily="34" charset="0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en-US" sz="2200" dirty="0" smtClean="0">
                <a:cs typeface="Calibri" pitchFamily="34" charset="0"/>
              </a:rPr>
              <a:t>e.g. few countries have clear policies on how 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en-US" sz="2200" dirty="0" smtClean="0">
                <a:cs typeface="Calibri" pitchFamily="34" charset="0"/>
              </a:rPr>
              <a:t>carbon rights are defined and protected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Defining/developing policies, laws, and regulations (PLRs)</a:t>
            </a:r>
          </a:p>
        </p:txBody>
      </p:sp>
      <p:pic>
        <p:nvPicPr>
          <p:cNvPr id="5" name="Picture 2" descr="C:\Documents and Settings\monikab\Desktop\#private#\pics\carbon biodiv and es\IMG_1236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248400" y="3048000"/>
            <a:ext cx="2417505" cy="3223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UN-REDD Programme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209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200" dirty="0" smtClean="0"/>
              <a:t>UN collaborative initiative (FAO, UNDP, UNEP) supporting nationally-</a:t>
            </a:r>
          </a:p>
          <a:p>
            <a:pPr>
              <a:spcBef>
                <a:spcPts val="0"/>
              </a:spcBef>
              <a:buNone/>
            </a:pPr>
            <a:r>
              <a:rPr lang="en-GB" sz="2200" dirty="0" smtClean="0"/>
              <a:t>led REDD+ readiness processes in 47 countries:</a:t>
            </a:r>
          </a:p>
          <a:p>
            <a:pPr lvl="1">
              <a:spcBef>
                <a:spcPts val="0"/>
              </a:spcBef>
            </a:pPr>
            <a:r>
              <a:rPr lang="en-GB" sz="2200" dirty="0" smtClean="0"/>
              <a:t>Design and implementation of UN-REDD National Programmes (16 countries)</a:t>
            </a:r>
          </a:p>
          <a:p>
            <a:pPr lvl="1">
              <a:spcBef>
                <a:spcPts val="0"/>
              </a:spcBef>
            </a:pPr>
            <a:r>
              <a:rPr lang="en-GB" sz="2200" dirty="0" smtClean="0"/>
              <a:t>Targeted support for partner countries</a:t>
            </a:r>
          </a:p>
          <a:p>
            <a:pPr>
              <a:spcBef>
                <a:spcPts val="400"/>
              </a:spcBef>
              <a:buNone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Picture 3" descr="website-map---updated-November-2012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3048000"/>
            <a:ext cx="6830678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60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UN-REDD Tools to Support Country Approaches to Safeguards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762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sz="2400" b="1" dirty="0" smtClean="0">
                <a:cs typeface="Calibri" pitchFamily="34" charset="0"/>
              </a:rPr>
              <a:t>Defining or developing safeguard policies, laws and regulations –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sz="2400" b="1" dirty="0" smtClean="0">
                <a:cs typeface="Calibri" pitchFamily="34" charset="0"/>
              </a:rPr>
              <a:t>Gap analysis of existing PLRs</a:t>
            </a:r>
          </a:p>
          <a:p>
            <a:pPr eaLnBrk="1" hangingPunct="1">
              <a:buFont typeface="Arial" pitchFamily="34" charset="0"/>
              <a:buNone/>
            </a:pPr>
            <a:endParaRPr lang="en-US" dirty="0" smtClean="0">
              <a:cs typeface="Calibri" pitchFamily="34" charset="0"/>
            </a:endParaRPr>
          </a:p>
          <a:p>
            <a:pPr lvl="1" eaLnBrk="1" hangingPunct="1">
              <a:buFont typeface="Arial" pitchFamily="34" charset="0"/>
              <a:buNone/>
            </a:pPr>
            <a:endParaRPr lang="en-GB" sz="2400" dirty="0" smtClean="0">
              <a:cs typeface="Calibri" pitchFamily="34" charset="0"/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0" y="2895600"/>
          <a:ext cx="2743201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1"/>
              </a:tblGrid>
              <a:tr h="8888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UN-REDD tools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74747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Benefit and Risks Tool (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BeRT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74747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Participatory Governance Assessment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24075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Draft Guidance on Conducting REDD+ Corruption Risk Assessment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2743200" y="2895600"/>
          <a:ext cx="6400800" cy="854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/>
              </a:tblGrid>
              <a:tr h="8546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How tool can contribute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2709333" y="3733800"/>
          <a:ext cx="6434667" cy="914400"/>
        </p:xfrm>
        <a:graphic>
          <a:graphicData uri="http://schemas.openxmlformats.org/drawingml/2006/table">
            <a:tbl>
              <a:tblPr/>
              <a:tblGrid>
                <a:gridCol w="6434667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List of questions in order to assess existing PLRs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Content Placeholder 3"/>
          <p:cNvGraphicFramePr>
            <a:graphicFrameLocks/>
          </p:cNvGraphicFramePr>
          <p:nvPr/>
        </p:nvGraphicFramePr>
        <p:xfrm>
          <a:off x="2709333" y="4648200"/>
          <a:ext cx="6434667" cy="914399"/>
        </p:xfrm>
        <a:graphic>
          <a:graphicData uri="http://schemas.openxmlformats.org/drawingml/2006/table">
            <a:tbl>
              <a:tblPr/>
              <a:tblGrid>
                <a:gridCol w="6434667"/>
              </a:tblGrid>
              <a:tr h="914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 for participatory evaluation of governance systems relevant to REDD+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Content Placeholder 3"/>
          <p:cNvGraphicFramePr>
            <a:graphicFrameLocks/>
          </p:cNvGraphicFramePr>
          <p:nvPr/>
        </p:nvGraphicFramePr>
        <p:xfrm>
          <a:off x="2709333" y="5562600"/>
          <a:ext cx="6434667" cy="1295400"/>
        </p:xfrm>
        <a:graphic>
          <a:graphicData uri="http://schemas.openxmlformats.org/drawingml/2006/table">
            <a:tbl>
              <a:tblPr/>
              <a:tblGrid>
                <a:gridCol w="6434667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Detailed framework for assessing corruption risks in REDD+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UN-REDD Tools to Support Country Approaches to Safeguards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762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sz="2000" b="1" dirty="0" smtClean="0">
                <a:cs typeface="Calibri" pitchFamily="34" charset="0"/>
              </a:rPr>
              <a:t>Defining or developing safeguard policies, laws and regulations – Development of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sz="2000" b="1" dirty="0" smtClean="0">
                <a:cs typeface="Calibri" pitchFamily="34" charset="0"/>
              </a:rPr>
              <a:t>new PLRs</a:t>
            </a:r>
          </a:p>
          <a:p>
            <a:pPr eaLnBrk="1" hangingPunct="1">
              <a:buFont typeface="Arial" pitchFamily="34" charset="0"/>
              <a:buNone/>
            </a:pPr>
            <a:endParaRPr lang="en-US" sz="2000" dirty="0" smtClean="0">
              <a:cs typeface="Calibri" pitchFamily="34" charset="0"/>
            </a:endParaRPr>
          </a:p>
          <a:p>
            <a:pPr lvl="1" eaLnBrk="1" hangingPunct="1">
              <a:buFont typeface="Arial" pitchFamily="34" charset="0"/>
              <a:buNone/>
            </a:pPr>
            <a:endParaRPr lang="en-GB" sz="2000" dirty="0" smtClean="0">
              <a:cs typeface="Calibri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0" y="2743200"/>
          <a:ext cx="4117311" cy="4316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7311"/>
              </a:tblGrid>
              <a:tr h="6070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UN-REDD tools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95156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Free, Prior and Informed Consent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(FPIC)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Guidelines</a:t>
                      </a:r>
                    </a:p>
                  </a:txBody>
                  <a:tcPr marL="68580" marR="68580" marT="0" marB="0"/>
                </a:tc>
              </a:tr>
              <a:tr h="107435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Guidelines on Strengthening/Establishing National-Level Grievance Mechanisms</a:t>
                      </a:r>
                    </a:p>
                  </a:txBody>
                  <a:tcPr marL="68580" marR="68580" marT="0" marB="0"/>
                </a:tc>
              </a:tr>
              <a:tr h="1040028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Participatory Law Development (LEG-REDD+)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114800" y="2743200"/>
          <a:ext cx="5029200" cy="588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</a:tblGrid>
              <a:tr h="5881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How tool can contribute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4114801" y="3352800"/>
          <a:ext cx="5029200" cy="1524000"/>
        </p:xfrm>
        <a:graphic>
          <a:graphicData uri="http://schemas.openxmlformats.org/drawingml/2006/table">
            <a:tbl>
              <a:tblPr/>
              <a:tblGrid>
                <a:gridCol w="5029200"/>
              </a:tblGrid>
              <a:tr h="1524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Framework for applying FPIC at community and national levels; primarily designed for UN-REDD activities but could be adopted in REDD+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PLRs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4114800" y="4876800"/>
          <a:ext cx="5029200" cy="1397781"/>
        </p:xfrm>
        <a:graphic>
          <a:graphicData uri="http://schemas.openxmlformats.org/drawingml/2006/table">
            <a:tbl>
              <a:tblPr/>
              <a:tblGrid>
                <a:gridCol w="5029200"/>
              </a:tblGrid>
              <a:tr h="13977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Guidance on how to assess and strengthen existing PLRs and institutional capacity to address REDD+ related grievances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4114800" y="5943601"/>
          <a:ext cx="5029200" cy="1066800"/>
        </p:xfrm>
        <a:graphic>
          <a:graphicData uri="http://schemas.openxmlformats.org/drawingml/2006/table">
            <a:tbl>
              <a:tblPr/>
              <a:tblGrid>
                <a:gridCol w="5029200"/>
              </a:tblGrid>
              <a:tr h="1066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Participatory approach for formulating legal and policy reforms and drafting new PLRs in response to REDD+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ea typeface="ＭＳ Ｐゴシック" pitchFamily="34" charset="-128"/>
              </a:rPr>
              <a:t>Generic steps for development of a country approach to safeguards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648200" y="3429000"/>
            <a:ext cx="1447800" cy="2057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3. Creation of new PLRs and procedures (if necessary)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3429000"/>
            <a:ext cx="1600200" cy="2057400"/>
          </a:xfrm>
          <a:prstGeom prst="rect">
            <a:avLst/>
          </a:prstGeom>
          <a:solidFill>
            <a:srgbClr val="C0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1. </a:t>
            </a:r>
            <a:r>
              <a:rPr lang="en-GB" dirty="0">
                <a:solidFill>
                  <a:prstClr val="white"/>
                </a:solidFill>
              </a:rPr>
              <a:t>Defining the goals of the safeguards approach</a:t>
            </a:r>
          </a:p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4600" y="3429000"/>
            <a:ext cx="1676400" cy="2057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2. Gap analysis of existing social/ environmental PLRs and procedures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8400" y="1295400"/>
            <a:ext cx="1371600" cy="1828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1.Gap analysis of existing systems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38600" y="1295400"/>
            <a:ext cx="1676400" cy="1828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2.Development of indicators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43600" y="1295400"/>
            <a:ext cx="1371600" cy="1828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3.Data collection/ information provision approaches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" name="Bent-Up Arrow 2"/>
          <p:cNvSpPr>
            <a:spLocks/>
          </p:cNvSpPr>
          <p:nvPr/>
        </p:nvSpPr>
        <p:spPr bwMode="auto">
          <a:xfrm rot="16200000" flipV="1">
            <a:off x="609600" y="1447800"/>
            <a:ext cx="1524000" cy="2133600"/>
          </a:xfrm>
          <a:custGeom>
            <a:avLst/>
            <a:gdLst>
              <a:gd name="T0" fmla="*/ 1143000 w 1524000"/>
              <a:gd name="T1" fmla="*/ 0 h 2514600"/>
              <a:gd name="T2" fmla="*/ 762000 w 1524000"/>
              <a:gd name="T3" fmla="*/ 381000 h 2514600"/>
              <a:gd name="T4" fmla="*/ 0 w 1524000"/>
              <a:gd name="T5" fmla="*/ 2324099 h 2514600"/>
              <a:gd name="T6" fmla="*/ 666750 w 1524000"/>
              <a:gd name="T7" fmla="*/ 2514600 h 2514600"/>
              <a:gd name="T8" fmla="*/ 1333500 w 1524000"/>
              <a:gd name="T9" fmla="*/ 1447799 h 2514600"/>
              <a:gd name="T10" fmla="*/ 1524000 w 1524000"/>
              <a:gd name="T11" fmla="*/ 381000 h 2514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1524000"/>
              <a:gd name="T19" fmla="*/ 2133600 h 2514600"/>
              <a:gd name="T20" fmla="*/ 1333500 w 1524000"/>
              <a:gd name="T21" fmla="*/ 2514600 h 2514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4000" h="2514600">
                <a:moveTo>
                  <a:pt x="0" y="2133600"/>
                </a:moveTo>
                <a:lnTo>
                  <a:pt x="952500" y="2133600"/>
                </a:lnTo>
                <a:lnTo>
                  <a:pt x="952500" y="381000"/>
                </a:lnTo>
                <a:lnTo>
                  <a:pt x="762000" y="381000"/>
                </a:lnTo>
                <a:lnTo>
                  <a:pt x="1143000" y="0"/>
                </a:lnTo>
                <a:lnTo>
                  <a:pt x="1524000" y="381000"/>
                </a:lnTo>
                <a:lnTo>
                  <a:pt x="1333500" y="381000"/>
                </a:lnTo>
                <a:lnTo>
                  <a:pt x="1333500" y="2514600"/>
                </a:lnTo>
                <a:lnTo>
                  <a:pt x="0" y="2514600"/>
                </a:lnTo>
                <a:close/>
              </a:path>
            </a:pathLst>
          </a:custGeom>
          <a:solidFill>
            <a:srgbClr val="B3A2C7"/>
          </a:solidFill>
          <a:ln w="9525" cap="flat" cmpd="sng">
            <a:solidFill>
              <a:srgbClr val="4A7EBB"/>
            </a:solidFill>
            <a:prstDash val="dash"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34" name="Right Arrow 33"/>
          <p:cNvSpPr>
            <a:spLocks noChangeArrowheads="1"/>
          </p:cNvSpPr>
          <p:nvPr/>
        </p:nvSpPr>
        <p:spPr bwMode="auto">
          <a:xfrm>
            <a:off x="5715000" y="2743200"/>
            <a:ext cx="2286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3A2C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pitchFamily="34" charset="0"/>
            </a:endParaRPr>
          </a:p>
        </p:txBody>
      </p:sp>
      <p:sp>
        <p:nvSpPr>
          <p:cNvPr id="35" name="Right Arrow 34"/>
          <p:cNvSpPr>
            <a:spLocks noChangeArrowheads="1"/>
          </p:cNvSpPr>
          <p:nvPr/>
        </p:nvSpPr>
        <p:spPr bwMode="auto">
          <a:xfrm>
            <a:off x="6096000" y="4191000"/>
            <a:ext cx="1447800" cy="609600"/>
          </a:xfrm>
          <a:prstGeom prst="rightArrow">
            <a:avLst>
              <a:gd name="adj1" fmla="val 50000"/>
              <a:gd name="adj2" fmla="val 49996"/>
            </a:avLst>
          </a:prstGeom>
          <a:solidFill>
            <a:srgbClr val="7793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pitchFamily="34" charset="0"/>
            </a:endParaRPr>
          </a:p>
        </p:txBody>
      </p:sp>
      <p:sp>
        <p:nvSpPr>
          <p:cNvPr id="37" name="Right Arrow 36"/>
          <p:cNvSpPr>
            <a:spLocks noChangeArrowheads="1"/>
          </p:cNvSpPr>
          <p:nvPr/>
        </p:nvSpPr>
        <p:spPr bwMode="auto">
          <a:xfrm rot="16200000" flipV="1">
            <a:off x="2971800" y="3048000"/>
            <a:ext cx="3048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793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pitchFamily="34" charset="0"/>
            </a:endParaRPr>
          </a:p>
        </p:txBody>
      </p:sp>
      <p:sp>
        <p:nvSpPr>
          <p:cNvPr id="46" name="Right Arrow 45"/>
          <p:cNvSpPr>
            <a:spLocks noChangeArrowheads="1"/>
          </p:cNvSpPr>
          <p:nvPr/>
        </p:nvSpPr>
        <p:spPr bwMode="auto">
          <a:xfrm>
            <a:off x="7315200" y="2743200"/>
            <a:ext cx="2286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3A2C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pitchFamily="34" charset="0"/>
            </a:endParaRPr>
          </a:p>
        </p:txBody>
      </p:sp>
      <p:sp>
        <p:nvSpPr>
          <p:cNvPr id="63" name="Right Arrow 62"/>
          <p:cNvSpPr>
            <a:spLocks noChangeArrowheads="1"/>
          </p:cNvSpPr>
          <p:nvPr/>
        </p:nvSpPr>
        <p:spPr bwMode="auto">
          <a:xfrm>
            <a:off x="4191000" y="4267200"/>
            <a:ext cx="4572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793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pitchFamily="34" charset="0"/>
            </a:endParaRPr>
          </a:p>
        </p:txBody>
      </p:sp>
      <p:sp>
        <p:nvSpPr>
          <p:cNvPr id="60" name="Right Arrow 59"/>
          <p:cNvSpPr>
            <a:spLocks noChangeArrowheads="1"/>
          </p:cNvSpPr>
          <p:nvPr/>
        </p:nvSpPr>
        <p:spPr bwMode="auto">
          <a:xfrm>
            <a:off x="1752600" y="4343400"/>
            <a:ext cx="762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543800" y="1385888"/>
            <a:ext cx="1524000" cy="5472112"/>
            <a:chOff x="7543800" y="989839"/>
            <a:chExt cx="1524000" cy="5715761"/>
          </a:xfrm>
        </p:grpSpPr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7543800" y="989839"/>
              <a:ext cx="1524000" cy="5715761"/>
            </a:xfrm>
            <a:prstGeom prst="rect">
              <a:avLst/>
            </a:prstGeom>
            <a:solidFill>
              <a:srgbClr val="C6D9F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FFFFFF"/>
                </a:solidFill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624763" y="4876623"/>
              <a:ext cx="1316037" cy="10015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prstClr val="black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624763" y="3352751"/>
              <a:ext cx="1363662" cy="92360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>
                  <a:solidFill>
                    <a:srgbClr val="FFFFFF"/>
                  </a:solidFill>
                </a:rPr>
                <a:t>Policies, Laws and Regulations </a:t>
              </a:r>
              <a:endParaRPr lang="en-US" sz="1700">
                <a:solidFill>
                  <a:srgbClr val="FFFFFF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624763" y="2210262"/>
              <a:ext cx="1362075" cy="8838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 dirty="0">
                  <a:solidFill>
                    <a:srgbClr val="FFFFFF"/>
                  </a:solidFill>
                </a:rPr>
                <a:t>Safeguards Information System</a:t>
              </a:r>
              <a:endParaRPr lang="en-US" sz="1700" dirty="0">
                <a:solidFill>
                  <a:srgbClr val="FFFFFF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620000" y="1142392"/>
              <a:ext cx="1363663" cy="88547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>
                  <a:solidFill>
                    <a:srgbClr val="FFFFFF"/>
                  </a:solidFill>
                </a:rPr>
                <a:t>Institutions</a:t>
              </a:r>
              <a:endParaRPr lang="en-US" sz="1700">
                <a:solidFill>
                  <a:srgbClr val="FFFFFF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620000" y="4445495"/>
              <a:ext cx="1363663" cy="88381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b="1">
                  <a:solidFill>
                    <a:srgbClr val="FFFFFF"/>
                  </a:solidFill>
                </a:rPr>
                <a:t>Processes and procedures</a:t>
              </a:r>
              <a:endParaRPr lang="en-US" sz="1700">
                <a:solidFill>
                  <a:srgbClr val="FFFFFF"/>
                </a:solidFill>
              </a:endParaRPr>
            </a:p>
          </p:txBody>
        </p:sp>
      </p:grpSp>
      <p:sp>
        <p:nvSpPr>
          <p:cNvPr id="27" name="Right Arrow 26"/>
          <p:cNvSpPr>
            <a:spLocks noChangeArrowheads="1"/>
          </p:cNvSpPr>
          <p:nvPr/>
        </p:nvSpPr>
        <p:spPr bwMode="auto">
          <a:xfrm>
            <a:off x="3810000" y="2743200"/>
            <a:ext cx="2286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3A2C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/>
              <a:t>Safeguard Information System (SIS)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6172200" cy="50292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sz="2200" dirty="0" smtClean="0">
                <a:ea typeface="ＭＳ Ｐゴシック" charset="-128"/>
              </a:rPr>
              <a:t>Approach for collecting and providing information on how REDD+ safeguards are being addressed and respected throughout REDD+ </a:t>
            </a:r>
            <a:r>
              <a:rPr lang="en-US" sz="2200" dirty="0" smtClean="0">
                <a:ea typeface="ＭＳ Ｐゴシック" charset="-128"/>
              </a:rPr>
              <a:t>implementation</a:t>
            </a:r>
          </a:p>
          <a:p>
            <a:pPr eaLnBrk="1" hangingPunct="1">
              <a:defRPr/>
            </a:pPr>
            <a:endParaRPr lang="en-US" sz="2200" dirty="0" smtClean="0"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sz="2200" dirty="0" smtClean="0">
                <a:ea typeface="ＭＳ Ｐゴシック" charset="-128"/>
              </a:rPr>
              <a:t>Build </a:t>
            </a:r>
            <a:r>
              <a:rPr lang="en-US" sz="2200" dirty="0" smtClean="0">
                <a:ea typeface="ＭＳ Ｐゴシック" charset="-128"/>
              </a:rPr>
              <a:t>on existing </a:t>
            </a:r>
            <a:r>
              <a:rPr lang="en-US" sz="2200" dirty="0" smtClean="0">
                <a:ea typeface="ＭＳ Ｐゴシック" charset="-128"/>
              </a:rPr>
              <a:t>systems</a:t>
            </a:r>
          </a:p>
          <a:p>
            <a:pPr eaLnBrk="1" hangingPunct="1">
              <a:defRPr/>
            </a:pPr>
            <a:endParaRPr lang="en-US" sz="2200" dirty="0" smtClean="0"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sz="2200" dirty="0" smtClean="0">
                <a:ea typeface="Calibri" pitchFamily="34" charset="0"/>
                <a:cs typeface="Calibri" pitchFamily="34" charset="0"/>
              </a:rPr>
              <a:t>Development ideally follows goal setting and gap analysis of PLRs</a:t>
            </a:r>
          </a:p>
          <a:p>
            <a:pPr eaLnBrk="1" hangingPunct="1">
              <a:defRPr/>
            </a:pPr>
            <a:endParaRPr lang="en-US" sz="2200" dirty="0" smtClean="0"/>
          </a:p>
        </p:txBody>
      </p:sp>
      <p:pic>
        <p:nvPicPr>
          <p:cNvPr id="5" name="Picture 2" descr="C:\Documents and Settings\monikab\Desktop\#private#\pics\carbon biodiv and es\IMG_1236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197601" y="2209800"/>
            <a:ext cx="2946399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60438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SIS – Gap analysis of existing systems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4953000" cy="41910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None/>
            </a:pPr>
            <a:r>
              <a:rPr lang="en-GB" sz="2200" dirty="0" smtClean="0"/>
              <a:t>Review for:</a:t>
            </a:r>
          </a:p>
          <a:p>
            <a:r>
              <a:rPr lang="en-GB" sz="2200" dirty="0" smtClean="0"/>
              <a:t>Information sources and systems related to each of the safeguards</a:t>
            </a:r>
          </a:p>
          <a:p>
            <a:pPr lvl="1"/>
            <a:r>
              <a:rPr lang="en-GB" sz="2200" dirty="0" smtClean="0"/>
              <a:t>Indicators</a:t>
            </a:r>
          </a:p>
          <a:p>
            <a:pPr lvl="1"/>
            <a:r>
              <a:rPr lang="en-GB" sz="2200" dirty="0" smtClean="0"/>
              <a:t>Data collection and measurement approaches</a:t>
            </a:r>
          </a:p>
          <a:p>
            <a:r>
              <a:rPr lang="en-GB" sz="2200" dirty="0" smtClean="0"/>
              <a:t>Other systems supporting national implementation of other international conventions (CBD - NBSAPs)</a:t>
            </a:r>
          </a:p>
          <a:p>
            <a:r>
              <a:rPr lang="en-GB" sz="2200" dirty="0" smtClean="0"/>
              <a:t>Quality of sources/systems</a:t>
            </a:r>
          </a:p>
          <a:p>
            <a:r>
              <a:rPr lang="en-GB" sz="2200" dirty="0" smtClean="0"/>
              <a:t>Gaps</a:t>
            </a:r>
          </a:p>
          <a:p>
            <a:pPr>
              <a:buFont typeface="Arial" pitchFamily="34" charset="0"/>
              <a:buNone/>
            </a:pPr>
            <a:endParaRPr lang="en-GB" sz="2200" dirty="0" smtClean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 l="15000" t="15333" r="17500" b="8667"/>
          <a:stretch>
            <a:fillRect/>
          </a:stretch>
        </p:blipFill>
        <p:spPr bwMode="auto">
          <a:xfrm>
            <a:off x="4953000" y="1524000"/>
            <a:ext cx="4191000" cy="294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What kinds of new institutions/processes will be necessary?</a:t>
            </a:r>
          </a:p>
          <a:p>
            <a:endParaRPr lang="en-GB" sz="2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60438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SIS – Decisions to be taken on data collection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GB" sz="2200" dirty="0" smtClean="0"/>
              <a:t>What data to collect (including scale considerations)</a:t>
            </a:r>
          </a:p>
          <a:p>
            <a:r>
              <a:rPr lang="en-GB" sz="2200" dirty="0" smtClean="0"/>
              <a:t>Methods to be used </a:t>
            </a:r>
            <a:r>
              <a:rPr lang="en-US" sz="2400" dirty="0" smtClean="0"/>
              <a:t>(e.g. household surveys; participatory approaches, such as participatory biodiversity monitoring)</a:t>
            </a:r>
            <a:endParaRPr lang="en-GB" sz="2200" dirty="0" smtClean="0"/>
          </a:p>
          <a:p>
            <a:r>
              <a:rPr lang="en-GB" sz="2200" dirty="0" smtClean="0"/>
              <a:t>Who will collect data / institutional roles</a:t>
            </a:r>
          </a:p>
          <a:p>
            <a:r>
              <a:rPr lang="en-GB" sz="2200" dirty="0" smtClean="0"/>
              <a:t>Frequency of data collection</a:t>
            </a:r>
          </a:p>
          <a:p>
            <a:r>
              <a:rPr lang="en-GB" sz="2200" dirty="0" smtClean="0"/>
              <a:t>How will information be stored</a:t>
            </a:r>
          </a:p>
          <a:p>
            <a:r>
              <a:rPr lang="en-GB" sz="2200" dirty="0" smtClean="0"/>
              <a:t>Provision of information framework (UNFCCC, country level, key stakeholders)</a:t>
            </a:r>
          </a:p>
          <a:p>
            <a:r>
              <a:rPr lang="en-GB" sz="2200" dirty="0" smtClean="0"/>
              <a:t>Quality assurance / internal evaluation process</a:t>
            </a:r>
          </a:p>
          <a:p>
            <a:endParaRPr lang="en-GB" sz="2200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96043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UN-REDD Tools to Support Country Approaches to Safeguards</a:t>
            </a:r>
            <a:endParaRPr lang="en-GB" sz="3200" dirty="0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GB" sz="2200" b="1" dirty="0" smtClean="0"/>
          </a:p>
          <a:p>
            <a:pPr>
              <a:buFont typeface="Arial" pitchFamily="34" charset="0"/>
              <a:buNone/>
            </a:pPr>
            <a:r>
              <a:rPr lang="en-GB" sz="2200" b="1" dirty="0" smtClean="0"/>
              <a:t>SIS – Development of indicators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0" y="2590800"/>
          <a:ext cx="4649611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9611"/>
              </a:tblGrid>
              <a:tr h="11980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UN-REDD tools</a:t>
                      </a: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467814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Participatory Governance Assessment</a:t>
                      </a:r>
                      <a:endParaRPr lang="en-US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96579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Framework for assessing and monitoring forest governance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648199" y="2590800"/>
          <a:ext cx="4495800" cy="1198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</a:tblGrid>
              <a:tr h="1198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How tool can contribute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4648200" y="3810000"/>
          <a:ext cx="4495800" cy="1447800"/>
        </p:xfrm>
        <a:graphic>
          <a:graphicData uri="http://schemas.openxmlformats.org/drawingml/2006/table">
            <a:tbl>
              <a:tblPr/>
              <a:tblGrid>
                <a:gridCol w="4495800"/>
              </a:tblGrid>
              <a:tr h="1447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Participatory approach for developing governance indicators for REDD+ schemes</a:t>
                      </a:r>
                      <a:endParaRPr lang="en-US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4648199" y="5257800"/>
          <a:ext cx="4495800" cy="1295401"/>
        </p:xfrm>
        <a:graphic>
          <a:graphicData uri="http://schemas.openxmlformats.org/drawingml/2006/table">
            <a:tbl>
              <a:tblPr/>
              <a:tblGrid>
                <a:gridCol w="4495800"/>
              </a:tblGrid>
              <a:tr h="12954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Tool for designing robust and comprehensive sets of governance indicators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96043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UN-REDD Tools to Support Country Approaches to Safeguards</a:t>
            </a:r>
            <a:endParaRPr lang="en-GB" sz="3200" dirty="0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GB" sz="2200" b="1" dirty="0" smtClean="0"/>
          </a:p>
          <a:p>
            <a:pPr>
              <a:buFont typeface="Arial" pitchFamily="34" charset="0"/>
              <a:buNone/>
            </a:pPr>
            <a:r>
              <a:rPr lang="en-GB" sz="2200" b="1" dirty="0" smtClean="0"/>
              <a:t>SIS – Methodologies for collecting information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2895600"/>
            <a:ext cx="9144000" cy="2546604"/>
            <a:chOff x="0" y="2438400"/>
            <a:chExt cx="9144000" cy="2546604"/>
          </a:xfrm>
        </p:grpSpPr>
        <p:graphicFrame>
          <p:nvGraphicFramePr>
            <p:cNvPr id="6" name="Content Placeholder 4"/>
            <p:cNvGraphicFramePr>
              <a:graphicFrameLocks/>
            </p:cNvGraphicFramePr>
            <p:nvPr/>
          </p:nvGraphicFramePr>
          <p:xfrm>
            <a:off x="0" y="2438400"/>
            <a:ext cx="4700461" cy="2455093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4700461"/>
                </a:tblGrid>
                <a:tr h="597715">
                  <a:tc>
                    <a:txBody>
                      <a:bodyPr/>
                      <a:lstStyle/>
                      <a:p>
                        <a:pPr marL="0" marR="0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800" b="1" dirty="0">
                            <a:latin typeface="Calibri" pitchFamily="34" charset="0"/>
                            <a:ea typeface="Times New Roman"/>
                            <a:cs typeface="Calibri" pitchFamily="34" charset="0"/>
                          </a:rPr>
                          <a:t>UN-REDD tools</a:t>
                        </a:r>
                        <a:endParaRPr lang="en-US" sz="1800" dirty="0">
                          <a:latin typeface="Calibri" pitchFamily="34" charset="0"/>
                          <a:ea typeface="Calibri"/>
                          <a:cs typeface="Calibri" pitchFamily="34" charset="0"/>
                        </a:endParaRPr>
                      </a:p>
                    </a:txBody>
                    <a:tcPr marL="68580" marR="68580" marT="0" marB="0"/>
                  </a:tc>
                </a:tr>
                <a:tr h="994851">
                  <a:tc>
                    <a:txBody>
                      <a:bodyPr/>
                      <a:lstStyle/>
                      <a:p>
                        <a:pPr marL="342900" marR="0" lvl="0" indent="-34290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800" dirty="0">
                            <a:latin typeface="Times New Roman" pitchFamily="18" charset="0"/>
                            <a:ea typeface="Calibri"/>
                            <a:cs typeface="Times New Roman" pitchFamily="18" charset="0"/>
                          </a:rPr>
                          <a:t>Draft Guidelines for monitoring the impacts of REDD+ on biodiversity and ecosystem services</a:t>
                        </a:r>
                      </a:p>
                    </a:txBody>
                    <a:tcPr marL="68580" marR="68580" marT="0" marB="0"/>
                  </a:tc>
                </a:tr>
                <a:tr h="862527">
                  <a:tc>
                    <a:txBody>
                      <a:bodyPr/>
                      <a:lstStyle/>
                      <a:p>
                        <a:pPr marL="342900" marR="0" lvl="0" indent="-34290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800" dirty="0">
                            <a:latin typeface="Times New Roman" pitchFamily="18" charset="0"/>
                            <a:ea typeface="Calibri"/>
                            <a:cs typeface="Times New Roman" pitchFamily="18" charset="0"/>
                          </a:rPr>
                          <a:t>Draft manual on the collection of forest governance data</a:t>
                        </a:r>
                      </a:p>
                    </a:txBody>
                    <a:tcPr marL="68580" marR="68580" marT="0" marB="0"/>
                  </a:tc>
                </a:tr>
              </a:tbl>
            </a:graphicData>
          </a:graphic>
        </p:graphicFrame>
        <p:graphicFrame>
          <p:nvGraphicFramePr>
            <p:cNvPr id="7" name="Content Placeholder 4"/>
            <p:cNvGraphicFramePr>
              <a:graphicFrameLocks/>
            </p:cNvGraphicFramePr>
            <p:nvPr/>
          </p:nvGraphicFramePr>
          <p:xfrm>
            <a:off x="4724400" y="2438400"/>
            <a:ext cx="4419600" cy="6096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4419600"/>
                </a:tblGrid>
                <a:tr h="60960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How tool can contribute</a:t>
                        </a:r>
                        <a:endPara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endParaRPr>
                      </a:p>
                    </a:txBody>
                    <a:tcPr marL="68580" marR="68580" marT="0" marB="0"/>
                  </a:tc>
                </a:tr>
              </a:tbl>
            </a:graphicData>
          </a:graphic>
        </p:graphicFrame>
        <p:graphicFrame>
          <p:nvGraphicFramePr>
            <p:cNvPr id="11" name="Content Placeholder 3"/>
            <p:cNvGraphicFramePr>
              <a:graphicFrameLocks/>
            </p:cNvGraphicFramePr>
            <p:nvPr/>
          </p:nvGraphicFramePr>
          <p:xfrm>
            <a:off x="4724400" y="3048000"/>
            <a:ext cx="4419600" cy="990600"/>
          </p:xfrm>
          <a:graphic>
            <a:graphicData uri="http://schemas.openxmlformats.org/drawingml/2006/table">
              <a:tbl>
                <a:tblPr/>
                <a:tblGrid>
                  <a:gridCol w="4419600"/>
                </a:tblGrid>
                <a:tr h="990600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800" b="0" dirty="0" smtClean="0">
                            <a:latin typeface="Times New Roman" pitchFamily="18" charset="0"/>
                            <a:ea typeface="Calibri"/>
                            <a:cs typeface="Times New Roman" pitchFamily="18" charset="0"/>
                          </a:rPr>
                          <a:t>Draft guidelines useful for </a:t>
                        </a:r>
                        <a:r>
                          <a:rPr lang="en-US" sz="1800" b="0" baseline="0" dirty="0" smtClean="0">
                            <a:latin typeface="Times New Roman" pitchFamily="18" charset="0"/>
                            <a:ea typeface="Calibri"/>
                            <a:cs typeface="Times New Roman" pitchFamily="18" charset="0"/>
                          </a:rPr>
                          <a:t>establishing aspects of SIS relevant to biodiversity and ecosystem services</a:t>
                        </a:r>
                        <a:endParaRPr lang="en-US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endParaRPr>
                      </a:p>
                    </a:txBody>
                    <a:tcPr marL="68580" marR="68580" marT="0" marB="0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0D8E8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12" name="Content Placeholder 3"/>
            <p:cNvGraphicFramePr>
              <a:graphicFrameLocks/>
            </p:cNvGraphicFramePr>
            <p:nvPr/>
          </p:nvGraphicFramePr>
          <p:xfrm>
            <a:off x="4724400" y="4038600"/>
            <a:ext cx="4419600" cy="946404"/>
          </p:xfrm>
          <a:graphic>
            <a:graphicData uri="http://schemas.openxmlformats.org/drawingml/2006/table">
              <a:tbl>
                <a:tblPr/>
                <a:tblGrid>
                  <a:gridCol w="4419600"/>
                </a:tblGrid>
                <a:tr h="838200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80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</a:rPr>
                          <a:t>Practical considerations, methods and available resources for collecting governance data</a:t>
                        </a:r>
                        <a:endPara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endParaRPr>
                      </a:p>
                    </a:txBody>
                    <a:tcPr marL="68580" marR="68580" marT="0" marB="0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E9EDF4"/>
                      </a:solidFill>
                    </a:tcPr>
                  </a:tc>
                </a:tr>
              </a:tbl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Examples of UN-REDD support to countries on safeguards</a:t>
            </a:r>
            <a:endParaRPr lang="en-US" sz="3200" b="1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89388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GB" sz="2400" dirty="0" smtClean="0"/>
              <a:t>‘Targeted support’ activities in 2013</a:t>
            </a:r>
          </a:p>
          <a:p>
            <a:pPr eaLnBrk="1" hangingPunct="1">
              <a:buFont typeface="Arial" pitchFamily="34" charset="0"/>
              <a:buNone/>
            </a:pPr>
            <a:r>
              <a:rPr lang="en-GB" sz="2400" b="1" dirty="0" smtClean="0"/>
              <a:t>Costa Rica</a:t>
            </a:r>
          </a:p>
          <a:p>
            <a:pPr eaLnBrk="1" hangingPunct="1"/>
            <a:r>
              <a:rPr lang="en-GB" sz="2400" dirty="0" smtClean="0"/>
              <a:t>Reconciling the needs of different safeguard approaches (e.g. UN-REDD, Forest Carbon Partnership Facility, REDD+ Social and Environmental Standards) within the design of a single safeguard information system</a:t>
            </a:r>
          </a:p>
          <a:p>
            <a:pPr eaLnBrk="1" hangingPunct="1"/>
            <a:r>
              <a:rPr lang="en-GB" sz="2400" dirty="0" smtClean="0"/>
              <a:t>Activities include:</a:t>
            </a:r>
          </a:p>
          <a:p>
            <a:pPr lvl="1" eaLnBrk="1" hangingPunct="1"/>
            <a:r>
              <a:rPr lang="en-GB" sz="2000" dirty="0" smtClean="0"/>
              <a:t>Analysis of different safeguard approaches</a:t>
            </a:r>
          </a:p>
          <a:p>
            <a:pPr lvl="1" eaLnBrk="1" hangingPunct="1"/>
            <a:r>
              <a:rPr lang="en-GB" sz="2000" dirty="0" smtClean="0"/>
              <a:t>Stakeholder analysis</a:t>
            </a:r>
          </a:p>
          <a:p>
            <a:pPr lvl="1" eaLnBrk="1" hangingPunct="1"/>
            <a:r>
              <a:rPr lang="en-GB" sz="2000" dirty="0" smtClean="0"/>
              <a:t>Review of PLRs</a:t>
            </a:r>
          </a:p>
          <a:p>
            <a:pPr lvl="1" eaLnBrk="1" hangingPunct="1"/>
            <a:r>
              <a:rPr lang="en-GB" sz="2000" dirty="0" smtClean="0"/>
              <a:t>Developing indicators and establishing information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Examples of UN-REDD support to countries on safeguards</a:t>
            </a:r>
            <a:endParaRPr lang="en-US" sz="3200" b="1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89388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GB" sz="2200" b="1" dirty="0" smtClean="0"/>
              <a:t>Ecuador (National Programme)</a:t>
            </a:r>
          </a:p>
          <a:p>
            <a:pPr eaLnBrk="1" hangingPunct="1"/>
            <a:r>
              <a:rPr lang="en-GB" sz="2200" dirty="0" smtClean="0"/>
              <a:t>Proposal for a multiple benefits monitoring system as part of a national System of Information and Monitoring for Safeguards and Multiple Benefits</a:t>
            </a:r>
          </a:p>
          <a:p>
            <a:pPr eaLnBrk="1" hangingPunct="1"/>
            <a:r>
              <a:rPr lang="en-GB" sz="2200" dirty="0" smtClean="0"/>
              <a:t>Activities include:</a:t>
            </a:r>
          </a:p>
          <a:p>
            <a:pPr lvl="1" eaLnBrk="1" hangingPunct="1"/>
            <a:r>
              <a:rPr lang="en-GB" sz="2000" dirty="0" smtClean="0"/>
              <a:t>National and sub-national consultation workshops on identification and prioritization of multiple benefits and risks</a:t>
            </a:r>
          </a:p>
          <a:p>
            <a:pPr lvl="1" eaLnBrk="1" hangingPunct="1"/>
            <a:r>
              <a:rPr lang="en-GB" sz="2000" dirty="0" smtClean="0"/>
              <a:t>Identification of information requirements for different safeguards</a:t>
            </a:r>
          </a:p>
          <a:p>
            <a:pPr lvl="1" eaLnBrk="1" hangingPunct="1"/>
            <a:r>
              <a:rPr lang="en-GB" sz="2000" dirty="0" smtClean="0"/>
              <a:t>Identification of potential indicators for priority benefits and risks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4495800"/>
          </a:xfrm>
          <a:ln>
            <a:noFill/>
          </a:ln>
        </p:spPr>
        <p:txBody>
          <a:bodyPr>
            <a:noAutofit/>
          </a:bodyPr>
          <a:lstStyle/>
          <a:p>
            <a:pPr lvl="1" indent="-742950">
              <a:spcBef>
                <a:spcPts val="0"/>
              </a:spcBef>
              <a:buNone/>
            </a:pPr>
            <a:r>
              <a:rPr lang="en-GB" sz="2200" dirty="0" smtClean="0"/>
              <a:t>Global work on common approaches, analyses, methodologies,</a:t>
            </a:r>
          </a:p>
          <a:p>
            <a:pPr lvl="1" indent="-742950">
              <a:spcBef>
                <a:spcPts val="0"/>
              </a:spcBef>
              <a:buNone/>
            </a:pPr>
            <a:r>
              <a:rPr lang="en-GB" sz="2200" dirty="0" smtClean="0"/>
              <a:t>tools, data and best practices:</a:t>
            </a:r>
          </a:p>
          <a:p>
            <a:r>
              <a:rPr lang="en-GB" sz="2200" dirty="0" smtClean="0"/>
              <a:t>MRV and monitoring</a:t>
            </a:r>
          </a:p>
          <a:p>
            <a:r>
              <a:rPr lang="en-GB" sz="2200" dirty="0" smtClean="0"/>
              <a:t>National governance systems</a:t>
            </a:r>
          </a:p>
          <a:p>
            <a:r>
              <a:rPr lang="en-GB" sz="2200" dirty="0" smtClean="0"/>
              <a:t>Accountable management of REDD+ funding</a:t>
            </a:r>
          </a:p>
          <a:p>
            <a:r>
              <a:rPr lang="en-GB" sz="2200" dirty="0" smtClean="0"/>
              <a:t>Participatory decision making, strategy development and implementation</a:t>
            </a:r>
          </a:p>
          <a:p>
            <a:r>
              <a:rPr lang="en-GB" sz="2200" dirty="0" smtClean="0"/>
              <a:t>Safeguards and multiple benefits</a:t>
            </a:r>
          </a:p>
          <a:p>
            <a:r>
              <a:rPr lang="en-GB" sz="2200" dirty="0" smtClean="0"/>
              <a:t>Green economy and REDD+</a:t>
            </a:r>
          </a:p>
          <a:p>
            <a:r>
              <a:rPr lang="en-GB" sz="2200" dirty="0" smtClean="0"/>
              <a:t>Knowledge management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572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/>
              <a:t>UN-REDD Global Work Areas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34390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Examples of UN-REDD support to countries on safeguards</a:t>
            </a:r>
            <a:endParaRPr lang="en-US" sz="3200" b="1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89388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GB" sz="2200" dirty="0" smtClean="0"/>
              <a:t>‘Targeted support’ activities 2013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GB" sz="2200" b="1" dirty="0" smtClean="0"/>
              <a:t>Peru</a:t>
            </a:r>
          </a:p>
          <a:p>
            <a:pPr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GB" sz="2200" dirty="0" smtClean="0"/>
              <a:t>“Design and initial implementation of a participatory monitoring</a:t>
            </a:r>
          </a:p>
          <a:p>
            <a:pPr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GB" sz="2200" dirty="0" smtClean="0"/>
              <a:t>system for social and environmental safeguards.” Capacity building for </a:t>
            </a:r>
          </a:p>
          <a:p>
            <a:pPr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GB" sz="2200" dirty="0" smtClean="0"/>
              <a:t>indigenous peoples on monitoring</a:t>
            </a:r>
          </a:p>
          <a:p>
            <a:pPr eaLnBrk="1" hangingPunct="1">
              <a:spcBef>
                <a:spcPts val="0"/>
              </a:spcBef>
              <a:buFont typeface="Arial" pitchFamily="34" charset="0"/>
              <a:buNone/>
              <a:defRPr/>
            </a:pPr>
            <a:endParaRPr lang="en-GB" sz="2200" dirty="0" smtClean="0"/>
          </a:p>
          <a:p>
            <a:pPr eaLnBrk="1" hangingPunct="1">
              <a:buFont typeface="Arial" pitchFamily="34" charset="0"/>
              <a:buNone/>
              <a:defRPr/>
            </a:pPr>
            <a:r>
              <a:rPr lang="en-GB" sz="2200" b="1" dirty="0" smtClean="0"/>
              <a:t>Argentina</a:t>
            </a:r>
          </a:p>
          <a:p>
            <a:pPr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GB" sz="2200" dirty="0" smtClean="0"/>
              <a:t>Reconciling the needs of different safeguard approaches (e.g. UN-</a:t>
            </a:r>
          </a:p>
          <a:p>
            <a:pPr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GB" sz="2200" dirty="0" smtClean="0"/>
              <a:t>REDD, FCPF) within the design of a single safeguard information</a:t>
            </a:r>
          </a:p>
          <a:p>
            <a:pPr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GB" sz="2200" dirty="0" smtClean="0"/>
              <a:t>system.  Consultations in four different regions will take place.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buFont typeface="Arial" pitchFamily="34" charset="0"/>
              <a:buNone/>
              <a:defRPr/>
            </a:pPr>
            <a:endParaRPr lang="en-GB" sz="2200" dirty="0" smtClean="0"/>
          </a:p>
          <a:p>
            <a:pPr eaLnBrk="1" hangingPunct="1">
              <a:buFont typeface="Arial" pitchFamily="34" charset="0"/>
              <a:buNone/>
              <a:defRPr/>
            </a:pPr>
            <a:endParaRPr lang="en-GB" sz="2200" b="1" dirty="0" smtClean="0"/>
          </a:p>
          <a:p>
            <a:pPr eaLnBrk="1" hangingPunct="1">
              <a:buFont typeface="Arial" pitchFamily="34" charset="0"/>
              <a:buNone/>
              <a:defRPr/>
            </a:pPr>
            <a:endParaRPr lang="en-GB" sz="2200" dirty="0" smtClean="0"/>
          </a:p>
          <a:p>
            <a:pPr eaLnBrk="1" hangingPunct="1">
              <a:buFont typeface="Arial" pitchFamily="34" charset="0"/>
              <a:buNone/>
              <a:defRPr/>
            </a:pPr>
            <a:endParaRPr lang="en-GB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Examples of </a:t>
            </a:r>
            <a:r>
              <a:rPr lang="en-US" sz="3600" b="1" dirty="0" smtClean="0"/>
              <a:t>UN-REDD</a:t>
            </a:r>
            <a:r>
              <a:rPr lang="en-US" sz="3200" b="1" dirty="0" smtClean="0"/>
              <a:t> support to countries on safeguards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89388"/>
          </a:xfrm>
        </p:spPr>
        <p:txBody>
          <a:bodyPr rtlCol="0">
            <a:norm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GB" sz="2400" b="1" dirty="0" smtClean="0"/>
              <a:t>Tanzania (National Programme)</a:t>
            </a:r>
          </a:p>
          <a:p>
            <a:pPr eaLnBrk="1" hangingPunct="1">
              <a:defRPr/>
            </a:pPr>
            <a:r>
              <a:rPr lang="en-US" sz="2200" dirty="0" smtClean="0"/>
              <a:t>Linkages between the national forest inventory and the development of spatial analyses to inform REDD+ environmental safeguards and development of an Safeguard Information System (SIS) </a:t>
            </a:r>
          </a:p>
          <a:p>
            <a:pPr eaLnBrk="1" hangingPunct="1">
              <a:defRPr/>
            </a:pPr>
            <a:r>
              <a:rPr lang="en-GB" sz="2200" dirty="0" smtClean="0"/>
              <a:t>Activities include: </a:t>
            </a:r>
          </a:p>
          <a:p>
            <a:pPr lvl="1" eaLnBrk="1" hangingPunct="1">
              <a:defRPr/>
            </a:pPr>
            <a:r>
              <a:rPr lang="en-GB" sz="2000" dirty="0" smtClean="0"/>
              <a:t>Analysis of current forest inventory methodology to identify how the information collected </a:t>
            </a:r>
            <a:r>
              <a:rPr lang="en-US" sz="2000" dirty="0" smtClean="0"/>
              <a:t>can feed into an </a:t>
            </a:r>
            <a:r>
              <a:rPr lang="en-US" sz="2000" dirty="0" smtClean="0"/>
              <a:t>SIS</a:t>
            </a:r>
            <a:endParaRPr lang="en-GB" sz="2000" dirty="0" smtClean="0"/>
          </a:p>
          <a:p>
            <a:pPr lvl="1" eaLnBrk="1" hangingPunct="1">
              <a:defRPr/>
            </a:pPr>
            <a:r>
              <a:rPr lang="en-GB" sz="2000" dirty="0" smtClean="0"/>
              <a:t>Analysis of existing forest inventory data to derive spatial information on the potential for environmental benefits from REDD+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272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b="1" dirty="0" smtClean="0"/>
              <a:t>Tanzania</a:t>
            </a:r>
            <a:br>
              <a:rPr lang="en-GB" sz="3200" b="1" dirty="0" smtClean="0"/>
            </a:br>
            <a:r>
              <a:rPr lang="en-GB" sz="3200" b="1" dirty="0" smtClean="0"/>
              <a:t>Natural forest</a:t>
            </a:r>
            <a:br>
              <a:rPr lang="en-GB" sz="3200" b="1" dirty="0" smtClean="0"/>
            </a:br>
            <a:r>
              <a:rPr lang="en-GB" sz="3200" b="1" dirty="0" smtClean="0"/>
              <a:t>estimation</a:t>
            </a:r>
            <a:endParaRPr lang="en-GB" sz="3200" b="1" dirty="0"/>
          </a:p>
        </p:txBody>
      </p:sp>
      <p:sp>
        <p:nvSpPr>
          <p:cNvPr id="41989" name="TextBox 6"/>
          <p:cNvSpPr txBox="1">
            <a:spLocks noChangeArrowheads="1"/>
          </p:cNvSpPr>
          <p:nvPr/>
        </p:nvSpPr>
        <p:spPr bwMode="auto">
          <a:xfrm>
            <a:off x="533400" y="18288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1990" name="TextBox 7"/>
          <p:cNvSpPr txBox="1">
            <a:spLocks noChangeArrowheads="1"/>
          </p:cNvSpPr>
          <p:nvPr/>
        </p:nvSpPr>
        <p:spPr bwMode="auto">
          <a:xfrm>
            <a:off x="3657600" y="19812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1991" name="TextBox 9"/>
          <p:cNvSpPr txBox="1">
            <a:spLocks noChangeArrowheads="1"/>
          </p:cNvSpPr>
          <p:nvPr/>
        </p:nvSpPr>
        <p:spPr bwMode="auto">
          <a:xfrm>
            <a:off x="5943600" y="0"/>
            <a:ext cx="3200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National </a:t>
            </a:r>
            <a:r>
              <a:rPr lang="en-US" b="1" dirty="0" smtClean="0"/>
              <a:t>definition </a:t>
            </a:r>
            <a:r>
              <a:rPr lang="en-US" b="1" dirty="0"/>
              <a:t>of </a:t>
            </a:r>
            <a:r>
              <a:rPr lang="en-US" b="1" dirty="0" smtClean="0"/>
              <a:t>forest</a:t>
            </a:r>
            <a:endParaRPr lang="en-US" b="1" dirty="0"/>
          </a:p>
          <a:p>
            <a:r>
              <a:rPr lang="en-US" b="1" dirty="0"/>
              <a:t>(10% canopy </a:t>
            </a:r>
            <a:r>
              <a:rPr lang="en-US" b="1" dirty="0" smtClean="0"/>
              <a:t>cover </a:t>
            </a:r>
            <a:r>
              <a:rPr lang="en-US" b="1" dirty="0"/>
              <a:t>+</a:t>
            </a:r>
            <a:r>
              <a:rPr lang="en-US" b="1" dirty="0">
                <a:solidFill>
                  <a:srgbClr val="FF0000"/>
                </a:solidFill>
              </a:rPr>
              <a:t> 2 </a:t>
            </a:r>
            <a:r>
              <a:rPr lang="en-US" b="1" dirty="0"/>
              <a:t>m height)</a:t>
            </a:r>
          </a:p>
          <a:p>
            <a:pPr>
              <a:buFont typeface="Arial" pitchFamily="34" charset="0"/>
              <a:buChar char="•"/>
            </a:pPr>
            <a:r>
              <a:rPr lang="en-US" dirty="0" err="1"/>
              <a:t>Montane</a:t>
            </a:r>
            <a:r>
              <a:rPr lang="en-US" dirty="0"/>
              <a:t> &amp; lowland forest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Woodland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Mangrove</a:t>
            </a:r>
          </a:p>
          <a:p>
            <a:pPr>
              <a:buFont typeface="Arial" pitchFamily="34" charset="0"/>
              <a:buChar char="•"/>
            </a:pPr>
            <a:r>
              <a:rPr lang="en-US" dirty="0" err="1"/>
              <a:t>Bushland</a:t>
            </a:r>
            <a:r>
              <a:rPr lang="en-US" dirty="0"/>
              <a:t>  (&gt;2m)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Thickets (&gt;2m)</a:t>
            </a:r>
            <a:endParaRPr lang="en-GB" dirty="0"/>
          </a:p>
        </p:txBody>
      </p:sp>
      <p:sp>
        <p:nvSpPr>
          <p:cNvPr id="41992" name="TextBox 10"/>
          <p:cNvSpPr txBox="1">
            <a:spLocks noChangeArrowheads="1"/>
          </p:cNvSpPr>
          <p:nvPr/>
        </p:nvSpPr>
        <p:spPr bwMode="auto">
          <a:xfrm>
            <a:off x="304800" y="274638"/>
            <a:ext cx="2895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FAO FRA</a:t>
            </a:r>
          </a:p>
          <a:p>
            <a:r>
              <a:rPr lang="en-US" b="1" dirty="0"/>
              <a:t>(10% canopy </a:t>
            </a:r>
            <a:r>
              <a:rPr lang="en-US" b="1" dirty="0" smtClean="0"/>
              <a:t>cover </a:t>
            </a:r>
            <a:r>
              <a:rPr lang="en-US" b="1" dirty="0"/>
              <a:t>+ </a:t>
            </a: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dirty="0"/>
              <a:t> m height)</a:t>
            </a:r>
          </a:p>
          <a:p>
            <a:pPr>
              <a:buFont typeface="Arial" pitchFamily="34" charset="0"/>
              <a:buChar char="•"/>
            </a:pPr>
            <a:r>
              <a:rPr lang="en-US" dirty="0" err="1"/>
              <a:t>Montane</a:t>
            </a:r>
            <a:r>
              <a:rPr lang="en-US" dirty="0"/>
              <a:t> &amp; lowland forest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Woodland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Mangrove</a:t>
            </a:r>
          </a:p>
        </p:txBody>
      </p:sp>
      <p:pic>
        <p:nvPicPr>
          <p:cNvPr id="41993" name="Picture 3" descr="D:\Natural forest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25675"/>
            <a:ext cx="4462463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4" descr="D:\Natural forest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3" y="2209800"/>
            <a:ext cx="4448175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5" name="TextShape 7"/>
          <p:cNvSpPr txBox="1">
            <a:spLocks noChangeArrowheads="1"/>
          </p:cNvSpPr>
          <p:nvPr/>
        </p:nvSpPr>
        <p:spPr bwMode="auto">
          <a:xfrm>
            <a:off x="152400" y="66294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en-US" sz="1000" b="1"/>
              <a:t>Map source: Derived form landcover classes in </a:t>
            </a:r>
            <a:r>
              <a:rPr lang="en-US" sz="1000"/>
              <a:t>NAFORMA landuse landcover map 2010.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Summing up…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7998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Countries carrying out REDD+ will need to develop a country approach to safeguards consistent with UNFCCC guidance and that satisfies all </a:t>
            </a:r>
            <a:r>
              <a:rPr lang="en-US" sz="2000" dirty="0" smtClean="0"/>
              <a:t>of </a:t>
            </a:r>
            <a:r>
              <a:rPr lang="en-US" sz="2000" dirty="0" smtClean="0"/>
              <a:t>the country’s priorities</a:t>
            </a:r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The UN-REDD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 has developed general guidance for creating country approaches</a:t>
            </a:r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For each of these steps, tools and approaches have been developed, which are available to all countries online</a:t>
            </a:r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0" indent="0">
              <a:spcBef>
                <a:spcPts val="400"/>
              </a:spcBef>
              <a:buNone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Partner countries to the UN-REDD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Programme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can also receive financial and technical support on REDD+ safeguards and multiple benefits</a:t>
            </a:r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UN-REDD LAC Regional Workshop including further discussion on safeguards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3581400"/>
          </a:xfrm>
        </p:spPr>
        <p:txBody>
          <a:bodyPr/>
          <a:lstStyle/>
          <a:p>
            <a:endParaRPr lang="en-US" b="1" dirty="0" smtClean="0">
              <a:solidFill>
                <a:schemeClr val="tx1"/>
              </a:solidFill>
              <a:latin typeface="Frutiger Linotype" pitchFamily="34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  <a:t>Robert Munroe</a:t>
            </a:r>
            <a:endParaRPr lang="en-US" sz="1600" dirty="0" smtClean="0">
              <a:solidFill>
                <a:schemeClr val="tx1"/>
              </a:solidFill>
              <a:latin typeface="Helvetica" pitchFamily="34" charset="0"/>
            </a:endParaRPr>
          </a:p>
          <a:p>
            <a:pPr>
              <a:defRPr/>
            </a:pPr>
            <a:endParaRPr lang="en-US" sz="1600" dirty="0" smtClean="0">
              <a:solidFill>
                <a:schemeClr val="tx1"/>
              </a:solidFill>
              <a:latin typeface="Helvetica" pitchFamily="34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  <a:hlinkClick r:id="rId2"/>
              </a:rPr>
              <a:t>robert.munroe@unep-wcmc.org</a:t>
            </a:r>
            <a:endParaRPr lang="en-US" sz="2400" dirty="0" smtClean="0">
              <a:solidFill>
                <a:schemeClr val="tx1"/>
              </a:solidFill>
              <a:latin typeface="Helvetica" pitchFamily="34" charset="0"/>
            </a:endParaRPr>
          </a:p>
          <a:p>
            <a:endParaRPr lang="en-US" sz="1800" b="1" dirty="0" smtClean="0">
              <a:solidFill>
                <a:schemeClr val="tx1"/>
              </a:solidFill>
              <a:latin typeface="Helvetica" pitchFamily="34" charset="0"/>
            </a:endParaRPr>
          </a:p>
          <a:p>
            <a:r>
              <a:rPr lang="en-US" b="1" dirty="0" err="1" smtClean="0">
                <a:solidFill>
                  <a:schemeClr val="tx1"/>
                </a:solidFill>
                <a:latin typeface="Helvetica" pitchFamily="34" charset="0"/>
              </a:rPr>
              <a:t>Muchas</a:t>
            </a:r>
            <a:r>
              <a:rPr lang="en-US" b="1" dirty="0" smtClean="0">
                <a:solidFill>
                  <a:schemeClr val="tx1"/>
                </a:solidFill>
                <a:latin typeface="Helvetica" pitchFamily="34" charset="0"/>
              </a:rPr>
              <a:t> gracias</a:t>
            </a:r>
          </a:p>
          <a:p>
            <a:r>
              <a:rPr lang="en-US" sz="1600" dirty="0" smtClean="0">
                <a:latin typeface="Helvetica" pitchFamily="34" charset="0"/>
                <a:hlinkClick r:id="rId3"/>
              </a:rPr>
              <a:t/>
            </a:r>
            <a:br>
              <a:rPr lang="en-US" sz="1600" dirty="0" smtClean="0">
                <a:latin typeface="Helvetica" pitchFamily="34" charset="0"/>
                <a:hlinkClick r:id="rId3"/>
              </a:rPr>
            </a:br>
            <a:r>
              <a:rPr lang="en-US" sz="1600" dirty="0" err="1" smtClean="0">
                <a:solidFill>
                  <a:schemeClr val="tx1"/>
                </a:solidFill>
                <a:latin typeface="Helvetica" pitchFamily="34" charset="0"/>
              </a:rPr>
              <a:t>Sitio</a:t>
            </a:r>
            <a:r>
              <a:rPr lang="en-US" sz="1600" dirty="0" smtClean="0">
                <a:solidFill>
                  <a:schemeClr val="tx1"/>
                </a:solidFill>
                <a:latin typeface="Helvetica" pitchFamily="34" charset="0"/>
              </a:rPr>
              <a:t> web: </a:t>
            </a:r>
            <a:r>
              <a:rPr lang="en-US" sz="1600" dirty="0" smtClean="0">
                <a:latin typeface="Helvetica" pitchFamily="34" charset="0"/>
                <a:hlinkClick r:id="rId3"/>
              </a:rPr>
              <a:t>http://www.un-redd.org</a:t>
            </a:r>
            <a:endParaRPr lang="en-US" sz="1600" dirty="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02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604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Objectives of UN-REDD Work on Safeguards</a:t>
            </a:r>
            <a:endParaRPr lang="en-GB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en-US" sz="2800" dirty="0" smtClean="0">
              <a:ea typeface="ＭＳ Ｐゴシック" charset="-128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800" dirty="0" smtClean="0">
                <a:ea typeface="ＭＳ Ｐゴシック" charset="-128"/>
              </a:rPr>
              <a:t>To address social and environmental issues in UN-REDD National Programmes and other UN-REDD funded activities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800" dirty="0" smtClean="0">
                <a:ea typeface="ＭＳ Ｐゴシック" charset="-128"/>
              </a:rPr>
              <a:t>To support countries in developing country approaches to safeguards in line with the UNFCCC</a:t>
            </a:r>
          </a:p>
          <a:p>
            <a:pPr>
              <a:spcBef>
                <a:spcPts val="400"/>
              </a:spcBef>
              <a:buNone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5499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60438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Themes of UNFCCC ‘Cancun’ Safeguards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2200" dirty="0" smtClean="0"/>
              <a:t>Broad statements which cover:</a:t>
            </a:r>
          </a:p>
          <a:p>
            <a:pPr lvl="1">
              <a:defRPr/>
            </a:pPr>
            <a:r>
              <a:rPr lang="en-US" sz="2200" dirty="0" smtClean="0"/>
              <a:t>Consistency with national objectives and international undertakings</a:t>
            </a:r>
          </a:p>
          <a:p>
            <a:pPr lvl="1">
              <a:defRPr/>
            </a:pPr>
            <a:r>
              <a:rPr lang="en-US" sz="2200" dirty="0" smtClean="0"/>
              <a:t>Transparent forest governance structures</a:t>
            </a:r>
          </a:p>
          <a:p>
            <a:pPr lvl="1">
              <a:defRPr/>
            </a:pPr>
            <a:r>
              <a:rPr lang="en-US" sz="2200" dirty="0" smtClean="0"/>
              <a:t>Respect for indigenous peoples and local communities</a:t>
            </a:r>
          </a:p>
          <a:p>
            <a:pPr lvl="1">
              <a:defRPr/>
            </a:pPr>
            <a:r>
              <a:rPr lang="en-US" sz="2200" dirty="0" smtClean="0"/>
              <a:t>Effective participation of relevant stakeholders</a:t>
            </a:r>
          </a:p>
          <a:p>
            <a:pPr lvl="1">
              <a:defRPr/>
            </a:pPr>
            <a:r>
              <a:rPr lang="en-US" sz="2200" dirty="0" smtClean="0"/>
              <a:t>Conservation of natural forests and biodiversity</a:t>
            </a:r>
          </a:p>
          <a:p>
            <a:pPr lvl="1">
              <a:defRPr/>
            </a:pPr>
            <a:r>
              <a:rPr lang="en-US" sz="2200" dirty="0" smtClean="0"/>
              <a:t>Enhancement of social and environmental benefits</a:t>
            </a:r>
          </a:p>
          <a:p>
            <a:pPr lvl="1">
              <a:defRPr/>
            </a:pPr>
            <a:r>
              <a:rPr lang="en-US" sz="2200" dirty="0" smtClean="0"/>
              <a:t>Permanence of REDD+ actions</a:t>
            </a:r>
          </a:p>
          <a:p>
            <a:pPr lvl="1">
              <a:defRPr/>
            </a:pPr>
            <a:r>
              <a:rPr lang="en-US" sz="2200" dirty="0" smtClean="0"/>
              <a:t>Displacement of emissions</a:t>
            </a:r>
          </a:p>
          <a:p>
            <a:pPr>
              <a:buNone/>
            </a:pPr>
            <a:endParaRPr lang="en-GB" sz="2200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60438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Safeguards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2400" dirty="0" smtClean="0"/>
              <a:t>REDD+ safeguards are needed to reduce potential risks </a:t>
            </a:r>
          </a:p>
          <a:p>
            <a:pPr>
              <a:buNone/>
              <a:defRPr/>
            </a:pPr>
            <a:r>
              <a:rPr lang="en-US" sz="2400" dirty="0" smtClean="0"/>
              <a:t>from REDD+ and enhance potential benefits</a:t>
            </a:r>
          </a:p>
          <a:p>
            <a:pPr>
              <a:buNone/>
              <a:defRPr/>
            </a:pPr>
            <a:endParaRPr lang="en-US" sz="2400" dirty="0" smtClean="0"/>
          </a:p>
          <a:p>
            <a:pPr>
              <a:buNone/>
              <a:defRPr/>
            </a:pPr>
            <a:endParaRPr lang="en-GB" sz="2400" dirty="0" smtClean="0"/>
          </a:p>
          <a:p>
            <a:pPr>
              <a:buNone/>
              <a:defRPr/>
            </a:pPr>
            <a:endParaRPr lang="en-GB" sz="2400" dirty="0" smtClean="0"/>
          </a:p>
          <a:p>
            <a:pPr>
              <a:buNone/>
              <a:defRPr/>
            </a:pPr>
            <a:endParaRPr lang="en-GB" sz="2400" dirty="0" smtClean="0"/>
          </a:p>
          <a:p>
            <a:pPr>
              <a:buNone/>
              <a:defRPr/>
            </a:pPr>
            <a:endParaRPr lang="en-GB" sz="2400" dirty="0" smtClean="0"/>
          </a:p>
          <a:p>
            <a:pPr>
              <a:buNone/>
              <a:defRPr/>
            </a:pPr>
            <a:endParaRPr lang="en-GB" sz="2400" dirty="0" smtClean="0"/>
          </a:p>
          <a:p>
            <a:pPr>
              <a:buNone/>
              <a:defRPr/>
            </a:pPr>
            <a:r>
              <a:rPr lang="en-GB" sz="2400" dirty="0" smtClean="0"/>
              <a:t>Vary with REDD+ activity and spatially  </a:t>
            </a:r>
          </a:p>
          <a:p>
            <a:pPr>
              <a:buNone/>
              <a:defRPr/>
            </a:pPr>
            <a:r>
              <a:rPr lang="en-GB" sz="2400" dirty="0" smtClean="0"/>
              <a:t>		 multiple benefits work</a:t>
            </a:r>
          </a:p>
          <a:p>
            <a:pPr>
              <a:buNone/>
            </a:pPr>
            <a:endParaRPr lang="en-GB" sz="2400" dirty="0"/>
          </a:p>
        </p:txBody>
      </p:sp>
      <p:sp>
        <p:nvSpPr>
          <p:cNvPr id="4" name="Down Arrow 3"/>
          <p:cNvSpPr/>
          <p:nvPr/>
        </p:nvSpPr>
        <p:spPr>
          <a:xfrm>
            <a:off x="3886200" y="2971800"/>
            <a:ext cx="12954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5" descr="boy with drinking water_shaw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2514600"/>
            <a:ext cx="3352800" cy="1914525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</p:spPr>
      </p:pic>
      <p:pic>
        <p:nvPicPr>
          <p:cNvPr id="6" name="Picture 8" descr="C:\Users\Alison\Downloads\Photo_3.jpg"/>
          <p:cNvPicPr>
            <a:picLocks noChangeAspect="1" noChangeArrowheads="1"/>
          </p:cNvPicPr>
          <p:nvPr/>
        </p:nvPicPr>
        <p:blipFill>
          <a:blip r:embed="rId3" cstate="print">
            <a:lum bright="4000" contrast="1000"/>
          </a:blip>
          <a:srcRect/>
          <a:stretch>
            <a:fillRect/>
          </a:stretch>
        </p:blipFill>
        <p:spPr bwMode="auto">
          <a:xfrm>
            <a:off x="7391400" y="4572000"/>
            <a:ext cx="1444762" cy="200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lood chiriqu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676400"/>
            <a:ext cx="1708150" cy="2684462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762000" y="5257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J:\CCB_projects\p2650E_UNREDDPhase3\p6180_panama\Outputs\Outputsmarch2013\panama_soil_erosion_forest_CR2_JT_130328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0375"/>
            <a:ext cx="9144000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0" y="8382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b="1" dirty="0" smtClean="0"/>
              <a:t>REDD+ activity benefits and risks</a:t>
            </a: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print"/>
          <a:srcRect t="7280" r="18251" b="41945"/>
          <a:stretch>
            <a:fillRect/>
          </a:stretch>
        </p:blipFill>
        <p:spPr bwMode="auto">
          <a:xfrm>
            <a:off x="0" y="1447800"/>
            <a:ext cx="913004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"/>
          <p:cNvPicPr>
            <a:picLocks noChangeAspect="1" noChangeArrowheads="1"/>
          </p:cNvPicPr>
          <p:nvPr/>
        </p:nvPicPr>
        <p:blipFill>
          <a:blip r:embed="rId4" cstate="print"/>
          <a:srcRect l="1910" t="4080" r="45019" b="6188"/>
          <a:stretch>
            <a:fillRect/>
          </a:stretch>
        </p:blipFill>
        <p:spPr bwMode="auto">
          <a:xfrm>
            <a:off x="3352800" y="4038600"/>
            <a:ext cx="2514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77924" r="18251" b="2208"/>
          <a:stretch>
            <a:fillRect/>
          </a:stretch>
        </p:blipFill>
        <p:spPr bwMode="auto">
          <a:xfrm>
            <a:off x="0" y="3200400"/>
            <a:ext cx="913004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0" y="10668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 dirty="0" smtClean="0"/>
              <a:t>Development of a Country Approach to Safeguards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5562600" cy="36115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Calibri" pitchFamily="34" charset="0"/>
              </a:rPr>
              <a:t>No fixed, linear path</a:t>
            </a:r>
          </a:p>
          <a:p>
            <a:pPr eaLnBrk="1" hangingPunct="1"/>
            <a:r>
              <a:rPr lang="en-US" sz="2400" dirty="0" smtClean="0">
                <a:cs typeface="Calibri" pitchFamily="34" charset="0"/>
              </a:rPr>
              <a:t>Steps to take will depend on:</a:t>
            </a:r>
          </a:p>
          <a:p>
            <a:pPr lvl="1" eaLnBrk="1" hangingPunct="1"/>
            <a:r>
              <a:rPr lang="en-US" sz="2400" dirty="0" smtClean="0">
                <a:cs typeface="Calibri" pitchFamily="34" charset="0"/>
              </a:rPr>
              <a:t> what is in place </a:t>
            </a:r>
          </a:p>
          <a:p>
            <a:pPr lvl="1" eaLnBrk="1" hangingPunct="1"/>
            <a:r>
              <a:rPr lang="en-US" sz="2400" dirty="0" smtClean="0">
                <a:cs typeface="Calibri" pitchFamily="34" charset="0"/>
              </a:rPr>
              <a:t> objectives defined by the country</a:t>
            </a:r>
          </a:p>
          <a:p>
            <a:pPr eaLnBrk="1" hangingPunct="1"/>
            <a:r>
              <a:rPr lang="en-US" sz="2400" dirty="0" smtClean="0">
                <a:cs typeface="Calibri" pitchFamily="34" charset="0"/>
              </a:rPr>
              <a:t>Throughout the process, effective </a:t>
            </a:r>
          </a:p>
          <a:p>
            <a:pPr eaLnBrk="1" hangingPunct="1">
              <a:buNone/>
            </a:pPr>
            <a:r>
              <a:rPr lang="en-US" sz="2400" dirty="0" smtClean="0">
                <a:cs typeface="Calibri" pitchFamily="34" charset="0"/>
              </a:rPr>
              <a:t>participation will be essential</a:t>
            </a:r>
          </a:p>
          <a:p>
            <a:pPr>
              <a:buFont typeface="Arial" pitchFamily="34" charset="0"/>
              <a:buNone/>
            </a:pPr>
            <a:endParaRPr lang="en-GB" sz="2400" dirty="0" smtClean="0"/>
          </a:p>
        </p:txBody>
      </p:sp>
      <p:pic>
        <p:nvPicPr>
          <p:cNvPr id="4" name="Picture 2" descr="http://s1.hubimg.com/u/371248_f520.jpg"/>
          <p:cNvPicPr>
            <a:picLocks noChangeAspect="1" noChangeArrowheads="1"/>
          </p:cNvPicPr>
          <p:nvPr/>
        </p:nvPicPr>
        <p:blipFill>
          <a:blip r:embed="rId3" cstate="print"/>
          <a:srcRect l="6699" r="10682"/>
          <a:stretch>
            <a:fillRect/>
          </a:stretch>
        </p:blipFill>
        <p:spPr bwMode="auto">
          <a:xfrm>
            <a:off x="6096000" y="1905000"/>
            <a:ext cx="2667000" cy="4287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14905</TotalTime>
  <Words>1857</Words>
  <Application>Microsoft Office PowerPoint</Application>
  <PresentationFormat>On-screen Show (4:3)</PresentationFormat>
  <Paragraphs>305</Paragraphs>
  <Slides>34</Slides>
  <Notes>22</Notes>
  <HiddenSlides>9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Office Theme</vt:lpstr>
      <vt:lpstr>2_Custom Design</vt:lpstr>
      <vt:lpstr>8_Custom Design</vt:lpstr>
      <vt:lpstr>7_Custom Design</vt:lpstr>
      <vt:lpstr>10_Custom Design</vt:lpstr>
      <vt:lpstr>11_Custom Design</vt:lpstr>
      <vt:lpstr>9_Custom Design</vt:lpstr>
      <vt:lpstr>6_Custom Design</vt:lpstr>
      <vt:lpstr>3_Custom Design</vt:lpstr>
      <vt:lpstr>Custom Design</vt:lpstr>
      <vt:lpstr>1_Office Theme</vt:lpstr>
      <vt:lpstr>Slide 1</vt:lpstr>
      <vt:lpstr>UN-REDD Programme</vt:lpstr>
      <vt:lpstr>Slide 3</vt:lpstr>
      <vt:lpstr>Objectives of UN-REDD Work on Safeguards</vt:lpstr>
      <vt:lpstr>Themes of UNFCCC ‘Cancun’ Safeguards</vt:lpstr>
      <vt:lpstr>Safeguards</vt:lpstr>
      <vt:lpstr>Slide 7</vt:lpstr>
      <vt:lpstr>REDD+ activity benefits and risks</vt:lpstr>
      <vt:lpstr>Development of a Country Approach to Safeguards</vt:lpstr>
      <vt:lpstr>Core Elements of a Country Approach to Safeguards</vt:lpstr>
      <vt:lpstr>Generic steps for development of a country approach to safeguards</vt:lpstr>
      <vt:lpstr>Defining the goals</vt:lpstr>
      <vt:lpstr>Social and Environmental Principles</vt:lpstr>
      <vt:lpstr>Social and Environmental Principles</vt:lpstr>
      <vt:lpstr>SEPC Principle 4 – policy coherence</vt:lpstr>
      <vt:lpstr>SEPC Principle 5 – natural forest degradation or conversion </vt:lpstr>
      <vt:lpstr>UN-REDD Tools to Support Country Approaches to Safeguards</vt:lpstr>
      <vt:lpstr>Defining/developing policies, laws, and regulations (PLRs)</vt:lpstr>
      <vt:lpstr>Defining/developing policies, laws, and regulations (PLRs)</vt:lpstr>
      <vt:lpstr>UN-REDD Tools to Support Country Approaches to Safeguards</vt:lpstr>
      <vt:lpstr>UN-REDD Tools to Support Country Approaches to Safeguards</vt:lpstr>
      <vt:lpstr>Generic steps for development of a country approach to safeguards</vt:lpstr>
      <vt:lpstr>Safeguard Information System (SIS)</vt:lpstr>
      <vt:lpstr>SIS – Gap analysis of existing systems</vt:lpstr>
      <vt:lpstr>SIS – Decisions to be taken on data collection</vt:lpstr>
      <vt:lpstr>UN-REDD Tools to Support Country Approaches to Safeguards</vt:lpstr>
      <vt:lpstr>UN-REDD Tools to Support Country Approaches to Safeguards</vt:lpstr>
      <vt:lpstr>Examples of UN-REDD support to countries on safeguards</vt:lpstr>
      <vt:lpstr>Examples of UN-REDD support to countries on safeguards</vt:lpstr>
      <vt:lpstr>Examples of UN-REDD support to countries on safeguards</vt:lpstr>
      <vt:lpstr>Examples of UN-REDD support to countries on safeguards</vt:lpstr>
      <vt:lpstr>Tanzania Natural forest estimation</vt:lpstr>
      <vt:lpstr>Summing up…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Mumoki</dc:creator>
  <cp:lastModifiedBy>Munroe</cp:lastModifiedBy>
  <cp:revision>130</cp:revision>
  <dcterms:created xsi:type="dcterms:W3CDTF">2012-09-11T07:20:24Z</dcterms:created>
  <dcterms:modified xsi:type="dcterms:W3CDTF">2013-08-13T13:00:58Z</dcterms:modified>
</cp:coreProperties>
</file>