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71" r:id="rId3"/>
    <p:sldId id="272" r:id="rId4"/>
    <p:sldId id="273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620" autoAdjust="0"/>
    <p:restoredTop sz="91009" autoAdjust="0"/>
  </p:normalViewPr>
  <p:slideViewPr>
    <p:cSldViewPr>
      <p:cViewPr>
        <p:scale>
          <a:sx n="90" d="100"/>
          <a:sy n="90" d="100"/>
        </p:scale>
        <p:origin x="-1056" y="-312"/>
      </p:cViewPr>
      <p:guideLst>
        <p:guide orient="horz" pos="3770"/>
        <p:guide pos="10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7E6AB-8852-44A8-9A00-E41191CA5889}" type="datetimeFigureOut">
              <a:rPr lang="en-US" smtClean="0"/>
              <a:pPr/>
              <a:t>12/22/2011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32408-E87B-4805-8338-1CC0FDCC0F7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525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Based on our discussion, we aim to start FPIC in January</a:t>
            </a:r>
            <a:r>
              <a:rPr lang="en-GB" baseline="0" dirty="0" smtClean="0"/>
              <a:t> -&gt; Need to start “contracting of facilitators” soon</a:t>
            </a:r>
          </a:p>
          <a:p>
            <a:r>
              <a:rPr lang="en-GB" baseline="0" dirty="0" smtClean="0"/>
              <a:t>Implementations/Evaluations for FPIC have two parts or an interval in between – one is KPH and the other is National Park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2408-E87B-4805-8338-1CC0FDCC0F79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Preparation</a:t>
            </a:r>
            <a:r>
              <a:rPr lang="en-GB" baseline="0" dirty="0" smtClean="0"/>
              <a:t> of Templates is no longer critical, because of the UNEP/WCMC’s work</a:t>
            </a:r>
          </a:p>
          <a:p>
            <a:r>
              <a:rPr lang="en-GB" baseline="0" dirty="0" smtClean="0"/>
              <a:t>Initial target date for the district plan proposal was mid-March -&gt; shifted by a month (two months after the opportunity cost analysis officially starts)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2408-E87B-4805-8338-1CC0FDCC0F7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Based on the Ashley’s revised proposal/Recommendation</a:t>
            </a:r>
            <a:r>
              <a:rPr lang="en-GB" baseline="0" dirty="0" smtClean="0"/>
              <a:t> 1</a:t>
            </a:r>
          </a:p>
          <a:p>
            <a:r>
              <a:rPr lang="en-GB" baseline="0" dirty="0" smtClean="0"/>
              <a:t>Phase II needs more discussions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2408-E87B-4805-8338-1CC0FDCC0F7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“Development</a:t>
            </a:r>
            <a:r>
              <a:rPr lang="en-GB" baseline="0" dirty="0" smtClean="0"/>
              <a:t> of Options” (part 1 and 2) are based on the PMU’s Work Plan Q4</a:t>
            </a:r>
          </a:p>
          <a:p>
            <a:r>
              <a:rPr lang="en-GB" baseline="0" dirty="0" smtClean="0"/>
              <a:t>Outcome of the coordination component is to be determined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2408-E87B-4805-8338-1CC0FDCC0F7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16386" name="Picture 2" descr="http://www.undp.org.ph/image_upload_folder/Image/UNDP_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49437" y="5785882"/>
            <a:ext cx="471733" cy="95716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54447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 flipV="1">
            <a:off x="190440" y="6459579"/>
            <a:ext cx="8194662" cy="21907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1F7D-D101-4838-96FD-63C6842848C9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4C7B1-0E0F-4B05-B41C-AEA2F84068FB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328FF-76FD-4D5E-95A4-C749506A8D09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220413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544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2" descr="http://www.undp.org.ph/image_upload_folder/Image/UNDP_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49437" y="5802345"/>
            <a:ext cx="471733" cy="95716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 flipV="1">
            <a:off x="190440" y="6476042"/>
            <a:ext cx="8194662" cy="21907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ate Placeholder 9"/>
          <p:cNvSpPr txBox="1">
            <a:spLocks/>
          </p:cNvSpPr>
          <p:nvPr userDrawn="1"/>
        </p:nvSpPr>
        <p:spPr>
          <a:xfrm>
            <a:off x="336492" y="63865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10F4EE-E557-48D5-9BD8-D9DEF780D34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12/22/2011</a:t>
            </a:fld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10"/>
          <p:cNvSpPr txBox="1">
            <a:spLocks/>
          </p:cNvSpPr>
          <p:nvPr userDrawn="1"/>
        </p:nvSpPr>
        <p:spPr>
          <a:xfrm>
            <a:off x="6215085" y="63865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49A171-FDB0-4E30-A630-110160C5804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ECAD-F573-4BF1-85E1-FD8C61C5413E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EA9D-FD96-4578-8CC3-DA4493AEFA54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50A2-B154-46E9-A76E-3924BB290AC3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B2-8928-4923-AB4A-740D44549B7E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27AA-E080-4E90-99FE-F7EFC19B573C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E05B-FDA2-4CDE-9E2C-E98A6E78BB7B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75889-77DE-46B7-B312-30C296456E8A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A44CE-C262-45ED-AF6F-984242FB9968}" type="datetime1">
              <a:rPr lang="en-US" smtClean="0"/>
              <a:pPr/>
              <a:t>12/22/2011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9A171-FDB0-4E30-A630-110160C5804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2089115" y="1165194"/>
            <a:ext cx="6280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-269133" y="3517087"/>
            <a:ext cx="471649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2016089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96542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841740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310474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30341" y="874765"/>
            <a:ext cx="48282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May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08849" y="87476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Jun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8296325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468153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3169" y="87309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Dec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 flipH="1" flipV="1">
            <a:off x="7874" y="3429000"/>
            <a:ext cx="511182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5563067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V="1">
            <a:off x="6029359" y="3505186"/>
            <a:ext cx="4716497" cy="36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0" y="46295"/>
            <a:ext cx="420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 FPIC</a:t>
            </a:r>
            <a:endParaRPr lang="en-GB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" name="Date Placeholder 87"/>
          <p:cNvSpPr>
            <a:spLocks noGrp="1"/>
          </p:cNvSpPr>
          <p:nvPr>
            <p:ph type="dt" sz="half" idx="10"/>
          </p:nvPr>
        </p:nvSpPr>
        <p:spPr>
          <a:xfrm>
            <a:off x="190440" y="6386558"/>
            <a:ext cx="1131903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12/22/2011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9" name="Slide Number Placeholder 88"/>
          <p:cNvSpPr>
            <a:spLocks noGrp="1"/>
          </p:cNvSpPr>
          <p:nvPr>
            <p:ph type="sldNum" sz="quarter" idx="11"/>
          </p:nvPr>
        </p:nvSpPr>
        <p:spPr>
          <a:xfrm>
            <a:off x="6288111" y="6386558"/>
            <a:ext cx="2133600" cy="365125"/>
          </a:xfrm>
        </p:spPr>
        <p:txBody>
          <a:bodyPr/>
          <a:lstStyle/>
          <a:p>
            <a:fld id="{1D49A171-FDB0-4E30-A630-110160C58048}" type="slidenum">
              <a:rPr lang="en-GB" smtClean="0">
                <a:solidFill>
                  <a:schemeClr val="bg1"/>
                </a:solidFill>
              </a:rPr>
              <a:pPr/>
              <a:t>1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71680" y="617499"/>
            <a:ext cx="6575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  <a:latin typeface="Arial Black" pitchFamily="34" charset="0"/>
              </a:rPr>
              <a:t>Today</a:t>
            </a:r>
            <a:endParaRPr lang="en-GB" sz="11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27670" y="1311246"/>
            <a:ext cx="1861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Finalization of methodology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21709" y="3034935"/>
            <a:ext cx="1943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Implementation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17414" y="3355974"/>
            <a:ext cx="19430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 smtClean="0">
                <a:solidFill>
                  <a:srgbClr val="FF0000"/>
                </a:solidFill>
                <a:latin typeface="Arial Black" pitchFamily="34" charset="0"/>
              </a:rPr>
              <a:t>Revised evaluation methodology (Global Programme)</a:t>
            </a:r>
            <a:endParaRPr lang="en-GB" sz="11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-1" y="1895454"/>
            <a:ext cx="2117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Preparation for materials (posters, etc)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264120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Jan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136217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Feb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4963430" y="873090"/>
            <a:ext cx="4603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 rot="5400000" flipH="1" flipV="1">
            <a:off x="5010155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 flipH="1" flipV="1">
            <a:off x="435292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457199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 flipH="1" flipV="1">
            <a:off x="47910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6434162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49954" y="873090"/>
            <a:ext cx="4379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Apr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 rot="5400000" flipH="1" flipV="1">
            <a:off x="4133843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347660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369568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91476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3257531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260029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281937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 flipH="1" flipV="1">
            <a:off x="3038453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 flipH="1" flipV="1">
            <a:off x="2381219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176049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5400000" flipH="1" flipV="1">
            <a:off x="19795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216214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 flipH="1" flipV="1">
            <a:off x="1541420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88418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 flipH="1" flipV="1">
            <a:off x="1103264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 flipH="1" flipV="1">
            <a:off x="132234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 flipH="1" flipV="1">
            <a:off x="665108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 flipH="1" flipV="1">
            <a:off x="-6515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5400000" flipH="1" flipV="1">
            <a:off x="19043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446030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4024304" y="4159260"/>
            <a:ext cx="292104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184505" y="2662227"/>
            <a:ext cx="474669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2162141" y="1457298"/>
            <a:ext cx="146051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4352921" y="4159260"/>
            <a:ext cx="401643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2162141" y="2044857"/>
            <a:ext cx="876312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2" name="Shape 206"/>
          <p:cNvCxnSpPr>
            <a:stCxn id="136" idx="3"/>
            <a:endCxn id="142" idx="0"/>
          </p:cNvCxnSpPr>
          <p:nvPr/>
        </p:nvCxnSpPr>
        <p:spPr>
          <a:xfrm>
            <a:off x="3659174" y="2767383"/>
            <a:ext cx="1004109" cy="369513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44388" y="4026212"/>
            <a:ext cx="204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Independent evaluation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5630877" y="4159260"/>
            <a:ext cx="438156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4754565" y="6130962"/>
            <a:ext cx="1241442" cy="219077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Implementation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3440097" y="6130962"/>
            <a:ext cx="1241442" cy="219077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Procurement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2089116" y="6130962"/>
            <a:ext cx="1241442" cy="219077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rgbClr val="002060"/>
                </a:solidFill>
              </a:rPr>
              <a:t>ToR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</a:rPr>
              <a:t>prep’n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53926" y="2516175"/>
            <a:ext cx="194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Contracting of facilitators (NGOs)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2855888" y="2662227"/>
            <a:ext cx="292104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3695688" y="3136896"/>
            <a:ext cx="1935190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hape 206"/>
          <p:cNvCxnSpPr>
            <a:stCxn id="137" idx="3"/>
            <a:endCxn id="142" idx="0"/>
          </p:cNvCxnSpPr>
          <p:nvPr/>
        </p:nvCxnSpPr>
        <p:spPr>
          <a:xfrm>
            <a:off x="2308192" y="1562454"/>
            <a:ext cx="2355091" cy="1574442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44388" y="4487877"/>
            <a:ext cx="204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Final FPIC methodology for REDD+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7018371" y="4743468"/>
            <a:ext cx="256032" cy="25559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hape 206"/>
          <p:cNvCxnSpPr>
            <a:stCxn id="223" idx="3"/>
            <a:endCxn id="98" idx="0"/>
          </p:cNvCxnSpPr>
          <p:nvPr/>
        </p:nvCxnSpPr>
        <p:spPr>
          <a:xfrm>
            <a:off x="6069033" y="4264416"/>
            <a:ext cx="1077354" cy="479052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 flipH="1" flipV="1">
            <a:off x="526574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 flipH="1" flipV="1">
            <a:off x="552133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577692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44388" y="5194628"/>
            <a:ext cx="204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Lessons Learned Workshop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cxnSp>
        <p:nvCxnSpPr>
          <p:cNvPr id="145" name="Elbow Connector 144"/>
          <p:cNvCxnSpPr>
            <a:stCxn id="205" idx="3"/>
            <a:endCxn id="142" idx="0"/>
          </p:cNvCxnSpPr>
          <p:nvPr/>
        </p:nvCxnSpPr>
        <p:spPr>
          <a:xfrm>
            <a:off x="3038453" y="2150013"/>
            <a:ext cx="1624830" cy="986883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4754564" y="4159260"/>
            <a:ext cx="438156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/>
          <p:cNvSpPr/>
          <p:nvPr/>
        </p:nvSpPr>
        <p:spPr>
          <a:xfrm>
            <a:off x="4024305" y="3538539"/>
            <a:ext cx="255591" cy="25559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5" name="Shape 206"/>
          <p:cNvCxnSpPr>
            <a:stCxn id="164" idx="6"/>
            <a:endCxn id="158" idx="0"/>
          </p:cNvCxnSpPr>
          <p:nvPr/>
        </p:nvCxnSpPr>
        <p:spPr>
          <a:xfrm>
            <a:off x="4279896" y="3666335"/>
            <a:ext cx="693746" cy="492925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Oval 172"/>
          <p:cNvSpPr/>
          <p:nvPr/>
        </p:nvSpPr>
        <p:spPr>
          <a:xfrm>
            <a:off x="5192721" y="5327676"/>
            <a:ext cx="255591" cy="25559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5" name="Elbow Connector 174"/>
          <p:cNvCxnSpPr>
            <a:stCxn id="158" idx="3"/>
            <a:endCxn id="142" idx="2"/>
          </p:cNvCxnSpPr>
          <p:nvPr/>
        </p:nvCxnSpPr>
        <p:spPr>
          <a:xfrm flipH="1" flipV="1">
            <a:off x="4663283" y="3347208"/>
            <a:ext cx="529437" cy="917208"/>
          </a:xfrm>
          <a:prstGeom prst="bentConnector4">
            <a:avLst>
              <a:gd name="adj1" fmla="val -43178"/>
              <a:gd name="adj2" fmla="val 75439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/>
          <p:cNvCxnSpPr>
            <a:stCxn id="223" idx="0"/>
            <a:endCxn id="142" idx="3"/>
          </p:cNvCxnSpPr>
          <p:nvPr/>
        </p:nvCxnSpPr>
        <p:spPr>
          <a:xfrm rot="16200000" flipV="1">
            <a:off x="5281813" y="3591117"/>
            <a:ext cx="917208" cy="219077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6142059" y="6094449"/>
            <a:ext cx="255591" cy="25559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Elbow Connector 83"/>
          <p:cNvCxnSpPr>
            <a:stCxn id="173" idx="6"/>
            <a:endCxn id="98" idx="4"/>
          </p:cNvCxnSpPr>
          <p:nvPr/>
        </p:nvCxnSpPr>
        <p:spPr>
          <a:xfrm flipV="1">
            <a:off x="5448312" y="4999059"/>
            <a:ext cx="1698075" cy="456413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359145" y="6094449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= Output</a:t>
            </a:r>
            <a:endParaRPr lang="en-US" sz="1200" b="1" dirty="0"/>
          </a:p>
        </p:txBody>
      </p:sp>
      <p:cxnSp>
        <p:nvCxnSpPr>
          <p:cNvPr id="151" name="Elbow Connector 150"/>
          <p:cNvCxnSpPr>
            <a:stCxn id="158" idx="2"/>
            <a:endCxn id="98" idx="2"/>
          </p:cNvCxnSpPr>
          <p:nvPr/>
        </p:nvCxnSpPr>
        <p:spPr>
          <a:xfrm rot="16200000" flipH="1">
            <a:off x="5745160" y="3598053"/>
            <a:ext cx="501692" cy="2044729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142" idx="1"/>
            <a:endCxn id="173" idx="2"/>
          </p:cNvCxnSpPr>
          <p:nvPr/>
        </p:nvCxnSpPr>
        <p:spPr>
          <a:xfrm rot="10800000" flipH="1" flipV="1">
            <a:off x="3695687" y="3242052"/>
            <a:ext cx="1497033" cy="2213420"/>
          </a:xfrm>
          <a:prstGeom prst="bentConnector3">
            <a:avLst>
              <a:gd name="adj1" fmla="val -1527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2089115" y="1165194"/>
            <a:ext cx="6280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-269133" y="3517087"/>
            <a:ext cx="471649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2016089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96542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841740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310474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30341" y="874765"/>
            <a:ext cx="48282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May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08849" y="87476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Jun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8296325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468153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3169" y="87309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Dec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 flipH="1" flipV="1">
            <a:off x="7874" y="3429000"/>
            <a:ext cx="511182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5563067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V="1">
            <a:off x="6029359" y="3505186"/>
            <a:ext cx="4716497" cy="36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0" y="46295"/>
            <a:ext cx="420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Plans</a:t>
            </a:r>
            <a:endParaRPr lang="en-GB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Slide Number Placeholder 88"/>
          <p:cNvSpPr>
            <a:spLocks noGrp="1"/>
          </p:cNvSpPr>
          <p:nvPr>
            <p:ph type="sldNum" sz="quarter" idx="11"/>
          </p:nvPr>
        </p:nvSpPr>
        <p:spPr>
          <a:xfrm>
            <a:off x="6288111" y="6386558"/>
            <a:ext cx="2133600" cy="365125"/>
          </a:xfrm>
        </p:spPr>
        <p:txBody>
          <a:bodyPr/>
          <a:lstStyle/>
          <a:p>
            <a:fld id="{1D49A171-FDB0-4E30-A630-110160C58048}" type="slidenum">
              <a:rPr lang="en-GB" smtClean="0">
                <a:solidFill>
                  <a:schemeClr val="bg1"/>
                </a:solidFill>
              </a:rPr>
              <a:pPr/>
              <a:t>2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71680" y="617499"/>
            <a:ext cx="6575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  <a:latin typeface="Arial Black" pitchFamily="34" charset="0"/>
              </a:rPr>
              <a:t>Today</a:t>
            </a:r>
            <a:endParaRPr lang="en-GB" sz="11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264120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Jan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136217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Feb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4963430" y="873090"/>
            <a:ext cx="4603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 rot="5400000" flipH="1" flipV="1">
            <a:off x="5010155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 flipH="1" flipV="1">
            <a:off x="435292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457199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 flipH="1" flipV="1">
            <a:off x="47910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6434162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49954" y="873090"/>
            <a:ext cx="4379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Apr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 rot="5400000" flipH="1" flipV="1">
            <a:off x="4133843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347660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369568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91476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3257531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260029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281937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 flipH="1" flipV="1">
            <a:off x="3038453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 flipH="1" flipV="1">
            <a:off x="2381219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176049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5400000" flipH="1" flipV="1">
            <a:off x="19795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216214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 flipH="1" flipV="1">
            <a:off x="1541420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88418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 flipH="1" flipV="1">
            <a:off x="1103264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 flipH="1" flipV="1">
            <a:off x="132234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 flipH="1" flipV="1">
            <a:off x="665108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 flipH="1" flipV="1">
            <a:off x="-6515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5400000" flipH="1" flipV="1">
            <a:off x="19043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446030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/>
          <p:cNvSpPr/>
          <p:nvPr/>
        </p:nvSpPr>
        <p:spPr>
          <a:xfrm>
            <a:off x="4754565" y="6130962"/>
            <a:ext cx="1241442" cy="219077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Implementation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3440097" y="6130962"/>
            <a:ext cx="1241442" cy="219077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Procurement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2089116" y="6130962"/>
            <a:ext cx="1241442" cy="219077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rgbClr val="002060"/>
                </a:solidFill>
              </a:rPr>
              <a:t>ToR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</a:rPr>
              <a:t>prep’n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 rot="5400000" flipH="1" flipV="1">
            <a:off x="526574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 flipH="1" flipV="1">
            <a:off x="552133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577692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0" y="1530324"/>
            <a:ext cx="2052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Opportunity costs analysis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162142" y="2354592"/>
            <a:ext cx="328617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2162142" y="1648629"/>
            <a:ext cx="328617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2636811" y="1639863"/>
            <a:ext cx="2774987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6288111" y="5181622"/>
            <a:ext cx="1095390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hape 206"/>
          <p:cNvCxnSpPr>
            <a:stCxn id="99" idx="3"/>
            <a:endCxn id="98" idx="0"/>
          </p:cNvCxnSpPr>
          <p:nvPr/>
        </p:nvCxnSpPr>
        <p:spPr>
          <a:xfrm>
            <a:off x="5411798" y="1745019"/>
            <a:ext cx="675492" cy="2815884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73026" y="4451364"/>
            <a:ext cx="201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Preparation of district plans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555570" y="2304224"/>
            <a:ext cx="15049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Socio-Economic analysis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2636811" y="2363358"/>
            <a:ext cx="401643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/>
          <p:cNvSpPr txBox="1"/>
          <p:nvPr/>
        </p:nvSpPr>
        <p:spPr>
          <a:xfrm>
            <a:off x="555570" y="2836388"/>
            <a:ext cx="15049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Data support from others (University, UNEP/WCMC)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3476609" y="3121365"/>
            <a:ext cx="1935189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1" name="Elbow Connector 150"/>
          <p:cNvCxnSpPr>
            <a:stCxn id="148" idx="3"/>
          </p:cNvCxnSpPr>
          <p:nvPr/>
        </p:nvCxnSpPr>
        <p:spPr>
          <a:xfrm flipH="1" flipV="1">
            <a:off x="4498974" y="1785915"/>
            <a:ext cx="912824" cy="1440606"/>
          </a:xfrm>
          <a:prstGeom prst="bentConnector4">
            <a:avLst>
              <a:gd name="adj1" fmla="val -25043"/>
              <a:gd name="adj2" fmla="val 75792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tangle 156"/>
          <p:cNvSpPr/>
          <p:nvPr/>
        </p:nvSpPr>
        <p:spPr>
          <a:xfrm>
            <a:off x="3111480" y="2363358"/>
            <a:ext cx="2300319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Elbow Connector 187"/>
          <p:cNvCxnSpPr>
            <a:stCxn id="148" idx="0"/>
            <a:endCxn id="157" idx="2"/>
          </p:cNvCxnSpPr>
          <p:nvPr/>
        </p:nvCxnSpPr>
        <p:spPr>
          <a:xfrm rot="16200000" flipV="1">
            <a:off x="4079075" y="2756236"/>
            <a:ext cx="547695" cy="182564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ate Placeholder 87"/>
          <p:cNvSpPr>
            <a:spLocks noGrp="1"/>
          </p:cNvSpPr>
          <p:nvPr>
            <p:ph type="dt" sz="half" idx="10"/>
          </p:nvPr>
        </p:nvSpPr>
        <p:spPr>
          <a:xfrm>
            <a:off x="190440" y="6386558"/>
            <a:ext cx="1131903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12/22/2011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3026" y="5085089"/>
            <a:ext cx="201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stakeholder consultations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5083182" y="4560903"/>
            <a:ext cx="255591" cy="255591"/>
          </a:xfrm>
          <a:prstGeom prst="ellipse">
            <a:avLst/>
          </a:prstGeom>
          <a:solidFill>
            <a:srgbClr val="0070C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959494" y="4560903"/>
            <a:ext cx="255591" cy="255591"/>
          </a:xfrm>
          <a:prstGeom prst="ellipse">
            <a:avLst/>
          </a:prstGeom>
          <a:solidFill>
            <a:srgbClr val="0070C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7529553" y="4560903"/>
            <a:ext cx="255591" cy="255591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Elbow Connector 143"/>
          <p:cNvCxnSpPr>
            <a:stCxn id="98" idx="4"/>
            <a:endCxn id="116" idx="1"/>
          </p:cNvCxnSpPr>
          <p:nvPr/>
        </p:nvCxnSpPr>
        <p:spPr>
          <a:xfrm rot="16200000" flipH="1">
            <a:off x="5952558" y="4951225"/>
            <a:ext cx="470284" cy="200821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stCxn id="116" idx="3"/>
          </p:cNvCxnSpPr>
          <p:nvPr/>
        </p:nvCxnSpPr>
        <p:spPr>
          <a:xfrm flipV="1">
            <a:off x="7383501" y="4816496"/>
            <a:ext cx="255591" cy="470282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96" idx="6"/>
            <a:endCxn id="98" idx="2"/>
          </p:cNvCxnSpPr>
          <p:nvPr/>
        </p:nvCxnSpPr>
        <p:spPr>
          <a:xfrm>
            <a:off x="5338773" y="4688699"/>
            <a:ext cx="620721" cy="1588"/>
          </a:xfrm>
          <a:prstGeom prst="straightConnector1">
            <a:avLst/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Oval 160"/>
          <p:cNvSpPr/>
          <p:nvPr/>
        </p:nvSpPr>
        <p:spPr>
          <a:xfrm>
            <a:off x="7164423" y="6139728"/>
            <a:ext cx="210312" cy="210312"/>
          </a:xfrm>
          <a:prstGeom prst="ellipse">
            <a:avLst/>
          </a:prstGeom>
          <a:solidFill>
            <a:srgbClr val="0070C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7338222" y="6094449"/>
            <a:ext cx="856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= Proposal</a:t>
            </a:r>
            <a:endParaRPr lang="en-US" sz="1200" b="1" dirty="0"/>
          </a:p>
        </p:txBody>
      </p:sp>
      <p:sp>
        <p:nvSpPr>
          <p:cNvPr id="163" name="Oval 162"/>
          <p:cNvSpPr/>
          <p:nvPr/>
        </p:nvSpPr>
        <p:spPr>
          <a:xfrm>
            <a:off x="6142059" y="6130962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TextBox 163"/>
          <p:cNvSpPr txBox="1"/>
          <p:nvPr/>
        </p:nvSpPr>
        <p:spPr>
          <a:xfrm>
            <a:off x="6322632" y="6094449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= Output</a:t>
            </a:r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2089115" y="1165194"/>
            <a:ext cx="6280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-269133" y="3517087"/>
            <a:ext cx="471649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2016089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96542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841740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310474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30341" y="874765"/>
            <a:ext cx="48282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May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08849" y="87476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Jun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8296325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468153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3169" y="87309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Dec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 flipH="1" flipV="1">
            <a:off x="7874" y="3429000"/>
            <a:ext cx="511182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5563067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V="1">
            <a:off x="6029359" y="3505186"/>
            <a:ext cx="4716497" cy="36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0" y="46295"/>
            <a:ext cx="420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Capacity Assessment</a:t>
            </a:r>
            <a:endParaRPr lang="en-GB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Slide Number Placeholder 88"/>
          <p:cNvSpPr>
            <a:spLocks noGrp="1"/>
          </p:cNvSpPr>
          <p:nvPr>
            <p:ph type="sldNum" sz="quarter" idx="11"/>
          </p:nvPr>
        </p:nvSpPr>
        <p:spPr>
          <a:xfrm>
            <a:off x="6288111" y="6386558"/>
            <a:ext cx="2133600" cy="365125"/>
          </a:xfrm>
        </p:spPr>
        <p:txBody>
          <a:bodyPr/>
          <a:lstStyle/>
          <a:p>
            <a:fld id="{1D49A171-FDB0-4E30-A630-110160C58048}" type="slidenum">
              <a:rPr lang="en-GB" smtClean="0">
                <a:solidFill>
                  <a:schemeClr val="bg1"/>
                </a:solidFill>
              </a:rPr>
              <a:pPr/>
              <a:t>3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71680" y="617499"/>
            <a:ext cx="6575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  <a:latin typeface="Arial Black" pitchFamily="34" charset="0"/>
              </a:rPr>
              <a:t>Today</a:t>
            </a:r>
            <a:endParaRPr lang="en-GB" sz="11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264120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Jan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136217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Feb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4963430" y="873090"/>
            <a:ext cx="4603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 rot="5400000" flipH="1" flipV="1">
            <a:off x="5010155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 flipH="1" flipV="1">
            <a:off x="435292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457199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 flipH="1" flipV="1">
            <a:off x="47910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6434162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49954" y="873090"/>
            <a:ext cx="4379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Apr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 rot="5400000" flipH="1" flipV="1">
            <a:off x="4133843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347660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369568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91476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3257531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260029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281937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 flipH="1" flipV="1">
            <a:off x="3038453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 flipH="1" flipV="1">
            <a:off x="2381219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176049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5400000" flipH="1" flipV="1">
            <a:off x="19795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216214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 flipH="1" flipV="1">
            <a:off x="1541420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88418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 flipH="1" flipV="1">
            <a:off x="1103264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 flipH="1" flipV="1">
            <a:off x="132234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 flipH="1" flipV="1">
            <a:off x="665108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 flipH="1" flipV="1">
            <a:off x="-6515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5400000" flipH="1" flipV="1">
            <a:off x="19043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446030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/>
          <p:cNvSpPr/>
          <p:nvPr/>
        </p:nvSpPr>
        <p:spPr>
          <a:xfrm>
            <a:off x="4754565" y="6130962"/>
            <a:ext cx="1241442" cy="219077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Implementation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3440097" y="6130962"/>
            <a:ext cx="1241442" cy="219077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Procurement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2089116" y="6130962"/>
            <a:ext cx="1241442" cy="219077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rgbClr val="002060"/>
                </a:solidFill>
              </a:rPr>
              <a:t>ToR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</a:rPr>
              <a:t>prep’n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 rot="5400000" flipH="1" flipV="1">
            <a:off x="526574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 flipH="1" flipV="1">
            <a:off x="552133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577692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-101664" y="2210216"/>
            <a:ext cx="21821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Component I: Concept note /Stakeholder Mapping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5072085"/>
            <a:ext cx="2052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Phase II: </a:t>
            </a:r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Comprehensive CA and CD Support to Lynchpin Institutions </a:t>
            </a:r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330558" y="2297459"/>
            <a:ext cx="365130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36513" y="1238220"/>
            <a:ext cx="2052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Phase I:  Knowledge and Learning Facility 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-65151" y="2690336"/>
            <a:ext cx="21821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Component II (Demand): Assessment of REDD+ Knowledge and Learning Needs among Stakeholders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0" y="3566648"/>
            <a:ext cx="208052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Component III (Supply): Inventory and Mapping of Capacity Suppliers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-101664" y="4260395"/>
            <a:ext cx="21821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Component IV: Establishment and Activation of Knowledge and Learning Facility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5046669" y="4487877"/>
            <a:ext cx="1022363" cy="219078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2636811" y="2288693"/>
            <a:ext cx="401643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2235168" y="2288693"/>
            <a:ext cx="255591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0" name="Curved Connector 149"/>
          <p:cNvCxnSpPr>
            <a:stCxn id="148" idx="0"/>
            <a:endCxn id="147" idx="0"/>
          </p:cNvCxnSpPr>
          <p:nvPr/>
        </p:nvCxnSpPr>
        <p:spPr>
          <a:xfrm rot="5400000" flipH="1" flipV="1">
            <a:off x="2600298" y="2051359"/>
            <a:ext cx="1588" cy="474669"/>
          </a:xfrm>
          <a:prstGeom prst="curvedConnector3">
            <a:avLst>
              <a:gd name="adj1" fmla="val 14395466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4024305" y="2926584"/>
            <a:ext cx="511182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3074967" y="2917818"/>
            <a:ext cx="401643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074968" y="2288693"/>
            <a:ext cx="219078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3513123" y="2917818"/>
            <a:ext cx="219078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4352922" y="4488239"/>
            <a:ext cx="401643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4791078" y="4488239"/>
            <a:ext cx="219078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ate Placeholder 87"/>
          <p:cNvSpPr>
            <a:spLocks noGrp="1"/>
          </p:cNvSpPr>
          <p:nvPr>
            <p:ph type="dt" sz="half" idx="10"/>
          </p:nvPr>
        </p:nvSpPr>
        <p:spPr>
          <a:xfrm>
            <a:off x="190440" y="6386558"/>
            <a:ext cx="1131903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12/22/2011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-101664" y="1749402"/>
            <a:ext cx="21821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i="1" dirty="0" smtClean="0">
                <a:solidFill>
                  <a:srgbClr val="FF0000"/>
                </a:solidFill>
                <a:latin typeface="Arial Black" pitchFamily="34" charset="0"/>
              </a:rPr>
              <a:t>Briefing note on outcome of discussions</a:t>
            </a:r>
            <a:endParaRPr lang="en-GB" sz="105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2463012" y="1785915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2864655" y="1785915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Curved Connector 99"/>
          <p:cNvCxnSpPr>
            <a:stCxn id="86" idx="0"/>
            <a:endCxn id="91" idx="0"/>
          </p:cNvCxnSpPr>
          <p:nvPr/>
        </p:nvCxnSpPr>
        <p:spPr>
          <a:xfrm rot="5400000" flipH="1" flipV="1">
            <a:off x="2768989" y="1585094"/>
            <a:ext cx="1588" cy="401643"/>
          </a:xfrm>
          <a:prstGeom prst="curvedConnector3">
            <a:avLst>
              <a:gd name="adj1" fmla="val 14395466"/>
            </a:avLst>
          </a:prstGeom>
          <a:ln w="28575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>
          <a:xfrm>
            <a:off x="3777480" y="2917818"/>
            <a:ext cx="210312" cy="210312"/>
          </a:xfrm>
          <a:prstGeom prst="ellipse">
            <a:avLst/>
          </a:prstGeom>
          <a:solidFill>
            <a:srgbClr val="0070C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4572000" y="2917818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4024305" y="3766383"/>
            <a:ext cx="511182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074967" y="3757617"/>
            <a:ext cx="401643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3513123" y="3757617"/>
            <a:ext cx="219078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3777480" y="3757617"/>
            <a:ext cx="210312" cy="210312"/>
          </a:xfrm>
          <a:prstGeom prst="ellipse">
            <a:avLst/>
          </a:prstGeom>
          <a:solidFill>
            <a:srgbClr val="0070C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4572000" y="3757617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6735033" y="4496643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Arrow Connector 133"/>
          <p:cNvCxnSpPr>
            <a:stCxn id="146" idx="3"/>
            <a:endCxn id="126" idx="2"/>
          </p:cNvCxnSpPr>
          <p:nvPr/>
        </p:nvCxnSpPr>
        <p:spPr>
          <a:xfrm>
            <a:off x="6069032" y="4597416"/>
            <a:ext cx="666001" cy="438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ight Brace 135"/>
          <p:cNvSpPr/>
          <p:nvPr/>
        </p:nvSpPr>
        <p:spPr>
          <a:xfrm rot="5400000">
            <a:off x="6671498" y="3702849"/>
            <a:ext cx="328616" cy="109539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aseline="52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6382849" y="3930245"/>
            <a:ext cx="9276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Optional</a:t>
            </a:r>
            <a:endParaRPr lang="en-US" sz="1600" b="1" i="1" dirty="0"/>
          </a:p>
        </p:txBody>
      </p:sp>
      <p:sp>
        <p:nvSpPr>
          <p:cNvPr id="138" name="Oval 137"/>
          <p:cNvSpPr/>
          <p:nvPr/>
        </p:nvSpPr>
        <p:spPr>
          <a:xfrm>
            <a:off x="7164423" y="6139728"/>
            <a:ext cx="210312" cy="210312"/>
          </a:xfrm>
          <a:prstGeom prst="ellipse">
            <a:avLst/>
          </a:prstGeom>
          <a:solidFill>
            <a:srgbClr val="0070C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7338222" y="6094449"/>
            <a:ext cx="856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= Proposal</a:t>
            </a:r>
            <a:endParaRPr lang="en-US" sz="1200" b="1" dirty="0"/>
          </a:p>
        </p:txBody>
      </p:sp>
      <p:sp>
        <p:nvSpPr>
          <p:cNvPr id="142" name="Oval 141"/>
          <p:cNvSpPr/>
          <p:nvPr/>
        </p:nvSpPr>
        <p:spPr>
          <a:xfrm>
            <a:off x="6142059" y="6130962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6322632" y="6094449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= Output</a:t>
            </a:r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2089115" y="1165194"/>
            <a:ext cx="6280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V="1">
            <a:off x="-269133" y="3517087"/>
            <a:ext cx="471649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2016089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296542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841740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7310474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30341" y="874765"/>
            <a:ext cx="48282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May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08849" y="87476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Jun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8296325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4681538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3169" y="873090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Dec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5400000" flipH="1" flipV="1">
            <a:off x="7874" y="3429000"/>
            <a:ext cx="511182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5563067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V="1">
            <a:off x="6029359" y="3505186"/>
            <a:ext cx="4716497" cy="36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-1" y="46295"/>
            <a:ext cx="687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Harmonized fair and equitable payment mechanism</a:t>
            </a:r>
          </a:p>
        </p:txBody>
      </p:sp>
      <p:sp>
        <p:nvSpPr>
          <p:cNvPr id="89" name="Slide Number Placeholder 88"/>
          <p:cNvSpPr>
            <a:spLocks noGrp="1"/>
          </p:cNvSpPr>
          <p:nvPr>
            <p:ph type="sldNum" sz="quarter" idx="11"/>
          </p:nvPr>
        </p:nvSpPr>
        <p:spPr>
          <a:xfrm>
            <a:off x="6288111" y="6386558"/>
            <a:ext cx="2133600" cy="365125"/>
          </a:xfrm>
        </p:spPr>
        <p:txBody>
          <a:bodyPr/>
          <a:lstStyle/>
          <a:p>
            <a:fld id="{1D49A171-FDB0-4E30-A630-110160C58048}" type="slidenum">
              <a:rPr lang="en-GB" smtClean="0">
                <a:solidFill>
                  <a:schemeClr val="bg1"/>
                </a:solidFill>
              </a:rPr>
              <a:pPr/>
              <a:t>4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71680" y="617499"/>
            <a:ext cx="6575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  <a:latin typeface="Arial Black" pitchFamily="34" charset="0"/>
              </a:rPr>
              <a:t>Today</a:t>
            </a:r>
            <a:endParaRPr lang="en-GB" sz="11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3264120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Jan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136217" y="87309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Feb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4963430" y="873090"/>
            <a:ext cx="4603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Mar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 rot="5400000" flipH="1" flipV="1">
            <a:off x="5010155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 flipH="1" flipV="1">
            <a:off x="435292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457199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 flipH="1" flipV="1">
            <a:off x="47910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6434162" y="1085848"/>
            <a:ext cx="1460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5849954" y="873090"/>
            <a:ext cx="4379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Apr</a:t>
            </a:r>
            <a:endParaRPr lang="en-GB" sz="105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 rot="5400000" flipH="1" flipV="1">
            <a:off x="4133843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347660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369568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91476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3257531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260029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 flipH="1" flipV="1">
            <a:off x="2819375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 flipH="1" flipV="1">
            <a:off x="3038453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 flipH="1" flipV="1">
            <a:off x="2381219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176049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5400000" flipH="1" flipV="1">
            <a:off x="197957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2162141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 flipH="1" flipV="1">
            <a:off x="1541420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88418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 flipH="1" flipV="1">
            <a:off x="1103264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 flipH="1" flipV="1">
            <a:off x="132234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 flipH="1" flipV="1">
            <a:off x="665108" y="3502026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 flipH="1" flipV="1">
            <a:off x="-65152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5400000" flipH="1" flipV="1">
            <a:off x="190439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446030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/>
          <p:cNvSpPr/>
          <p:nvPr/>
        </p:nvSpPr>
        <p:spPr>
          <a:xfrm>
            <a:off x="4754565" y="6130962"/>
            <a:ext cx="1241442" cy="219077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Implementation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3440097" y="6130962"/>
            <a:ext cx="1241442" cy="219077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Procurement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2089116" y="6130962"/>
            <a:ext cx="1241442" cy="219077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rgbClr val="002060"/>
                </a:solidFill>
              </a:rPr>
              <a:t>ToR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</a:rPr>
              <a:t>prep’n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 rot="5400000" flipH="1" flipV="1">
            <a:off x="5265746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 flipH="1" flipV="1">
            <a:off x="5521337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5776928" y="3538539"/>
            <a:ext cx="474669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2928916" y="3510792"/>
            <a:ext cx="1424006" cy="210312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4389436" y="4122747"/>
            <a:ext cx="365130" cy="219078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2125629" y="3502026"/>
            <a:ext cx="365130" cy="210312"/>
          </a:xfrm>
          <a:prstGeom prst="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2636811" y="3502026"/>
            <a:ext cx="219078" cy="210312"/>
          </a:xfrm>
          <a:prstGeom prst="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val 179"/>
          <p:cNvSpPr/>
          <p:nvPr/>
        </p:nvSpPr>
        <p:spPr>
          <a:xfrm>
            <a:off x="5201487" y="5445981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7875" y="4062725"/>
            <a:ext cx="2068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FGD/Stakeholder consultations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17414" y="3293851"/>
            <a:ext cx="1943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Development of BDS options for Central Sulawesi (part 1)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17414" y="5340680"/>
            <a:ext cx="1943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Recommendation for a REDD+ BDS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-1" y="2260584"/>
            <a:ext cx="2068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Arial Black" pitchFamily="34" charset="0"/>
              </a:rPr>
              <a:t>Coordination with REDD+ and FCPF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-28638" y="1384272"/>
            <a:ext cx="2104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Discussion with TF and FPCF on harmonized </a:t>
            </a:r>
            <a:r>
              <a:rPr lang="en-GB" sz="1200" dirty="0" err="1" smtClean="0">
                <a:solidFill>
                  <a:srgbClr val="FF0000"/>
                </a:solidFill>
                <a:latin typeface="Arial Black" pitchFamily="34" charset="0"/>
              </a:rPr>
              <a:t>workplan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2089116" y="1603350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3476610" y="1603350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117414" y="4597416"/>
            <a:ext cx="1943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>
                <a:solidFill>
                  <a:srgbClr val="FF0000"/>
                </a:solidFill>
                <a:latin typeface="Arial Black" pitchFamily="34" charset="0"/>
              </a:rPr>
              <a:t>Development of BDS options for Central Sulawesi (part 2)</a:t>
            </a:r>
            <a:endParaRPr lang="en-GB" sz="1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791079" y="4816494"/>
            <a:ext cx="401642" cy="219078"/>
          </a:xfrm>
          <a:prstGeom prst="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extrusionClr>
              <a:srgbClr val="FF0000"/>
            </a:extrusionClr>
            <a:contourClr>
              <a:schemeClr val="accent6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Elbow Connector 115"/>
          <p:cNvCxnSpPr>
            <a:stCxn id="153" idx="3"/>
            <a:endCxn id="161" idx="0"/>
          </p:cNvCxnSpPr>
          <p:nvPr/>
        </p:nvCxnSpPr>
        <p:spPr>
          <a:xfrm>
            <a:off x="4352922" y="3615948"/>
            <a:ext cx="219079" cy="506799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/>
          <p:cNvCxnSpPr>
            <a:stCxn id="161" idx="3"/>
            <a:endCxn id="110" idx="0"/>
          </p:cNvCxnSpPr>
          <p:nvPr/>
        </p:nvCxnSpPr>
        <p:spPr>
          <a:xfrm>
            <a:off x="4754566" y="4232286"/>
            <a:ext cx="237334" cy="58420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126"/>
          <p:cNvCxnSpPr>
            <a:stCxn id="110" idx="3"/>
            <a:endCxn id="180" idx="0"/>
          </p:cNvCxnSpPr>
          <p:nvPr/>
        </p:nvCxnSpPr>
        <p:spPr>
          <a:xfrm>
            <a:off x="5192721" y="4926033"/>
            <a:ext cx="113922" cy="51994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Date Placeholder 87"/>
          <p:cNvSpPr>
            <a:spLocks noGrp="1"/>
          </p:cNvSpPr>
          <p:nvPr>
            <p:ph type="dt" sz="half" idx="10"/>
          </p:nvPr>
        </p:nvSpPr>
        <p:spPr>
          <a:xfrm>
            <a:off x="190440" y="6386558"/>
            <a:ext cx="1131903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12/22/2011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6142059" y="6130962"/>
            <a:ext cx="210312" cy="210312"/>
          </a:xfrm>
          <a:prstGeom prst="ellips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6322632" y="6094449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= Output</a:t>
            </a:r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5477</TotalTime>
  <Words>376</Words>
  <Application>Microsoft Office PowerPoint</Application>
  <PresentationFormat>On-screen Show (4:3)</PresentationFormat>
  <Paragraphs>101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tomoyuki.uno</dc:creator>
  <cp:lastModifiedBy>keiko.nomura</cp:lastModifiedBy>
  <cp:revision>381</cp:revision>
  <cp:lastPrinted>2011-03-02T07:00:32Z</cp:lastPrinted>
  <dcterms:created xsi:type="dcterms:W3CDTF">2011-02-24T17:35:39Z</dcterms:created>
  <dcterms:modified xsi:type="dcterms:W3CDTF">2011-12-22T05:34:35Z</dcterms:modified>
</cp:coreProperties>
</file>