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66" r:id="rId4"/>
    <p:sldId id="258" r:id="rId5"/>
    <p:sldId id="259" r:id="rId6"/>
    <p:sldId id="265" r:id="rId7"/>
    <p:sldId id="263" r:id="rId8"/>
    <p:sldId id="26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D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0000%20Estelle%20UN-REDD\Workspace\Stats\Stats%20january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Sheet1!$D$23</c:f>
              <c:strCache>
                <c:ptCount val="1"/>
                <c:pt idx="0">
                  <c:v>Number</c:v>
                </c:pt>
              </c:strCache>
            </c:strRef>
          </c:tx>
          <c:dLbls>
            <c:showVal val="1"/>
          </c:dLbls>
          <c:cat>
            <c:strRef>
              <c:f>Sheet1!$C$24:$C$27</c:f>
              <c:strCache>
                <c:ptCount val="4"/>
                <c:pt idx="0">
                  <c:v>HQ</c:v>
                </c:pt>
                <c:pt idx="1">
                  <c:v>RTAs + CO</c:v>
                </c:pt>
                <c:pt idx="2">
                  <c:v>Partners</c:v>
                </c:pt>
                <c:pt idx="3">
                  <c:v>Governments</c:v>
                </c:pt>
              </c:strCache>
            </c:strRef>
          </c:cat>
          <c:val>
            <c:numRef>
              <c:f>Sheet1!$D$24:$D$27</c:f>
              <c:numCache>
                <c:formatCode>General</c:formatCode>
                <c:ptCount val="4"/>
                <c:pt idx="0">
                  <c:v>64</c:v>
                </c:pt>
                <c:pt idx="1">
                  <c:v>112</c:v>
                </c:pt>
                <c:pt idx="2">
                  <c:v>85</c:v>
                </c:pt>
                <c:pt idx="3">
                  <c:v>99</c:v>
                </c:pt>
              </c:numCache>
            </c:numRef>
          </c:val>
        </c:ser>
        <c:gapWidth val="20"/>
        <c:overlap val="-68"/>
        <c:axId val="52107904"/>
        <c:axId val="53163136"/>
      </c:barChart>
      <c:catAx>
        <c:axId val="52107904"/>
        <c:scaling>
          <c:orientation val="minMax"/>
        </c:scaling>
        <c:axPos val="b"/>
        <c:tickLblPos val="nextTo"/>
        <c:crossAx val="53163136"/>
        <c:crosses val="autoZero"/>
        <c:auto val="1"/>
        <c:lblAlgn val="ctr"/>
        <c:lblOffset val="100"/>
      </c:catAx>
      <c:valAx>
        <c:axId val="53163136"/>
        <c:scaling>
          <c:orientation val="minMax"/>
        </c:scaling>
        <c:axPos val="l"/>
        <c:numFmt formatCode="General" sourceLinked="1"/>
        <c:tickLblPos val="nextTo"/>
        <c:crossAx val="52107904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0.22785</cdr:x>
      <cdr:y>0.72222</cdr:y>
    </cdr:from>
    <cdr:to>
      <cdr:x>0.88608</cdr:x>
      <cdr:y>0.86111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685800" y="1981200"/>
          <a:ext cx="1981200" cy="3810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43D6-BE37-41FF-B78C-CF1511ECDD68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76E6-A884-4D18-B200-F4F88BFB5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436F-4236-4927-89D3-BCA8864716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436F-4236-4927-89D3-BCA8864716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average 20-30</a:t>
            </a:r>
            <a:r>
              <a:rPr lang="en-US" baseline="0" dirty="0" smtClean="0"/>
              <a:t> users a day</a:t>
            </a:r>
          </a:p>
          <a:p>
            <a:r>
              <a:rPr lang="en-US" baseline="0" dirty="0" smtClean="0"/>
              <a:t>Visits: high 1300 a month (September), average 550 since May</a:t>
            </a:r>
          </a:p>
          <a:p>
            <a:r>
              <a:rPr lang="en-US" baseline="0" dirty="0" smtClean="0"/>
              <a:t>(Norway  : 28 visits per month over the last 5 months)</a:t>
            </a:r>
          </a:p>
          <a:p>
            <a:r>
              <a:rPr lang="en-US" dirty="0" smtClean="0"/>
              <a:t>Countries</a:t>
            </a:r>
            <a:r>
              <a:rPr lang="en-US" baseline="0" dirty="0" smtClean="0"/>
              <a:t> visiting most: (Thailand), Indonesia, Viet Nam, Panama - language</a:t>
            </a:r>
            <a:endParaRPr lang="en-US" dirty="0" smtClean="0"/>
          </a:p>
          <a:p>
            <a:r>
              <a:rPr lang="en-US" dirty="0" smtClean="0"/>
              <a:t>Mission reports: DRC 986, Tanzania 796, Bolivia 676</a:t>
            </a:r>
          </a:p>
          <a:p>
            <a:r>
              <a:rPr lang="en-US" dirty="0" smtClean="0"/>
              <a:t>Request to participate</a:t>
            </a:r>
            <a:r>
              <a:rPr lang="en-US" baseline="0" dirty="0" smtClean="0"/>
              <a:t> : 1663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436F-4236-4927-89D3-BCA8864716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436F-4236-4927-89D3-BCA8864716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436F-4236-4927-89D3-BCA8864716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A8B3-5D4D-4E84-B37D-33AED76BE2A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299B-209A-4DC1-A533-72EDB67CD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redd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2060575"/>
            <a:ext cx="6389687" cy="1362075"/>
          </a:xfrm>
        </p:spPr>
        <p:txBody>
          <a:bodyPr/>
          <a:lstStyle/>
          <a:p>
            <a:r>
              <a:rPr lang="en-US" dirty="0" smtClean="0"/>
              <a:t>UN-REDD Online Collaborative Workspace</a:t>
            </a:r>
            <a:br>
              <a:rPr lang="en-US" dirty="0" smtClean="0"/>
            </a:br>
            <a:r>
              <a:rPr lang="en-US" dirty="0" smtClean="0"/>
              <a:t>Why, who, how? 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8"/>
            <a:ext cx="5272087" cy="709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Estelle Fach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10 Mars 2010, FAO, Rome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1304" b="38087"/>
          <a:stretch>
            <a:fillRect/>
          </a:stretch>
        </p:blipFill>
        <p:spPr bwMode="auto">
          <a:xfrm>
            <a:off x="124968" y="76200"/>
            <a:ext cx="223723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Workspace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www.unredd.net</a:t>
            </a:r>
            <a:endParaRPr lang="en-US" dirty="0" smtClean="0"/>
          </a:p>
          <a:p>
            <a:r>
              <a:rPr lang="en-US" dirty="0" smtClean="0"/>
              <a:t>Collaborative, flexible knowledge repository and creation platform</a:t>
            </a:r>
          </a:p>
          <a:p>
            <a:r>
              <a:rPr lang="en-US" dirty="0" smtClean="0"/>
              <a:t>Linkage to other platforms</a:t>
            </a:r>
          </a:p>
          <a:p>
            <a:r>
              <a:rPr lang="en-US" dirty="0" smtClean="0"/>
              <a:t>Tool for </a:t>
            </a:r>
          </a:p>
          <a:p>
            <a:pPr lvl="1"/>
            <a:r>
              <a:rPr lang="en-US" dirty="0" smtClean="0"/>
              <a:t>Partnership (3 agencies + Secretariat) </a:t>
            </a:r>
          </a:p>
          <a:p>
            <a:pPr lvl="1"/>
            <a:r>
              <a:rPr lang="en-US" dirty="0" smtClean="0"/>
              <a:t>Other stakeholders (donors, partners, national counterparts)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TT1021832.jpg"/>
          <p:cNvPicPr>
            <a:picLocks noChangeAspect="1"/>
          </p:cNvPicPr>
          <p:nvPr/>
        </p:nvPicPr>
        <p:blipFill>
          <a:blip r:embed="rId4" cstate="print"/>
          <a:srcRect t="5263" b="57895"/>
          <a:stretch>
            <a:fillRect/>
          </a:stretch>
        </p:blipFill>
        <p:spPr>
          <a:xfrm>
            <a:off x="7534275" y="6324600"/>
            <a:ext cx="1609725" cy="533400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partnership</a:t>
            </a:r>
          </a:p>
          <a:p>
            <a:r>
              <a:rPr lang="en-US" dirty="0" smtClean="0"/>
              <a:t>Accountability system</a:t>
            </a:r>
          </a:p>
          <a:p>
            <a:r>
              <a:rPr lang="en-US" dirty="0" smtClean="0"/>
              <a:t>Community of Practice</a:t>
            </a:r>
          </a:p>
          <a:p>
            <a:r>
              <a:rPr lang="en-US" dirty="0" smtClean="0"/>
              <a:t>Knowledge creation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1875" t="17000" r="11875" b="7000"/>
          <a:stretch>
            <a:fillRect/>
          </a:stretch>
        </p:blipFill>
        <p:spPr bwMode="auto">
          <a:xfrm>
            <a:off x="228600" y="1494019"/>
            <a:ext cx="8610600" cy="5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Most popular, least popular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360 users</a:t>
            </a:r>
          </a:p>
          <a:p>
            <a:r>
              <a:rPr lang="en-US" sz="2800" dirty="0" smtClean="0">
                <a:sym typeface="Wingdings"/>
              </a:rPr>
              <a:t>Membership and stable usage 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ym typeface="Wingdings"/>
              </a:rPr>
              <a:t>Documents </a:t>
            </a:r>
          </a:p>
          <a:p>
            <a:pPr lvl="1"/>
            <a:r>
              <a:rPr lang="en-US" sz="2400" dirty="0" smtClean="0"/>
              <a:t>Global : 404</a:t>
            </a:r>
          </a:p>
          <a:p>
            <a:pPr lvl="1"/>
            <a:r>
              <a:rPr lang="en-US" sz="2400" dirty="0" smtClean="0"/>
              <a:t>National : 277 </a:t>
            </a:r>
          </a:p>
          <a:p>
            <a:pPr lvl="1"/>
            <a:r>
              <a:rPr lang="en-US" sz="2400" dirty="0" smtClean="0"/>
              <a:t>Policy Boards : 260</a:t>
            </a:r>
          </a:p>
          <a:p>
            <a:pPr lvl="1"/>
            <a:r>
              <a:rPr lang="en-US" sz="2400" dirty="0" smtClean="0"/>
              <a:t>Publications : 93</a:t>
            </a:r>
          </a:p>
          <a:p>
            <a:r>
              <a:rPr lang="en-US" sz="2800" dirty="0" smtClean="0"/>
              <a:t>Calendar</a:t>
            </a:r>
          </a:p>
          <a:p>
            <a:r>
              <a:rPr lang="en-US" sz="2800" dirty="0" smtClean="0"/>
              <a:t>SharedDocs </a:t>
            </a:r>
          </a:p>
          <a:p>
            <a:r>
              <a:rPr lang="en-US" sz="2800" dirty="0" smtClean="0"/>
              <a:t>Country pages</a:t>
            </a:r>
          </a:p>
          <a:p>
            <a:r>
              <a:rPr lang="en-US" sz="2800" dirty="0" smtClean="0">
                <a:sym typeface="Wingdings"/>
              </a:rPr>
              <a:t>Partners </a:t>
            </a:r>
          </a:p>
          <a:p>
            <a:r>
              <a:rPr lang="en-US" sz="2800" dirty="0" smtClean="0">
                <a:sym typeface="Wingdings"/>
              </a:rPr>
              <a:t>Country wiki pages </a:t>
            </a:r>
          </a:p>
          <a:p>
            <a:r>
              <a:rPr lang="en-US" sz="2800" dirty="0" smtClean="0"/>
              <a:t>Discussion forum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181600" y="1447800"/>
          <a:ext cx="300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TT1021832.jpg"/>
          <p:cNvPicPr>
            <a:picLocks noChangeAspect="1"/>
          </p:cNvPicPr>
          <p:nvPr/>
        </p:nvPicPr>
        <p:blipFill>
          <a:blip r:embed="rId5" cstate="print"/>
          <a:srcRect t="5263" b="57895"/>
          <a:stretch>
            <a:fillRect/>
          </a:stretch>
        </p:blipFill>
        <p:spPr>
          <a:xfrm>
            <a:off x="7534275" y="6324600"/>
            <a:ext cx="1609725" cy="5334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52400" y="1524000"/>
            <a:ext cx="152400" cy="5029200"/>
          </a:xfrm>
          <a:prstGeom prst="downArrow">
            <a:avLst/>
          </a:prstGeom>
          <a:solidFill>
            <a:srgbClr val="C90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1676401"/>
          <a:ext cx="7162800" cy="407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432560"/>
                <a:gridCol w="1432560"/>
                <a:gridCol w="1432560"/>
                <a:gridCol w="1432560"/>
              </a:tblGrid>
              <a:tr h="825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Regional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Partners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National Counterparts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7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</a:tr>
              <a:tr h="6461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Accountable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Mostly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Consultation</a:t>
                      </a:r>
                      <a:endParaRPr lang="en-US" sz="1600" dirty="0"/>
                    </a:p>
                  </a:txBody>
                  <a:tcPr/>
                </a:tc>
              </a:tr>
              <a:tr h="3743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</a:tr>
              <a:tr h="522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Responsible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Responsible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77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Partners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Information</a:t>
                      </a:r>
                    </a:p>
                  </a:txBody>
                  <a:tcPr/>
                </a:tc>
              </a:tr>
              <a:tr h="3743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Wiki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667000" cy="2133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Strengths</a:t>
            </a:r>
          </a:p>
          <a:p>
            <a:r>
              <a:rPr lang="en-US" sz="2000" dirty="0" smtClean="0"/>
              <a:t>Adaptable</a:t>
            </a:r>
          </a:p>
          <a:p>
            <a:r>
              <a:rPr lang="en-US" sz="2000" dirty="0" smtClean="0"/>
              <a:t>Flexible</a:t>
            </a:r>
          </a:p>
          <a:p>
            <a:r>
              <a:rPr lang="en-US" sz="2000" dirty="0" smtClean="0"/>
              <a:t>Convivial</a:t>
            </a:r>
          </a:p>
          <a:p>
            <a:r>
              <a:rPr lang="en-US" sz="2000" dirty="0" smtClean="0"/>
              <a:t>Complete</a:t>
            </a:r>
          </a:p>
          <a:p>
            <a:r>
              <a:rPr lang="en-US" sz="2000" dirty="0" smtClean="0"/>
              <a:t>Secure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>
            <a:off x="0" y="14478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half" idx="1"/>
          </p:nvPr>
        </p:nvSpPr>
        <p:spPr>
          <a:xfrm>
            <a:off x="5181600" y="1676400"/>
            <a:ext cx="2667000" cy="2133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Weaknesses</a:t>
            </a:r>
          </a:p>
          <a:p>
            <a:r>
              <a:rPr lang="en-US" sz="1900" dirty="0" smtClean="0"/>
              <a:t>Speed</a:t>
            </a:r>
          </a:p>
          <a:p>
            <a:r>
              <a:rPr lang="en-US" sz="1900" dirty="0" smtClean="0"/>
              <a:t>Compatibility &amp; linkages</a:t>
            </a:r>
          </a:p>
          <a:p>
            <a:r>
              <a:rPr lang="en-US" sz="1900" dirty="0" smtClean="0"/>
              <a:t>Language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038600"/>
            <a:ext cx="3581400" cy="2286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Opportunities</a:t>
            </a:r>
          </a:p>
          <a:p>
            <a:r>
              <a:rPr lang="en-US" sz="2200" dirty="0" smtClean="0"/>
              <a:t>Reaching critical mass</a:t>
            </a:r>
          </a:p>
          <a:p>
            <a:r>
              <a:rPr lang="en-US" sz="2200" dirty="0" smtClean="0"/>
              <a:t>Trainings</a:t>
            </a:r>
          </a:p>
          <a:p>
            <a:r>
              <a:rPr lang="en-US" sz="2200" dirty="0" smtClean="0"/>
              <a:t>Knowledge Sharing picking up</a:t>
            </a:r>
          </a:p>
          <a:p>
            <a:r>
              <a:rPr lang="en-US" sz="2200" dirty="0" smtClean="0"/>
              <a:t>Disclosure Policy</a:t>
            </a:r>
          </a:p>
          <a:p>
            <a:r>
              <a:rPr lang="en-US" sz="2200" dirty="0" smtClean="0"/>
              <a:t>New platforms (</a:t>
            </a:r>
            <a:r>
              <a:rPr lang="en-US" sz="2200" dirty="0" err="1" smtClean="0"/>
              <a:t>Teamworks</a:t>
            </a:r>
            <a:r>
              <a:rPr lang="en-US" sz="2200" dirty="0" smtClean="0"/>
              <a:t>, REDD Desk, etc)   </a:t>
            </a:r>
            <a:endParaRPr lang="en-US" sz="2200" dirty="0" smtClean="0"/>
          </a:p>
          <a:p>
            <a:endParaRPr lang="en-US" sz="19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half" idx="1"/>
          </p:nvPr>
        </p:nvSpPr>
        <p:spPr>
          <a:xfrm>
            <a:off x="5181600" y="4038600"/>
            <a:ext cx="2667000" cy="2133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Threats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Incomplete uptake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(lack of) </a:t>
            </a:r>
            <a:r>
              <a:rPr lang="en-US" sz="1900" dirty="0" smtClean="0"/>
              <a:t>sharing </a:t>
            </a:r>
            <a:r>
              <a:rPr lang="en-US" sz="1900" dirty="0" smtClean="0"/>
              <a:t>culture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43100" y="4152900"/>
            <a:ext cx="4800600" cy="0"/>
          </a:xfrm>
          <a:prstGeom prst="line">
            <a:avLst/>
          </a:prstGeom>
          <a:ln w="31750" cmpd="sng">
            <a:solidFill>
              <a:srgbClr val="C9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3810000"/>
            <a:ext cx="7696200" cy="0"/>
          </a:xfrm>
          <a:prstGeom prst="line">
            <a:avLst/>
          </a:prstGeom>
          <a:ln w="31750" cmpd="sng">
            <a:solidFill>
              <a:srgbClr val="C9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Sharing</a:t>
            </a:r>
          </a:p>
          <a:p>
            <a:pPr lvl="1"/>
            <a:r>
              <a:rPr lang="en-US" dirty="0" smtClean="0"/>
              <a:t>Thematic Spaces (MRV etc)</a:t>
            </a:r>
          </a:p>
          <a:p>
            <a:pPr lvl="1"/>
            <a:r>
              <a:rPr lang="en-US" dirty="0" smtClean="0"/>
              <a:t>Country workspaces and websites</a:t>
            </a:r>
          </a:p>
          <a:p>
            <a:pPr lvl="1"/>
            <a:r>
              <a:rPr lang="en-US" dirty="0" smtClean="0"/>
              <a:t>Facilitating linkages</a:t>
            </a:r>
          </a:p>
          <a:p>
            <a:pPr lvl="2"/>
            <a:r>
              <a:rPr lang="en-US" dirty="0" smtClean="0"/>
              <a:t>To web site</a:t>
            </a:r>
          </a:p>
          <a:p>
            <a:pPr lvl="2"/>
            <a:r>
              <a:rPr lang="en-US" dirty="0" smtClean="0"/>
              <a:t>To country offices website</a:t>
            </a:r>
          </a:p>
          <a:p>
            <a:pPr lvl="2"/>
            <a:r>
              <a:rPr lang="en-US" dirty="0" smtClean="0"/>
              <a:t>To other knowledge platforms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hereddde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700" y="4419600"/>
            <a:ext cx="2095500" cy="533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TT1021832.jpg"/>
          <p:cNvPicPr>
            <a:picLocks noChangeAspect="1"/>
          </p:cNvPicPr>
          <p:nvPr/>
        </p:nvPicPr>
        <p:blipFill>
          <a:blip r:embed="rId4" cstate="print"/>
          <a:srcRect t="5263" b="57895"/>
          <a:stretch>
            <a:fillRect/>
          </a:stretch>
        </p:blipFill>
        <p:spPr>
          <a:xfrm>
            <a:off x="7534275" y="6324600"/>
            <a:ext cx="1609725" cy="5334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and..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750" t="38000" r="40625" b="37000"/>
          <a:stretch>
            <a:fillRect/>
          </a:stretch>
        </p:blipFill>
        <p:spPr bwMode="auto">
          <a:xfrm>
            <a:off x="0" y="1"/>
            <a:ext cx="1905000" cy="1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TT1021832.jpg"/>
          <p:cNvPicPr>
            <a:picLocks noChangeAspect="1"/>
          </p:cNvPicPr>
          <p:nvPr/>
        </p:nvPicPr>
        <p:blipFill>
          <a:blip r:embed="rId3" cstate="print"/>
          <a:srcRect t="5263" b="57895"/>
          <a:stretch>
            <a:fillRect/>
          </a:stretch>
        </p:blipFill>
        <p:spPr>
          <a:xfrm>
            <a:off x="7534275" y="6324600"/>
            <a:ext cx="1609725" cy="5334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0" y="1371600"/>
            <a:ext cx="9144000" cy="76200"/>
          </a:xfrm>
          <a:prstGeom prst="rtTriangle">
            <a:avLst/>
          </a:prstGeom>
          <a:solidFill>
            <a:srgbClr val="C90D0D"/>
          </a:solidFill>
          <a:ln>
            <a:solidFill>
              <a:srgbClr val="C9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missing?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will you use it?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Encouraging others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290</Words>
  <Application>Microsoft Office PowerPoint</Application>
  <PresentationFormat>On-screen Show (4:3)</PresentationFormat>
  <Paragraphs>115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UN-REDD Online Collaborative Workspace Why, who, how? </vt:lpstr>
      <vt:lpstr>The Workspace </vt:lpstr>
      <vt:lpstr>Why ?</vt:lpstr>
      <vt:lpstr>What ?</vt:lpstr>
      <vt:lpstr>  Most popular, least popular</vt:lpstr>
      <vt:lpstr>Who? </vt:lpstr>
      <vt:lpstr>SWOT</vt:lpstr>
      <vt:lpstr>Moving forward</vt:lpstr>
      <vt:lpstr>Thanks and..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UN-REDD Online Collaborative Workspace Why, who, how? </dc:title>
  <dc:creator>Estelle Fach</dc:creator>
  <cp:lastModifiedBy>Estelle Fach</cp:lastModifiedBy>
  <cp:revision>29</cp:revision>
  <dcterms:created xsi:type="dcterms:W3CDTF">2010-03-09T20:19:54Z</dcterms:created>
  <dcterms:modified xsi:type="dcterms:W3CDTF">2010-03-10T13:06:49Z</dcterms:modified>
</cp:coreProperties>
</file>