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2"/>
  </p:notesMasterIdLst>
  <p:sldIdLst>
    <p:sldId id="256" r:id="rId11"/>
    <p:sldId id="265" r:id="rId12"/>
    <p:sldId id="271" r:id="rId13"/>
    <p:sldId id="276" r:id="rId14"/>
    <p:sldId id="272" r:id="rId15"/>
    <p:sldId id="273" r:id="rId16"/>
    <p:sldId id="268" r:id="rId17"/>
    <p:sldId id="277" r:id="rId18"/>
    <p:sldId id="275" r:id="rId19"/>
    <p:sldId id="27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676" autoAdjust="0"/>
  </p:normalViewPr>
  <p:slideViewPr>
    <p:cSldViewPr showGuides="1">
      <p:cViewPr>
        <p:scale>
          <a:sx n="70" d="100"/>
          <a:sy n="70" d="100"/>
        </p:scale>
        <p:origin x="-99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47CA-5CEB-4712-B70E-B36E9618BBD7}" type="datetimeFigureOut">
              <a:rPr lang="fr-CH" smtClean="0"/>
              <a:pPr/>
              <a:t>03.06.2013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CA610-8FF0-4F58-9315-B777A3E5AA5B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A610-8FF0-4F58-9315-B777A3E5AA5B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redd.net/index.php?option=com_docman&amp;task=doc_download&amp;gid=8802&amp;Itemid=53" TargetMode="External"/><Relationship Id="rId3" Type="http://schemas.openxmlformats.org/officeDocument/2006/relationships/hyperlink" Target="http://www.unredd.net/index.php?option=com_docman&amp;task=doc_download&amp;gid=8780&amp;Itemid=53" TargetMode="External"/><Relationship Id="rId7" Type="http://schemas.openxmlformats.org/officeDocument/2006/relationships/hyperlink" Target="http://www.unredd.net/index.php?option=com_docman&amp;task=doc_download&amp;gid=9250&amp;Itemid=53" TargetMode="External"/><Relationship Id="rId2" Type="http://schemas.openxmlformats.org/officeDocument/2006/relationships/hyperlink" Target="http://www.unredd.net/index.php?option=com_docman&amp;task=doc_download&amp;gid=9154&amp;Itemid=5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redd.net/index.php?option=com_docman&amp;task=doc_download&amp;gid=8788&amp;Itemid=53" TargetMode="External"/><Relationship Id="rId5" Type="http://schemas.openxmlformats.org/officeDocument/2006/relationships/hyperlink" Target="http://www.unredd.net/index.php?option=com_docman&amp;task=doc_download&amp;gid=10185&amp;Itemid=53" TargetMode="External"/><Relationship Id="rId4" Type="http://schemas.openxmlformats.org/officeDocument/2006/relationships/hyperlink" Target="http://www.un-redd.org/Newsletter35/FreedomofInformationandREDD/tabid/105809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Participation, transparency, accountability: The role of freedom of information in REDD+ </a:t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Key messages - May 2013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1404" t="21362" r="29098" b="1743"/>
          <a:stretch>
            <a:fillRect/>
          </a:stretch>
        </p:blipFill>
        <p:spPr bwMode="auto">
          <a:xfrm>
            <a:off x="762000" y="4200458"/>
            <a:ext cx="1873767" cy="265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21448" r="28906" b="1983"/>
          <a:stretch>
            <a:fillRect/>
          </a:stretch>
        </p:blipFill>
        <p:spPr bwMode="auto">
          <a:xfrm>
            <a:off x="3505200" y="41910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031" t="23191" r="28906" b="1743"/>
          <a:stretch>
            <a:fillRect/>
          </a:stretch>
        </p:blipFill>
        <p:spPr bwMode="auto">
          <a:xfrm>
            <a:off x="6248400" y="41910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How can UN-REDD help? </a:t>
            </a:r>
            <a:endParaRPr lang="fr-C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Access to information laws, when they exist in a REDD+ country, are part of legal preparedness for REDD+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Targeted support is available , e.g. to conduct national consultations to answer questions on what information, when, to whom and how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Technical inputs can be offered on draft regulations/measures on access to REDD+ information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Support to the development of SIS can include technical inputs to make sure safeguards information reaches the right stakeholders in the right timeframe</a:t>
            </a:r>
            <a:endParaRPr lang="fr-CH" sz="2600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For questions please contact estelle.fach@undp.org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Access the report (right click and select “open hyperlink”):  </a:t>
            </a: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English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: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2"/>
              </a:rPr>
              <a:t>full report 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//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3"/>
              </a:rPr>
              <a:t>executive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3"/>
              </a:rPr>
              <a:t>summary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 //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4"/>
              </a:rPr>
              <a:t>press release</a:t>
            </a:r>
            <a:endParaRPr lang="en-US" sz="26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600" b="1" dirty="0" err="1" smtClean="0">
                <a:solidFill>
                  <a:schemeClr val="tx1"/>
                </a:solidFill>
                <a:latin typeface="Helvetica" pitchFamily="34" charset="0"/>
              </a:rPr>
              <a:t>F</a:t>
            </a:r>
            <a:r>
              <a:rPr lang="en-US" sz="2600" b="1" dirty="0" err="1" smtClean="0">
                <a:solidFill>
                  <a:schemeClr val="tx1"/>
                </a:solidFill>
                <a:latin typeface="Helvetica" pitchFamily="34" charset="0"/>
              </a:rPr>
              <a:t>rançais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: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5"/>
              </a:rPr>
              <a:t>étude entière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//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6"/>
              </a:rPr>
              <a:t>résumé</a:t>
            </a:r>
            <a:endParaRPr lang="en-US" sz="26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600" b="1" dirty="0" err="1" smtClean="0">
                <a:solidFill>
                  <a:schemeClr val="tx1"/>
                </a:solidFill>
                <a:latin typeface="Helvetica" pitchFamily="34" charset="0"/>
              </a:rPr>
              <a:t>E</a:t>
            </a:r>
            <a:r>
              <a:rPr lang="en-US" sz="2600" b="1" dirty="0" err="1" smtClean="0">
                <a:solidFill>
                  <a:schemeClr val="tx1"/>
                </a:solidFill>
                <a:latin typeface="Helvetica" pitchFamily="34" charset="0"/>
              </a:rPr>
              <a:t>spañol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: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7"/>
              </a:rPr>
              <a:t>informe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</a:rPr>
              <a:t>  // </a:t>
            </a:r>
            <a:r>
              <a:rPr lang="en-US" sz="2600" b="1" dirty="0" smtClean="0">
                <a:solidFill>
                  <a:schemeClr val="tx1"/>
                </a:solidFill>
                <a:latin typeface="Helvetica" pitchFamily="34" charset="0"/>
                <a:hlinkClick r:id="rId8"/>
              </a:rPr>
              <a:t>resumen</a:t>
            </a:r>
            <a:endParaRPr lang="en-US" sz="2600" b="1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How fundamental is access to REDD+ information?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133600"/>
            <a:ext cx="5638800" cy="39889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200" dirty="0" smtClean="0"/>
              <a:t>Access to information (A2I) is a prerequisite for transparency, accountability and meaningful engagement of stakeholders, all underpinning the success of REDD+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smtClean="0"/>
              <a:t>It is part of human rights, anti-corruption and environmental international conventions and treaties to which the overwhelming majority  of REDD+ countries have committed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smtClean="0"/>
              <a:t>Systems to provide information about safeguards  are called for in the Cancun Agreement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</a:t>
            </a:r>
          </a:p>
          <a:p>
            <a:pPr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2488466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Information about …what 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781800" cy="5181600"/>
          </a:xfrm>
        </p:spPr>
        <p:txBody>
          <a:bodyPr>
            <a:normAutofit lnSpcReduction="10000"/>
          </a:bodyPr>
          <a:lstStyle/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REDD+ works and how it will affect local and indigenous communities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funding is received for REDD+ and how it is used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Which government agencies, non-governmental organizations or representatives of the private sector are legitimate intermediaries or interlocutors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are decisions made, including on land tenure, benefit sharing and selection of demonstration sites </a:t>
            </a:r>
            <a:endParaRPr lang="fr-CH" sz="2400" dirty="0" smtClean="0"/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the (predicted or observed) environmental and social impacts of REDD+ activities</a:t>
            </a:r>
            <a:endParaRPr lang="fr-CH" sz="2400" dirty="0" smtClean="0"/>
          </a:p>
          <a:p>
            <a:pPr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52632"/>
          <a:stretch>
            <a:fillRect/>
          </a:stretch>
        </p:blipFill>
        <p:spPr bwMode="auto">
          <a:xfrm>
            <a:off x="304800" y="1752600"/>
            <a:ext cx="1737360" cy="434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Information about what ? (</a:t>
            </a:r>
            <a:r>
              <a:rPr lang="en-US" sz="3200" b="1" dirty="0" err="1" smtClean="0"/>
              <a:t>c’td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781800" cy="5181600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the right to free, prior and informed consent is implemented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funds or benefits flow from the national to the local level – including the amounts, frequencies and beneficiaries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the methods, data and assumptions that underlie results-based estimates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How safeguards are addressed and respected</a:t>
            </a:r>
          </a:p>
          <a:p>
            <a:pPr marL="365760" lvl="1">
              <a:buFont typeface="Wingdings" pitchFamily="2" charset="2"/>
              <a:buChar char="§"/>
              <a:defRPr/>
            </a:pPr>
            <a:r>
              <a:rPr lang="en-GB" sz="2400" dirty="0" smtClean="0"/>
              <a:t>What are REDD+ related legal rights, such as carbon rights when/if they are developed, and what the modalities are for exercising them</a:t>
            </a:r>
            <a:endParaRPr lang="fr-CH" sz="2400" dirty="0" smtClean="0"/>
          </a:p>
          <a:p>
            <a:pPr marL="365760"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52632"/>
          <a:stretch>
            <a:fillRect/>
          </a:stretch>
        </p:blipFill>
        <p:spPr bwMode="auto">
          <a:xfrm>
            <a:off x="304800" y="1752600"/>
            <a:ext cx="1737360" cy="4343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29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How ? Good practices in REDD+ countries developing and implementing A2I laws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7467600" cy="5105400"/>
          </a:xfrm>
        </p:spPr>
        <p:txBody>
          <a:bodyPr>
            <a:noAutofit/>
          </a:bodyPr>
          <a:lstStyle/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Make most of the information available </a:t>
            </a:r>
            <a:r>
              <a:rPr lang="en-US" sz="2400" b="1" i="1" dirty="0" smtClean="0"/>
              <a:t>proactively</a:t>
            </a:r>
            <a:r>
              <a:rPr lang="en-US" sz="2400" dirty="0" smtClean="0"/>
              <a:t> rather than by request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Ensure the </a:t>
            </a:r>
            <a:r>
              <a:rPr lang="en-US" sz="2400" b="1" i="1" dirty="0" smtClean="0"/>
              <a:t>format and languages are adapted </a:t>
            </a:r>
            <a:r>
              <a:rPr lang="en-US" sz="2400" dirty="0" smtClean="0"/>
              <a:t>to different stakeholders : publishing online in national language(s) is rarely sufficient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Have </a:t>
            </a:r>
            <a:r>
              <a:rPr lang="en-US" sz="2400" b="1" i="1" dirty="0" smtClean="0"/>
              <a:t>dedicated information officers </a:t>
            </a:r>
            <a:r>
              <a:rPr lang="en-US" sz="2400" dirty="0" smtClean="0"/>
              <a:t>accountable for information flows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Set </a:t>
            </a:r>
            <a:r>
              <a:rPr lang="en-US" sz="2400" b="1" i="1" dirty="0" smtClean="0"/>
              <a:t>clear time limits and low or no fees </a:t>
            </a:r>
            <a:r>
              <a:rPr lang="en-US" sz="2400" dirty="0" smtClean="0"/>
              <a:t>to access information 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Organize </a:t>
            </a:r>
            <a:r>
              <a:rPr lang="en-US" sz="2400" b="1" i="1" dirty="0" smtClean="0"/>
              <a:t>awareness campaigns </a:t>
            </a:r>
            <a:r>
              <a:rPr lang="en-US" sz="2400" dirty="0" smtClean="0"/>
              <a:t>to empower civil society on how to access and request information </a:t>
            </a:r>
          </a:p>
          <a:p>
            <a:pPr marL="182880" lvl="1">
              <a:spcAft>
                <a:spcPts val="1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Check the effectiveness of information channels:  </a:t>
            </a:r>
            <a:r>
              <a:rPr lang="en-US" sz="2400" b="1" i="1" dirty="0" smtClean="0"/>
              <a:t>monitor how information is used, when, and by who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1927"/>
          <a:stretch>
            <a:fillRect/>
          </a:stretch>
        </p:blipFill>
        <p:spPr bwMode="auto">
          <a:xfrm>
            <a:off x="76200" y="2514600"/>
            <a:ext cx="1676400" cy="1406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0" r="6570"/>
          <a:stretch>
            <a:fillRect/>
          </a:stretch>
        </p:blipFill>
        <p:spPr bwMode="auto">
          <a:xfrm>
            <a:off x="76200" y="3979729"/>
            <a:ext cx="1676400" cy="12018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+mn-lt"/>
                <a:ea typeface="+mn-ea"/>
                <a:cs typeface="+mn-cs"/>
              </a:rPr>
              <a:t>Experiences in REDD+ countries 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05000"/>
            <a:ext cx="64008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Half of REDD+ countries have A2I laws…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.. but their application to climate change, forests and REDD+ varies widely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All countries preparing for REDD+ have Information, Education and Communications plans that constitute a basis for A2I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Countries are exploring innovative online systems : REDD+ registries, National Forest Management systems, REDD+ information web sites, REDD+ online listserv, discussion </a:t>
            </a:r>
            <a:r>
              <a:rPr lang="en-US" sz="2400" dirty="0" err="1" smtClean="0"/>
              <a:t>fora</a:t>
            </a:r>
            <a:r>
              <a:rPr lang="en-US" sz="2400" dirty="0" smtClean="0"/>
              <a:t>…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107" r="28000" b="19921"/>
          <a:stretch>
            <a:fillRect/>
          </a:stretch>
        </p:blipFill>
        <p:spPr bwMode="auto">
          <a:xfrm>
            <a:off x="228600" y="1981200"/>
            <a:ext cx="2133600" cy="388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43050"/>
            <a:ext cx="7010400" cy="5086350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Examine their obligations under </a:t>
            </a:r>
            <a:r>
              <a:rPr lang="en-US" sz="2600" b="1" i="1" dirty="0" smtClean="0"/>
              <a:t>national A2I laws </a:t>
            </a:r>
            <a:r>
              <a:rPr lang="en-US" sz="2600" dirty="0" smtClean="0"/>
              <a:t>for REDD+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Develop plans, with stakeholders, to define </a:t>
            </a:r>
            <a:r>
              <a:rPr lang="en-US" sz="2600" b="1" i="1" dirty="0" smtClean="0"/>
              <a:t>what</a:t>
            </a:r>
            <a:r>
              <a:rPr lang="en-US" sz="2600" dirty="0" smtClean="0"/>
              <a:t> information is needed </a:t>
            </a:r>
            <a:r>
              <a:rPr lang="en-US" sz="2600" b="1" i="1" dirty="0" smtClean="0"/>
              <a:t>when</a:t>
            </a:r>
            <a:r>
              <a:rPr lang="en-US" sz="2600" dirty="0" smtClean="0"/>
              <a:t> and in </a:t>
            </a:r>
            <a:r>
              <a:rPr lang="en-US" sz="2600" b="1" i="1" dirty="0" smtClean="0"/>
              <a:t>which format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600" dirty="0" smtClean="0"/>
              <a:t>With clear roles and responsibilities and dedicated personnel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600" dirty="0" smtClean="0"/>
              <a:t>Learning from their own experience on how information reaches (or not) stakeholders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Use best practices in the implementation of A2I laws to </a:t>
            </a:r>
            <a:r>
              <a:rPr lang="en-US" sz="2600" smtClean="0"/>
              <a:t>inform </a:t>
            </a:r>
            <a:r>
              <a:rPr lang="en-US" sz="2600" b="1" i="1" smtClean="0"/>
              <a:t>safeguard </a:t>
            </a:r>
            <a:r>
              <a:rPr lang="en-US" sz="2600" b="1" i="1" dirty="0" smtClean="0"/>
              <a:t>information systems</a:t>
            </a:r>
          </a:p>
          <a:p>
            <a:pPr>
              <a:spcBef>
                <a:spcPts val="400"/>
              </a:spcBef>
              <a:buNone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8630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What can REDD+ countries do 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9000" r="50449" b="16581"/>
          <a:stretch/>
        </p:blipFill>
        <p:spPr>
          <a:xfrm>
            <a:off x="128661" y="1600200"/>
            <a:ext cx="2004939" cy="44178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95450"/>
            <a:ext cx="7010400" cy="5086350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Establish </a:t>
            </a:r>
            <a:r>
              <a:rPr lang="en-US" sz="2600" b="1" i="1" dirty="0" smtClean="0"/>
              <a:t>transparency platforms </a:t>
            </a:r>
            <a:r>
              <a:rPr lang="en-US" sz="2600" dirty="0" smtClean="0"/>
              <a:t>that allow for feedback :  web-based, cell-phone based, posters, institutionalized dialogues, regular town hall meetings etc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600" dirty="0" smtClean="0"/>
              <a:t>REDD+ information resides (or will) with various government, civil society and private sector stakeholders: </a:t>
            </a:r>
            <a:r>
              <a:rPr lang="en-US" sz="2600" b="1" i="1" dirty="0" smtClean="0"/>
              <a:t>coordinated efforts </a:t>
            </a:r>
            <a:r>
              <a:rPr lang="en-US" sz="2600" dirty="0" smtClean="0"/>
              <a:t>to avoid fragmentation  of information are necessary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863025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What (else) can REDD+ countries do 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9000" r="50449" b="16581"/>
          <a:stretch/>
        </p:blipFill>
        <p:spPr>
          <a:xfrm>
            <a:off x="128661" y="1600200"/>
            <a:ext cx="2004939" cy="44178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Access to information in [country]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i="1" dirty="0" smtClean="0"/>
              <a:t>If Cameroon, Colombia, DRC, Ecuador, Guatemala, Indonesia, Kenya, Mexico, Peru, or the Philippines : Please consult the report </a:t>
            </a:r>
          </a:p>
          <a:p>
            <a:r>
              <a:rPr lang="en-US" i="1" dirty="0" smtClean="0"/>
              <a:t>If another UN-REDD partner country, please contact </a:t>
            </a:r>
            <a:r>
              <a:rPr lang="en-US" i="1" dirty="0" smtClean="0"/>
              <a:t>estelle.fach@undp.org</a:t>
            </a:r>
            <a:r>
              <a:rPr lang="en-US" i="1" dirty="0" smtClean="0"/>
              <a:t>:  short A2I </a:t>
            </a:r>
            <a:r>
              <a:rPr lang="en-US" i="1" dirty="0" smtClean="0"/>
              <a:t>analyses are </a:t>
            </a:r>
            <a:r>
              <a:rPr lang="en-US" i="1" dirty="0" smtClean="0"/>
              <a:t>available upon request</a:t>
            </a:r>
            <a:endParaRPr lang="fr-CH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15117</TotalTime>
  <Words>727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How fundamental is access to REDD+ information? </vt:lpstr>
      <vt:lpstr>Information about …what ? </vt:lpstr>
      <vt:lpstr>Information about what ? (c’td)</vt:lpstr>
      <vt:lpstr>How ? Good practices in REDD+ countries developing and implementing A2I laws</vt:lpstr>
      <vt:lpstr>Experiences in REDD+ countries </vt:lpstr>
      <vt:lpstr>Slide 7</vt:lpstr>
      <vt:lpstr>Slide 8</vt:lpstr>
      <vt:lpstr>Access to information in [country]</vt:lpstr>
      <vt:lpstr> How can UN-REDD help?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Estelle Fach</cp:lastModifiedBy>
  <cp:revision>141</cp:revision>
  <dcterms:created xsi:type="dcterms:W3CDTF">2012-09-11T07:20:24Z</dcterms:created>
  <dcterms:modified xsi:type="dcterms:W3CDTF">2013-06-03T16:13:04Z</dcterms:modified>
</cp:coreProperties>
</file>