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77" r:id="rId7"/>
    <p:sldId id="261" r:id="rId8"/>
    <p:sldId id="268" r:id="rId9"/>
    <p:sldId id="278" r:id="rId10"/>
    <p:sldId id="272" r:id="rId11"/>
    <p:sldId id="273" r:id="rId12"/>
    <p:sldId id="276" r:id="rId13"/>
    <p:sldId id="274" r:id="rId14"/>
    <p:sldId id="275" r:id="rId15"/>
    <p:sldId id="263" r:id="rId16"/>
    <p:sldId id="264" r:id="rId17"/>
    <p:sldId id="265" r:id="rId18"/>
    <p:sldId id="266" r:id="rId19"/>
    <p:sldId id="267"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894" y="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930DF23-5296-4DF7-B28F-332DEEB98687}" type="datetimeFigureOut">
              <a:rPr lang="en-US" smtClean="0"/>
              <a:pPr/>
              <a:t>3/7/2013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F6F6269-2258-4CC2-8118-6BEDBB9A0D0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930DF23-5296-4DF7-B28F-332DEEB98687}" type="datetimeFigureOut">
              <a:rPr lang="en-US" smtClean="0"/>
              <a:pPr/>
              <a:t>3/7/2013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F6F6269-2258-4CC2-8118-6BEDBB9A0D0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930DF23-5296-4DF7-B28F-332DEEB98687}" type="datetimeFigureOut">
              <a:rPr lang="en-US" smtClean="0"/>
              <a:pPr/>
              <a:t>3/7/2013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F6F6269-2258-4CC2-8118-6BEDBB9A0D0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930DF23-5296-4DF7-B28F-332DEEB98687}" type="datetimeFigureOut">
              <a:rPr lang="en-US" smtClean="0"/>
              <a:pPr/>
              <a:t>3/7/2013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F6F6269-2258-4CC2-8118-6BEDBB9A0D07}"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930DF23-5296-4DF7-B28F-332DEEB98687}" type="datetimeFigureOut">
              <a:rPr lang="en-US" smtClean="0"/>
              <a:pPr/>
              <a:t>3/7/2013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F6F6269-2258-4CC2-8118-6BEDBB9A0D07}"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930DF23-5296-4DF7-B28F-332DEEB98687}" type="datetimeFigureOut">
              <a:rPr lang="en-US" smtClean="0"/>
              <a:pPr/>
              <a:t>3/7/2013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F6F6269-2258-4CC2-8118-6BEDBB9A0D07}"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930DF23-5296-4DF7-B28F-332DEEB98687}" type="datetimeFigureOut">
              <a:rPr lang="en-US" smtClean="0"/>
              <a:pPr/>
              <a:t>3/7/2013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F6F6269-2258-4CC2-8118-6BEDBB9A0D0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930DF23-5296-4DF7-B28F-332DEEB98687}" type="datetimeFigureOut">
              <a:rPr lang="en-US" smtClean="0"/>
              <a:pPr/>
              <a:t>3/7/2013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F6F6269-2258-4CC2-8118-6BEDBB9A0D07}"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930DF23-5296-4DF7-B28F-332DEEB98687}" type="datetimeFigureOut">
              <a:rPr lang="en-US" smtClean="0"/>
              <a:pPr/>
              <a:t>3/7/2013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F6F6269-2258-4CC2-8118-6BEDBB9A0D0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930DF23-5296-4DF7-B28F-332DEEB98687}" type="datetimeFigureOut">
              <a:rPr lang="en-US" smtClean="0"/>
              <a:pPr/>
              <a:t>3/7/2013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F6F6269-2258-4CC2-8118-6BEDBB9A0D0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930DF23-5296-4DF7-B28F-332DEEB98687}" type="datetimeFigureOut">
              <a:rPr lang="en-US" smtClean="0"/>
              <a:pPr/>
              <a:t>3/7/2013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F6F6269-2258-4CC2-8118-6BEDBB9A0D07}"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930DF23-5296-4DF7-B28F-332DEEB98687}" type="datetimeFigureOut">
              <a:rPr lang="en-US" smtClean="0"/>
              <a:pPr/>
              <a:t>3/7/2013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F6F6269-2258-4CC2-8118-6BEDBB9A0D0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609600" y="1219200"/>
            <a:ext cx="7772400" cy="1470025"/>
          </a:xfrm>
        </p:spPr>
        <p:txBody>
          <a:bodyPr>
            <a:normAutofit fontScale="90000"/>
          </a:bodyPr>
          <a:lstStyle/>
          <a:p>
            <a:pPr algn="ctr" eaLnBrk="1" fontAlgn="auto" hangingPunct="1">
              <a:spcAft>
                <a:spcPts val="0"/>
              </a:spcAft>
              <a:defRPr/>
            </a:pPr>
            <a:r>
              <a:rPr lang="en-US" sz="4400" dirty="0" smtClean="0">
                <a:latin typeface="Times New Roman" pitchFamily="18" charset="0"/>
                <a:cs typeface="Times New Roman" pitchFamily="18" charset="0"/>
              </a:rPr>
              <a:t>THE GOVERNANCE WORKING GROUPS.</a:t>
            </a:r>
            <a:br>
              <a:rPr lang="en-US" sz="4400" dirty="0" smtClean="0">
                <a:latin typeface="Times New Roman" pitchFamily="18" charset="0"/>
                <a:cs typeface="Times New Roman" pitchFamily="18" charset="0"/>
              </a:rPr>
            </a:br>
            <a:endParaRPr lang="en-US" sz="4000" dirty="0" smtClean="0">
              <a:latin typeface="Times New Roman" pitchFamily="18" charset="0"/>
              <a:cs typeface="Times New Roman" pitchFamily="18" charset="0"/>
            </a:endParaRPr>
          </a:p>
        </p:txBody>
      </p:sp>
      <p:sp>
        <p:nvSpPr>
          <p:cNvPr id="5" name="Subtitle 2"/>
          <p:cNvSpPr>
            <a:spLocks noGrp="1"/>
          </p:cNvSpPr>
          <p:nvPr>
            <p:ph type="subTitle" idx="1"/>
          </p:nvPr>
        </p:nvSpPr>
        <p:spPr>
          <a:xfrm>
            <a:off x="609600" y="3352800"/>
            <a:ext cx="8077200" cy="1752600"/>
          </a:xfrm>
        </p:spPr>
        <p:txBody>
          <a:bodyPr>
            <a:normAutofit fontScale="92500" lnSpcReduction="10000"/>
          </a:bodyPr>
          <a:lstStyle/>
          <a:p>
            <a:pPr algn="ctr" eaLnBrk="1" hangingPunct="1">
              <a:buFont typeface="Arial" charset="0"/>
              <a:buChar char="•"/>
            </a:pPr>
            <a:r>
              <a:rPr lang="en-US" sz="6000" dirty="0" smtClean="0">
                <a:latin typeface="Times New Roman" pitchFamily="18" charset="0"/>
                <a:cs typeface="Times New Roman" pitchFamily="18" charset="0"/>
              </a:rPr>
              <a:t>FGN</a:t>
            </a:r>
          </a:p>
          <a:p>
            <a:pPr algn="ctr" eaLnBrk="1" hangingPunct="1">
              <a:buFont typeface="Arial" charset="0"/>
              <a:buChar char="•"/>
            </a:pPr>
            <a:r>
              <a:rPr lang="en-US" sz="6000" dirty="0" smtClean="0">
                <a:latin typeface="Times New Roman" pitchFamily="18" charset="0"/>
                <a:cs typeface="Times New Roman" pitchFamily="18" charset="0"/>
              </a:rPr>
              <a:t>STATE (CRS)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301625" y="228600"/>
            <a:ext cx="8504238" cy="5870575"/>
          </a:xfrm>
        </p:spPr>
        <p:txBody>
          <a:bodyPr>
            <a:normAutofit/>
          </a:bodyPr>
          <a:lstStyle/>
          <a:p>
            <a:pPr marL="274320" indent="-274320" algn="ctr" eaLnBrk="1" fontAlgn="auto" hangingPunct="1">
              <a:spcAft>
                <a:spcPts val="0"/>
              </a:spcAft>
              <a:buClr>
                <a:schemeClr val="tx1">
                  <a:shade val="95000"/>
                </a:schemeClr>
              </a:buClr>
              <a:buFont typeface="Wingdings 2"/>
              <a:buNone/>
              <a:defRPr/>
            </a:pPr>
            <a:r>
              <a:rPr lang="en-US" b="1" u="sng" dirty="0" smtClean="0"/>
              <a:t>Overall mandate of the Cross River State Governance Working Groups</a:t>
            </a:r>
            <a:endParaRPr lang="en-US" dirty="0" smtClean="0"/>
          </a:p>
          <a:p>
            <a:pPr marL="274320" indent="-274320" eaLnBrk="1" fontAlgn="auto" hangingPunct="1">
              <a:spcAft>
                <a:spcPts val="0"/>
              </a:spcAft>
              <a:buClr>
                <a:schemeClr val="tx1">
                  <a:shade val="95000"/>
                </a:schemeClr>
              </a:buClr>
              <a:buFont typeface="Wingdings 2"/>
              <a:buNone/>
              <a:defRPr/>
            </a:pPr>
            <a:endParaRPr lang="en-US" dirty="0" smtClean="0"/>
          </a:p>
          <a:p>
            <a:pPr marL="274320" indent="-274320" algn="just" eaLnBrk="1" fontAlgn="auto" hangingPunct="1">
              <a:spcAft>
                <a:spcPts val="0"/>
              </a:spcAft>
              <a:buClr>
                <a:schemeClr val="tx1">
                  <a:shade val="95000"/>
                </a:schemeClr>
              </a:buClr>
              <a:buFont typeface="Wingdings 2"/>
              <a:buNone/>
              <a:defRPr/>
            </a:pPr>
            <a:r>
              <a:rPr lang="en-US" sz="3200" dirty="0" smtClean="0">
                <a:latin typeface="Times New Roman" pitchFamily="18" charset="0"/>
                <a:cs typeface="Times New Roman" pitchFamily="18" charset="0"/>
              </a:rPr>
              <a:t>	The Cross River State Governance Working Group (GWG) provides leadership, guidance and direction to the Participatory Governance Assessment (PGA) process in Cross River State, including awareness-raising and sensitization of the public in Cross River State. It ensures the integrity of the process by promoting transparency, inclusivity, and accountability to the citizens of Cross River State. </a:t>
            </a:r>
          </a:p>
          <a:p>
            <a:pPr marL="274320" indent="-274320" eaLnBrk="1" fontAlgn="auto" hangingPunct="1">
              <a:spcAft>
                <a:spcPts val="0"/>
              </a:spcAft>
              <a:buClr>
                <a:schemeClr val="tx1">
                  <a:shade val="95000"/>
                </a:schemeClr>
              </a:buClr>
              <a:buFont typeface="Wingdings 2"/>
              <a:buNone/>
              <a:defRPr/>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301625" y="152400"/>
            <a:ext cx="8504238" cy="5946775"/>
          </a:xfrm>
        </p:spPr>
        <p:txBody>
          <a:bodyPr>
            <a:normAutofit fontScale="92500" lnSpcReduction="10000"/>
          </a:bodyPr>
          <a:lstStyle/>
          <a:p>
            <a:pPr marL="274320" indent="-274320" algn="just" eaLnBrk="1" fontAlgn="auto" hangingPunct="1">
              <a:spcAft>
                <a:spcPts val="0"/>
              </a:spcAft>
              <a:buClr>
                <a:schemeClr val="tx1">
                  <a:shade val="95000"/>
                </a:schemeClr>
              </a:buClr>
              <a:buFont typeface="Wingdings 2"/>
              <a:buNone/>
              <a:defRPr/>
            </a:pPr>
            <a:endParaRPr lang="en-US" dirty="0" smtClean="0"/>
          </a:p>
          <a:p>
            <a:pPr marL="274320" indent="-274320" algn="just" eaLnBrk="1" fontAlgn="auto" hangingPunct="1">
              <a:spcAft>
                <a:spcPts val="0"/>
              </a:spcAft>
              <a:buClr>
                <a:schemeClr val="tx1">
                  <a:shade val="95000"/>
                </a:schemeClr>
              </a:buClr>
              <a:buFont typeface="Wingdings 2"/>
              <a:buNone/>
              <a:defRPr/>
            </a:pPr>
            <a:r>
              <a:rPr lang="en-US" sz="3600" dirty="0" smtClean="0"/>
              <a:t>	Membership to the Cross River State (GWG) cannot be delegated. Members missing more than three (3) sittings will be considered for replacement unless they can assure the GWG of their continuous availability in the future. The GWG shall be chaired by  the Chairman of the CRS Forestry Commission. Membership to the GWG shall comprise a maximum of twelve (12) members,  drawn from the following categories;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301625" y="228600"/>
            <a:ext cx="8504238" cy="6324600"/>
          </a:xfrm>
        </p:spPr>
        <p:txBody>
          <a:bodyPr>
            <a:normAutofit fontScale="85000" lnSpcReduction="20000"/>
          </a:bodyPr>
          <a:lstStyle/>
          <a:p>
            <a:pPr marL="274320" indent="-274320" algn="just" eaLnBrk="1" fontAlgn="auto" hangingPunct="1">
              <a:spcAft>
                <a:spcPts val="0"/>
              </a:spcAft>
              <a:buClr>
                <a:schemeClr val="tx1">
                  <a:shade val="95000"/>
                </a:schemeClr>
              </a:buClr>
              <a:buFont typeface="Wingdings 2"/>
              <a:buChar char=""/>
              <a:defRPr/>
            </a:pPr>
            <a:r>
              <a:rPr lang="en-US" sz="3000" dirty="0" smtClean="0"/>
              <a:t>Two (2) members from the Forestry Commission </a:t>
            </a:r>
          </a:p>
          <a:p>
            <a:pPr marL="274320" indent="-274320" algn="just" eaLnBrk="1" fontAlgn="auto" hangingPunct="1">
              <a:spcAft>
                <a:spcPts val="0"/>
              </a:spcAft>
              <a:buClr>
                <a:schemeClr val="tx1">
                  <a:shade val="95000"/>
                </a:schemeClr>
              </a:buClr>
              <a:buFont typeface="Wingdings 2"/>
              <a:buChar char=""/>
              <a:defRPr/>
            </a:pPr>
            <a:r>
              <a:rPr lang="en-US" sz="3000" dirty="0" smtClean="0"/>
              <a:t>Two (3) representatives from CRS government agencies that have a direct bearing on the process</a:t>
            </a:r>
          </a:p>
          <a:p>
            <a:pPr marL="274320" indent="-274320" algn="just" eaLnBrk="1" fontAlgn="auto" hangingPunct="1">
              <a:spcAft>
                <a:spcPts val="0"/>
              </a:spcAft>
              <a:buClr>
                <a:schemeClr val="tx1">
                  <a:shade val="95000"/>
                </a:schemeClr>
              </a:buClr>
              <a:buFont typeface="Wingdings 2"/>
              <a:buChar char=""/>
              <a:defRPr/>
            </a:pPr>
            <a:r>
              <a:rPr lang="en-US" sz="3000" dirty="0" smtClean="0"/>
              <a:t>Two (2) members representing civil society / non-governmental organizations in CRS (possibly one organization representing forest-dependent communities, and one organization working on environmental/forest conversation issues) including 1 youth representing other organizations in the communities</a:t>
            </a:r>
          </a:p>
          <a:p>
            <a:pPr marL="274320" indent="-274320" algn="just" eaLnBrk="1" fontAlgn="auto" hangingPunct="1">
              <a:spcAft>
                <a:spcPts val="0"/>
              </a:spcAft>
              <a:buClr>
                <a:schemeClr val="tx1">
                  <a:shade val="95000"/>
                </a:schemeClr>
              </a:buClr>
              <a:buFont typeface="Wingdings 2"/>
              <a:buChar char=""/>
              <a:defRPr/>
            </a:pPr>
            <a:r>
              <a:rPr lang="en-US" sz="3000" dirty="0" smtClean="0"/>
              <a:t>Two (2) representatives from local government authorities in CRS</a:t>
            </a:r>
          </a:p>
          <a:p>
            <a:pPr marL="274320" indent="-274320" algn="just" eaLnBrk="1" fontAlgn="auto" hangingPunct="1">
              <a:spcAft>
                <a:spcPts val="0"/>
              </a:spcAft>
              <a:buClr>
                <a:schemeClr val="tx1">
                  <a:shade val="95000"/>
                </a:schemeClr>
              </a:buClr>
              <a:buFont typeface="Wingdings 2"/>
              <a:buChar char=""/>
              <a:defRPr/>
            </a:pPr>
            <a:r>
              <a:rPr lang="en-US" sz="3000" dirty="0" smtClean="0"/>
              <a:t>One (2) representative of traditional leaders in CRS</a:t>
            </a:r>
          </a:p>
          <a:p>
            <a:pPr marL="274320" indent="-274320" algn="just" eaLnBrk="1" fontAlgn="auto" hangingPunct="1">
              <a:spcAft>
                <a:spcPts val="0"/>
              </a:spcAft>
              <a:buClr>
                <a:schemeClr val="tx1">
                  <a:shade val="95000"/>
                </a:schemeClr>
              </a:buClr>
              <a:buFont typeface="Wingdings 2"/>
              <a:buChar char=""/>
              <a:defRPr/>
            </a:pPr>
            <a:r>
              <a:rPr lang="en-US" sz="3000" dirty="0" smtClean="0"/>
              <a:t>One (1) representative of a </a:t>
            </a:r>
            <a:r>
              <a:rPr lang="en-US" sz="3000" dirty="0" err="1" smtClean="0"/>
              <a:t>womens</a:t>
            </a:r>
            <a:r>
              <a:rPr lang="en-US" sz="3000" dirty="0" smtClean="0"/>
              <a:t>’ group / organization working on gender issues in CRS </a:t>
            </a:r>
          </a:p>
          <a:p>
            <a:pPr marL="274320" indent="-274320" algn="just" eaLnBrk="1" fontAlgn="auto" hangingPunct="1">
              <a:spcAft>
                <a:spcPts val="0"/>
              </a:spcAft>
              <a:buClr>
                <a:schemeClr val="tx1">
                  <a:shade val="95000"/>
                </a:schemeClr>
              </a:buClr>
              <a:buFont typeface="Wingdings 2"/>
              <a:buNone/>
              <a:defRPr/>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301625" y="228600"/>
            <a:ext cx="8504238" cy="6324600"/>
          </a:xfrm>
        </p:spPr>
        <p:txBody>
          <a:bodyPr>
            <a:normAutofit fontScale="92500" lnSpcReduction="20000"/>
          </a:bodyPr>
          <a:lstStyle/>
          <a:p>
            <a:pPr marL="274320" indent="-274320" algn="just" eaLnBrk="1" fontAlgn="auto" hangingPunct="1">
              <a:spcAft>
                <a:spcPts val="0"/>
              </a:spcAft>
              <a:buClr>
                <a:schemeClr val="tx1">
                  <a:shade val="95000"/>
                </a:schemeClr>
              </a:buClr>
              <a:buFont typeface="Wingdings 2"/>
              <a:buNone/>
              <a:defRPr/>
            </a:pPr>
            <a:r>
              <a:rPr lang="en-US" b="1" u="sng" dirty="0" smtClean="0"/>
              <a:t>Functions of the Cross River State Governance Working  Groups</a:t>
            </a:r>
            <a:endParaRPr lang="en-US" dirty="0" smtClean="0"/>
          </a:p>
          <a:p>
            <a:pPr marL="274320" indent="-274320" algn="just" eaLnBrk="1" fontAlgn="auto" hangingPunct="1">
              <a:spcAft>
                <a:spcPts val="0"/>
              </a:spcAft>
              <a:buClr>
                <a:schemeClr val="tx1">
                  <a:shade val="95000"/>
                </a:schemeClr>
              </a:buClr>
              <a:buFont typeface="Wingdings 2"/>
              <a:buNone/>
              <a:defRPr/>
            </a:pPr>
            <a:endParaRPr lang="en-US" sz="500" dirty="0" smtClean="0"/>
          </a:p>
          <a:p>
            <a:pPr marL="274320" indent="-274320" algn="just" eaLnBrk="1" fontAlgn="auto" hangingPunct="1">
              <a:spcAft>
                <a:spcPts val="0"/>
              </a:spcAft>
              <a:buClr>
                <a:schemeClr val="tx1">
                  <a:shade val="95000"/>
                </a:schemeClr>
              </a:buClr>
              <a:buFont typeface="Wingdings 2"/>
              <a:buNone/>
              <a:defRPr/>
            </a:pPr>
            <a:r>
              <a:rPr lang="en-US" dirty="0" smtClean="0"/>
              <a:t>	The functions of the Cross River State GWG shall be:</a:t>
            </a:r>
          </a:p>
          <a:p>
            <a:pPr marL="274320" indent="-274320" algn="just" eaLnBrk="1" fontAlgn="auto" hangingPunct="1">
              <a:spcAft>
                <a:spcPts val="0"/>
              </a:spcAft>
              <a:buClr>
                <a:schemeClr val="tx1">
                  <a:shade val="95000"/>
                </a:schemeClr>
              </a:buClr>
              <a:buFont typeface="Wingdings 2"/>
              <a:buNone/>
              <a:defRPr/>
            </a:pPr>
            <a:r>
              <a:rPr lang="en-US" dirty="0" smtClean="0"/>
              <a:t>1.To provide leadership, guidance and overall direction to the PGA process in CRS, including awareness-raising and sensitization of relevant government institutions, private sector, civil society, development partners and the public (in close coordination with the PGA communication specialist);</a:t>
            </a:r>
          </a:p>
          <a:p>
            <a:pPr marL="274320" indent="-274320" algn="just" eaLnBrk="1" fontAlgn="auto" hangingPunct="1">
              <a:spcAft>
                <a:spcPts val="0"/>
              </a:spcAft>
              <a:buClr>
                <a:schemeClr val="tx1">
                  <a:shade val="95000"/>
                </a:schemeClr>
              </a:buClr>
              <a:buFont typeface="Wingdings 2"/>
              <a:buNone/>
              <a:defRPr/>
            </a:pPr>
            <a:r>
              <a:rPr lang="en-US" dirty="0" smtClean="0"/>
              <a:t>2.To guarantee the integrity of the PGA process in Nigeria and in Nigeria by ensuring that it is transparent, inclusive, and accountable to the citizens of CRS;</a:t>
            </a:r>
          </a:p>
          <a:p>
            <a:pPr marL="274320" indent="-274320" algn="just" eaLnBrk="1" fontAlgn="auto" hangingPunct="1">
              <a:spcAft>
                <a:spcPts val="0"/>
              </a:spcAft>
              <a:buClr>
                <a:schemeClr val="tx1">
                  <a:shade val="95000"/>
                </a:schemeClr>
              </a:buClr>
              <a:buFont typeface="Wingdings 2"/>
              <a:buNone/>
              <a:defRPr/>
            </a:pPr>
            <a:r>
              <a:rPr lang="en-US" dirty="0" smtClean="0"/>
              <a:t>3.To promote the active participation in the case of CRS of Government, local elected assemblies, oversight agencies, civil society, academia, the private sector, the media and all other relevant CRS stakeholders in the PGA process;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301625" y="228600"/>
            <a:ext cx="8504238" cy="6324600"/>
          </a:xfrm>
        </p:spPr>
        <p:txBody>
          <a:bodyPr>
            <a:normAutofit fontScale="92500"/>
          </a:bodyPr>
          <a:lstStyle/>
          <a:p>
            <a:pPr marL="273050" indent="-273050" algn="just" eaLnBrk="1" hangingPunct="1">
              <a:buFont typeface="Wingdings 2" pitchFamily="18" charset="2"/>
              <a:buNone/>
            </a:pPr>
            <a:r>
              <a:rPr lang="en-US" sz="2200" dirty="0" smtClean="0"/>
              <a:t>4.	To ensure the independence, professionalism and credibility of the research process led by the Research Team;</a:t>
            </a:r>
          </a:p>
          <a:p>
            <a:pPr marL="273050" indent="-273050" algn="just" eaLnBrk="1" hangingPunct="1">
              <a:buFont typeface="Wingdings 2" pitchFamily="18" charset="2"/>
              <a:buNone/>
            </a:pPr>
            <a:r>
              <a:rPr lang="en-US" sz="2200" dirty="0" smtClean="0"/>
              <a:t>5.	To ensure that the media community in CRS is well briefed on REDD+ and on PGA progress on a continuous basis, and to popularize REDD+ and the PGA process in CRS through different channels, including radio, TV, newspapers, etc. (in close coordination with the PGA communication specialist);</a:t>
            </a:r>
          </a:p>
          <a:p>
            <a:pPr marL="273050" indent="-273050" algn="just" eaLnBrk="1" hangingPunct="1">
              <a:buFont typeface="Wingdings 2" pitchFamily="18" charset="2"/>
              <a:buNone/>
            </a:pPr>
            <a:r>
              <a:rPr lang="en-US" sz="2200" dirty="0" smtClean="0"/>
              <a:t>6.	To liaise closely with the Federal-level GWG throughout the process;</a:t>
            </a:r>
          </a:p>
          <a:p>
            <a:pPr marL="273050" indent="-273050" algn="just" eaLnBrk="1" hangingPunct="1">
              <a:buFont typeface="Wingdings 2" pitchFamily="18" charset="2"/>
              <a:buNone/>
            </a:pPr>
            <a:r>
              <a:rPr lang="en-US" sz="2200" dirty="0" smtClean="0"/>
              <a:t>7.	To meet regularly, review progress reports and drafts of the PGA methodology, and provide recommendations to the PGA Coordinator and the PGA Research Team;</a:t>
            </a:r>
          </a:p>
          <a:p>
            <a:pPr marL="273050" indent="-273050" algn="just" eaLnBrk="1" hangingPunct="1">
              <a:buFont typeface="Wingdings 2" pitchFamily="18" charset="2"/>
              <a:buNone/>
            </a:pPr>
            <a:r>
              <a:rPr lang="en-US" sz="2200" dirty="0" smtClean="0"/>
              <a:t>8.	Upon completion of the first round of data collection in Cross River State, to sensitize key Federal- and CRS-level stakeholders and the general public on the results of the process and the corresponding recommendations for strengthening governance safeguards for the successful implementation of REDD+ in Nigeria;</a:t>
            </a:r>
          </a:p>
          <a:p>
            <a:pPr marL="273050" indent="-273050" algn="just" eaLnBrk="1" hangingPunct="1">
              <a:buFont typeface="Wingdings 2" pitchFamily="18" charset="2"/>
              <a:buNone/>
            </a:pPr>
            <a:endParaRPr lang="en-US" sz="22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04800"/>
            <a:ext cx="8534400" cy="3539430"/>
          </a:xfrm>
          <a:prstGeom prst="rect">
            <a:avLst/>
          </a:prstGeom>
        </p:spPr>
        <p:txBody>
          <a:bodyPr wrap="square">
            <a:spAutoFit/>
          </a:bodyPr>
          <a:lstStyle/>
          <a:p>
            <a:pPr algn="ctr"/>
            <a:endParaRPr lang="en-US" sz="3600" dirty="0" smtClean="0"/>
          </a:p>
          <a:p>
            <a:pPr algn="ctr"/>
            <a:endParaRPr lang="en-US" sz="3600" dirty="0" smtClean="0"/>
          </a:p>
          <a:p>
            <a:pPr algn="ctr"/>
            <a:endParaRPr lang="en-US" sz="3600" dirty="0" smtClean="0"/>
          </a:p>
          <a:p>
            <a:pPr algn="ctr"/>
            <a:endParaRPr lang="en-US" sz="3600" dirty="0" smtClean="0"/>
          </a:p>
          <a:p>
            <a:pPr algn="ctr"/>
            <a:r>
              <a:rPr lang="en-US" sz="4000" b="1" dirty="0" smtClean="0">
                <a:latin typeface="Times New Roman" pitchFamily="18" charset="0"/>
                <a:cs typeface="Times New Roman" pitchFamily="18" charset="0"/>
              </a:rPr>
              <a:t>INTRODUCTION  AND PRESENTATION  OF  MEMBERS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66800"/>
            <a:ext cx="8686800" cy="5486400"/>
          </a:xfrm>
        </p:spPr>
        <p:txBody>
          <a:bodyPr>
            <a:noAutofit/>
          </a:bodyPr>
          <a:lstStyle/>
          <a:p>
            <a:pPr fontAlgn="t">
              <a:buNone/>
            </a:pPr>
            <a:r>
              <a:rPr lang="en-US" sz="2400" dirty="0" smtClean="0">
                <a:latin typeface="Times New Roman" pitchFamily="18" charset="0"/>
                <a:cs typeface="Times New Roman" pitchFamily="18" charset="0"/>
              </a:rPr>
              <a:t>				 1.	</a:t>
            </a:r>
            <a:r>
              <a:rPr lang="en-US" sz="2400" dirty="0" err="1" smtClean="0">
                <a:latin typeface="Times New Roman" pitchFamily="18" charset="0"/>
                <a:cs typeface="Times New Roman" pitchFamily="18" charset="0"/>
              </a:rPr>
              <a:t>Salisu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Dahiru</a:t>
            </a:r>
            <a:endParaRPr lang="en-US" sz="2400" dirty="0" smtClean="0">
              <a:latin typeface="Times New Roman" pitchFamily="18" charset="0"/>
              <a:cs typeface="Times New Roman" pitchFamily="18" charset="0"/>
            </a:endParaRPr>
          </a:p>
          <a:p>
            <a:pPr fontAlgn="t">
              <a:buNone/>
            </a:pPr>
            <a:r>
              <a:rPr lang="en-US" sz="2400" dirty="0" smtClean="0">
                <a:latin typeface="Times New Roman" pitchFamily="18" charset="0"/>
                <a:cs typeface="Times New Roman" pitchFamily="18" charset="0"/>
              </a:rPr>
              <a:t>				 2.	Kingsley </a:t>
            </a:r>
            <a:r>
              <a:rPr lang="en-US" sz="2400" dirty="0" err="1" smtClean="0">
                <a:latin typeface="Times New Roman" pitchFamily="18" charset="0"/>
                <a:cs typeface="Times New Roman" pitchFamily="18" charset="0"/>
              </a:rPr>
              <a:t>Nwawuba</a:t>
            </a:r>
            <a:endParaRPr lang="en-US" sz="2400" dirty="0" smtClean="0">
              <a:latin typeface="Times New Roman" pitchFamily="18" charset="0"/>
              <a:cs typeface="Times New Roman" pitchFamily="18" charset="0"/>
            </a:endParaRPr>
          </a:p>
          <a:p>
            <a:pPr fontAlgn="t">
              <a:buNone/>
            </a:pPr>
            <a:r>
              <a:rPr lang="en-US" sz="2400" dirty="0" smtClean="0">
                <a:latin typeface="Times New Roman" pitchFamily="18" charset="0"/>
                <a:cs typeface="Times New Roman" pitchFamily="18" charset="0"/>
              </a:rPr>
              <a:t>				 3.	</a:t>
            </a:r>
            <a:r>
              <a:rPr lang="en-US" sz="2400" dirty="0" err="1" smtClean="0">
                <a:latin typeface="Times New Roman" pitchFamily="18" charset="0"/>
                <a:cs typeface="Times New Roman" pitchFamily="18" charset="0"/>
              </a:rPr>
              <a:t>Hauwa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Uwar</a:t>
            </a:r>
            <a:endParaRPr lang="en-US" sz="2400" dirty="0" smtClean="0">
              <a:latin typeface="Times New Roman" pitchFamily="18" charset="0"/>
              <a:cs typeface="Times New Roman" pitchFamily="18" charset="0"/>
            </a:endParaRPr>
          </a:p>
          <a:p>
            <a:pPr fontAlgn="t">
              <a:buNone/>
            </a:pPr>
            <a:r>
              <a:rPr lang="en-US" sz="2400" dirty="0" smtClean="0">
                <a:latin typeface="Times New Roman" pitchFamily="18" charset="0"/>
                <a:cs typeface="Times New Roman" pitchFamily="18" charset="0"/>
              </a:rPr>
              <a:t>				 4.	Dr. </a:t>
            </a:r>
            <a:r>
              <a:rPr lang="en-US" sz="2400" dirty="0" err="1" smtClean="0">
                <a:latin typeface="Times New Roman" pitchFamily="18" charset="0"/>
                <a:cs typeface="Times New Roman" pitchFamily="18" charset="0"/>
              </a:rPr>
              <a:t>Okolo</a:t>
            </a:r>
            <a:r>
              <a:rPr lang="en-US" sz="2400" dirty="0" smtClean="0">
                <a:latin typeface="Times New Roman" pitchFamily="18" charset="0"/>
                <a:cs typeface="Times New Roman" pitchFamily="18" charset="0"/>
              </a:rPr>
              <a:t> D. A.</a:t>
            </a:r>
          </a:p>
          <a:p>
            <a:pPr fontAlgn="t">
              <a:buNone/>
            </a:pPr>
            <a:r>
              <a:rPr lang="en-US" sz="2400" dirty="0" smtClean="0">
                <a:latin typeface="Times New Roman" pitchFamily="18" charset="0"/>
                <a:cs typeface="Times New Roman" pitchFamily="18" charset="0"/>
              </a:rPr>
              <a:t>				 5.	Raymond </a:t>
            </a:r>
            <a:r>
              <a:rPr lang="en-US" sz="2400" dirty="0" err="1" smtClean="0">
                <a:latin typeface="Times New Roman" pitchFamily="18" charset="0"/>
                <a:cs typeface="Times New Roman" pitchFamily="18" charset="0"/>
              </a:rPr>
              <a:t>Ebonine</a:t>
            </a:r>
            <a:endParaRPr lang="en-US" sz="2400" dirty="0" smtClean="0">
              <a:latin typeface="Times New Roman" pitchFamily="18" charset="0"/>
              <a:cs typeface="Times New Roman" pitchFamily="18" charset="0"/>
            </a:endParaRPr>
          </a:p>
          <a:p>
            <a:pPr fontAlgn="t">
              <a:buNone/>
            </a:pPr>
            <a:r>
              <a:rPr lang="en-US" sz="2400" dirty="0" smtClean="0">
                <a:latin typeface="Times New Roman" pitchFamily="18" charset="0"/>
                <a:cs typeface="Times New Roman" pitchFamily="18" charset="0"/>
              </a:rPr>
              <a:t>				 6.	</a:t>
            </a:r>
            <a:r>
              <a:rPr lang="en-US" sz="2400" dirty="0" err="1" smtClean="0">
                <a:latin typeface="Times New Roman" pitchFamily="18" charset="0"/>
                <a:cs typeface="Times New Roman" pitchFamily="18" charset="0"/>
              </a:rPr>
              <a:t>Umar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Uji</a:t>
            </a:r>
            <a:endParaRPr lang="en-US" sz="2400" dirty="0" smtClean="0">
              <a:latin typeface="Times New Roman" pitchFamily="18" charset="0"/>
              <a:cs typeface="Times New Roman" pitchFamily="18" charset="0"/>
            </a:endParaRPr>
          </a:p>
          <a:p>
            <a:pPr fontAlgn="t">
              <a:buNone/>
            </a:pPr>
            <a:r>
              <a:rPr lang="en-US" sz="2400" dirty="0" smtClean="0">
                <a:latin typeface="Times New Roman" pitchFamily="18" charset="0"/>
                <a:cs typeface="Times New Roman" pitchFamily="18" charset="0"/>
              </a:rPr>
              <a:t>				 7.	</a:t>
            </a:r>
            <a:r>
              <a:rPr lang="en-US" sz="2400" dirty="0" err="1" smtClean="0">
                <a:latin typeface="Times New Roman" pitchFamily="18" charset="0"/>
                <a:cs typeface="Times New Roman" pitchFamily="18" charset="0"/>
              </a:rPr>
              <a:t>Ochuko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Odibo</a:t>
            </a:r>
            <a:endParaRPr lang="en-US" sz="2400" dirty="0" smtClean="0">
              <a:latin typeface="Times New Roman" pitchFamily="18" charset="0"/>
              <a:cs typeface="Times New Roman" pitchFamily="18" charset="0"/>
            </a:endParaRPr>
          </a:p>
          <a:p>
            <a:pPr fontAlgn="t">
              <a:buNone/>
            </a:pPr>
            <a:r>
              <a:rPr lang="en-US" sz="2400" dirty="0" smtClean="0">
                <a:latin typeface="Times New Roman" pitchFamily="18" charset="0"/>
                <a:cs typeface="Times New Roman" pitchFamily="18" charset="0"/>
              </a:rPr>
              <a:t>				 8.	</a:t>
            </a:r>
            <a:r>
              <a:rPr lang="en-US" sz="2400" dirty="0" err="1" smtClean="0">
                <a:latin typeface="Times New Roman" pitchFamily="18" charset="0"/>
                <a:cs typeface="Times New Roman" pitchFamily="18" charset="0"/>
              </a:rPr>
              <a:t>Najega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Bala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Rufai</a:t>
            </a:r>
            <a:endParaRPr lang="en-US" sz="2400" dirty="0" smtClean="0">
              <a:latin typeface="Times New Roman" pitchFamily="18" charset="0"/>
              <a:cs typeface="Times New Roman" pitchFamily="18" charset="0"/>
            </a:endParaRPr>
          </a:p>
          <a:p>
            <a:pPr fontAlgn="t">
              <a:buNone/>
            </a:pPr>
            <a:r>
              <a:rPr lang="en-US" sz="2400" dirty="0" smtClean="0">
                <a:latin typeface="Times New Roman" pitchFamily="18" charset="0"/>
                <a:cs typeface="Times New Roman" pitchFamily="18" charset="0"/>
              </a:rPr>
              <a:t>				 9.	Peter </a:t>
            </a:r>
            <a:r>
              <a:rPr lang="en-US" sz="2400" dirty="0" err="1" smtClean="0">
                <a:latin typeface="Times New Roman" pitchFamily="18" charset="0"/>
                <a:cs typeface="Times New Roman" pitchFamily="18" charset="0"/>
              </a:rPr>
              <a:t>Ekwuezor</a:t>
            </a:r>
            <a:r>
              <a:rPr lang="en-US" sz="2400" dirty="0" smtClean="0">
                <a:latin typeface="Times New Roman" pitchFamily="18" charset="0"/>
                <a:cs typeface="Times New Roman" pitchFamily="18" charset="0"/>
              </a:rPr>
              <a:t> </a:t>
            </a:r>
          </a:p>
          <a:p>
            <a:pPr fontAlgn="t">
              <a:buNone/>
            </a:pPr>
            <a:r>
              <a:rPr lang="en-US" sz="2400" dirty="0" smtClean="0">
                <a:latin typeface="Times New Roman" pitchFamily="18" charset="0"/>
                <a:cs typeface="Times New Roman" pitchFamily="18" charset="0"/>
              </a:rPr>
              <a:t>				10.	Dr </a:t>
            </a:r>
            <a:r>
              <a:rPr lang="en-US" sz="2400" dirty="0" err="1" smtClean="0">
                <a:latin typeface="Times New Roman" pitchFamily="18" charset="0"/>
                <a:cs typeface="Times New Roman" pitchFamily="18" charset="0"/>
              </a:rPr>
              <a:t>Essoka</a:t>
            </a:r>
            <a:r>
              <a:rPr lang="en-US" sz="2400" dirty="0" smtClean="0">
                <a:latin typeface="Times New Roman" pitchFamily="18" charset="0"/>
                <a:cs typeface="Times New Roman" pitchFamily="18" charset="0"/>
              </a:rPr>
              <a:t> Pauline</a:t>
            </a:r>
          </a:p>
          <a:p>
            <a:pPr fontAlgn="t">
              <a:buNone/>
            </a:pPr>
            <a:r>
              <a:rPr lang="en-US" sz="2400" dirty="0" smtClean="0">
                <a:latin typeface="Times New Roman" pitchFamily="18" charset="0"/>
                <a:cs typeface="Times New Roman" pitchFamily="18" charset="0"/>
              </a:rPr>
              <a:t>				11.	</a:t>
            </a:r>
            <a:r>
              <a:rPr lang="en-US" sz="2400" dirty="0" err="1" smtClean="0">
                <a:latin typeface="Times New Roman" pitchFamily="18" charset="0"/>
                <a:cs typeface="Times New Roman" pitchFamily="18" charset="0"/>
              </a:rPr>
              <a:t>Tijjani</a:t>
            </a:r>
            <a:r>
              <a:rPr lang="en-US" sz="2400" dirty="0" smtClean="0">
                <a:latin typeface="Times New Roman" pitchFamily="18" charset="0"/>
                <a:cs typeface="Times New Roman" pitchFamily="18" charset="0"/>
              </a:rPr>
              <a:t>  Ahmed</a:t>
            </a:r>
          </a:p>
          <a:p>
            <a:pPr fontAlgn="t">
              <a:buNone/>
            </a:pPr>
            <a:r>
              <a:rPr lang="en-US" sz="2400" dirty="0" smtClean="0">
                <a:latin typeface="Times New Roman" pitchFamily="18" charset="0"/>
                <a:cs typeface="Times New Roman" pitchFamily="18" charset="0"/>
              </a:rPr>
              <a:t>				12.	</a:t>
            </a:r>
            <a:r>
              <a:rPr lang="en-US" sz="2400" dirty="0" err="1" smtClean="0">
                <a:latin typeface="Times New Roman" pitchFamily="18" charset="0"/>
                <a:cs typeface="Times New Roman" pitchFamily="18" charset="0"/>
              </a:rPr>
              <a:t>Alamatu</a:t>
            </a:r>
            <a:r>
              <a:rPr lang="en-US" sz="2400" dirty="0" smtClean="0">
                <a:latin typeface="Times New Roman" pitchFamily="18" charset="0"/>
                <a:cs typeface="Times New Roman" pitchFamily="18" charset="0"/>
              </a:rPr>
              <a:t>  Ibrahim</a:t>
            </a:r>
          </a:p>
          <a:p>
            <a:pPr fontAlgn="t">
              <a:buNone/>
            </a:pPr>
            <a:r>
              <a:rPr lang="en-US" sz="2400" dirty="0" smtClean="0">
                <a:latin typeface="Times New Roman" pitchFamily="18" charset="0"/>
                <a:cs typeface="Times New Roman" pitchFamily="18" charset="0"/>
              </a:rPr>
              <a:t>				13.	Aisha  Bello</a:t>
            </a:r>
          </a:p>
          <a:p>
            <a:pPr fontAlgn="t">
              <a:buNone/>
            </a:pP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
        <p:nvSpPr>
          <p:cNvPr id="2" name="Title 1"/>
          <p:cNvSpPr>
            <a:spLocks noGrp="1"/>
          </p:cNvSpPr>
          <p:nvPr>
            <p:ph type="title"/>
          </p:nvPr>
        </p:nvSpPr>
        <p:spPr>
          <a:xfrm>
            <a:off x="457200" y="274638"/>
            <a:ext cx="8229600" cy="868362"/>
          </a:xfrm>
        </p:spPr>
        <p:txBody>
          <a:bodyPr>
            <a:normAutofit/>
          </a:bodyPr>
          <a:lstStyle/>
          <a:p>
            <a:pPr algn="ctr"/>
            <a:r>
              <a:rPr lang="en-US" sz="3400" dirty="0" smtClean="0">
                <a:solidFill>
                  <a:srgbClr val="7B9899"/>
                </a:solidFill>
              </a:rPr>
              <a:t>List of members (FGN)</a:t>
            </a:r>
            <a:endParaRPr lang="en-US" sz="3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5562600"/>
          </a:xfrm>
        </p:spPr>
        <p:txBody>
          <a:bodyPr>
            <a:normAutofit fontScale="92500" lnSpcReduction="20000"/>
          </a:bodyPr>
          <a:lstStyle/>
          <a:p>
            <a:pPr fontAlgn="t">
              <a:buNone/>
            </a:pPr>
            <a:r>
              <a:rPr lang="en-US" dirty="0" smtClean="0">
                <a:latin typeface="Times New Roman" pitchFamily="18" charset="0"/>
                <a:cs typeface="Times New Roman" pitchFamily="18" charset="0"/>
              </a:rPr>
              <a:t>			</a:t>
            </a:r>
          </a:p>
          <a:p>
            <a:pPr fontAlgn="t">
              <a:lnSpc>
                <a:spcPct val="110000"/>
              </a:lnSpc>
              <a:buNone/>
            </a:pPr>
            <a:r>
              <a:rPr lang="en-US" sz="30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1.	Mr. </a:t>
            </a:r>
            <a:r>
              <a:rPr lang="en-US" sz="2800" dirty="0" err="1" smtClean="0">
                <a:latin typeface="Times New Roman" pitchFamily="18" charset="0"/>
                <a:cs typeface="Times New Roman" pitchFamily="18" charset="0"/>
              </a:rPr>
              <a:t>Odigha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Odigha</a:t>
            </a:r>
            <a:r>
              <a:rPr lang="en-US" sz="2800" dirty="0" smtClean="0">
                <a:latin typeface="Times New Roman" pitchFamily="18" charset="0"/>
                <a:cs typeface="Times New Roman" pitchFamily="18" charset="0"/>
              </a:rPr>
              <a:t> (Chairman)   </a:t>
            </a:r>
          </a:p>
          <a:p>
            <a:pPr fontAlgn="t">
              <a:lnSpc>
                <a:spcPct val="110000"/>
              </a:lnSpc>
              <a:buNone/>
            </a:pPr>
            <a:r>
              <a:rPr lang="en-US" sz="2800" dirty="0" smtClean="0">
                <a:latin typeface="Times New Roman" pitchFamily="18" charset="0"/>
                <a:cs typeface="Times New Roman" pitchFamily="18" charset="0"/>
              </a:rPr>
              <a:t>			2.	Mr. Patrick </a:t>
            </a:r>
            <a:r>
              <a:rPr lang="en-US" sz="2800" dirty="0" err="1" smtClean="0">
                <a:latin typeface="Times New Roman" pitchFamily="18" charset="0"/>
                <a:cs typeface="Times New Roman" pitchFamily="18" charset="0"/>
              </a:rPr>
              <a:t>Agida</a:t>
            </a:r>
            <a:r>
              <a:rPr lang="en-US" sz="2800" dirty="0" smtClean="0">
                <a:latin typeface="Times New Roman" pitchFamily="18" charset="0"/>
                <a:cs typeface="Times New Roman" pitchFamily="18" charset="0"/>
              </a:rPr>
              <a:t> (Secretary)</a:t>
            </a:r>
          </a:p>
          <a:p>
            <a:pPr fontAlgn="t">
              <a:lnSpc>
                <a:spcPct val="110000"/>
              </a:lnSpc>
              <a:buNone/>
            </a:pPr>
            <a:r>
              <a:rPr lang="en-US" sz="2800" dirty="0" smtClean="0">
                <a:latin typeface="Times New Roman" pitchFamily="18" charset="0"/>
                <a:cs typeface="Times New Roman" pitchFamily="18" charset="0"/>
              </a:rPr>
              <a:t>			3.	Hon. John Gaul – Lebo</a:t>
            </a:r>
          </a:p>
          <a:p>
            <a:pPr fontAlgn="t">
              <a:lnSpc>
                <a:spcPct val="110000"/>
              </a:lnSpc>
              <a:buNone/>
            </a:pPr>
            <a:r>
              <a:rPr lang="en-US" sz="2800" dirty="0" smtClean="0">
                <a:latin typeface="Times New Roman" pitchFamily="18" charset="0"/>
                <a:cs typeface="Times New Roman" pitchFamily="18" charset="0"/>
              </a:rPr>
              <a:t>			4.	His majesty </a:t>
            </a:r>
            <a:r>
              <a:rPr lang="en-US" sz="2800" dirty="0" err="1" smtClean="0">
                <a:latin typeface="Times New Roman" pitchFamily="18" charset="0"/>
                <a:cs typeface="Times New Roman" pitchFamily="18" charset="0"/>
              </a:rPr>
              <a:t>Fredalin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Akando</a:t>
            </a:r>
            <a:endParaRPr lang="en-US" sz="2800" dirty="0" smtClean="0">
              <a:latin typeface="Times New Roman" pitchFamily="18" charset="0"/>
              <a:cs typeface="Times New Roman" pitchFamily="18" charset="0"/>
            </a:endParaRPr>
          </a:p>
          <a:p>
            <a:pPr fontAlgn="t">
              <a:lnSpc>
                <a:spcPct val="110000"/>
              </a:lnSpc>
              <a:buNone/>
            </a:pPr>
            <a:r>
              <a:rPr lang="en-US" sz="2800" dirty="0" smtClean="0">
                <a:latin typeface="Times New Roman" pitchFamily="18" charset="0"/>
                <a:cs typeface="Times New Roman" pitchFamily="18" charset="0"/>
              </a:rPr>
              <a:t>			5.	Hon	 Chris </a:t>
            </a:r>
            <a:r>
              <a:rPr lang="en-US" sz="2800" dirty="0" err="1" smtClean="0">
                <a:latin typeface="Times New Roman" pitchFamily="18" charset="0"/>
                <a:cs typeface="Times New Roman" pitchFamily="18" charset="0"/>
              </a:rPr>
              <a:t>Obasse</a:t>
            </a:r>
            <a:endParaRPr lang="en-US" sz="2800" dirty="0" smtClean="0">
              <a:latin typeface="Times New Roman" pitchFamily="18" charset="0"/>
              <a:cs typeface="Times New Roman" pitchFamily="18" charset="0"/>
            </a:endParaRPr>
          </a:p>
          <a:p>
            <a:pPr fontAlgn="t">
              <a:lnSpc>
                <a:spcPct val="110000"/>
              </a:lnSpc>
              <a:buNone/>
            </a:pPr>
            <a:r>
              <a:rPr lang="en-US" sz="2800" dirty="0" smtClean="0">
                <a:latin typeface="Times New Roman" pitchFamily="18" charset="0"/>
                <a:cs typeface="Times New Roman" pitchFamily="18" charset="0"/>
              </a:rPr>
              <a:t>			6.	Mr. James </a:t>
            </a:r>
            <a:r>
              <a:rPr lang="en-US" sz="2800" dirty="0" err="1" smtClean="0">
                <a:latin typeface="Times New Roman" pitchFamily="18" charset="0"/>
                <a:cs typeface="Times New Roman" pitchFamily="18" charset="0"/>
              </a:rPr>
              <a:t>Odey</a:t>
            </a:r>
            <a:endParaRPr lang="en-US" sz="2800" dirty="0" smtClean="0">
              <a:latin typeface="Times New Roman" pitchFamily="18" charset="0"/>
              <a:cs typeface="Times New Roman" pitchFamily="18" charset="0"/>
            </a:endParaRPr>
          </a:p>
          <a:p>
            <a:pPr fontAlgn="t">
              <a:lnSpc>
                <a:spcPct val="110000"/>
              </a:lnSpc>
              <a:buNone/>
            </a:pPr>
            <a:r>
              <a:rPr lang="en-US" sz="2800" dirty="0" smtClean="0">
                <a:latin typeface="Times New Roman" pitchFamily="18" charset="0"/>
                <a:cs typeface="Times New Roman" pitchFamily="18" charset="0"/>
              </a:rPr>
              <a:t>			7.	Rev. (Mrs.) Rose </a:t>
            </a:r>
            <a:r>
              <a:rPr lang="en-US" sz="2800" dirty="0" err="1" smtClean="0">
                <a:latin typeface="Times New Roman" pitchFamily="18" charset="0"/>
                <a:cs typeface="Times New Roman" pitchFamily="18" charset="0"/>
              </a:rPr>
              <a:t>Archibong</a:t>
            </a:r>
            <a:endParaRPr lang="en-US" sz="2800" dirty="0" smtClean="0">
              <a:latin typeface="Times New Roman" pitchFamily="18" charset="0"/>
              <a:cs typeface="Times New Roman" pitchFamily="18" charset="0"/>
            </a:endParaRPr>
          </a:p>
          <a:p>
            <a:pPr fontAlgn="t">
              <a:lnSpc>
                <a:spcPct val="110000"/>
              </a:lnSpc>
              <a:buNone/>
            </a:pPr>
            <a:r>
              <a:rPr lang="en-US" sz="2800" dirty="0" smtClean="0">
                <a:latin typeface="Times New Roman" pitchFamily="18" charset="0"/>
                <a:cs typeface="Times New Roman" pitchFamily="18" charset="0"/>
              </a:rPr>
              <a:t>			8.	Rev. Anthony </a:t>
            </a:r>
            <a:r>
              <a:rPr lang="en-US" sz="2800" dirty="0" err="1" smtClean="0">
                <a:latin typeface="Times New Roman" pitchFamily="18" charset="0"/>
                <a:cs typeface="Times New Roman" pitchFamily="18" charset="0"/>
              </a:rPr>
              <a:t>Essien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Offiong</a:t>
            </a:r>
            <a:endParaRPr lang="en-US" sz="2800" dirty="0" smtClean="0">
              <a:latin typeface="Times New Roman" pitchFamily="18" charset="0"/>
              <a:cs typeface="Times New Roman" pitchFamily="18" charset="0"/>
            </a:endParaRPr>
          </a:p>
          <a:p>
            <a:pPr fontAlgn="t">
              <a:lnSpc>
                <a:spcPct val="110000"/>
              </a:lnSpc>
              <a:buNone/>
            </a:pPr>
            <a:r>
              <a:rPr lang="en-US" sz="2800" dirty="0" smtClean="0">
                <a:latin typeface="Times New Roman" pitchFamily="18" charset="0"/>
                <a:cs typeface="Times New Roman" pitchFamily="18" charset="0"/>
              </a:rPr>
              <a:t>			9.	</a:t>
            </a:r>
            <a:r>
              <a:rPr lang="en-US" sz="2800" dirty="0" err="1" smtClean="0">
                <a:latin typeface="Times New Roman" pitchFamily="18" charset="0"/>
                <a:cs typeface="Times New Roman" pitchFamily="18" charset="0"/>
              </a:rPr>
              <a:t>Okang</a:t>
            </a:r>
            <a:r>
              <a:rPr lang="en-US" sz="2800" dirty="0" smtClean="0">
                <a:latin typeface="Times New Roman" pitchFamily="18" charset="0"/>
                <a:cs typeface="Times New Roman" pitchFamily="18" charset="0"/>
              </a:rPr>
              <a:t> Oku </a:t>
            </a:r>
            <a:r>
              <a:rPr lang="en-US" sz="2800" dirty="0" err="1" smtClean="0">
                <a:latin typeface="Times New Roman" pitchFamily="18" charset="0"/>
                <a:cs typeface="Times New Roman" pitchFamily="18" charset="0"/>
              </a:rPr>
              <a:t>Okang</a:t>
            </a:r>
            <a:endParaRPr lang="en-US" sz="2800" dirty="0" smtClean="0">
              <a:latin typeface="Times New Roman" pitchFamily="18" charset="0"/>
              <a:cs typeface="Times New Roman" pitchFamily="18" charset="0"/>
            </a:endParaRPr>
          </a:p>
          <a:p>
            <a:pPr fontAlgn="t">
              <a:lnSpc>
                <a:spcPct val="110000"/>
              </a:lnSpc>
              <a:buNone/>
            </a:pPr>
            <a:r>
              <a:rPr lang="en-US" sz="2800" dirty="0" smtClean="0">
                <a:latin typeface="Times New Roman" pitchFamily="18" charset="0"/>
                <a:cs typeface="Times New Roman" pitchFamily="18" charset="0"/>
              </a:rPr>
              <a:t>			10.	Blessing Daniel </a:t>
            </a:r>
            <a:r>
              <a:rPr lang="en-US" sz="2800" dirty="0" err="1" smtClean="0">
                <a:latin typeface="Times New Roman" pitchFamily="18" charset="0"/>
                <a:cs typeface="Times New Roman" pitchFamily="18" charset="0"/>
              </a:rPr>
              <a:t>Okikpor</a:t>
            </a:r>
            <a:endParaRPr lang="en-US" sz="2800" dirty="0" smtClean="0">
              <a:latin typeface="Times New Roman" pitchFamily="18" charset="0"/>
              <a:cs typeface="Times New Roman" pitchFamily="18" charset="0"/>
            </a:endParaRPr>
          </a:p>
          <a:p>
            <a:pPr fontAlgn="t">
              <a:lnSpc>
                <a:spcPct val="110000"/>
              </a:lnSpc>
              <a:buNone/>
            </a:pPr>
            <a:r>
              <a:rPr lang="en-US" sz="2800" dirty="0" smtClean="0">
                <a:latin typeface="Times New Roman" pitchFamily="18" charset="0"/>
                <a:cs typeface="Times New Roman" pitchFamily="18" charset="0"/>
              </a:rPr>
              <a:t>			11.	Mark </a:t>
            </a:r>
            <a:r>
              <a:rPr lang="en-US" sz="2800" dirty="0" err="1" smtClean="0">
                <a:latin typeface="Times New Roman" pitchFamily="18" charset="0"/>
                <a:cs typeface="Times New Roman" pitchFamily="18" charset="0"/>
              </a:rPr>
              <a:t>Otu</a:t>
            </a:r>
            <a:endParaRPr lang="en-US" sz="2800" dirty="0" smtClean="0">
              <a:latin typeface="Times New Roman" pitchFamily="18" charset="0"/>
              <a:cs typeface="Times New Roman" pitchFamily="18" charset="0"/>
            </a:endParaRPr>
          </a:p>
          <a:p>
            <a:pPr fontAlgn="t">
              <a:lnSpc>
                <a:spcPct val="110000"/>
              </a:lnSpc>
              <a:buNone/>
            </a:pPr>
            <a:r>
              <a:rPr lang="en-US" sz="2800" dirty="0" smtClean="0">
                <a:latin typeface="Times New Roman" pitchFamily="18" charset="0"/>
                <a:cs typeface="Times New Roman" pitchFamily="18" charset="0"/>
              </a:rPr>
              <a:t>			12.	</a:t>
            </a:r>
            <a:r>
              <a:rPr lang="en-US" sz="2800" dirty="0" err="1" smtClean="0">
                <a:latin typeface="Times New Roman" pitchFamily="18" charset="0"/>
                <a:cs typeface="Times New Roman" pitchFamily="18" charset="0"/>
              </a:rPr>
              <a:t>Ntufam</a:t>
            </a:r>
            <a:r>
              <a:rPr lang="en-US" sz="2800" dirty="0" smtClean="0">
                <a:latin typeface="Times New Roman" pitchFamily="18" charset="0"/>
                <a:cs typeface="Times New Roman" pitchFamily="18" charset="0"/>
              </a:rPr>
              <a:t> Gab Orji</a:t>
            </a:r>
          </a:p>
          <a:p>
            <a:pPr fontAlgn="t">
              <a:lnSpc>
                <a:spcPct val="110000"/>
              </a:lnSpc>
              <a:buNone/>
            </a:pPr>
            <a:endParaRPr lang="en-US" sz="2800"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
        <p:nvSpPr>
          <p:cNvPr id="3" name="Title 2"/>
          <p:cNvSpPr>
            <a:spLocks noGrp="1"/>
          </p:cNvSpPr>
          <p:nvPr>
            <p:ph type="title"/>
          </p:nvPr>
        </p:nvSpPr>
        <p:spPr>
          <a:xfrm>
            <a:off x="457200" y="274638"/>
            <a:ext cx="8229600" cy="944562"/>
          </a:xfrm>
        </p:spPr>
        <p:txBody>
          <a:bodyPr>
            <a:normAutofit/>
          </a:bodyPr>
          <a:lstStyle/>
          <a:p>
            <a:pPr algn="ctr"/>
            <a:r>
              <a:rPr lang="en-US" sz="3400" dirty="0" smtClean="0">
                <a:solidFill>
                  <a:srgbClr val="7B9899"/>
                </a:solidFill>
              </a:rPr>
              <a:t>List of members State (CRS)</a:t>
            </a:r>
            <a:endParaRPr lang="en-US" sz="3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lstStyle/>
          <a:p>
            <a:pPr algn="ctr" eaLnBrk="1" fontAlgn="auto" hangingPunct="1">
              <a:spcAft>
                <a:spcPts val="0"/>
              </a:spcAft>
              <a:defRPr/>
            </a:pPr>
            <a:r>
              <a:rPr lang="en-US" sz="4000" dirty="0" smtClean="0">
                <a:solidFill>
                  <a:srgbClr val="7B9899"/>
                </a:solidFill>
              </a:rPr>
              <a:t>Presentation of members</a:t>
            </a:r>
          </a:p>
        </p:txBody>
      </p:sp>
      <p:sp>
        <p:nvSpPr>
          <p:cNvPr id="5" name="Content Placeholder 2"/>
          <p:cNvSpPr>
            <a:spLocks noGrp="1"/>
          </p:cNvSpPr>
          <p:nvPr>
            <p:ph idx="1"/>
          </p:nvPr>
        </p:nvSpPr>
        <p:spPr>
          <a:xfrm>
            <a:off x="381000" y="1692275"/>
            <a:ext cx="8229600" cy="4708525"/>
          </a:xfrm>
        </p:spPr>
        <p:txBody>
          <a:bodyPr>
            <a:noAutofit/>
          </a:bodyPr>
          <a:lstStyle/>
          <a:p>
            <a:pPr algn="just" eaLnBrk="1" hangingPunct="1">
              <a:buFont typeface="Wingdings 2" pitchFamily="18" charset="2"/>
              <a:buNone/>
            </a:pPr>
            <a:r>
              <a:rPr lang="en-US" sz="2800" dirty="0" smtClean="0"/>
              <a:t>	</a:t>
            </a:r>
            <a:r>
              <a:rPr lang="en-US" sz="3600" dirty="0" smtClean="0"/>
              <a:t>I hereby, in collaboration with the National UN-REDD+ Nigeria coordinator and the CRS coordinator present to the house the members of the Governance Working Group to drive the process on, in Nigeria (Federal) and in the CRS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p:cNvSpPr txBox="1">
            <a:spLocks/>
          </p:cNvSpPr>
          <p:nvPr/>
        </p:nvSpPr>
        <p:spPr>
          <a:xfrm>
            <a:off x="1219200" y="2590800"/>
            <a:ext cx="6400800" cy="1752600"/>
          </a:xfrm>
          <a:prstGeom prst="rect">
            <a:avLst/>
          </a:prstGeom>
        </p:spPr>
        <p:txBody>
          <a:bodyPr vert="horz">
            <a:noAutofit/>
          </a:bodyPr>
          <a:lstStyle/>
          <a:p>
            <a:pPr marL="365760" marR="0" lvl="0" indent="-256032" algn="ctr" defTabSz="914400" rtl="0" eaLnBrk="1" fontAlgn="auto" latinLnBrk="0" hangingPunct="1">
              <a:lnSpc>
                <a:spcPct val="100000"/>
              </a:lnSpc>
              <a:spcBef>
                <a:spcPts val="400"/>
              </a:spcBef>
              <a:spcAft>
                <a:spcPts val="0"/>
              </a:spcAft>
              <a:buClr>
                <a:schemeClr val="accent1"/>
              </a:buClr>
              <a:buSzPct val="68000"/>
              <a:tabLst/>
              <a:defRPr/>
            </a:pPr>
            <a:r>
              <a:rPr kumimoji="0" lang="en-US" sz="7200" b="0" i="0" u="none" strike="noStrike" kern="1200" cap="none" spc="0" normalizeH="0" baseline="0" noProof="0" dirty="0" smtClean="0">
                <a:ln>
                  <a:noFill/>
                </a:ln>
                <a:solidFill>
                  <a:schemeClr val="tx1"/>
                </a:solidFill>
                <a:effectLst/>
                <a:uLnTx/>
                <a:uFillTx/>
                <a:latin typeface="Eras Bold ITC" pitchFamily="34" charset="0"/>
                <a:cs typeface="Arabic Typesetting" pitchFamily="66" charset="-78"/>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422030" y="1371600"/>
            <a:ext cx="8229600" cy="1828800"/>
          </a:xfrm>
          <a:prstGeom prst="rect">
            <a:avLst/>
          </a:prstGeom>
        </p:spPr>
        <p:txBody>
          <a:bodyPr vert="horz" anchor="ctr">
            <a:normAutofit fontScale="25000" lnSpcReduction="20000"/>
            <a:scene3d>
              <a:camera prst="orthographicFront"/>
              <a:lightRig rig="soft" dir="t">
                <a:rot lat="0" lon="0" rev="1680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54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
            </a:r>
            <a:br>
              <a:rPr kumimoji="0" lang="en-US" sz="54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br>
            <a:r>
              <a:rPr kumimoji="0" lang="en-US" sz="54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
            </a:r>
            <a:br>
              <a:rPr kumimoji="0" lang="en-US" sz="54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br>
            <a:r>
              <a:rPr kumimoji="0" lang="en-US" sz="54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
            </a:r>
            <a:br>
              <a:rPr kumimoji="0" lang="en-US" sz="54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br>
            <a:r>
              <a:rPr kumimoji="0" lang="en-US" sz="54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
            </a:r>
            <a:br>
              <a:rPr kumimoji="0" lang="en-US" sz="54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br>
            <a:r>
              <a:rPr kumimoji="0" lang="en-US" sz="54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
            </a:r>
            <a:br>
              <a:rPr kumimoji="0" lang="en-US" sz="54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br>
            <a:r>
              <a:rPr kumimoji="0" lang="en-US" sz="21600" b="1" i="0" u="none" strike="noStrike" kern="1200" cap="none" spc="0" normalizeH="0" baseline="0" noProof="0" dirty="0" smtClean="0">
                <a:ln w="6350">
                  <a:noFill/>
                </a:ln>
                <a:effectLst>
                  <a:outerShdw blurRad="114300" dist="101600" dir="2700000" algn="tl" rotWithShape="0">
                    <a:srgbClr val="000000">
                      <a:alpha val="40000"/>
                    </a:srgbClr>
                  </a:outerShdw>
                </a:effectLst>
                <a:uLnTx/>
                <a:uFillTx/>
                <a:latin typeface="+mj-lt"/>
                <a:ea typeface="+mj-ea"/>
                <a:cs typeface="+mj-cs"/>
              </a:rPr>
              <a:t>TOR</a:t>
            </a:r>
            <a:r>
              <a:rPr kumimoji="0" lang="en-US" sz="60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
            </a:r>
            <a:br>
              <a:rPr kumimoji="0" lang="en-US" sz="60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br>
            <a:endParaRPr kumimoji="0" lang="en-US" sz="54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5" name="Subtitle 1"/>
          <p:cNvSpPr txBox="1">
            <a:spLocks/>
          </p:cNvSpPr>
          <p:nvPr/>
        </p:nvSpPr>
        <p:spPr>
          <a:xfrm>
            <a:off x="228600" y="2819400"/>
            <a:ext cx="8610600" cy="1752600"/>
          </a:xfrm>
          <a:prstGeom prst="rect">
            <a:avLst/>
          </a:prstGeom>
        </p:spPr>
        <p:txBody>
          <a:bodyPr vert="horz">
            <a:normAutofit/>
          </a:bodyPr>
          <a:lstStyle/>
          <a:p>
            <a:pPr marL="548640" marR="0" lvl="0" indent="-411480" algn="l" defTabSz="914400" rtl="0" eaLnBrk="1" fontAlgn="auto" latinLnBrk="0" hangingPunct="1">
              <a:lnSpc>
                <a:spcPct val="100000"/>
              </a:lnSpc>
              <a:spcBef>
                <a:spcPct val="20000"/>
              </a:spcBef>
              <a:spcAft>
                <a:spcPts val="0"/>
              </a:spcAft>
              <a:buClr>
                <a:schemeClr val="tx1">
                  <a:shade val="95000"/>
                </a:schemeClr>
              </a:buClr>
              <a:buSzPct val="65000"/>
              <a:buFont typeface="Wingdings 2"/>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548640" marR="0" lvl="0" indent="-411480" algn="ctr" defTabSz="914400" rtl="0" eaLnBrk="1" fontAlgn="auto" latinLnBrk="0" hangingPunct="1">
              <a:lnSpc>
                <a:spcPct val="100000"/>
              </a:lnSpc>
              <a:spcBef>
                <a:spcPct val="20000"/>
              </a:spcBef>
              <a:spcAft>
                <a:spcPts val="0"/>
              </a:spcAft>
              <a:buClr>
                <a:schemeClr val="tx1">
                  <a:shade val="95000"/>
                </a:schemeClr>
              </a:buClr>
              <a:buSzPct val="65000"/>
              <a:tabLst/>
              <a:defRPr/>
            </a:pPr>
            <a:r>
              <a:rPr kumimoji="0" lang="en-US" sz="4800" b="0" i="0" u="none" strike="noStrike" kern="1200" cap="none" spc="0" normalizeH="0" baseline="0" noProof="0" dirty="0" smtClean="0">
                <a:ln>
                  <a:noFill/>
                </a:ln>
                <a:solidFill>
                  <a:schemeClr val="tx1"/>
                </a:solidFill>
                <a:effectLst/>
                <a:uLnTx/>
                <a:uFillTx/>
                <a:latin typeface="+mn-lt"/>
                <a:ea typeface="+mn-ea"/>
                <a:cs typeface="+mn-cs"/>
              </a:rPr>
              <a:t>TERM OF REFERENCE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63915"/>
            <a:ext cx="8610600" cy="6232475"/>
          </a:xfrm>
          <a:prstGeom prst="rect">
            <a:avLst/>
          </a:prstGeom>
        </p:spPr>
        <p:txBody>
          <a:bodyPr wrap="square">
            <a:spAutoFit/>
          </a:bodyPr>
          <a:lstStyle/>
          <a:p>
            <a:pPr marL="274320" indent="-274320" algn="ctr">
              <a:buClr>
                <a:schemeClr val="tx1">
                  <a:shade val="95000"/>
                </a:schemeClr>
              </a:buClr>
              <a:defRPr/>
            </a:pPr>
            <a:r>
              <a:rPr lang="en-US" sz="2600" b="1" dirty="0">
                <a:latin typeface="Times New Roman" pitchFamily="18" charset="0"/>
                <a:cs typeface="Times New Roman" pitchFamily="18" charset="0"/>
              </a:rPr>
              <a:t>Nigeria REDD+ Federal-level Governance Working Group</a:t>
            </a:r>
          </a:p>
          <a:p>
            <a:pPr marL="274320" indent="-274320" algn="ctr">
              <a:buClr>
                <a:schemeClr val="tx1">
                  <a:shade val="95000"/>
                </a:schemeClr>
              </a:buClr>
              <a:defRPr/>
            </a:pPr>
            <a:r>
              <a:rPr lang="en-US" sz="2600" b="1" dirty="0">
                <a:latin typeface="Times New Roman" pitchFamily="18" charset="0"/>
                <a:cs typeface="Times New Roman" pitchFamily="18" charset="0"/>
              </a:rPr>
              <a:t>Terms of reference</a:t>
            </a:r>
          </a:p>
          <a:p>
            <a:pPr marL="274320" indent="-274320">
              <a:buClr>
                <a:schemeClr val="tx1">
                  <a:shade val="95000"/>
                </a:schemeClr>
              </a:buClr>
              <a:defRPr/>
            </a:pPr>
            <a:endParaRPr lang="en-GB" sz="800" b="1" u="sng" dirty="0">
              <a:latin typeface="Times New Roman" pitchFamily="18" charset="0"/>
              <a:cs typeface="Times New Roman" pitchFamily="18" charset="0"/>
            </a:endParaRPr>
          </a:p>
          <a:p>
            <a:pPr marL="274320" indent="-274320">
              <a:buClr>
                <a:schemeClr val="tx1">
                  <a:shade val="95000"/>
                </a:schemeClr>
              </a:buClr>
              <a:defRPr/>
            </a:pPr>
            <a:r>
              <a:rPr lang="en-GB" sz="2600" b="1" dirty="0">
                <a:latin typeface="Times New Roman" pitchFamily="18" charset="0"/>
                <a:cs typeface="Times New Roman" pitchFamily="18" charset="0"/>
              </a:rPr>
              <a:t>	</a:t>
            </a:r>
            <a:r>
              <a:rPr lang="en-GB" sz="2600" b="1" u="sng" dirty="0">
                <a:latin typeface="Times New Roman" pitchFamily="18" charset="0"/>
                <a:cs typeface="Times New Roman" pitchFamily="18" charset="0"/>
              </a:rPr>
              <a:t>Background</a:t>
            </a:r>
            <a:endParaRPr lang="en-US" sz="2600" dirty="0">
              <a:latin typeface="Times New Roman" pitchFamily="18" charset="0"/>
              <a:cs typeface="Times New Roman" pitchFamily="18" charset="0"/>
            </a:endParaRPr>
          </a:p>
          <a:p>
            <a:pPr marL="274320" indent="-274320" algn="just">
              <a:buClr>
                <a:schemeClr val="tx1">
                  <a:shade val="95000"/>
                </a:schemeClr>
              </a:buClr>
              <a:defRPr/>
            </a:pPr>
            <a:r>
              <a:rPr lang="en-GB" sz="2600" dirty="0">
                <a:latin typeface="Times New Roman" pitchFamily="18" charset="0"/>
                <a:cs typeface="Times New Roman" pitchFamily="18" charset="0"/>
              </a:rPr>
              <a:t>	The Federal Government of Nigeria joined the UNREDD+ Programme in 2010, and submitted a national REDD+ readiness programme in March 2011. The Nigeria REDD+ Readiness Programme envisions a two-track approach to achieve REDD+ readiness in Nigeria, with the development of institutional and technical capacities at Federal level and, simultaneously, carrying out intense institutional, strategy-building and demonstration activities in Cross River State.  It is envisioned that state-level progress will in turn inform the national process and guide pragmatically other states interested in REDD+.</a:t>
            </a:r>
            <a:endParaRPr lang="en-US" sz="2600" dirty="0">
              <a:latin typeface="Times New Roman" pitchFamily="18" charset="0"/>
              <a:cs typeface="Times New Roman" pitchFamily="18" charset="0"/>
            </a:endParaRPr>
          </a:p>
          <a:p>
            <a:pPr marL="274320" indent="-274320">
              <a:buClr>
                <a:schemeClr val="tx1">
                  <a:shade val="95000"/>
                </a:schemeClr>
              </a:buClr>
              <a:defRPr/>
            </a:pPr>
            <a:endParaRPr lang="en-US" sz="26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625" y="228600"/>
            <a:ext cx="8504238" cy="5870575"/>
          </a:xfrm>
        </p:spPr>
        <p:txBody>
          <a:bodyPr>
            <a:normAutofit fontScale="85000" lnSpcReduction="20000"/>
          </a:bodyPr>
          <a:lstStyle/>
          <a:p>
            <a:pPr marL="274320" indent="-274320" algn="ctr" eaLnBrk="1" fontAlgn="auto" hangingPunct="1">
              <a:spcAft>
                <a:spcPts val="0"/>
              </a:spcAft>
              <a:buClr>
                <a:schemeClr val="tx1">
                  <a:shade val="95000"/>
                </a:schemeClr>
              </a:buClr>
              <a:buFont typeface="Wingdings 2"/>
              <a:buNone/>
              <a:defRPr/>
            </a:pPr>
            <a:r>
              <a:rPr lang="en-US" sz="3200" b="1" u="sng" dirty="0" smtClean="0"/>
              <a:t>Overall mandate of the Federal-level Governance Working Groups</a:t>
            </a:r>
            <a:r>
              <a:rPr lang="en-US" sz="3200" b="1" dirty="0" smtClean="0"/>
              <a:t>	</a:t>
            </a:r>
            <a:endParaRPr lang="en-US" sz="3200" dirty="0" smtClean="0"/>
          </a:p>
          <a:p>
            <a:pPr marL="274320" indent="-274320" eaLnBrk="1" fontAlgn="auto" hangingPunct="1">
              <a:spcAft>
                <a:spcPts val="0"/>
              </a:spcAft>
              <a:buClr>
                <a:schemeClr val="tx1">
                  <a:shade val="95000"/>
                </a:schemeClr>
              </a:buClr>
              <a:buFont typeface="Wingdings 2"/>
              <a:buNone/>
              <a:defRPr/>
            </a:pPr>
            <a:endParaRPr lang="en-US" sz="1800" dirty="0" smtClean="0"/>
          </a:p>
          <a:p>
            <a:pPr marL="274320" indent="-274320" algn="just" eaLnBrk="1" fontAlgn="auto" hangingPunct="1">
              <a:spcAft>
                <a:spcPts val="0"/>
              </a:spcAft>
              <a:buClr>
                <a:schemeClr val="tx1">
                  <a:shade val="95000"/>
                </a:schemeClr>
              </a:buClr>
              <a:buFont typeface="Wingdings 2"/>
              <a:buNone/>
              <a:defRPr/>
            </a:pPr>
            <a:r>
              <a:rPr lang="en-US" sz="3900" dirty="0" smtClean="0"/>
              <a:t>	The Federal-level Governance Working Group (GWG) provides overall leadership, guidance and direction to the Participatory Governance Assessment (PGA) process, including awareness-raising and sensitization of the Nigerian public. It ensures the integrity of the process by promoting transparency, inclusivity, and accountability to the citizens of Nigeria. </a:t>
            </a:r>
          </a:p>
          <a:p>
            <a:pPr marL="274320" indent="-274320" eaLnBrk="1" fontAlgn="auto" hangingPunct="1">
              <a:spcAft>
                <a:spcPts val="0"/>
              </a:spcAft>
              <a:buClr>
                <a:schemeClr val="tx1">
                  <a:shade val="95000"/>
                </a:schemeClr>
              </a:buClr>
              <a:buFont typeface="Wingdings 2"/>
              <a:buNone/>
              <a:defRPr/>
            </a:pPr>
            <a:endParaRPr lang="en-US" sz="2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625" y="228600"/>
            <a:ext cx="8504238" cy="5870575"/>
          </a:xfrm>
        </p:spPr>
        <p:txBody>
          <a:bodyPr>
            <a:normAutofit lnSpcReduction="10000"/>
          </a:bodyPr>
          <a:lstStyle/>
          <a:p>
            <a:pPr marL="274320" indent="-274320" eaLnBrk="1" fontAlgn="auto" hangingPunct="1">
              <a:spcAft>
                <a:spcPts val="0"/>
              </a:spcAft>
              <a:buClr>
                <a:schemeClr val="tx1">
                  <a:shade val="95000"/>
                </a:schemeClr>
              </a:buClr>
              <a:buFont typeface="Wingdings 2"/>
              <a:buNone/>
              <a:defRPr/>
            </a:pPr>
            <a:endParaRPr lang="en-US" dirty="0" smtClean="0"/>
          </a:p>
          <a:p>
            <a:pPr marL="274320" indent="-274320" algn="just" eaLnBrk="1" fontAlgn="auto" hangingPunct="1">
              <a:spcAft>
                <a:spcPts val="0"/>
              </a:spcAft>
              <a:buClr>
                <a:schemeClr val="tx1">
                  <a:shade val="95000"/>
                </a:schemeClr>
              </a:buClr>
              <a:buFont typeface="Wingdings 2"/>
              <a:buNone/>
              <a:defRPr/>
            </a:pPr>
            <a:r>
              <a:rPr lang="en-US" sz="3200" dirty="0" smtClean="0"/>
              <a:t>	Membership to the GWG is in person and Federal and Members missing more than three (3) sittings will be considered for replacement unless they can assure the GWG of their continuous availability in the future in CRS. The GWG shall be chaired by  permanent Secretary Federal Ministry of Environment.   Membership to the GWG shall comprise a maximum of twelve (12) members,  drawn from the following categories;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301625" y="76200"/>
            <a:ext cx="8504238" cy="6400800"/>
          </a:xfrm>
        </p:spPr>
        <p:txBody>
          <a:bodyPr>
            <a:normAutofit fontScale="85000" lnSpcReduction="20000"/>
          </a:bodyPr>
          <a:lstStyle/>
          <a:p>
            <a:pPr marL="274320" indent="-274320" eaLnBrk="1" fontAlgn="auto" hangingPunct="1">
              <a:spcAft>
                <a:spcPts val="0"/>
              </a:spcAft>
              <a:buClr>
                <a:schemeClr val="tx1">
                  <a:shade val="95000"/>
                </a:schemeClr>
              </a:buClr>
              <a:buFont typeface="Wingdings 2"/>
              <a:buNone/>
              <a:defRPr/>
            </a:pPr>
            <a:endParaRPr lang="en-US" sz="900" dirty="0" smtClean="0"/>
          </a:p>
          <a:p>
            <a:pPr marL="274320" indent="-274320" algn="just" eaLnBrk="1" fontAlgn="auto" hangingPunct="1">
              <a:spcAft>
                <a:spcPts val="0"/>
              </a:spcAft>
              <a:buClr>
                <a:schemeClr val="tx1">
                  <a:shade val="95000"/>
                </a:schemeClr>
              </a:buClr>
              <a:buFont typeface="Wingdings 2"/>
              <a:buChar char=""/>
              <a:defRPr/>
            </a:pPr>
            <a:r>
              <a:rPr lang="en-US" sz="3000" dirty="0" smtClean="0"/>
              <a:t>Three (3) members from the Government of Nigeria (i.e. relevant Ministries and public institutions that have a direct bearing on the process)</a:t>
            </a:r>
          </a:p>
          <a:p>
            <a:pPr marL="274320" indent="-274320" algn="just" eaLnBrk="1" fontAlgn="auto" hangingPunct="1">
              <a:spcAft>
                <a:spcPts val="0"/>
              </a:spcAft>
              <a:buClr>
                <a:schemeClr val="tx1">
                  <a:shade val="95000"/>
                </a:schemeClr>
              </a:buClr>
              <a:buFont typeface="Wingdings 2"/>
              <a:buChar char=""/>
              <a:defRPr/>
            </a:pPr>
            <a:endParaRPr lang="en-US" sz="3000" dirty="0" smtClean="0"/>
          </a:p>
          <a:p>
            <a:pPr marL="274320" indent="-274320" algn="just" eaLnBrk="1" fontAlgn="auto" hangingPunct="1">
              <a:spcAft>
                <a:spcPts val="0"/>
              </a:spcAft>
              <a:buClr>
                <a:schemeClr val="tx1">
                  <a:shade val="95000"/>
                </a:schemeClr>
              </a:buClr>
              <a:buFont typeface="Wingdings 2"/>
              <a:buChar char=""/>
              <a:defRPr/>
            </a:pPr>
            <a:r>
              <a:rPr lang="en-US" sz="3000" dirty="0" smtClean="0"/>
              <a:t>Three (3) members representing civil society and non-governmental organizations at Federal level, including (if possible/appropriate) one representative of a </a:t>
            </a:r>
            <a:r>
              <a:rPr lang="en-US" sz="3000" dirty="0" err="1" smtClean="0"/>
              <a:t>womens</a:t>
            </a:r>
            <a:r>
              <a:rPr lang="en-US" sz="3000" dirty="0" smtClean="0"/>
              <a:t>’ group/organization working on gender issues, one representative of forest-dependent communities, and one representative of an organization working on environmental/forest conversation issues </a:t>
            </a:r>
          </a:p>
          <a:p>
            <a:pPr marL="274320" indent="-274320" algn="just" eaLnBrk="1" fontAlgn="auto" hangingPunct="1">
              <a:spcAft>
                <a:spcPts val="0"/>
              </a:spcAft>
              <a:buClr>
                <a:schemeClr val="tx1">
                  <a:shade val="95000"/>
                </a:schemeClr>
              </a:buClr>
              <a:buFont typeface="Wingdings 2"/>
              <a:buChar char=""/>
              <a:defRPr/>
            </a:pPr>
            <a:endParaRPr lang="en-US" sz="3000" dirty="0" smtClean="0"/>
          </a:p>
          <a:p>
            <a:pPr marL="274320" indent="-274320" algn="just" eaLnBrk="1" fontAlgn="auto" hangingPunct="1">
              <a:spcAft>
                <a:spcPts val="0"/>
              </a:spcAft>
              <a:buClr>
                <a:schemeClr val="tx1">
                  <a:shade val="95000"/>
                </a:schemeClr>
              </a:buClr>
              <a:buFont typeface="Wingdings 2"/>
              <a:buChar char=""/>
              <a:defRPr/>
            </a:pPr>
            <a:r>
              <a:rPr lang="en-US" sz="3000" dirty="0" smtClean="0"/>
              <a:t>Four (4) representatives from each one of the four (4) States that are likely to undertake a PGA in the near future (</a:t>
            </a:r>
            <a:r>
              <a:rPr lang="en-US" sz="3000" dirty="0" err="1" smtClean="0"/>
              <a:t>Taraba</a:t>
            </a:r>
            <a:r>
              <a:rPr lang="en-US" sz="3000" dirty="0" smtClean="0"/>
              <a:t>, </a:t>
            </a:r>
            <a:r>
              <a:rPr lang="en-US" sz="3000" dirty="0" err="1" smtClean="0"/>
              <a:t>Ogun</a:t>
            </a:r>
            <a:r>
              <a:rPr lang="en-US" sz="3000" dirty="0" smtClean="0"/>
              <a:t>, </a:t>
            </a:r>
            <a:r>
              <a:rPr lang="en-US" sz="3000" dirty="0" err="1" smtClean="0"/>
              <a:t>Nasarawa</a:t>
            </a:r>
            <a:r>
              <a:rPr lang="en-US" sz="3000" dirty="0" smtClean="0"/>
              <a:t>, Lagos) </a:t>
            </a:r>
          </a:p>
          <a:p>
            <a:pPr marL="274320" indent="-274320" algn="just" eaLnBrk="1" fontAlgn="auto" hangingPunct="1">
              <a:spcAft>
                <a:spcPts val="0"/>
              </a:spcAft>
              <a:buClr>
                <a:schemeClr val="tx1">
                  <a:shade val="95000"/>
                </a:schemeClr>
              </a:buClr>
              <a:buFont typeface="Wingdings 2"/>
              <a:buNone/>
              <a:defRPr/>
            </a:pPr>
            <a:endParaRPr lang="en-US" sz="3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625" y="228600"/>
            <a:ext cx="8504238" cy="6477000"/>
          </a:xfrm>
        </p:spPr>
        <p:txBody>
          <a:bodyPr>
            <a:normAutofit fontScale="55000" lnSpcReduction="20000"/>
          </a:bodyPr>
          <a:lstStyle/>
          <a:p>
            <a:pPr marL="274320" indent="-274320" eaLnBrk="1" fontAlgn="auto" hangingPunct="1">
              <a:spcAft>
                <a:spcPts val="0"/>
              </a:spcAft>
              <a:buClr>
                <a:schemeClr val="tx1">
                  <a:shade val="95000"/>
                </a:schemeClr>
              </a:buClr>
              <a:buFont typeface="Wingdings 2"/>
              <a:buNone/>
              <a:defRPr/>
            </a:pPr>
            <a:r>
              <a:rPr lang="en-US" sz="4400" b="1" u="sng" dirty="0" smtClean="0"/>
              <a:t>Functions of the Federal-level Governance Working Groups</a:t>
            </a:r>
            <a:endParaRPr lang="en-US" sz="4400" dirty="0" smtClean="0"/>
          </a:p>
          <a:p>
            <a:pPr marL="274320" indent="-274320" eaLnBrk="1" fontAlgn="auto" hangingPunct="1">
              <a:spcAft>
                <a:spcPts val="0"/>
              </a:spcAft>
              <a:buClr>
                <a:schemeClr val="tx1">
                  <a:shade val="95000"/>
                </a:schemeClr>
              </a:buClr>
              <a:buFont typeface="Wingdings 2"/>
              <a:buNone/>
              <a:defRPr/>
            </a:pPr>
            <a:endParaRPr lang="en-US" sz="3600" dirty="0" smtClean="0"/>
          </a:p>
          <a:p>
            <a:pPr marL="274320" indent="-274320" eaLnBrk="1" fontAlgn="auto" hangingPunct="1">
              <a:spcAft>
                <a:spcPts val="0"/>
              </a:spcAft>
              <a:buClr>
                <a:schemeClr val="tx1">
                  <a:shade val="95000"/>
                </a:schemeClr>
              </a:buClr>
              <a:buFont typeface="Wingdings 2"/>
              <a:buNone/>
              <a:defRPr/>
            </a:pPr>
            <a:r>
              <a:rPr lang="en-US" sz="4400" dirty="0" smtClean="0"/>
              <a:t>The functions of the Federal-level GWG shall be:</a:t>
            </a:r>
          </a:p>
          <a:p>
            <a:pPr marL="274320" indent="-274320" eaLnBrk="1" fontAlgn="auto" hangingPunct="1">
              <a:spcAft>
                <a:spcPts val="0"/>
              </a:spcAft>
              <a:buClr>
                <a:schemeClr val="tx1">
                  <a:shade val="95000"/>
                </a:schemeClr>
              </a:buClr>
              <a:buFont typeface="Wingdings 2"/>
              <a:buNone/>
              <a:defRPr/>
            </a:pPr>
            <a:endParaRPr lang="en-US" sz="1800" dirty="0" smtClean="0"/>
          </a:p>
          <a:p>
            <a:pPr marL="274320" indent="-274320" eaLnBrk="1" fontAlgn="auto" hangingPunct="1">
              <a:spcAft>
                <a:spcPts val="0"/>
              </a:spcAft>
              <a:buClr>
                <a:schemeClr val="tx1">
                  <a:shade val="95000"/>
                </a:schemeClr>
              </a:buClr>
              <a:buFont typeface="Wingdings 2"/>
              <a:buNone/>
              <a:defRPr/>
            </a:pPr>
            <a:r>
              <a:rPr lang="en-US" sz="4400" dirty="0" smtClean="0"/>
              <a:t>1.To provide leadership, guidance and overall direction to the PGA process, including awareness-raising and sensitization of relevant government institutions, private sector, civil society, development partners and the Nigerian public (in close coordination with the PGA communication specialist);</a:t>
            </a:r>
          </a:p>
          <a:p>
            <a:pPr marL="274320" indent="-274320" eaLnBrk="1" fontAlgn="auto" hangingPunct="1">
              <a:spcAft>
                <a:spcPts val="0"/>
              </a:spcAft>
              <a:buClr>
                <a:schemeClr val="tx1">
                  <a:shade val="95000"/>
                </a:schemeClr>
              </a:buClr>
              <a:buFont typeface="Wingdings 2"/>
              <a:buNone/>
              <a:defRPr/>
            </a:pPr>
            <a:r>
              <a:rPr lang="en-US" sz="4400" dirty="0" smtClean="0"/>
              <a:t>2. To guarantee the integrity of the PGA process in Nigeria  by ensuring that it is transparent, inclusive, and accountable to the citizens of Nigeria;</a:t>
            </a:r>
          </a:p>
          <a:p>
            <a:pPr marL="274320" indent="-274320" eaLnBrk="1" fontAlgn="auto" hangingPunct="1">
              <a:spcAft>
                <a:spcPts val="0"/>
              </a:spcAft>
              <a:buClr>
                <a:schemeClr val="tx1">
                  <a:shade val="95000"/>
                </a:schemeClr>
              </a:buClr>
              <a:buFont typeface="Wingdings 2"/>
              <a:buNone/>
              <a:defRPr/>
            </a:pPr>
            <a:r>
              <a:rPr lang="en-US" sz="4400" dirty="0" smtClean="0"/>
              <a:t>3.To promote the active participation of Government, parliament, oversight agencies, civil society, academia, the private sector, the media and all other relevant stakeholders in the PGA process;</a:t>
            </a:r>
          </a:p>
          <a:p>
            <a:pPr marL="274320" indent="-274320" eaLnBrk="1" fontAlgn="auto" hangingPunct="1">
              <a:spcAft>
                <a:spcPts val="0"/>
              </a:spcAft>
              <a:buClr>
                <a:schemeClr val="tx1">
                  <a:shade val="95000"/>
                </a:schemeClr>
              </a:buClr>
              <a:buFont typeface="Wingdings 2"/>
              <a:buNone/>
              <a:defRPr/>
            </a:pPr>
            <a:r>
              <a:rPr lang="en-US" sz="4400" dirty="0" smtClean="0"/>
              <a:t>4.To ensure the independence, professionalism and credibility of the research process led by the Research Team;</a:t>
            </a:r>
          </a:p>
          <a:p>
            <a:pPr marL="274320" indent="-274320" eaLnBrk="1" fontAlgn="auto" hangingPunct="1">
              <a:spcAft>
                <a:spcPts val="0"/>
              </a:spcAft>
              <a:buClr>
                <a:schemeClr val="tx1">
                  <a:shade val="95000"/>
                </a:schemeClr>
              </a:buClr>
              <a:buFont typeface="Wingdings 2"/>
              <a:buNone/>
              <a:defRPr/>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6400800"/>
          </a:xfrm>
        </p:spPr>
        <p:txBody>
          <a:bodyPr>
            <a:normAutofit fontScale="77500" lnSpcReduction="20000"/>
          </a:bodyPr>
          <a:lstStyle/>
          <a:p>
            <a:pPr marL="514350" indent="-514350" algn="just">
              <a:buClr>
                <a:schemeClr val="tx1">
                  <a:shade val="95000"/>
                </a:schemeClr>
              </a:buClr>
              <a:buNone/>
              <a:defRPr/>
            </a:pPr>
            <a:r>
              <a:rPr lang="en-US" dirty="0" smtClean="0"/>
              <a:t> 5.	To ensure that the media community is well briefed on REDD+ and on PGA progress on a continuous basis, and to popularize REDD+ and the PGA process through different channels, including radio, TV, newspapers, etc. (in close coordination with the PGA communication specialist);</a:t>
            </a:r>
          </a:p>
          <a:p>
            <a:pPr marL="514350" indent="-514350" algn="just">
              <a:buClr>
                <a:schemeClr val="tx1">
                  <a:shade val="95000"/>
                </a:schemeClr>
              </a:buClr>
              <a:buNone/>
              <a:defRPr/>
            </a:pPr>
            <a:r>
              <a:rPr lang="en-US" dirty="0" smtClean="0"/>
              <a:t>6.	To liaise closely with the Cross River State-level GWG throughout the process;</a:t>
            </a:r>
          </a:p>
          <a:p>
            <a:pPr marL="274320" indent="-274320" algn="just">
              <a:buClr>
                <a:schemeClr val="tx1">
                  <a:shade val="95000"/>
                </a:schemeClr>
              </a:buClr>
              <a:buNone/>
              <a:defRPr/>
            </a:pPr>
            <a:r>
              <a:rPr lang="en-US" dirty="0" smtClean="0"/>
              <a:t>7.	To meet regularly, review progress reports and drafts of the PGA methodology, and provide recommendations to the PGA Coordinator and the PGA Research Team;</a:t>
            </a:r>
          </a:p>
          <a:p>
            <a:pPr marL="274320" indent="-274320" algn="just">
              <a:buClr>
                <a:schemeClr val="tx1">
                  <a:shade val="95000"/>
                </a:schemeClr>
              </a:buClr>
              <a:buNone/>
              <a:defRPr/>
            </a:pPr>
            <a:r>
              <a:rPr lang="en-US" dirty="0" smtClean="0"/>
              <a:t>8.	Upon completion of the first round of data collection in Cross River State, to sensitize key Federal-level stakeholders and the general public on the results of the process and the corresponding recommendations for strengthening governance safeguards for the successful implementation of REDD+ in Nigeria;</a:t>
            </a:r>
          </a:p>
          <a:p>
            <a:pPr marL="274320" indent="-274320" algn="just">
              <a:buClr>
                <a:schemeClr val="tx1">
                  <a:shade val="95000"/>
                </a:schemeClr>
              </a:buClr>
              <a:buNone/>
              <a:defRPr/>
            </a:pPr>
            <a:r>
              <a:rPr lang="en-US" dirty="0" smtClean="0"/>
              <a:t>9.	Upon completion of the first round of data collection in Cross River State, to promote and support the replication of the PGA process in other interested REDD+ candidate States.</a:t>
            </a:r>
          </a:p>
          <a:p>
            <a:pPr marL="274320" indent="-274320" algn="just">
              <a:buClr>
                <a:schemeClr val="tx1">
                  <a:shade val="95000"/>
                </a:schemeClr>
              </a:buClr>
              <a:buNone/>
              <a:defRPr/>
            </a:pPr>
            <a:endParaRPr lang="en-US" dirty="0" smtClean="0"/>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1625" y="228600"/>
            <a:ext cx="8534400" cy="990600"/>
          </a:xfrm>
        </p:spPr>
        <p:txBody>
          <a:bodyPr>
            <a:noAutofit/>
          </a:bodyPr>
          <a:lstStyle/>
          <a:p>
            <a:pPr algn="ctr" eaLnBrk="1" fontAlgn="auto" hangingPunct="1">
              <a:spcAft>
                <a:spcPts val="0"/>
              </a:spcAft>
              <a:defRPr/>
            </a:pPr>
            <a:r>
              <a:rPr lang="en-US" sz="2000" dirty="0" smtClean="0"/>
              <a:t>Nigeria REDD+ Cross River State Governance Working Group</a:t>
            </a:r>
            <a:br>
              <a:rPr lang="en-US" sz="2000" dirty="0" smtClean="0"/>
            </a:br>
            <a:r>
              <a:rPr lang="en-US" sz="2000" dirty="0" smtClean="0"/>
              <a:t>Terms of reference</a:t>
            </a:r>
            <a:br>
              <a:rPr lang="en-US" sz="2000" dirty="0" smtClean="0"/>
            </a:br>
            <a:endParaRPr lang="en-US" sz="2000" dirty="0" smtClean="0"/>
          </a:p>
        </p:txBody>
      </p:sp>
      <p:sp>
        <p:nvSpPr>
          <p:cNvPr id="5" name="Content Placeholder 2"/>
          <p:cNvSpPr>
            <a:spLocks noGrp="1"/>
          </p:cNvSpPr>
          <p:nvPr>
            <p:ph idx="1"/>
          </p:nvPr>
        </p:nvSpPr>
        <p:spPr>
          <a:xfrm>
            <a:off x="301625" y="990600"/>
            <a:ext cx="8504238" cy="5486400"/>
          </a:xfrm>
        </p:spPr>
        <p:txBody>
          <a:bodyPr>
            <a:normAutofit fontScale="92500" lnSpcReduction="20000"/>
          </a:bodyPr>
          <a:lstStyle/>
          <a:p>
            <a:pPr marL="274320" indent="-274320" eaLnBrk="1" fontAlgn="auto" hangingPunct="1">
              <a:spcAft>
                <a:spcPts val="0"/>
              </a:spcAft>
              <a:buClr>
                <a:schemeClr val="tx1">
                  <a:shade val="95000"/>
                </a:schemeClr>
              </a:buClr>
              <a:buFont typeface="Wingdings 2"/>
              <a:buNone/>
              <a:defRPr/>
            </a:pPr>
            <a:r>
              <a:rPr lang="en-GB" b="1" dirty="0" smtClean="0">
                <a:latin typeface="Times New Roman" pitchFamily="18" charset="0"/>
                <a:cs typeface="Times New Roman" pitchFamily="18" charset="0"/>
              </a:rPr>
              <a:t>	</a:t>
            </a:r>
            <a:r>
              <a:rPr lang="en-GB" b="1" u="sng" dirty="0" smtClean="0">
                <a:latin typeface="Times New Roman" pitchFamily="18" charset="0"/>
                <a:cs typeface="Times New Roman" pitchFamily="18" charset="0"/>
              </a:rPr>
              <a:t>Background</a:t>
            </a:r>
            <a:endParaRPr lang="en-US" dirty="0" smtClean="0">
              <a:latin typeface="Times New Roman" pitchFamily="18" charset="0"/>
              <a:cs typeface="Times New Roman" pitchFamily="18" charset="0"/>
            </a:endParaRPr>
          </a:p>
          <a:p>
            <a:pPr marL="274320" indent="-274320" algn="just" eaLnBrk="1" fontAlgn="auto" hangingPunct="1">
              <a:spcAft>
                <a:spcPts val="0"/>
              </a:spcAft>
              <a:buClr>
                <a:schemeClr val="tx1">
                  <a:shade val="95000"/>
                </a:schemeClr>
              </a:buClr>
              <a:buFont typeface="Wingdings 2"/>
              <a:buNone/>
              <a:defRPr/>
            </a:pPr>
            <a:r>
              <a:rPr lang="en-GB" sz="3300" dirty="0" smtClean="0">
                <a:latin typeface="Times New Roman" pitchFamily="18" charset="0"/>
                <a:cs typeface="Times New Roman" pitchFamily="18" charset="0"/>
              </a:rPr>
              <a:t>	The Federal Government of Nigeria joined the UNREDD+ Programme in 2010, and submitted a national REDD+ readiness programme in March 2011. The Nigeria REDD+ Readiness Programme envisions a two-track approach to achieve REDD+ readiness in Nigeria, with the development of institutional and technical capacities at Federal level and, simultaneously, carrying out intense institutional, strategy-building and demonstration activities in Cross River State.  It is envisioned that state-level progress will in turn inform the national process and guide pragmatically other states interested in REDD+.</a:t>
            </a:r>
            <a:endParaRPr lang="en-US" sz="3300" dirty="0" smtClean="0">
              <a:latin typeface="Times New Roman" pitchFamily="18" charset="0"/>
              <a:cs typeface="Times New Roman" pitchFamily="18" charset="0"/>
            </a:endParaRPr>
          </a:p>
          <a:p>
            <a:pPr marL="274320" indent="-274320" algn="just" eaLnBrk="1" fontAlgn="auto" hangingPunct="1">
              <a:spcAft>
                <a:spcPts val="0"/>
              </a:spcAft>
              <a:buClr>
                <a:schemeClr val="tx1">
                  <a:shade val="95000"/>
                </a:schemeClr>
              </a:buClr>
              <a:buFont typeface="Wingdings 2"/>
              <a:buNone/>
              <a:defRPr/>
            </a:pPr>
            <a:endParaRPr lang="en-US"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121</TotalTime>
  <Words>443</Words>
  <Application>Microsoft Office PowerPoint</Application>
  <PresentationFormat>On-screen Show (4:3)</PresentationFormat>
  <Paragraphs>97</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THE GOVERNANCE WORKING GROUPS.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Nigeria REDD+ Cross River State Governance Working Group Terms of reference </vt:lpstr>
      <vt:lpstr>PowerPoint Presentation</vt:lpstr>
      <vt:lpstr>PowerPoint Presentation</vt:lpstr>
      <vt:lpstr>PowerPoint Presentation</vt:lpstr>
      <vt:lpstr>PowerPoint Presentation</vt:lpstr>
      <vt:lpstr>PowerPoint Presentation</vt:lpstr>
      <vt:lpstr>PowerPoint Presentation</vt:lpstr>
      <vt:lpstr>List of members (FGN)</vt:lpstr>
      <vt:lpstr>List of members State (CRS)</vt:lpstr>
      <vt:lpstr>Presentation of members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GOVERNANCE WORKING GROUPS.</dc:title>
  <dc:creator>user</dc:creator>
  <cp:lastModifiedBy>tina.hageberg</cp:lastModifiedBy>
  <cp:revision>17</cp:revision>
  <dcterms:created xsi:type="dcterms:W3CDTF">2013-01-17T08:56:35Z</dcterms:created>
  <dcterms:modified xsi:type="dcterms:W3CDTF">2013-03-07T05:12:29Z</dcterms:modified>
</cp:coreProperties>
</file>