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sldIdLst>
    <p:sldId id="256" r:id="rId3"/>
    <p:sldId id="275" r:id="rId4"/>
    <p:sldId id="276" r:id="rId5"/>
    <p:sldId id="277" r:id="rId6"/>
    <p:sldId id="280" r:id="rId7"/>
    <p:sldId id="278" r:id="rId8"/>
    <p:sldId id="281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75"/>
            <p14:sldId id="276"/>
            <p14:sldId id="277"/>
            <p14:sldId id="280"/>
            <p14:sldId id="278"/>
            <p14:sldId id="281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76" autoAdjust="0"/>
  </p:normalViewPr>
  <p:slideViewPr>
    <p:cSldViewPr showGuides="1">
      <p:cViewPr>
        <p:scale>
          <a:sx n="73" d="100"/>
          <a:sy n="73" d="100"/>
        </p:scale>
        <p:origin x="-1212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7/10/2014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7/10/2014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7/10/2014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7/10/2014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1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7/10/2014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3"/>
            <a:ext cx="9154887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9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5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1" y="295654"/>
            <a:ext cx="9143999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7/10/2014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3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1" y="295654"/>
            <a:ext cx="9143999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4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-redd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7400"/>
            <a:ext cx="9144000" cy="32004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Development of UN-REDD Programme Strategy</a:t>
            </a:r>
          </a:p>
          <a:p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f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or 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2016 – 2020 : </a:t>
            </a:r>
            <a:endPara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endPara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Comprehensive Stakeholder Consultation Process</a:t>
            </a:r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/>
            </a:r>
            <a:b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</a:br>
            <a:endParaRPr 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Lima, Peru</a:t>
            </a:r>
          </a:p>
          <a:p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9 July 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Strategy Consultation Roadmap</a:t>
            </a:r>
            <a:endParaRPr lang="en-US" sz="3600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3709563"/>
              </p:ext>
            </p:extLst>
          </p:nvPr>
        </p:nvGraphicFramePr>
        <p:xfrm>
          <a:off x="304800" y="1524000"/>
          <a:ext cx="8610600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5191"/>
                <a:gridCol w="1345409"/>
              </a:tblGrid>
              <a:tr h="4572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What/Who?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When?</a:t>
                      </a:r>
                      <a:endParaRPr lang="en-US" sz="2000" dirty="0"/>
                    </a:p>
                  </a:txBody>
                  <a:tcPr/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Structured interviews</a:t>
                      </a:r>
                      <a:r>
                        <a:rPr lang="en-US" sz="2000" baseline="0" dirty="0" smtClean="0"/>
                        <a:t> with PB Members and Observers -  conducted by Meridian Institute based on interview protocol approved by the UN agencies, results of which will be summarized in non-attributional manner and made available to PB.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August</a:t>
                      </a:r>
                      <a:r>
                        <a:rPr lang="en-US" sz="2000" baseline="0" dirty="0" smtClean="0"/>
                        <a:t> 2014</a:t>
                      </a:r>
                    </a:p>
                    <a:p>
                      <a:r>
                        <a:rPr lang="en-US" sz="1400" baseline="0" dirty="0" smtClean="0"/>
                        <a:t>(and on-going)</a:t>
                      </a:r>
                      <a:endParaRPr lang="en-US" sz="1400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Discussion Paper on the 2016 – 2020 </a:t>
                      </a:r>
                      <a:r>
                        <a:rPr lang="en-US" sz="2000" baseline="0" dirty="0" smtClean="0"/>
                        <a:t>UN-REDD Programme </a:t>
                      </a:r>
                      <a:r>
                        <a:rPr lang="en-US" sz="2000" dirty="0" smtClean="0"/>
                        <a:t>Strategy and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Theory of Change</a:t>
                      </a:r>
                      <a:r>
                        <a:rPr lang="en-US" sz="2000" baseline="0" dirty="0" smtClean="0"/>
                        <a:t> (</a:t>
                      </a:r>
                      <a:r>
                        <a:rPr lang="en-US" sz="2000" baseline="0" dirty="0" err="1" smtClean="0"/>
                        <a:t>ToC</a:t>
                      </a:r>
                      <a:r>
                        <a:rPr lang="en-US" sz="2000" baseline="0" dirty="0" smtClean="0"/>
                        <a:t>) </a:t>
                      </a:r>
                      <a:r>
                        <a:rPr lang="en-US" sz="2000" dirty="0" smtClean="0"/>
                        <a:t>will be produced</a:t>
                      </a:r>
                      <a:r>
                        <a:rPr lang="en-US" sz="2000" baseline="0" dirty="0" smtClean="0"/>
                        <a:t> by the UN agencies and distributed to PB and made available to other interested stakeholders on UN-REDD website.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Early September</a:t>
                      </a:r>
                      <a:r>
                        <a:rPr lang="en-US" sz="2000" baseline="0" dirty="0" smtClean="0"/>
                        <a:t> 2014</a:t>
                      </a:r>
                      <a:endParaRPr lang="en-US" sz="2000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Online</a:t>
                      </a:r>
                      <a:r>
                        <a:rPr lang="en-US" sz="2000" baseline="0" dirty="0" smtClean="0"/>
                        <a:t> consultation process will be conducted to gather response to questions posed in the Discussion Paper and input on the future strategic direction of the Programme from the broad UN-REDD stakeholder community – facilitated by Meridian Institute.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September 2014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360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563562"/>
            <a:ext cx="8229600" cy="96043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Strategy Consultation Roadmap</a:t>
            </a:r>
            <a:endParaRPr lang="en-US" sz="3600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0470054"/>
              </p:ext>
            </p:extLst>
          </p:nvPr>
        </p:nvGraphicFramePr>
        <p:xfrm>
          <a:off x="304800" y="1905000"/>
          <a:ext cx="8610600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5191"/>
                <a:gridCol w="1345409"/>
              </a:tblGrid>
              <a:tr h="4572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What/Who?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When?</a:t>
                      </a:r>
                      <a:endParaRPr lang="en-US" sz="2000" dirty="0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Draft 2016 – 2020 Strategy with underlying </a:t>
                      </a:r>
                      <a:r>
                        <a:rPr lang="en-US" sz="2000" dirty="0" err="1" smtClean="0"/>
                        <a:t>ToC</a:t>
                      </a:r>
                      <a:r>
                        <a:rPr lang="en-US" sz="2000" dirty="0" smtClean="0"/>
                        <a:t> will be produced by the UN agencies and distributed to the PB and other interested</a:t>
                      </a:r>
                      <a:r>
                        <a:rPr lang="en-US" sz="2000" baseline="0" dirty="0" smtClean="0"/>
                        <a:t> stakeholders. The draft will </a:t>
                      </a:r>
                      <a:r>
                        <a:rPr lang="en-US" sz="2000" dirty="0" smtClean="0"/>
                        <a:t>build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upon the input received</a:t>
                      </a:r>
                      <a:r>
                        <a:rPr lang="en-US" sz="2000" baseline="0" dirty="0" smtClean="0"/>
                        <a:t> through </a:t>
                      </a:r>
                      <a:r>
                        <a:rPr lang="en-US" sz="2000" dirty="0" smtClean="0"/>
                        <a:t>the ongoing</a:t>
                      </a:r>
                      <a:r>
                        <a:rPr lang="en-US" sz="2000" baseline="0" dirty="0" smtClean="0"/>
                        <a:t> stakeholder consultation process.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/>
                        <a:t>End of </a:t>
                      </a:r>
                      <a:r>
                        <a:rPr lang="en-US" sz="2000" dirty="0" smtClean="0"/>
                        <a:t>September 2014</a:t>
                      </a:r>
                      <a:endParaRPr lang="en-US" sz="2000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Regional </a:t>
                      </a:r>
                      <a:r>
                        <a:rPr lang="en-US" sz="2000" baseline="0" dirty="0" smtClean="0"/>
                        <a:t>consultation sessions will held in Africa, Asia, and Latin America to engage PB Members, Observers, and other interested stakeholders regarding the initial Draft 2016 – 2020 Strategy and the future strategic direction of the Programme – facilitated by Meridian Institute.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October</a:t>
                      </a:r>
                      <a:r>
                        <a:rPr lang="en-US" sz="2000" baseline="0" dirty="0" smtClean="0"/>
                        <a:t> 2014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946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Strategy Consultation Roadmap</a:t>
            </a:r>
            <a:endParaRPr lang="en-US" sz="3600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5690529"/>
              </p:ext>
            </p:extLst>
          </p:nvPr>
        </p:nvGraphicFramePr>
        <p:xfrm>
          <a:off x="304800" y="1524000"/>
          <a:ext cx="8610600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5191"/>
                <a:gridCol w="1345409"/>
              </a:tblGrid>
              <a:tr h="4572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What/Who?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When?</a:t>
                      </a:r>
                      <a:endParaRPr lang="en-US" sz="2000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r>
                        <a:rPr lang="en-US" sz="2000" baseline="0" dirty="0" smtClean="0"/>
                        <a:t>The UN-REDD Programme 2016 – 2020 Strategy will be revised based on input received at the regional and other consultation sessions, and ongoing stakeholder engagement. The revised Strategy will be made </a:t>
                      </a:r>
                      <a:r>
                        <a:rPr lang="en-US" sz="2000" baseline="0" smtClean="0"/>
                        <a:t>available in </a:t>
                      </a:r>
                      <a:r>
                        <a:rPr lang="en-US" sz="2000" baseline="0" dirty="0" smtClean="0"/>
                        <a:t>advance of and for discussion at PB13.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Late October 2014</a:t>
                      </a:r>
                      <a:endParaRPr lang="en-US" sz="2000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 significant</a:t>
                      </a:r>
                      <a:r>
                        <a:rPr lang="en-US" sz="2000" baseline="0" dirty="0" smtClean="0"/>
                        <a:t> portion of the agenda for PB13 will be devoted to discussion of the proposed UN-REDD Programme 2016 – 2020 Strategy.  This will include an information session devoted to this topic prior to the start of the PB meeting.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November</a:t>
                      </a:r>
                      <a:r>
                        <a:rPr lang="en-US" sz="2000" baseline="0" dirty="0" smtClean="0"/>
                        <a:t> 2014</a:t>
                      </a:r>
                      <a:endParaRPr lang="en-US" sz="2000" dirty="0"/>
                    </a:p>
                  </a:txBody>
                  <a:tcPr/>
                </a:tc>
              </a:tr>
              <a:tr h="990600">
                <a:tc>
                  <a:txBody>
                    <a:bodyPr/>
                    <a:lstStyle/>
                    <a:p>
                      <a:r>
                        <a:rPr lang="en-US" sz="2000" baseline="0" dirty="0" smtClean="0"/>
                        <a:t>Finalize UN-REDD Programme 2016 – 2020 Strategy and develop a rigorous results-based monitoring and evaluation framework to measure the impact of the Programme in 2016-2020.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December 2014- May 2015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146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Strategy Consultation Roadmap</a:t>
            </a:r>
            <a:endParaRPr lang="en-US" sz="3600" dirty="0"/>
          </a:p>
        </p:txBody>
      </p:sp>
      <p:sp>
        <p:nvSpPr>
          <p:cNvPr id="10" name="Rounded Rectangle 9"/>
          <p:cNvSpPr/>
          <p:nvPr/>
        </p:nvSpPr>
        <p:spPr>
          <a:xfrm>
            <a:off x="304800" y="3810000"/>
            <a:ext cx="20574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Initial Draft 2016 – 2020 Strategy</a:t>
            </a:r>
          </a:p>
          <a:p>
            <a:pPr lvl="0" algn="ctr"/>
            <a:r>
              <a:rPr lang="en-US" sz="1200" i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End of September </a:t>
            </a:r>
            <a:r>
              <a:rPr lang="en-US" sz="1200" i="1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2014</a:t>
            </a:r>
          </a:p>
          <a:p>
            <a:pPr algn="ctr"/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2514600" y="4210050"/>
            <a:ext cx="762000" cy="342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3429000" y="3810000"/>
            <a:ext cx="19050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Regional and Other Consultations</a:t>
            </a:r>
          </a:p>
          <a:p>
            <a:pPr lvl="0" algn="ctr"/>
            <a:r>
              <a:rPr lang="en-US" sz="1200" i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October 2014</a:t>
            </a:r>
            <a:endParaRPr lang="en-US" sz="1200" i="1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5562600" y="4210050"/>
            <a:ext cx="762000" cy="342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>
            <a:off x="6477000" y="3810000"/>
            <a:ext cx="20574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Revised Draft 2016 – 2020 Strategy</a:t>
            </a:r>
          </a:p>
          <a:p>
            <a:pPr lvl="0" algn="ctr"/>
            <a:r>
              <a:rPr lang="en-US" sz="1200" i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Late October 2014</a:t>
            </a:r>
            <a:endParaRPr lang="en-US" sz="1200" i="1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828800" y="5638800"/>
            <a:ext cx="21717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PB 13 Discussion of Emerging Strategy</a:t>
            </a:r>
          </a:p>
          <a:p>
            <a:pPr lvl="0" algn="ctr"/>
            <a:r>
              <a:rPr lang="en-US" sz="1200" i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November 2014</a:t>
            </a:r>
            <a:endParaRPr lang="en-US" sz="1200" i="1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4229100" y="5962650"/>
            <a:ext cx="762000" cy="342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ounded Rectangle 16"/>
          <p:cNvSpPr/>
          <p:nvPr/>
        </p:nvSpPr>
        <p:spPr>
          <a:xfrm>
            <a:off x="5143500" y="5486400"/>
            <a:ext cx="2196192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Finalize Strategy and Create Results-Based M&amp;E Framework</a:t>
            </a:r>
          </a:p>
          <a:p>
            <a:pPr lvl="0" algn="ctr"/>
            <a:r>
              <a:rPr lang="en-US" sz="1200" i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December 2014 – May 2015</a:t>
            </a:r>
            <a:endParaRPr lang="en-US" sz="1200" i="1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04800" y="1828800"/>
            <a:ext cx="20574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Structured PB and Observer Interviews</a:t>
            </a:r>
          </a:p>
          <a:p>
            <a:pPr algn="ctr"/>
            <a:r>
              <a:rPr lang="en-US" sz="1200" i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August 2014</a:t>
            </a:r>
            <a:endParaRPr lang="en-US" sz="1200" i="1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Right Arrow 23"/>
          <p:cNvSpPr/>
          <p:nvPr/>
        </p:nvSpPr>
        <p:spPr>
          <a:xfrm>
            <a:off x="2514600" y="2152650"/>
            <a:ext cx="762000" cy="342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ounded Rectangle 24"/>
          <p:cNvSpPr/>
          <p:nvPr/>
        </p:nvSpPr>
        <p:spPr>
          <a:xfrm>
            <a:off x="3429000" y="1828800"/>
            <a:ext cx="19050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Strategy Discussion Paper</a:t>
            </a:r>
          </a:p>
          <a:p>
            <a:pPr lvl="0" algn="ctr"/>
            <a:r>
              <a:rPr lang="en-US" sz="1200" i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Early September </a:t>
            </a:r>
            <a:r>
              <a:rPr lang="en-US" sz="1200" i="1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2014</a:t>
            </a:r>
          </a:p>
          <a:p>
            <a:pPr algn="ctr"/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6" name="Right Arrow 25"/>
          <p:cNvSpPr/>
          <p:nvPr/>
        </p:nvSpPr>
        <p:spPr>
          <a:xfrm>
            <a:off x="5562600" y="2152650"/>
            <a:ext cx="762000" cy="342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ounded Rectangle 26"/>
          <p:cNvSpPr/>
          <p:nvPr/>
        </p:nvSpPr>
        <p:spPr>
          <a:xfrm>
            <a:off x="6477000" y="1828800"/>
            <a:ext cx="20574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Online Stakeholder Consultation</a:t>
            </a:r>
          </a:p>
          <a:p>
            <a:pPr lvl="0" algn="ctr"/>
            <a:r>
              <a:rPr lang="en-US" sz="1200" i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September 2014</a:t>
            </a:r>
            <a:endParaRPr lang="en-US" sz="1200" i="1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3" name="Elbow Connector 2"/>
          <p:cNvCxnSpPr/>
          <p:nvPr/>
        </p:nvCxnSpPr>
        <p:spPr>
          <a:xfrm rot="5400000">
            <a:off x="3962400" y="304800"/>
            <a:ext cx="838200" cy="6172200"/>
          </a:xfrm>
          <a:prstGeom prst="bentConnector3">
            <a:avLst>
              <a:gd name="adj1" fmla="val 32857"/>
            </a:avLst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>
            <a:stCxn id="14" idx="2"/>
            <a:endCxn id="15" idx="0"/>
          </p:cNvCxnSpPr>
          <p:nvPr/>
        </p:nvCxnSpPr>
        <p:spPr>
          <a:xfrm rot="5400000">
            <a:off x="4867275" y="3000375"/>
            <a:ext cx="685800" cy="4591050"/>
          </a:xfrm>
          <a:prstGeom prst="bentConnector3">
            <a:avLst>
              <a:gd name="adj1" fmla="val 32857"/>
            </a:avLst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84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Strategy </a:t>
            </a:r>
            <a:r>
              <a:rPr lang="en-US" sz="3600" dirty="0"/>
              <a:t>Consultation Roadmap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Proposed Policy Board Decision:</a:t>
            </a:r>
          </a:p>
          <a:p>
            <a:pPr marL="457200" lvl="1" indent="0">
              <a:buNone/>
            </a:pPr>
            <a:endParaRPr lang="en-US" sz="2400" i="1" dirty="0" smtClean="0"/>
          </a:p>
          <a:p>
            <a:pPr marL="457200" lvl="1" indent="0">
              <a:buNone/>
            </a:pPr>
            <a:r>
              <a:rPr lang="en-US" sz="2400" i="1" u="sng" dirty="0" smtClean="0"/>
              <a:t>The Policy Board approves the roadmap presented at PB 12 and requests the </a:t>
            </a:r>
            <a:r>
              <a:rPr lang="en-US" sz="2400" i="1" u="sng" smtClean="0"/>
              <a:t>Agencies and Secretariat </a:t>
            </a:r>
            <a:r>
              <a:rPr lang="en-US" sz="2400" i="1" u="sng" dirty="0" smtClean="0"/>
              <a:t>to initiate the process as described in order to develop the UN-REDD Programme 2016 – 2020 Strategy and to bring a proposed strategy forward for discussion at PB 13.</a:t>
            </a:r>
          </a:p>
          <a:p>
            <a:pPr lvl="1"/>
            <a:endParaRPr lang="en-US" dirty="0" smtClean="0"/>
          </a:p>
          <a:p>
            <a:pPr algn="ctr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31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Closing Thoughts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en-US" sz="2400" i="1" u="sng" dirty="0" smtClean="0"/>
          </a:p>
          <a:p>
            <a:pPr marL="457200" lvl="1" indent="0">
              <a:buNone/>
            </a:pPr>
            <a:endParaRPr lang="en-US" sz="2400" i="1" u="sng" dirty="0"/>
          </a:p>
          <a:p>
            <a:pPr marL="457200" lvl="1" indent="0">
              <a:buNone/>
            </a:pPr>
            <a:endParaRPr lang="en-US" sz="2400" dirty="0" smtClean="0"/>
          </a:p>
          <a:p>
            <a:pPr marL="457200" lvl="1" indent="0">
              <a:buNone/>
            </a:pPr>
            <a:r>
              <a:rPr lang="en-US" sz="2400" dirty="0" smtClean="0"/>
              <a:t>“Some </a:t>
            </a:r>
            <a:r>
              <a:rPr lang="en-US" sz="2400" dirty="0"/>
              <a:t>people believe football is a matter of life and death, I am very disappointed with that attitude. I can assure you it is much, much more important than that</a:t>
            </a:r>
            <a:r>
              <a:rPr lang="en-US" sz="2400" dirty="0" smtClean="0"/>
              <a:t>.”</a:t>
            </a:r>
          </a:p>
          <a:p>
            <a:pPr marL="457200" lvl="1" indent="0">
              <a:buNone/>
            </a:pPr>
            <a:endParaRPr lang="en-US" sz="2400" dirty="0" smtClean="0"/>
          </a:p>
          <a:p>
            <a:pPr marL="457200" lvl="1" indent="0">
              <a:buNone/>
            </a:pPr>
            <a:r>
              <a:rPr lang="en-US" sz="2000" dirty="0" smtClean="0"/>
              <a:t>Bill </a:t>
            </a:r>
            <a:r>
              <a:rPr lang="en-US" sz="2000" dirty="0" err="1" smtClean="0"/>
              <a:t>Shankly</a:t>
            </a:r>
            <a:r>
              <a:rPr lang="en-US" sz="2000" dirty="0" smtClean="0"/>
              <a:t>, manager of Liverpool Football Club from 1959 – 1974 </a:t>
            </a:r>
            <a:r>
              <a:rPr lang="en-US" sz="2000" dirty="0"/>
              <a:t> </a:t>
            </a:r>
            <a:endParaRPr lang="en-US" sz="2000" dirty="0" smtClean="0"/>
          </a:p>
          <a:p>
            <a:pPr algn="ctr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18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/>
          <a:lstStyle/>
          <a:p>
            <a:endParaRPr lang="en-US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Mike Speirs</a:t>
            </a:r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Mike.Speirs@un-redd.org</a:t>
            </a:r>
            <a:endParaRPr lang="en-US" sz="18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18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b="1" dirty="0" smtClean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sz="1600" dirty="0" smtClean="0">
                <a:latin typeface="Helvetica" pitchFamily="34" charset="0"/>
                <a:hlinkClick r:id="rId2"/>
              </a:rPr>
              <a:t/>
            </a:r>
            <a:br>
              <a:rPr lang="en-US" sz="1600" dirty="0" smtClean="0">
                <a:latin typeface="Helvetica" pitchFamily="34" charset="0"/>
                <a:hlinkClick r:id="rId2"/>
              </a:rPr>
            </a:br>
            <a:r>
              <a:rPr lang="en-US" sz="16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600" dirty="0" smtClean="0">
                <a:latin typeface="Helvetica" pitchFamily="34" charset="0"/>
                <a:hlinkClick r:id="rId2"/>
              </a:rPr>
              <a:t>http://www.un-redd.org</a:t>
            </a:r>
            <a:endParaRPr lang="en-US" sz="16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33658</TotalTime>
  <Words>546</Words>
  <Application>Microsoft Office PowerPoint</Application>
  <PresentationFormat>On-screen Show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10_Custom Design</vt:lpstr>
      <vt:lpstr>PowerPoint Presentation</vt:lpstr>
      <vt:lpstr>Strategy Consultation Roadmap</vt:lpstr>
      <vt:lpstr>Strategy Consultation Roadmap</vt:lpstr>
      <vt:lpstr>Strategy Consultation Roadmap</vt:lpstr>
      <vt:lpstr>Strategy Consultation Roadmap</vt:lpstr>
      <vt:lpstr>Strategy Consultation Roadmap</vt:lpstr>
      <vt:lpstr>Closing Thoughts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Helena ERIKSSON</cp:lastModifiedBy>
  <cp:revision>142</cp:revision>
  <dcterms:created xsi:type="dcterms:W3CDTF">2012-09-11T07:20:24Z</dcterms:created>
  <dcterms:modified xsi:type="dcterms:W3CDTF">2014-07-10T12:56:11Z</dcterms:modified>
</cp:coreProperties>
</file>