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7" r:id="rId2"/>
    <p:sldId id="274" r:id="rId3"/>
    <p:sldId id="259" r:id="rId4"/>
    <p:sldId id="276" r:id="rId5"/>
    <p:sldId id="286" r:id="rId6"/>
    <p:sldId id="261" r:id="rId7"/>
    <p:sldId id="277" r:id="rId8"/>
    <p:sldId id="260" r:id="rId9"/>
    <p:sldId id="278" r:id="rId10"/>
    <p:sldId id="279" r:id="rId11"/>
    <p:sldId id="280" r:id="rId12"/>
    <p:sldId id="282" r:id="rId13"/>
    <p:sldId id="287" r:id="rId14"/>
    <p:sldId id="289" r:id="rId15"/>
    <p:sldId id="290" r:id="rId16"/>
    <p:sldId id="291" r:id="rId17"/>
    <p:sldId id="285" r:id="rId18"/>
    <p:sldId id="262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364" y="-10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289D0-6B41-4BC1-9892-B4169357327C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B383-BC83-4155-81EF-7BAD3BD968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9852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249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5236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0197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5236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04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17707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2894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5236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99526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962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1359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953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953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2254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113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113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1770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B383-BC83-4155-81EF-7BAD3BD968A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4385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CFBE-066C-4317-9E9F-A3CCE3F1B036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Survey Results and Introduction to Group-Work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Tsegaye Lemma</a:t>
            </a:r>
          </a:p>
          <a:p>
            <a:r>
              <a:rPr lang="en-US" dirty="0" smtClean="0"/>
              <a:t>Anti-corruption specialist, UNDP </a:t>
            </a:r>
            <a:endParaRPr lang="en-US" dirty="0"/>
          </a:p>
        </p:txBody>
      </p:sp>
      <p:pic>
        <p:nvPicPr>
          <p:cNvPr id="4" name="Picture 3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5" name="Picture 4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R_4 Loggers exert undue influence to exclude large areas of high value timber from areas designated for conservation</a:t>
            </a:r>
          </a:p>
          <a:p>
            <a:r>
              <a:rPr lang="en-US" b="1" dirty="0"/>
              <a:t>R_7 </a:t>
            </a:r>
            <a:r>
              <a:rPr lang="en-US" b="1" dirty="0">
                <a:solidFill>
                  <a:srgbClr val="000000"/>
                </a:solidFill>
              </a:rPr>
              <a:t>Project developers bribe public officials to ensure that the land areas they own are allocated to, or excluded from, REDD+ plans</a:t>
            </a:r>
          </a:p>
          <a:p>
            <a:r>
              <a:rPr lang="en-US" b="1" dirty="0">
                <a:solidFill>
                  <a:srgbClr val="000000"/>
                </a:solidFill>
              </a:rPr>
              <a:t>R_6 those responsible for managing REDD+ payments embezzle  REDD+ revenues</a:t>
            </a:r>
          </a:p>
          <a:p>
            <a:r>
              <a:rPr lang="en-US" b="1" dirty="0"/>
              <a:t>R_17 powerful individuals bribe or influence judges  addressing conflicts related to customary land issues</a:t>
            </a:r>
          </a:p>
          <a:p>
            <a:r>
              <a:rPr lang="en-US" b="1" dirty="0"/>
              <a:t>R_12 </a:t>
            </a:r>
            <a:r>
              <a:rPr lang="en-US" b="1" dirty="0">
                <a:solidFill>
                  <a:srgbClr val="000000"/>
                </a:solidFill>
              </a:rPr>
              <a:t>BDSs are designed behind closed doors to the disadvantage of deserving beneficiaries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R_10 </a:t>
            </a:r>
            <a:r>
              <a:rPr lang="en-US" b="1" dirty="0">
                <a:solidFill>
                  <a:srgbClr val="000000"/>
                </a:solidFill>
              </a:rPr>
              <a:t>powerful actors exert undue influence to obtain fraudulent licenses, land titles or carbon </a:t>
            </a:r>
            <a:r>
              <a:rPr lang="en-US" b="1" dirty="0" smtClean="0">
                <a:solidFill>
                  <a:srgbClr val="000000"/>
                </a:solidFill>
              </a:rPr>
              <a:t>rights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630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Republic of Congo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895" y="1560513"/>
            <a:ext cx="8058505" cy="5098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276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Republic of Congo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R_12 </a:t>
            </a:r>
            <a:r>
              <a:rPr lang="en-US" b="1" dirty="0">
                <a:solidFill>
                  <a:srgbClr val="000000"/>
                </a:solidFill>
              </a:rPr>
              <a:t>BDSs are designed behind closed doors to the disadvantage of deserving beneficiaries</a:t>
            </a:r>
          </a:p>
          <a:p>
            <a:r>
              <a:rPr lang="en-US" b="1" dirty="0"/>
              <a:t>R_17 powerful individuals bribe or influence judges  addressing conflicts related to customary land issues</a:t>
            </a:r>
          </a:p>
          <a:p>
            <a:r>
              <a:rPr lang="en-US" b="1" dirty="0"/>
              <a:t>R_13 political elites and the private sector agree to misrepresent national circumstances in a way that </a:t>
            </a:r>
            <a:r>
              <a:rPr lang="en-US" b="1" dirty="0" err="1"/>
              <a:t>favours</a:t>
            </a:r>
            <a:r>
              <a:rPr lang="en-US" b="1" dirty="0"/>
              <a:t> certain types of activities (such as plantations) </a:t>
            </a:r>
          </a:p>
          <a:p>
            <a:r>
              <a:rPr lang="en-US" b="1" dirty="0">
                <a:solidFill>
                  <a:srgbClr val="000000"/>
                </a:solidFill>
              </a:rPr>
              <a:t>R_14 actors involved in the carbon </a:t>
            </a:r>
            <a:r>
              <a:rPr lang="en-US" b="1" dirty="0" smtClean="0">
                <a:solidFill>
                  <a:srgbClr val="000000"/>
                </a:solidFill>
              </a:rPr>
              <a:t>MRV </a:t>
            </a:r>
            <a:r>
              <a:rPr lang="en-US" b="1" dirty="0">
                <a:solidFill>
                  <a:srgbClr val="000000"/>
                </a:solidFill>
              </a:rPr>
              <a:t>system manipulate the data to over-estimate the emission reductions 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R_5 </a:t>
            </a:r>
            <a:r>
              <a:rPr lang="en-US" b="1" dirty="0">
                <a:solidFill>
                  <a:srgbClr val="000000"/>
                </a:solidFill>
              </a:rPr>
              <a:t>Actors exert undue influence and bribery of public officials who are responsible for implementing REDD+ to ignore </a:t>
            </a:r>
            <a:r>
              <a:rPr lang="en-US" b="1" dirty="0" smtClean="0">
                <a:solidFill>
                  <a:srgbClr val="000000"/>
                </a:solidFill>
              </a:rPr>
              <a:t>breaches </a:t>
            </a:r>
            <a:r>
              <a:rPr lang="en-US" b="1" dirty="0">
                <a:solidFill>
                  <a:srgbClr val="000000"/>
                </a:solidFill>
              </a:rPr>
              <a:t>of REDD+ </a:t>
            </a:r>
            <a:r>
              <a:rPr lang="en-US" b="1" dirty="0" smtClean="0">
                <a:solidFill>
                  <a:srgbClr val="000000"/>
                </a:solidFill>
              </a:rPr>
              <a:t>regulations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63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Nigeria 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963" y="1322387"/>
            <a:ext cx="7712075" cy="553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7578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62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Nigeria </a:t>
            </a:r>
            <a:endParaRPr lang="en-US" sz="36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476250" y="1753914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R_10 powerful actors exert undue influence to obtain fraudulent licenses, land titles or carbon rights</a:t>
            </a:r>
          </a:p>
          <a:p>
            <a:r>
              <a:rPr lang="en-US" b="1" dirty="0"/>
              <a:t>R_13 political elites and the private sector agree to misrepresent national circumstances in a way that </a:t>
            </a:r>
            <a:r>
              <a:rPr lang="en-US" b="1" dirty="0" err="1"/>
              <a:t>favours</a:t>
            </a:r>
            <a:r>
              <a:rPr lang="en-US" b="1" dirty="0"/>
              <a:t> certain types of activities (such as plantations) 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b="1" dirty="0"/>
              <a:t>R_17 powerful individuals bribe or influence judges  addressing conflicts related to customary land issues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R_3 </a:t>
            </a:r>
            <a:r>
              <a:rPr lang="en-US" b="1" dirty="0">
                <a:solidFill>
                  <a:srgbClr val="000000"/>
                </a:solidFill>
              </a:rPr>
              <a:t>Powerful individuals influencing the design of the overall national REDD+ framework to benefit from it</a:t>
            </a:r>
          </a:p>
          <a:p>
            <a:r>
              <a:rPr lang="en-US" b="1" dirty="0">
                <a:solidFill>
                  <a:srgbClr val="000000"/>
                </a:solidFill>
              </a:rPr>
              <a:t>R_4 Loggers exert undue influence to exclude large areas of high value timber from areas designated for </a:t>
            </a:r>
            <a:r>
              <a:rPr lang="en-US" b="1" dirty="0" smtClean="0">
                <a:solidFill>
                  <a:srgbClr val="000000"/>
                </a:solidFill>
              </a:rPr>
              <a:t>conservation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61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Kenya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60513"/>
            <a:ext cx="8003845" cy="506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2704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Kenya</a:t>
            </a:r>
            <a:endParaRPr lang="fr-CH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769620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R_8 : powerful actors exert due influence and/or bribe public officials to create fraudulent  licenses, land titles and carbon rights attributed to them instead of the appropriate rights holders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R_5 Actors exert undue influence and bribery of public officials who are responsible for implementing REDD+ to ignore breaches of REDD+ regulations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R_4 Loggers exert undue influence to exclude large areas of high value timber from areas designated for conservation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R_9 : political elites exert undue influence to link carbon rights to state ownership of forests thus excluding any claims to carbon rights by those holding or asserting customary tenure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R_6 those responsible for managing REDD+ payments embezzle  REDD+ revenues</a:t>
            </a:r>
          </a:p>
          <a:p>
            <a:endParaRPr lang="en-US" b="1" dirty="0" smtClean="0"/>
          </a:p>
          <a:p>
            <a:r>
              <a:rPr lang="en-US" b="1" dirty="0" smtClean="0"/>
              <a:t>R_12 </a:t>
            </a:r>
            <a:r>
              <a:rPr lang="en-US" b="1" dirty="0" smtClean="0">
                <a:solidFill>
                  <a:srgbClr val="000000"/>
                </a:solidFill>
              </a:rPr>
              <a:t>BDSs are designed behind closed doors to the disadvantage of deserving beneficiaries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R_7 </a:t>
            </a:r>
            <a:r>
              <a:rPr lang="en-US" b="1" dirty="0">
                <a:solidFill>
                  <a:srgbClr val="000000"/>
                </a:solidFill>
              </a:rPr>
              <a:t>Project developers bribe public officials to ensure that the land areas they own are allocated to, or excluded from, REDD+ plans</a:t>
            </a:r>
          </a:p>
          <a:p>
            <a:r>
              <a:rPr lang="en-US" b="1" dirty="0">
                <a:solidFill>
                  <a:srgbClr val="000000"/>
                </a:solidFill>
              </a:rPr>
              <a:t>R_10 powerful actors exert undue influence to obtain fraudulent licenses, land titles or carbon rights</a:t>
            </a:r>
          </a:p>
          <a:p>
            <a:r>
              <a:rPr lang="en-US" b="1" dirty="0">
                <a:solidFill>
                  <a:srgbClr val="000000"/>
                </a:solidFill>
              </a:rPr>
              <a:t>R_16 project developers, logging companies or local elites bribe public officials to register the carbon rights over particular parcels of land in the name of the corrupt actor 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R_4 </a:t>
            </a:r>
            <a:r>
              <a:rPr lang="en-US" b="1" dirty="0">
                <a:solidFill>
                  <a:srgbClr val="000000"/>
                </a:solidFill>
              </a:rPr>
              <a:t>Loggers exert undue influence to exclude large areas of high value timber from areas designated for </a:t>
            </a:r>
            <a:r>
              <a:rPr lang="en-US" b="1" dirty="0" smtClean="0">
                <a:solidFill>
                  <a:srgbClr val="000000"/>
                </a:solidFill>
              </a:rPr>
              <a:t>conservation</a:t>
            </a:r>
          </a:p>
          <a:p>
            <a:r>
              <a:rPr lang="en-US" b="1" dirty="0">
                <a:solidFill>
                  <a:srgbClr val="000000"/>
                </a:solidFill>
              </a:rPr>
              <a:t>R_5 Actors exert undue influence and bribery of public officials who are responsible for implementing REDD+ to ignore breaches of REDD+ </a:t>
            </a:r>
            <a:r>
              <a:rPr lang="en-US" b="1" dirty="0" smtClean="0">
                <a:solidFill>
                  <a:srgbClr val="000000"/>
                </a:solidFill>
              </a:rPr>
              <a:t>regulations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15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6096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Discussions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8194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have grouped countries according to:</a:t>
            </a:r>
          </a:p>
          <a:p>
            <a:endParaRPr lang="en-US" sz="2400" dirty="0"/>
          </a:p>
          <a:p>
            <a:pPr marL="457200" indent="-457200">
              <a:buAutoNum type="alphaLcParenR"/>
            </a:pPr>
            <a:r>
              <a:rPr lang="en-US" sz="2400" dirty="0" smtClean="0"/>
              <a:t>Similarity in “risk profiles”</a:t>
            </a:r>
          </a:p>
          <a:p>
            <a:pPr marL="457200" indent="-457200">
              <a:buAutoNum type="alphaLcParenR"/>
            </a:pPr>
            <a:r>
              <a:rPr lang="en-US" sz="2400" dirty="0" smtClean="0"/>
              <a:t>Geography</a:t>
            </a:r>
          </a:p>
          <a:p>
            <a:pPr marL="457200" indent="-457200">
              <a:buAutoNum type="alphaLcParenR"/>
            </a:pPr>
            <a:r>
              <a:rPr lang="en-US" sz="2400" dirty="0" smtClean="0"/>
              <a:t>Equality in numbers!</a:t>
            </a:r>
          </a:p>
          <a:p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685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Discussions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-76200" y="1676400"/>
            <a:ext cx="8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Group 1</a:t>
            </a:r>
            <a:r>
              <a:rPr lang="en-US" sz="2000" dirty="0"/>
              <a:t> </a:t>
            </a:r>
            <a:r>
              <a:rPr lang="en-US" sz="2000" dirty="0" smtClean="0"/>
              <a:t>in </a:t>
            </a:r>
            <a:r>
              <a:rPr lang="en-US" sz="2000" dirty="0" smtClean="0"/>
              <a:t>room </a:t>
            </a:r>
            <a:r>
              <a:rPr lang="en-US" sz="2000" b="1" dirty="0" smtClean="0"/>
              <a:t>Kafue</a:t>
            </a: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Zambia</a:t>
            </a:r>
          </a:p>
          <a:p>
            <a:r>
              <a:rPr lang="en-US" sz="2000" dirty="0" smtClean="0"/>
              <a:t>Group 2 in </a:t>
            </a:r>
            <a:r>
              <a:rPr lang="en-US" sz="2000" dirty="0" smtClean="0"/>
              <a:t>room </a:t>
            </a:r>
            <a:r>
              <a:rPr lang="en-US" sz="2000" b="1" dirty="0" smtClean="0"/>
              <a:t>Luangwa</a:t>
            </a: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DRC</a:t>
            </a:r>
          </a:p>
          <a:p>
            <a:r>
              <a:rPr lang="en-US" sz="2000" dirty="0" smtClean="0"/>
              <a:t>Group 3 in </a:t>
            </a:r>
            <a:r>
              <a:rPr lang="en-US" sz="2000" dirty="0" smtClean="0"/>
              <a:t>room </a:t>
            </a:r>
            <a:r>
              <a:rPr lang="en-US" sz="2000" b="1" dirty="0" err="1" smtClean="0"/>
              <a:t>Chambeshi</a:t>
            </a: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Republic of Congo</a:t>
            </a:r>
          </a:p>
          <a:p>
            <a:r>
              <a:rPr lang="en-US" sz="2000" dirty="0" smtClean="0"/>
              <a:t>Group 4 in </a:t>
            </a:r>
            <a:r>
              <a:rPr lang="en-US" sz="2000" dirty="0" smtClean="0"/>
              <a:t>room </a:t>
            </a:r>
            <a:r>
              <a:rPr lang="en-US" sz="2000" b="1" dirty="0" smtClean="0"/>
              <a:t>Zambezi </a:t>
            </a:r>
            <a:endParaRPr lang="en-US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Nigeria</a:t>
            </a:r>
          </a:p>
          <a:p>
            <a:r>
              <a:rPr lang="en-US" sz="2000" dirty="0" smtClean="0"/>
              <a:t>Group </a:t>
            </a:r>
            <a:r>
              <a:rPr lang="en-US" sz="2000" dirty="0"/>
              <a:t>5 </a:t>
            </a:r>
            <a:r>
              <a:rPr lang="en-US" sz="2000" dirty="0" smtClean="0"/>
              <a:t>in room </a:t>
            </a:r>
            <a:r>
              <a:rPr lang="en-US" sz="2000" b="1" dirty="0"/>
              <a:t>Zambezi </a:t>
            </a:r>
            <a:endParaRPr lang="en-US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Kenya</a:t>
            </a:r>
          </a:p>
          <a:p>
            <a:r>
              <a:rPr lang="en-US" sz="2000" dirty="0" smtClean="0"/>
              <a:t>Free-floating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Ethiopia and Tanzania</a:t>
            </a:r>
            <a:endParaRPr lang="en-US" sz="20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276600" y="1894840"/>
          <a:ext cx="5791200" cy="3439160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  <a:gridCol w="1447800"/>
                <a:gridCol w="1447800"/>
              </a:tblGrid>
              <a:tr h="57404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</a:t>
                      </a: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risks (identified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 survey)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</a:t>
                      </a: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taken, for each risk)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 (for each risk or aggregated)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 (for each action)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296160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1.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2.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3.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4.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0188" y="276225"/>
            <a:ext cx="8682037" cy="630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3107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“Biggies”!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9446079"/>
              </p:ext>
            </p:extLst>
          </p:nvPr>
        </p:nvGraphicFramePr>
        <p:xfrm>
          <a:off x="381000" y="1828800"/>
          <a:ext cx="8534400" cy="4856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8175"/>
                <a:gridCol w="1821951"/>
                <a:gridCol w="1534274"/>
              </a:tblGrid>
              <a:tr h="5831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Likelihood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 Impact</a:t>
                      </a:r>
                      <a:endParaRPr lang="en-US" dirty="0"/>
                    </a:p>
                  </a:txBody>
                  <a:tcPr/>
                </a:tc>
              </a:tr>
              <a:tr h="7668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R_12 BDSs are designed behind closed doors to the disadvantage of deserving beneficiaries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5022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R_7 Project developers or interest groups bribe public officials to ensure that the land areas they own are allocated to, or excluded from, REDD+ plans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668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R_4 Loggers exert undue influence to exclude large areas of high value timber from areas designated for conservation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668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R_3 Powerful individuals influencing the design of the overall national REDD+ framework to benefit from 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668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R_10 powerful actors exert undue influence to obtain fraudulent licenses, land titles or carbon rights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“Biggies”!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1833407"/>
              </p:ext>
            </p:extLst>
          </p:nvPr>
        </p:nvGraphicFramePr>
        <p:xfrm>
          <a:off x="381000" y="1828800"/>
          <a:ext cx="85344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8175"/>
                <a:gridCol w="1821951"/>
                <a:gridCol w="1534274"/>
              </a:tblGrid>
              <a:tr h="6157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 Likelihood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 Impact</a:t>
                      </a:r>
                      <a:endParaRPr lang="en-US" dirty="0"/>
                    </a:p>
                  </a:txBody>
                  <a:tcPr/>
                </a:tc>
              </a:tr>
              <a:tr h="8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R_16 </a:t>
                      </a:r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Actors bribe public officials to register the carbon rights in the name of the corrupt actor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275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R_6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those responsible for managing REDD+ payments embezzle  REDD+ revenues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89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R_18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Project developers attempt to bribe public officials to falsify claimed emission reductions from projects and therefore to secure additional revenues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689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R_8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public actors intentionally distort information related to the distribution of benefits from REDD+ revenues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097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R_11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political elites exert undue influence to link carbon rights to State ownership of forests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44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Project developers fail to disclose to participants full revenue accruing from sale of credits </a:t>
            </a:r>
          </a:p>
          <a:p>
            <a:r>
              <a:rPr lang="en-US" dirty="0"/>
              <a:t>Project developers intentionally develop benefit distribution models that </a:t>
            </a:r>
            <a:r>
              <a:rPr lang="en-US" dirty="0" err="1"/>
              <a:t>favour</a:t>
            </a:r>
            <a:r>
              <a:rPr lang="en-US" dirty="0"/>
              <a:t> certain participants</a:t>
            </a:r>
          </a:p>
          <a:p>
            <a:r>
              <a:rPr lang="en-US" dirty="0"/>
              <a:t>For a country to completely miss the opportunity to participate in the scheme because of all of the above creating conflicts</a:t>
            </a:r>
          </a:p>
          <a:p>
            <a:r>
              <a:rPr lang="en-US" dirty="0"/>
              <a:t>Community elites could divert community benefits. Civil Society agents can abuse their privileges and work against the community interest and the general REDD </a:t>
            </a:r>
            <a:r>
              <a:rPr lang="en-US" dirty="0" smtClean="0"/>
              <a:t>goal</a:t>
            </a:r>
            <a:endParaRPr lang="en-US" dirty="0"/>
          </a:p>
          <a:p>
            <a:r>
              <a:rPr lang="en-US" dirty="0"/>
              <a:t>Displacement and grabbing of land from the poor communities</a:t>
            </a:r>
          </a:p>
        </p:txBody>
      </p:sp>
    </p:spTree>
    <p:extLst>
      <p:ext uri="{BB962C8B-B14F-4D97-AF65-F5344CB8AC3E}">
        <p14:creationId xmlns:p14="http://schemas.microsoft.com/office/powerpoint/2010/main" xmlns="" val="13077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Preliminary Country </a:t>
            </a:r>
            <a:r>
              <a:rPr lang="en-US" dirty="0" smtClean="0"/>
              <a:t>Results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762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Zambia</a:t>
            </a:r>
            <a:endParaRPr lang="en-US" sz="36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08331"/>
            <a:ext cx="8477250" cy="5372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002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62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Zambia</a:t>
            </a:r>
            <a:endParaRPr lang="en-US" sz="36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476250" y="1753914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R_12 </a:t>
            </a:r>
            <a:r>
              <a:rPr lang="en-US" b="1" dirty="0">
                <a:solidFill>
                  <a:srgbClr val="000000"/>
                </a:solidFill>
              </a:rPr>
              <a:t>BDSs are designed behind closed doors to the disadvantage of deserving beneficiaries</a:t>
            </a:r>
          </a:p>
          <a:p>
            <a:r>
              <a:rPr lang="en-US" b="1" dirty="0">
                <a:solidFill>
                  <a:srgbClr val="000000"/>
                </a:solidFill>
              </a:rPr>
              <a:t>R_3 Powerful individuals influencing the design of the overall national REDD+ framework to benefit from it</a:t>
            </a:r>
          </a:p>
          <a:p>
            <a:r>
              <a:rPr lang="en-US" b="1" dirty="0">
                <a:solidFill>
                  <a:srgbClr val="000000"/>
                </a:solidFill>
              </a:rPr>
              <a:t>R_10 powerful actors exert undue influence to obtain fraudulent licenses, land titles or carbon rights</a:t>
            </a:r>
          </a:p>
          <a:p>
            <a:r>
              <a:rPr lang="en-US" b="1" dirty="0" smtClean="0"/>
              <a:t>R_7 </a:t>
            </a:r>
            <a:r>
              <a:rPr lang="en-US" b="1" dirty="0">
                <a:solidFill>
                  <a:srgbClr val="000000"/>
                </a:solidFill>
              </a:rPr>
              <a:t>Project developers bribe public officials to ensure that the land areas they own are allocated to, or excluded from, REDD+ plans</a:t>
            </a:r>
          </a:p>
          <a:p>
            <a:r>
              <a:rPr lang="en-US" b="1" dirty="0"/>
              <a:t>R_13 political elites and the private sector agree to misrepresent national circumstances in a way that </a:t>
            </a:r>
            <a:r>
              <a:rPr lang="en-US" b="1" dirty="0" err="1"/>
              <a:t>favours</a:t>
            </a:r>
            <a:r>
              <a:rPr lang="en-US" b="1" dirty="0"/>
              <a:t> certain types of activities (such as plantations) 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DRC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38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645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1054</Words>
  <Application>Microsoft Office PowerPoint</Application>
  <PresentationFormat>On-screen Show (4:3)</PresentationFormat>
  <Paragraphs>140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Survey Results and Introduction to Group-Work</vt:lpstr>
      <vt:lpstr>Slide 2</vt:lpstr>
      <vt:lpstr>The “Biggies”!</vt:lpstr>
      <vt:lpstr>The “Biggies”!</vt:lpstr>
      <vt:lpstr>Additional Risks</vt:lpstr>
      <vt:lpstr>Preliminary Country Results </vt:lpstr>
      <vt:lpstr>Slide 7</vt:lpstr>
      <vt:lpstr>Slide 8</vt:lpstr>
      <vt:lpstr>DRC</vt:lpstr>
      <vt:lpstr>DRC</vt:lpstr>
      <vt:lpstr>Republic of Congo</vt:lpstr>
      <vt:lpstr>Republic of Congo</vt:lpstr>
      <vt:lpstr>Nigeria </vt:lpstr>
      <vt:lpstr>Slide 14</vt:lpstr>
      <vt:lpstr>Kenya</vt:lpstr>
      <vt:lpstr>Kenya</vt:lpstr>
      <vt:lpstr>Global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timothy.boyle</dc:creator>
  <cp:lastModifiedBy>Estelle Fach</cp:lastModifiedBy>
  <cp:revision>27</cp:revision>
  <dcterms:created xsi:type="dcterms:W3CDTF">2011-10-19T04:44:52Z</dcterms:created>
  <dcterms:modified xsi:type="dcterms:W3CDTF">2012-05-01T11:38:30Z</dcterms:modified>
</cp:coreProperties>
</file>