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4" r:id="rId3"/>
    <p:sldId id="259" r:id="rId4"/>
    <p:sldId id="257" r:id="rId5"/>
    <p:sldId id="263" r:id="rId6"/>
    <p:sldId id="262" r:id="rId7"/>
    <p:sldId id="261" r:id="rId8"/>
    <p:sldId id="266" r:id="rId9"/>
    <p:sldId id="271" r:id="rId10"/>
    <p:sldId id="268" r:id="rId11"/>
    <p:sldId id="269" r:id="rId12"/>
    <p:sldId id="270" r:id="rId13"/>
    <p:sldId id="272" r:id="rId1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93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1459D6-485F-4891-8477-E973E6E0DC34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954DE94-0370-4C3B-A9A8-34864CB413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310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BC9E85C-1B76-4298-BDF0-DF54197E4265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5663824-5996-434A-9561-7AAA092FFA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26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D9F9E-83BF-448D-BD4D-0371287A469E}" type="datetimeFigureOut">
              <a:rPr lang="en-US" smtClean="0"/>
              <a:pPr/>
              <a:t>25-Apr-12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F5EA-A826-4760-BD51-9A01BC9E2EB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2533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Zambia’s Experience in Promoting Participation, Transparency and Accountability in the Forestry Sector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24 April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929618" cy="285752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Presented by: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Deuteronomy Kasaro, </a:t>
            </a:r>
            <a:r>
              <a:rPr lang="en-ZA" dirty="0" smtClean="0">
                <a:solidFill>
                  <a:schemeClr val="tx1"/>
                </a:solidFill>
              </a:rPr>
              <a:t>National REDD+ coordinator </a:t>
            </a:r>
          </a:p>
          <a:p>
            <a:pPr algn="l"/>
            <a:r>
              <a:rPr lang="en-ZA" dirty="0" smtClean="0">
                <a:solidFill>
                  <a:schemeClr val="tx1"/>
                </a:solidFill>
              </a:rPr>
              <a:t>Forestry Department, Ministry of Land, Natural Resources and Environmental Protection, Zambia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and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Festus </a:t>
            </a:r>
            <a:r>
              <a:rPr lang="en-US" dirty="0" err="1" smtClean="0">
                <a:solidFill>
                  <a:schemeClr val="tx1"/>
                </a:solidFill>
              </a:rPr>
              <a:t>Chipungu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ZA" dirty="0" smtClean="0">
                <a:solidFill>
                  <a:schemeClr val="tx1"/>
                </a:solidFill>
              </a:rPr>
              <a:t>Director </a:t>
            </a:r>
          </a:p>
          <a:p>
            <a:pPr algn="l"/>
            <a:r>
              <a:rPr lang="en-ZA" dirty="0" smtClean="0">
                <a:solidFill>
                  <a:schemeClr val="tx1"/>
                </a:solidFill>
              </a:rPr>
              <a:t>Community Education Department, Anti Corruption Commission, Zambia	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57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CORRUPTION VULNERABLE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Bidding process for </a:t>
            </a:r>
            <a:r>
              <a:rPr lang="en-US" dirty="0" smtClean="0"/>
              <a:t>concessions for harvesting hardwood especially in Western, Southern and North Western Provinces of Zambia</a:t>
            </a:r>
          </a:p>
          <a:p>
            <a:pPr lvl="0"/>
            <a:r>
              <a:rPr lang="en-US" dirty="0" smtClean="0"/>
              <a:t>Acquisition of land rights </a:t>
            </a:r>
            <a:r>
              <a:rPr lang="en-US" smtClean="0"/>
              <a:t>through traditional </a:t>
            </a:r>
            <a:r>
              <a:rPr lang="en-US" dirty="0" smtClean="0"/>
              <a:t>systems</a:t>
            </a:r>
            <a:endParaRPr lang="en-US" dirty="0"/>
          </a:p>
          <a:p>
            <a:pPr lvl="0"/>
            <a:r>
              <a:rPr lang="en-US" dirty="0" smtClean="0"/>
              <a:t>Declaring </a:t>
            </a:r>
            <a:r>
              <a:rPr lang="en-US" dirty="0"/>
              <a:t>timber </a:t>
            </a:r>
            <a:r>
              <a:rPr lang="en-US" dirty="0" smtClean="0"/>
              <a:t>volumes, cutting </a:t>
            </a:r>
            <a:r>
              <a:rPr lang="en-US" dirty="0"/>
              <a:t>outside timber areas </a:t>
            </a:r>
            <a:r>
              <a:rPr lang="en-US" dirty="0" smtClean="0"/>
              <a:t>and tax evasion</a:t>
            </a:r>
          </a:p>
          <a:p>
            <a:pPr lvl="0"/>
            <a:r>
              <a:rPr lang="en-US" dirty="0" smtClean="0"/>
              <a:t>Exporting of unprocessed timber</a:t>
            </a:r>
          </a:p>
          <a:p>
            <a:pPr lvl="0"/>
            <a:r>
              <a:rPr lang="en-US" dirty="0" smtClean="0"/>
              <a:t>Exploiting of the forest for charcoal and exporting of Charcoal</a:t>
            </a:r>
            <a:endParaRPr lang="en-US" dirty="0"/>
          </a:p>
          <a:p>
            <a:r>
              <a:rPr lang="en-US" dirty="0" smtClean="0"/>
              <a:t>Issuing  </a:t>
            </a:r>
            <a:r>
              <a:rPr lang="en-US" dirty="0"/>
              <a:t>of </a:t>
            </a:r>
            <a:r>
              <a:rPr lang="en-US" dirty="0" smtClean="0"/>
              <a:t>permits and licenses.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70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CORRUPTION IN THE FOREST 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Dishonesty</a:t>
            </a:r>
            <a:r>
              <a:rPr lang="en-US" dirty="0"/>
              <a:t>, </a:t>
            </a:r>
            <a:r>
              <a:rPr lang="en-US" dirty="0" smtClean="0"/>
              <a:t>greed, desire </a:t>
            </a:r>
            <a:r>
              <a:rPr lang="en-US" dirty="0"/>
              <a:t>for personal wealth etc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Exclusion </a:t>
            </a:r>
            <a:r>
              <a:rPr lang="en-US" sz="3500" dirty="0"/>
              <a:t>of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 public from decision making process due to lack of information, resources, capacity and influence</a:t>
            </a:r>
          </a:p>
          <a:p>
            <a:pPr lvl="0"/>
            <a:r>
              <a:rPr lang="en-US" dirty="0" smtClean="0"/>
              <a:t>High monetary returns from corruption and the  evading of  statutory obligations</a:t>
            </a:r>
          </a:p>
          <a:p>
            <a:pPr lvl="0"/>
            <a:r>
              <a:rPr lang="en-US" dirty="0" smtClean="0"/>
              <a:t>High demand for cheap timber by the International Market.</a:t>
            </a:r>
          </a:p>
          <a:p>
            <a:r>
              <a:rPr lang="en-US" dirty="0"/>
              <a:t>Appointment of officials to high level positions who make decisions in </a:t>
            </a:r>
            <a:r>
              <a:rPr lang="en-US" dirty="0" smtClean="0"/>
              <a:t>favor </a:t>
            </a:r>
            <a:r>
              <a:rPr lang="en-US" dirty="0"/>
              <a:t>of </a:t>
            </a:r>
            <a:r>
              <a:rPr lang="en-US" dirty="0" smtClean="0"/>
              <a:t>the appointing authorities</a:t>
            </a:r>
          </a:p>
        </p:txBody>
      </p:sp>
    </p:spTree>
    <p:extLst>
      <p:ext uri="{BB962C8B-B14F-4D97-AF65-F5344CB8AC3E}">
        <p14:creationId xmlns:p14="http://schemas.microsoft.com/office/powerpoint/2010/main" val="272887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ZAMBIA’S EFFORTS IN COMBATING CORRUPTION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Campaigns involving   civil society organizations</a:t>
            </a:r>
          </a:p>
          <a:p>
            <a:r>
              <a:rPr lang="en-US" dirty="0" smtClean="0"/>
              <a:t>Educational programs targeting Traditional rulers</a:t>
            </a:r>
          </a:p>
          <a:p>
            <a:r>
              <a:rPr lang="en-US" dirty="0" smtClean="0"/>
              <a:t>Reengineering of cultural and traditional beliefs and practices which promote corruption. </a:t>
            </a:r>
          </a:p>
          <a:p>
            <a:r>
              <a:rPr lang="en-US" dirty="0" smtClean="0"/>
              <a:t>Corruption prevention interventions which include setting up of integrity committees, operating system reforms, participative monitoring of vulnerable operations</a:t>
            </a:r>
          </a:p>
          <a:p>
            <a:r>
              <a:rPr lang="en-US" dirty="0" smtClean="0"/>
              <a:t>Investigating and prosecuting perpetrators of  crimes</a:t>
            </a:r>
          </a:p>
          <a:p>
            <a:r>
              <a:rPr lang="en-US" dirty="0" smtClean="0"/>
              <a:t>Signing </a:t>
            </a:r>
            <a:r>
              <a:rPr lang="en-US" dirty="0" err="1" smtClean="0"/>
              <a:t>MoU</a:t>
            </a:r>
            <a:r>
              <a:rPr lang="en-US" dirty="0" smtClean="0"/>
              <a:t> with AG’s office or the sharing of information</a:t>
            </a:r>
          </a:p>
          <a:p>
            <a:r>
              <a:rPr lang="en-US" dirty="0" smtClean="0"/>
              <a:t>Integrating governance issues in the school syllabus.</a:t>
            </a:r>
          </a:p>
        </p:txBody>
      </p:sp>
    </p:spTree>
    <p:extLst>
      <p:ext uri="{BB962C8B-B14F-4D97-AF65-F5344CB8AC3E}">
        <p14:creationId xmlns:p14="http://schemas.microsoft.com/office/powerpoint/2010/main" val="111895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NEW DEVELOPMENTS STRENGTHENING THE FIGHT AGAINST CORRUPTION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Enactment of the Public Interest disclosure Act (whistle blower protection)</a:t>
            </a:r>
          </a:p>
          <a:p>
            <a:r>
              <a:rPr lang="en-US" dirty="0" smtClean="0"/>
              <a:t>Enactment of the Forfeiture of the proceeds of Crime Act</a:t>
            </a:r>
          </a:p>
          <a:p>
            <a:r>
              <a:rPr lang="en-US" dirty="0" smtClean="0"/>
              <a:t>Restoration of the Abuse of office and possession of unexplained property provisions in the law.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8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600" b="1" dirty="0" smtClean="0"/>
              <a:t>Forest Resources in Zambia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785813"/>
            <a:ext cx="6215063" cy="5857875"/>
          </a:xfrm>
        </p:spPr>
        <p:txBody>
          <a:bodyPr rtlCol="0">
            <a:normAutofit fontScale="70000" lnSpcReduction="2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Zambia surface land area is </a:t>
            </a:r>
            <a:r>
              <a:rPr lang="en-US" b="1" dirty="0" smtClean="0"/>
              <a:t>752,614Km</a:t>
            </a:r>
            <a:r>
              <a:rPr lang="en-US" b="1" baseline="30000" dirty="0" smtClean="0"/>
              <a:t>2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Forests cover about </a:t>
            </a:r>
            <a:r>
              <a:rPr lang="en-US" b="1" dirty="0" smtClean="0"/>
              <a:t>49.9 million ha </a:t>
            </a:r>
            <a:r>
              <a:rPr lang="en-US" dirty="0" smtClean="0"/>
              <a:t>(66% of land cover),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forest vegetation type is mainly  </a:t>
            </a:r>
            <a:r>
              <a:rPr lang="en-US" dirty="0" err="1" smtClean="0"/>
              <a:t>Miombo</a:t>
            </a:r>
            <a:r>
              <a:rPr lang="en-US" dirty="0" smtClean="0"/>
              <a:t> (</a:t>
            </a:r>
            <a:r>
              <a:rPr lang="en-US" b="1" dirty="0" smtClean="0"/>
              <a:t>Semi-evergreen forests</a:t>
            </a:r>
            <a:r>
              <a:rPr lang="en-US" dirty="0" smtClean="0"/>
              <a:t>); </a:t>
            </a:r>
            <a:r>
              <a:rPr lang="en-US" dirty="0" err="1" smtClean="0"/>
              <a:t>Baikiaea</a:t>
            </a:r>
            <a:r>
              <a:rPr lang="en-US" dirty="0" smtClean="0"/>
              <a:t>, </a:t>
            </a:r>
            <a:r>
              <a:rPr lang="en-US" dirty="0" err="1" smtClean="0"/>
              <a:t>Munga</a:t>
            </a:r>
            <a:r>
              <a:rPr lang="en-US" dirty="0" smtClean="0"/>
              <a:t>, </a:t>
            </a:r>
            <a:r>
              <a:rPr lang="en-US" dirty="0" err="1" smtClean="0"/>
              <a:t>Mopane</a:t>
            </a:r>
            <a:r>
              <a:rPr lang="en-US" dirty="0" smtClean="0"/>
              <a:t>, Kalahari woodlands (</a:t>
            </a:r>
            <a:r>
              <a:rPr lang="en-US" b="1" dirty="0" smtClean="0"/>
              <a:t>Deciduous Forests</a:t>
            </a:r>
            <a:r>
              <a:rPr lang="en-US" dirty="0" smtClean="0"/>
              <a:t>), </a:t>
            </a:r>
            <a:r>
              <a:rPr lang="en-US" dirty="0" err="1" smtClean="0"/>
              <a:t>Ripian</a:t>
            </a:r>
            <a:r>
              <a:rPr lang="en-US" dirty="0" smtClean="0"/>
              <a:t>, Swap, </a:t>
            </a:r>
            <a:r>
              <a:rPr lang="en-US" dirty="0" err="1" smtClean="0"/>
              <a:t>Parinari</a:t>
            </a:r>
            <a:r>
              <a:rPr lang="en-US" dirty="0" smtClean="0"/>
              <a:t>, </a:t>
            </a:r>
            <a:r>
              <a:rPr lang="en-US" dirty="0" err="1" smtClean="0"/>
              <a:t>Itigi</a:t>
            </a:r>
            <a:r>
              <a:rPr lang="en-US" dirty="0" smtClean="0"/>
              <a:t>, Lake basin </a:t>
            </a:r>
            <a:r>
              <a:rPr lang="en-US" dirty="0" err="1" smtClean="0"/>
              <a:t>Chipya</a:t>
            </a:r>
            <a:r>
              <a:rPr lang="en-US" dirty="0" smtClean="0"/>
              <a:t> (</a:t>
            </a:r>
            <a:r>
              <a:rPr lang="en-US" b="1" dirty="0" smtClean="0"/>
              <a:t>Evergreen forests</a:t>
            </a:r>
            <a:r>
              <a:rPr lang="en-US" dirty="0" smtClean="0"/>
              <a:t>), </a:t>
            </a:r>
            <a:r>
              <a:rPr lang="en-US" dirty="0" err="1" smtClean="0"/>
              <a:t>Termitary</a:t>
            </a:r>
            <a:r>
              <a:rPr lang="en-US" dirty="0" smtClean="0"/>
              <a:t> associated bushes (</a:t>
            </a:r>
            <a:r>
              <a:rPr lang="en-US" b="1" dirty="0" smtClean="0"/>
              <a:t>Shrub thickets</a:t>
            </a:r>
            <a:r>
              <a:rPr lang="en-US" dirty="0" smtClean="0"/>
              <a:t>), </a:t>
            </a:r>
            <a:r>
              <a:rPr lang="en-US" b="1" dirty="0" smtClean="0"/>
              <a:t>grasslands</a:t>
            </a:r>
            <a:r>
              <a:rPr lang="en-US" dirty="0" smtClean="0"/>
              <a:t>, </a:t>
            </a:r>
            <a:r>
              <a:rPr lang="en-US" b="1" dirty="0" smtClean="0"/>
              <a:t>wooded grasslands.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Plantations cover about </a:t>
            </a:r>
            <a:r>
              <a:rPr lang="en-US" b="1" dirty="0" smtClean="0"/>
              <a:t>61,000 ha </a:t>
            </a:r>
            <a:r>
              <a:rPr lang="en-US" dirty="0" smtClean="0"/>
              <a:t>( 7,000 ha by the Forestry Department and </a:t>
            </a:r>
            <a:r>
              <a:rPr lang="en-US" b="1" dirty="0" smtClean="0"/>
              <a:t>50,000 ha </a:t>
            </a:r>
            <a:r>
              <a:rPr lang="en-US" dirty="0" smtClean="0"/>
              <a:t>under </a:t>
            </a:r>
            <a:r>
              <a:rPr lang="en-US" dirty="0" err="1" smtClean="0"/>
              <a:t>ZAFFICO</a:t>
            </a:r>
            <a:r>
              <a:rPr lang="en-US" dirty="0" smtClean="0"/>
              <a:t>, the rest by communities, farmers, schools etc.)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2.9 billion m</a:t>
            </a:r>
            <a:r>
              <a:rPr lang="en-US" b="1" baseline="30000" dirty="0" smtClean="0"/>
              <a:t>3</a:t>
            </a:r>
            <a:r>
              <a:rPr lang="en-US" dirty="0" smtClean="0"/>
              <a:t> of growing stock, </a:t>
            </a:r>
            <a:r>
              <a:rPr lang="en-US" b="1" dirty="0" smtClean="0"/>
              <a:t>5.6 billion </a:t>
            </a:r>
            <a:r>
              <a:rPr lang="en-US" b="1" dirty="0" err="1" smtClean="0"/>
              <a:t>tonnes</a:t>
            </a:r>
            <a:r>
              <a:rPr lang="en-US" b="1" dirty="0" smtClean="0"/>
              <a:t> </a:t>
            </a:r>
            <a:r>
              <a:rPr lang="en-US" dirty="0" smtClean="0"/>
              <a:t>as national biomass(below and above), </a:t>
            </a:r>
            <a:r>
              <a:rPr lang="en-US" b="1" dirty="0" smtClean="0"/>
              <a:t>434 million </a:t>
            </a:r>
            <a:r>
              <a:rPr lang="en-US" b="1" dirty="0" err="1" smtClean="0"/>
              <a:t>tonnes</a:t>
            </a:r>
            <a:r>
              <a:rPr lang="en-US" b="1" dirty="0" smtClean="0"/>
              <a:t> </a:t>
            </a:r>
            <a:r>
              <a:rPr lang="en-US" dirty="0" smtClean="0"/>
              <a:t>as dead wood biomass.  TOTAL: </a:t>
            </a:r>
            <a:r>
              <a:rPr lang="en-US" b="1" dirty="0" smtClean="0"/>
              <a:t>6 billion </a:t>
            </a:r>
            <a:r>
              <a:rPr lang="en-US" b="1" dirty="0" err="1" smtClean="0"/>
              <a:t>tonnes</a:t>
            </a:r>
            <a:r>
              <a:rPr lang="en-US" b="1" dirty="0" smtClean="0"/>
              <a:t>  (</a:t>
            </a:r>
            <a:r>
              <a:rPr lang="en-US" b="1" dirty="0" err="1" smtClean="0"/>
              <a:t>ILUA</a:t>
            </a:r>
            <a:r>
              <a:rPr lang="en-US" b="1" dirty="0" smtClean="0"/>
              <a:t> 2008).</a:t>
            </a:r>
            <a:endParaRPr lang="en-US" b="1" baseline="30000" dirty="0" smtClean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/>
              <a:t>About </a:t>
            </a:r>
            <a:r>
              <a:rPr lang="en-US" b="1" dirty="0" smtClean="0"/>
              <a:t>2.8 billion </a:t>
            </a:r>
            <a:r>
              <a:rPr lang="en-US" b="1" dirty="0" err="1" smtClean="0"/>
              <a:t>tonnes</a:t>
            </a:r>
            <a:r>
              <a:rPr lang="en-US" b="1" dirty="0" smtClean="0"/>
              <a:t> of Carbon stored in forests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172" name="Picture 3" descr="Forest Kafue road IMG_088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714375"/>
            <a:ext cx="2590800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" descr="GMA MUMBWA PICTURES 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2643188"/>
            <a:ext cx="25717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 descr="GMA MUMBWA PICTURES 23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4643438"/>
            <a:ext cx="25717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4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What is REDD+?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 algn="just">
              <a:buFontTx/>
              <a:buChar char="•"/>
              <a:defRPr/>
            </a:pPr>
            <a:r>
              <a:rPr lang="en-GB" dirty="0" smtClean="0"/>
              <a:t>Not only a </a:t>
            </a:r>
            <a:r>
              <a:rPr lang="en-GB" dirty="0"/>
              <a:t>Policy Framework with the goal of creating an economic value for the carbon in standing forests; and</a:t>
            </a:r>
          </a:p>
          <a:p>
            <a:pPr algn="just">
              <a:defRPr/>
            </a:pPr>
            <a:endParaRPr lang="en-GB" dirty="0"/>
          </a:p>
          <a:p>
            <a:pPr algn="just">
              <a:buFontTx/>
              <a:buChar char="•"/>
              <a:defRPr/>
            </a:pPr>
            <a:r>
              <a:rPr lang="en-GB" dirty="0" smtClean="0"/>
              <a:t>But also an </a:t>
            </a:r>
            <a:r>
              <a:rPr lang="en-GB" dirty="0"/>
              <a:t>innovative system that motivates multi-</a:t>
            </a:r>
            <a:r>
              <a:rPr lang="en-GB" dirty="0" err="1"/>
              <a:t>sectoral</a:t>
            </a:r>
            <a:r>
              <a:rPr lang="en-GB" dirty="0"/>
              <a:t> actors to address the drivers of </a:t>
            </a:r>
            <a:r>
              <a:rPr lang="en-GB" dirty="0" smtClean="0"/>
              <a:t>deforestation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2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REDD+ Specifications</a:t>
            </a:r>
            <a:endParaRPr lang="en-GB" b="1" dirty="0" smtClean="0"/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3264693" y="1821085"/>
            <a:ext cx="2662238" cy="450351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Reduce Deforestation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Reduce Forest </a:t>
            </a:r>
            <a:r>
              <a:rPr lang="en-US" b="1" dirty="0">
                <a:latin typeface="Calibri" pitchFamily="34" charset="0"/>
              </a:rPr>
              <a:t>Degradation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Conservation of Forests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Sustainable </a:t>
            </a:r>
            <a:r>
              <a:rPr lang="en-US" b="1" dirty="0" smtClean="0">
                <a:latin typeface="Calibri" pitchFamily="34" charset="0"/>
              </a:rPr>
              <a:t>Forest management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Enhancement of Carbon stocks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6148" name="AutoShape 5"/>
          <p:cNvSpPr>
            <a:spLocks noChangeArrowheads="1"/>
          </p:cNvSpPr>
          <p:nvPr/>
        </p:nvSpPr>
        <p:spPr bwMode="auto">
          <a:xfrm>
            <a:off x="6065838" y="1821085"/>
            <a:ext cx="2849562" cy="473211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Consistent 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Transparent &amp; Effective Governance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Rights of </a:t>
            </a:r>
            <a:r>
              <a:rPr lang="en-US" b="1" dirty="0" smtClean="0">
                <a:latin typeface="Calibri" pitchFamily="34" charset="0"/>
              </a:rPr>
              <a:t>local Communities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Stakeholder Participation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Biodiversity conservation and management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Ensure minimum risk for Reversals</a:t>
            </a:r>
            <a:endParaRPr lang="en-US" b="1" dirty="0">
              <a:latin typeface="Calibri" pitchFamily="34" charset="0"/>
            </a:endParaRP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 smtClean="0">
                <a:latin typeface="Calibri" pitchFamily="34" charset="0"/>
              </a:rPr>
              <a:t>Avoid Displacement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6149" name="AutoShape 6"/>
          <p:cNvSpPr>
            <a:spLocks noChangeArrowheads="1"/>
          </p:cNvSpPr>
          <p:nvPr/>
        </p:nvSpPr>
        <p:spPr bwMode="auto">
          <a:xfrm>
            <a:off x="304801" y="1821085"/>
            <a:ext cx="2700338" cy="457971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Country-driven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National circumstances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Consistent </a:t>
            </a:r>
            <a:r>
              <a:rPr lang="en-US" b="1" dirty="0" smtClean="0">
                <a:latin typeface="Calibri" pitchFamily="34" charset="0"/>
              </a:rPr>
              <a:t>with National  </a:t>
            </a:r>
            <a:r>
              <a:rPr lang="en-US" b="1" dirty="0">
                <a:latin typeface="Calibri" pitchFamily="34" charset="0"/>
              </a:rPr>
              <a:t>development goals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Consistent with adaptation needs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Equitable etc. financing</a:t>
            </a:r>
          </a:p>
          <a:p>
            <a:pPr marL="285750" indent="-285750">
              <a:spcAft>
                <a:spcPct val="60000"/>
              </a:spcAft>
              <a:buFont typeface="Wingdings" pitchFamily="2" charset="2"/>
              <a:buChar char="q"/>
            </a:pPr>
            <a:r>
              <a:rPr lang="en-US" b="1" dirty="0">
                <a:latin typeface="Calibri" pitchFamily="34" charset="0"/>
              </a:rPr>
              <a:t>Results-based</a:t>
            </a:r>
            <a:endParaRPr lang="en-GB" b="1" dirty="0">
              <a:latin typeface="Calibri" pitchFamily="34" charset="0"/>
            </a:endParaRP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1025525" y="1363884"/>
            <a:ext cx="1408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Calibri" pitchFamily="34" charset="0"/>
              </a:rPr>
              <a:t>Principles</a:t>
            </a:r>
            <a:endParaRPr lang="en-GB" sz="2400" b="1" dirty="0">
              <a:latin typeface="Calibri" pitchFamily="34" charset="0"/>
            </a:endParaRP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3315566" y="1340148"/>
            <a:ext cx="22093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latin typeface="Calibri" pitchFamily="34" charset="0"/>
              </a:rPr>
              <a:t>Scope of REDD+</a:t>
            </a:r>
            <a:endParaRPr lang="en-GB" sz="2400" b="1" dirty="0">
              <a:latin typeface="Calibri" pitchFamily="34" charset="0"/>
            </a:endParaRP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6508750" y="1331085"/>
            <a:ext cx="1582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Calibri" pitchFamily="34" charset="0"/>
              </a:rPr>
              <a:t>Safeguards</a:t>
            </a:r>
            <a:endParaRPr lang="en-GB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90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 smtClean="0"/>
              <a:t>Actions required in the Readiness Phase</a:t>
            </a:r>
            <a:br>
              <a:rPr lang="en-US" sz="3600" b="1" dirty="0" smtClean="0"/>
            </a:br>
            <a:r>
              <a:rPr lang="en-US" sz="2200" b="1" dirty="0" smtClean="0"/>
              <a:t>(as per the Cancun Agreements under the UN Convention on Climate Change)</a:t>
            </a:r>
            <a:endParaRPr lang="en-US" sz="3600" b="1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Develop : </a:t>
            </a:r>
          </a:p>
          <a:p>
            <a:pPr lvl="1"/>
            <a:r>
              <a:rPr lang="en-US" sz="2400" dirty="0" smtClean="0"/>
              <a:t>A national strategy</a:t>
            </a:r>
          </a:p>
          <a:p>
            <a:pPr lvl="1"/>
            <a:r>
              <a:rPr lang="en-US" sz="2400" dirty="0" smtClean="0"/>
              <a:t>A national forest reference emission level and/or forest reference level (interim measure, sub national) </a:t>
            </a:r>
          </a:p>
          <a:p>
            <a:pPr lvl="1"/>
            <a:r>
              <a:rPr lang="en-US" sz="2400" dirty="0" smtClean="0"/>
              <a:t>A robust and transparent national forest monitoring system for the monitoring and reporting of the REDD + activities (interim measure, sub national) </a:t>
            </a:r>
          </a:p>
          <a:p>
            <a:pPr lvl="1"/>
            <a:r>
              <a:rPr lang="en-US" sz="2400" dirty="0" smtClean="0"/>
              <a:t>A system for providing information on how seven social and environmental safeguards will be addressed and respected </a:t>
            </a:r>
          </a:p>
        </p:txBody>
      </p:sp>
    </p:spTree>
    <p:extLst>
      <p:ext uri="{BB962C8B-B14F-4D97-AF65-F5344CB8AC3E}">
        <p14:creationId xmlns:p14="http://schemas.microsoft.com/office/powerpoint/2010/main" val="314057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Importance of REDD+ in Zambia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Deforestation in Zambia is currently estimated to be between 250,000ha to 300,000ha per year and REDD+ will help manage forest sustainably - Will help promote natural regeneration which has a high potential in Zambia</a:t>
            </a:r>
          </a:p>
          <a:p>
            <a:r>
              <a:rPr lang="en-US" dirty="0" smtClean="0"/>
              <a:t>Since REDD+ is an incentive based mechanism and focusing on respecting the rights of local communities, it is expected that rural livelihoods may be enhanced</a:t>
            </a:r>
          </a:p>
          <a:p>
            <a:r>
              <a:rPr lang="en-US" dirty="0" smtClean="0"/>
              <a:t>There is potential for investment in sectors that drive  deforestation and hence economic and rural development.</a:t>
            </a:r>
          </a:p>
          <a:p>
            <a:r>
              <a:rPr lang="en-US" dirty="0" smtClean="0"/>
              <a:t>Enhancement of foreign exchange earnings</a:t>
            </a:r>
          </a:p>
          <a:p>
            <a:r>
              <a:rPr lang="en-US" dirty="0" smtClean="0"/>
              <a:t>It will contribute to the implementation of public, private and community partnerships</a:t>
            </a:r>
          </a:p>
        </p:txBody>
      </p:sp>
    </p:spTree>
    <p:extLst>
      <p:ext uri="{BB962C8B-B14F-4D97-AF65-F5344CB8AC3E}">
        <p14:creationId xmlns:p14="http://schemas.microsoft.com/office/powerpoint/2010/main" val="129565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Policy and Legislation Governing Forests in Zambia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Forest management in Zambia is supported by a national policy and legislation.</a:t>
            </a:r>
          </a:p>
          <a:p>
            <a:pPr lvl="1"/>
            <a:r>
              <a:rPr lang="en-US" dirty="0" smtClean="0"/>
              <a:t>The Forestry Department is mandated to administer forests on behalf of government</a:t>
            </a:r>
          </a:p>
          <a:p>
            <a:pPr lvl="1"/>
            <a:r>
              <a:rPr lang="en-US" dirty="0" smtClean="0"/>
              <a:t>The Forestry Policy of 1998 provides policy guidance on the management of forestry in Zambia and promote participatory forest management </a:t>
            </a:r>
          </a:p>
          <a:p>
            <a:pPr lvl="1"/>
            <a:r>
              <a:rPr lang="en-US" dirty="0" smtClean="0"/>
              <a:t>The Forests Act of 1973 and now a new Forests Bill 2012 provides for legal guidance to manage the forests in Zambia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9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POTENTIAL ILLEGAL ACTIVITES IN THE IMPLEMENTATION OF REDD+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Illegal </a:t>
            </a:r>
            <a:r>
              <a:rPr lang="en-US" dirty="0" smtClean="0"/>
              <a:t>logging (including removal of forest cover)</a:t>
            </a:r>
          </a:p>
          <a:p>
            <a:pPr lvl="0"/>
            <a:r>
              <a:rPr lang="en-US" dirty="0" smtClean="0"/>
              <a:t>Wild fires</a:t>
            </a:r>
            <a:endParaRPr lang="en-US" dirty="0"/>
          </a:p>
          <a:p>
            <a:pPr lvl="0"/>
            <a:r>
              <a:rPr lang="en-US" dirty="0"/>
              <a:t>Tax </a:t>
            </a:r>
            <a:r>
              <a:rPr lang="en-US" dirty="0" smtClean="0"/>
              <a:t>evasion (under reporting of carbon stocks)</a:t>
            </a:r>
            <a:endParaRPr lang="en-US" dirty="0"/>
          </a:p>
          <a:p>
            <a:pPr lvl="0"/>
            <a:r>
              <a:rPr lang="en-US" dirty="0"/>
              <a:t>Export and import of illegally sourced timber or timber </a:t>
            </a:r>
            <a:r>
              <a:rPr lang="en-US" dirty="0" smtClean="0"/>
              <a:t>products, including charcoal</a:t>
            </a:r>
            <a:endParaRPr lang="en-US" dirty="0"/>
          </a:p>
          <a:p>
            <a:pPr lvl="0"/>
            <a:r>
              <a:rPr lang="en-US" dirty="0" smtClean="0"/>
              <a:t>Presentation </a:t>
            </a:r>
            <a:r>
              <a:rPr lang="en-US" dirty="0"/>
              <a:t>of misleading data by </a:t>
            </a:r>
            <a:r>
              <a:rPr lang="en-US" dirty="0" smtClean="0"/>
              <a:t>sponsors and communities</a:t>
            </a:r>
            <a:endParaRPr lang="en-US" dirty="0"/>
          </a:p>
          <a:p>
            <a:pPr lvl="0"/>
            <a:r>
              <a:rPr lang="en-US" dirty="0"/>
              <a:t>Inappropriate assurance of offset credits</a:t>
            </a:r>
          </a:p>
          <a:p>
            <a:pPr lvl="0"/>
            <a:r>
              <a:rPr lang="en-US" dirty="0"/>
              <a:t>Over stating awarded </a:t>
            </a:r>
            <a:r>
              <a:rPr lang="en-US" dirty="0" smtClean="0"/>
              <a:t>emissions</a:t>
            </a:r>
          </a:p>
          <a:p>
            <a:r>
              <a:rPr lang="en-US" dirty="0"/>
              <a:t>Fraudulent verifications and </a:t>
            </a:r>
            <a:r>
              <a:rPr lang="en-US" dirty="0" smtClean="0"/>
              <a:t>validations</a:t>
            </a:r>
          </a:p>
          <a:p>
            <a:pPr marL="0" lv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186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CORRUPTION LEVELS IN ZAMBIA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Anti-Corruption Commission of Zambia generates an average of 500 and prosecutes an average of 50 cases and secures about 20 convictions  per year.</a:t>
            </a:r>
          </a:p>
          <a:p>
            <a:r>
              <a:rPr lang="en-US" dirty="0" smtClean="0"/>
              <a:t>The World Bank presents Zambia’s score in controlling corruption at 30%</a:t>
            </a:r>
          </a:p>
          <a:p>
            <a:r>
              <a:rPr lang="en-US" dirty="0" smtClean="0"/>
              <a:t>Transparency Zambia pegs Zambia’s Bribe Payers Index at 14% (An individual has 14% chances of encountering a bribery situation)</a:t>
            </a:r>
          </a:p>
          <a:p>
            <a:r>
              <a:rPr lang="en-US" dirty="0" smtClean="0"/>
              <a:t>The National Governance Baseline Survey  of 2004 reported that 40% of the respondents indicated having been asked for a bribe</a:t>
            </a:r>
          </a:p>
          <a:p>
            <a:r>
              <a:rPr lang="en-US" dirty="0" smtClean="0"/>
              <a:t>Auditor General’s annual report shows huge sums of money amounting to hundreds of billions of kwacha misappropriated, stolen, mismanaged or unaccounted for every year.</a:t>
            </a:r>
          </a:p>
          <a:p>
            <a:r>
              <a:rPr lang="en-US" dirty="0" smtClean="0"/>
              <a:t>The 2007 World Bank report estimated that 30% of the firms having paid a bribe to secure contract.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158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</TotalTime>
  <Words>952</Words>
  <Application>Microsoft Office PowerPoint</Application>
  <PresentationFormat>On-screen Show (4:3)</PresentationFormat>
  <Paragraphs>97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Zambia’s Experience in Promoting Participation, Transparency and Accountability in the Forestry Sector  24 April 2012</vt:lpstr>
      <vt:lpstr>Forest Resources in Zambia</vt:lpstr>
      <vt:lpstr>What is REDD+?</vt:lpstr>
      <vt:lpstr>REDD+ Specifications</vt:lpstr>
      <vt:lpstr>Actions required in the Readiness Phase (as per the Cancun Agreements under the UN Convention on Climate Change)</vt:lpstr>
      <vt:lpstr>Importance of REDD+ in Zambia</vt:lpstr>
      <vt:lpstr>Policy and Legislation Governing Forests in Zambia</vt:lpstr>
      <vt:lpstr>POTENTIAL ILLEGAL ACTIVITES IN THE IMPLEMENTATION OF REDD+ </vt:lpstr>
      <vt:lpstr>CORRUPTION LEVELS IN ZAMBIA </vt:lpstr>
      <vt:lpstr>CORRUPTION VULNERABLE AREAS</vt:lpstr>
      <vt:lpstr>CAUSES OF CORRUPTION IN THE FOREST SECTOR</vt:lpstr>
      <vt:lpstr>ZAMBIA’S EFFORTS IN COMBATING CORRUPTION</vt:lpstr>
      <vt:lpstr>NEW DEVELOPMENTS STRENGTHENING THE FIGHT AGAINST CORRUPTION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Zambia’s vision in dealing with the REDD+ programme and the fight against corruption</dc:title>
  <dc:creator>Kasaro</dc:creator>
  <cp:lastModifiedBy>Kasaro</cp:lastModifiedBy>
  <cp:revision>77</cp:revision>
  <cp:lastPrinted>2012-04-23T17:47:30Z</cp:lastPrinted>
  <dcterms:created xsi:type="dcterms:W3CDTF">2012-03-21T10:38:23Z</dcterms:created>
  <dcterms:modified xsi:type="dcterms:W3CDTF">2012-04-25T06:48:36Z</dcterms:modified>
</cp:coreProperties>
</file>