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3" r:id="rId2"/>
    <p:sldId id="256" r:id="rId3"/>
    <p:sldId id="258" r:id="rId4"/>
    <p:sldId id="257" r:id="rId5"/>
    <p:sldId id="260" r:id="rId6"/>
    <p:sldId id="261" r:id="rId7"/>
    <p:sldId id="262" r:id="rId8"/>
    <p:sldId id="25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26EB57-EDBA-4E0D-87A7-FF06BCE7AAB5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B178FF-4366-4D6A-A982-E4B43AC5DC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2119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345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1581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716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792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532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44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853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B178FF-4366-4D6A-A982-E4B43AC5DC7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4241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2616FFCC-8577-493E-A006-3C45A798A691}" type="datetimeFigureOut">
              <a:rPr lang="en-US" smtClean="0"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5185747-D612-4FB0-98BF-8334CE3B5AB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Anti-corruption</a:t>
            </a:r>
            <a:r>
              <a:rPr lang="en-US" dirty="0"/>
              <a:t>, climate change and REDD+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Lusaka, Zambia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58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‘classical issue’ </a:t>
            </a:r>
          </a:p>
          <a:p>
            <a:pPr lvl="1"/>
            <a:r>
              <a:rPr lang="en-US" dirty="0" smtClean="0"/>
              <a:t>Moral/ethical </a:t>
            </a:r>
            <a:r>
              <a:rPr lang="en-US" dirty="0"/>
              <a:t>angle of corruption (issues of </a:t>
            </a:r>
            <a:r>
              <a:rPr lang="en-US" dirty="0" smtClean="0"/>
              <a:t>integrity since </a:t>
            </a:r>
            <a:r>
              <a:rPr lang="en-US" dirty="0"/>
              <a:t>the origin)</a:t>
            </a:r>
          </a:p>
          <a:p>
            <a:pPr lvl="1"/>
            <a:r>
              <a:rPr lang="en-US" dirty="0" smtClean="0"/>
              <a:t>Criminalization </a:t>
            </a:r>
            <a:r>
              <a:rPr lang="en-US" dirty="0"/>
              <a:t>aspects</a:t>
            </a:r>
          </a:p>
          <a:p>
            <a:pPr lvl="1"/>
            <a:r>
              <a:rPr lang="en-US" dirty="0" smtClean="0"/>
              <a:t>Evolutions </a:t>
            </a:r>
            <a:r>
              <a:rPr lang="en-US" dirty="0"/>
              <a:t>of international norms and standards (e.g</a:t>
            </a:r>
            <a:r>
              <a:rPr lang="en-US" dirty="0" smtClean="0"/>
              <a:t>., UNCAC </a:t>
            </a:r>
            <a:r>
              <a:rPr lang="en-US" dirty="0"/>
              <a:t>– agencies, strategies, asset </a:t>
            </a:r>
            <a:r>
              <a:rPr lang="en-US" dirty="0" smtClean="0"/>
              <a:t>recovery, money </a:t>
            </a:r>
            <a:r>
              <a:rPr lang="en-US" dirty="0"/>
              <a:t>laundering, MLA, CSOs and </a:t>
            </a:r>
            <a:r>
              <a:rPr lang="en-US" dirty="0" smtClean="0"/>
              <a:t>media, prevention</a:t>
            </a:r>
            <a:r>
              <a:rPr lang="en-US" dirty="0"/>
              <a:t>, </a:t>
            </a:r>
            <a:r>
              <a:rPr lang="en-US" dirty="0" smtClean="0"/>
              <a:t>capacity-building</a:t>
            </a:r>
            <a:r>
              <a:rPr lang="en-US" dirty="0"/>
              <a:t>, and implementation </a:t>
            </a:r>
            <a:r>
              <a:rPr lang="en-US" dirty="0" smtClean="0"/>
              <a:t>of norms itself)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Evolving discourse on corruption, climate change and REDD</a:t>
            </a:r>
            <a:r>
              <a:rPr lang="en-US" dirty="0" smtClean="0"/>
              <a:t>+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00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724400"/>
          </a:xfrm>
        </p:spPr>
        <p:txBody>
          <a:bodyPr>
            <a:normAutofit/>
          </a:bodyPr>
          <a:lstStyle/>
          <a:p>
            <a:r>
              <a:rPr lang="en-US" dirty="0" smtClean="0"/>
              <a:t>Global discourse on MDGs has been focused on scaling up financial resource </a:t>
            </a:r>
          </a:p>
          <a:p>
            <a:pPr lvl="1"/>
            <a:r>
              <a:rPr lang="en-US" dirty="0" smtClean="0"/>
              <a:t>less </a:t>
            </a:r>
            <a:r>
              <a:rPr lang="en-US" dirty="0"/>
              <a:t>on </a:t>
            </a:r>
            <a:r>
              <a:rPr lang="en-US" dirty="0" smtClean="0"/>
              <a:t>preventing hemorrhages</a:t>
            </a:r>
          </a:p>
          <a:p>
            <a:pPr lvl="1"/>
            <a:r>
              <a:rPr lang="en-US" dirty="0" smtClean="0"/>
              <a:t>No clear identification </a:t>
            </a:r>
            <a:r>
              <a:rPr lang="en-US" dirty="0"/>
              <a:t>of </a:t>
            </a:r>
            <a:r>
              <a:rPr lang="en-US" dirty="0" smtClean="0"/>
              <a:t>anti-corruption as </a:t>
            </a:r>
            <a:r>
              <a:rPr lang="en-US" dirty="0"/>
              <a:t>a major </a:t>
            </a:r>
            <a:r>
              <a:rPr lang="en-US" dirty="0" smtClean="0"/>
              <a:t>bottleneck</a:t>
            </a:r>
            <a:r>
              <a:rPr lang="en-US" dirty="0"/>
              <a:t> </a:t>
            </a:r>
            <a:r>
              <a:rPr lang="en-US" dirty="0" smtClean="0"/>
              <a:t>in National MDG reports/analysis </a:t>
            </a:r>
          </a:p>
          <a:p>
            <a:r>
              <a:rPr lang="en-US" dirty="0"/>
              <a:t>Yet, the statistics are frightening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$</a:t>
            </a:r>
            <a:r>
              <a:rPr lang="en-US" dirty="0"/>
              <a:t>1 trillion per year: annual illicit money flowing out of </a:t>
            </a:r>
            <a:r>
              <a:rPr lang="en-US" dirty="0" smtClean="0"/>
              <a:t>all developing countries</a:t>
            </a:r>
          </a:p>
          <a:p>
            <a:pPr lvl="1"/>
            <a:r>
              <a:rPr lang="en-US" dirty="0" smtClean="0"/>
              <a:t>$10</a:t>
            </a:r>
            <a:r>
              <a:rPr lang="en-US" dirty="0"/>
              <a:t>/$1: The ratio of illicit money flowing out of poor nations </a:t>
            </a:r>
            <a:r>
              <a:rPr lang="en-US" dirty="0" smtClean="0"/>
              <a:t>to the </a:t>
            </a:r>
            <a:r>
              <a:rPr lang="en-US" dirty="0"/>
              <a:t>amount of foreign </a:t>
            </a:r>
            <a:r>
              <a:rPr lang="en-US" dirty="0" smtClean="0"/>
              <a:t>aid</a:t>
            </a:r>
          </a:p>
          <a:p>
            <a:pPr lvl="1"/>
            <a:r>
              <a:rPr lang="en-US" dirty="0" smtClean="0"/>
              <a:t>$148 </a:t>
            </a:r>
            <a:r>
              <a:rPr lang="en-US" dirty="0" err="1"/>
              <a:t>bn</a:t>
            </a:r>
            <a:r>
              <a:rPr lang="en-US" dirty="0"/>
              <a:t> or 25% of national income: cost of corruption in Africa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Evolving…(cont’d)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14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419600"/>
          </a:xfrm>
        </p:spPr>
        <p:txBody>
          <a:bodyPr>
            <a:normAutofit/>
          </a:bodyPr>
          <a:lstStyle/>
          <a:p>
            <a:r>
              <a:rPr lang="en-US" dirty="0" smtClean="0"/>
              <a:t>Plethora of climate change financing schemes emerging with the promise of mobilizing several billions of dollars</a:t>
            </a:r>
          </a:p>
          <a:p>
            <a:pPr lvl="1"/>
            <a:r>
              <a:rPr lang="en-US" dirty="0" smtClean="0"/>
              <a:t>Raises optimism as well as real concerns   </a:t>
            </a:r>
          </a:p>
          <a:p>
            <a:r>
              <a:rPr lang="en-US" dirty="0" smtClean="0"/>
              <a:t>The risks emerge from:</a:t>
            </a:r>
          </a:p>
          <a:p>
            <a:pPr lvl="1"/>
            <a:r>
              <a:rPr lang="en-US" dirty="0" smtClean="0"/>
              <a:t>the complexity of the schemes themselves, </a:t>
            </a:r>
          </a:p>
          <a:p>
            <a:pPr lvl="1"/>
            <a:r>
              <a:rPr lang="en-US" dirty="0" smtClean="0"/>
              <a:t>the sheer size of the funds (attracts big players), </a:t>
            </a:r>
          </a:p>
          <a:p>
            <a:pPr lvl="1"/>
            <a:r>
              <a:rPr lang="en-US" dirty="0" smtClean="0"/>
              <a:t>the multitude of players, </a:t>
            </a:r>
          </a:p>
          <a:p>
            <a:pPr lvl="1"/>
            <a:r>
              <a:rPr lang="en-US" dirty="0" smtClean="0"/>
              <a:t>layers of accountability, </a:t>
            </a:r>
          </a:p>
          <a:p>
            <a:pPr lvl="1"/>
            <a:r>
              <a:rPr lang="en-US" dirty="0" smtClean="0"/>
              <a:t>underlying  weak governance g and vulnerabilities to corruption, etc.   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Will REDD+ and similar mechanisms bring in additional challenges?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48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Different laws treat corrupt practices differently:</a:t>
            </a:r>
          </a:p>
          <a:p>
            <a:pPr lvl="1"/>
            <a:r>
              <a:rPr lang="en-US" dirty="0" smtClean="0"/>
              <a:t>Anti-corruption law - criminal/serious charges</a:t>
            </a:r>
          </a:p>
          <a:p>
            <a:pPr lvl="1"/>
            <a:r>
              <a:rPr lang="en-US" dirty="0" smtClean="0"/>
              <a:t>Education legislation – mismanagement or misconduct with light charges </a:t>
            </a:r>
          </a:p>
          <a:p>
            <a:pPr lvl="1"/>
            <a:r>
              <a:rPr lang="en-US" dirty="0" smtClean="0"/>
              <a:t>Environment laws – </a:t>
            </a:r>
            <a:r>
              <a:rPr lang="en-US" dirty="0"/>
              <a:t>forest crime as administrative </a:t>
            </a:r>
            <a:r>
              <a:rPr lang="en-US" dirty="0" smtClean="0"/>
              <a:t>offence (may also target the poor more) </a:t>
            </a:r>
          </a:p>
          <a:p>
            <a:r>
              <a:rPr lang="en-US" dirty="0" smtClean="0"/>
              <a:t>Then, how could countries’ existing legal systems could address additional concerns related to the implementation of REDD+?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What legal challenges does REDD+ implementation raise for countries? </a:t>
            </a:r>
          </a:p>
        </p:txBody>
      </p:sp>
    </p:spTree>
    <p:extLst>
      <p:ext uri="{BB962C8B-B14F-4D97-AF65-F5344CB8AC3E}">
        <p14:creationId xmlns:p14="http://schemas.microsoft.com/office/powerpoint/2010/main" val="3893607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362200"/>
            <a:ext cx="7408333" cy="4343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Land tenure (figuring out who owns what) </a:t>
            </a:r>
          </a:p>
          <a:p>
            <a:pPr lvl="1"/>
            <a:r>
              <a:rPr lang="en-US" sz="2400" dirty="0" smtClean="0"/>
              <a:t>National laws recognize ownership of land and resources differently</a:t>
            </a:r>
          </a:p>
          <a:p>
            <a:pPr lvl="2"/>
            <a:r>
              <a:rPr lang="en-US" sz="2400" dirty="0" smtClean="0"/>
              <a:t>Some give the right to standing trees but not the land</a:t>
            </a:r>
          </a:p>
          <a:p>
            <a:pPr lvl="2"/>
            <a:r>
              <a:rPr lang="en-US" sz="2400" dirty="0" smtClean="0"/>
              <a:t>Others everything on the surface but nothing beneath </a:t>
            </a:r>
          </a:p>
          <a:p>
            <a:pPr lvl="1"/>
            <a:r>
              <a:rPr lang="en-US" sz="2400" dirty="0" smtClean="0"/>
              <a:t>Carbon credits - from tangible to intangible asset</a:t>
            </a:r>
          </a:p>
          <a:p>
            <a:pPr lvl="2"/>
            <a:r>
              <a:rPr lang="en-US" sz="2400" dirty="0" smtClean="0"/>
              <a:t>New players </a:t>
            </a:r>
          </a:p>
          <a:p>
            <a:pPr lvl="2"/>
            <a:r>
              <a:rPr lang="en-US" sz="2400" dirty="0" smtClean="0"/>
              <a:t>New risks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 even gets complicated…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137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286000"/>
            <a:ext cx="7408333" cy="42671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Illegal logging and trade remains one of the key challenges for the effectiveness of REDD+ </a:t>
            </a:r>
          </a:p>
          <a:p>
            <a:r>
              <a:rPr lang="en-US" dirty="0" smtClean="0"/>
              <a:t>Law enforcement bodies ill equipped to deal with this challenge</a:t>
            </a:r>
          </a:p>
          <a:p>
            <a:pPr lvl="1"/>
            <a:r>
              <a:rPr lang="en-US" dirty="0" smtClean="0"/>
              <a:t>weak (financial, human and institutional) capacity</a:t>
            </a:r>
          </a:p>
          <a:p>
            <a:pPr lvl="1"/>
            <a:r>
              <a:rPr lang="en-US" dirty="0"/>
              <a:t>regulatory and licensing </a:t>
            </a:r>
            <a:r>
              <a:rPr lang="en-US" dirty="0" smtClean="0"/>
              <a:t>loopholes</a:t>
            </a:r>
          </a:p>
          <a:p>
            <a:pPr lvl="1"/>
            <a:r>
              <a:rPr lang="en-US" dirty="0" smtClean="0"/>
              <a:t>lack of coordination (due to jurisdictional ambiguity between local and central entities, revenue authorities, law enforcement bodies, etc.) </a:t>
            </a:r>
          </a:p>
          <a:p>
            <a:r>
              <a:rPr lang="en-US" dirty="0" smtClean="0"/>
              <a:t>Strong anti-corruption laws and agencies will help move from </a:t>
            </a:r>
            <a:r>
              <a:rPr lang="en-US" dirty="0"/>
              <a:t>‘follow the logs’ to ‘follow the money</a:t>
            </a:r>
            <a:r>
              <a:rPr lang="en-US" dirty="0" smtClean="0"/>
              <a:t>’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role for law enforcement bodies?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6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800600"/>
          </a:xfrm>
        </p:spPr>
        <p:txBody>
          <a:bodyPr>
            <a:normAutofit/>
          </a:bodyPr>
          <a:lstStyle/>
          <a:p>
            <a:r>
              <a:rPr lang="en-US" dirty="0" smtClean="0"/>
              <a:t>In your respective country, what </a:t>
            </a:r>
            <a:r>
              <a:rPr lang="en-US" dirty="0"/>
              <a:t>has been the experiences of anti-corruption bodies in addressing issues beyond their classical </a:t>
            </a:r>
            <a:r>
              <a:rPr lang="en-US" dirty="0" smtClean="0"/>
              <a:t>mandates?  </a:t>
            </a:r>
            <a:endParaRPr lang="en-US" dirty="0"/>
          </a:p>
          <a:p>
            <a:r>
              <a:rPr lang="en-US" dirty="0" smtClean="0"/>
              <a:t>What does it take to ensure countries</a:t>
            </a:r>
            <a:r>
              <a:rPr lang="en-US" dirty="0"/>
              <a:t>’ existing legal systems including anti-corruption laws </a:t>
            </a:r>
            <a:r>
              <a:rPr lang="en-US" dirty="0" smtClean="0"/>
              <a:t>effectively curb corruption </a:t>
            </a:r>
            <a:r>
              <a:rPr lang="en-US" dirty="0"/>
              <a:t>risks in REDD+ processes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benefits from involving anti-corruption and other law enforcement agency </a:t>
            </a:r>
            <a:r>
              <a:rPr lang="en-US" dirty="0"/>
              <a:t>in </a:t>
            </a:r>
            <a:r>
              <a:rPr lang="en-US" dirty="0" smtClean="0"/>
              <a:t>the design and implementation of National UN REDD strategies? </a:t>
            </a:r>
          </a:p>
          <a:p>
            <a:r>
              <a:rPr lang="en-US" dirty="0" smtClean="0"/>
              <a:t>How </a:t>
            </a:r>
            <a:r>
              <a:rPr lang="en-US" dirty="0" smtClean="0"/>
              <a:t>best to enhance cooperation among the law enforcement entities and with forestry/land/environment bodies?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Discussion points for the panelists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687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1397</TotalTime>
  <Words>548</Words>
  <Application>Microsoft Office PowerPoint</Application>
  <PresentationFormat>On-screen Show (4:3)</PresentationFormat>
  <Paragraphs>58</Paragraphs>
  <Slides>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Waveform</vt:lpstr>
      <vt:lpstr>Anti-corruption, climate change and REDD+</vt:lpstr>
      <vt:lpstr>Evolving discourse on corruption, climate change and REDD+</vt:lpstr>
      <vt:lpstr>Evolving…(cont’d)</vt:lpstr>
      <vt:lpstr>Will REDD+ and similar mechanisms bring in additional challenges? </vt:lpstr>
      <vt:lpstr>What legal challenges does REDD+ implementation raise for countries? </vt:lpstr>
      <vt:lpstr>It even gets complicated…</vt:lpstr>
      <vt:lpstr>What role for law enforcement bodies?</vt:lpstr>
      <vt:lpstr>Discussion points for the panelists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Tsegaye Lemma</dc:creator>
  <cp:lastModifiedBy>UNDP</cp:lastModifiedBy>
  <cp:revision>20</cp:revision>
  <dcterms:created xsi:type="dcterms:W3CDTF">2012-04-16T21:48:21Z</dcterms:created>
  <dcterms:modified xsi:type="dcterms:W3CDTF">2012-04-24T07:13:15Z</dcterms:modified>
</cp:coreProperties>
</file>