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9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4312" r:id="rId2"/>
  </p:sldMasterIdLst>
  <p:notesMasterIdLst>
    <p:notesMasterId r:id="rId20"/>
  </p:notesMasterIdLst>
  <p:handoutMasterIdLst>
    <p:handoutMasterId r:id="rId21"/>
  </p:handoutMasterIdLst>
  <p:sldIdLst>
    <p:sldId id="367" r:id="rId3"/>
    <p:sldId id="438" r:id="rId4"/>
    <p:sldId id="408" r:id="rId5"/>
    <p:sldId id="454" r:id="rId6"/>
    <p:sldId id="455" r:id="rId7"/>
    <p:sldId id="460" r:id="rId8"/>
    <p:sldId id="461" r:id="rId9"/>
    <p:sldId id="462" r:id="rId10"/>
    <p:sldId id="456" r:id="rId11"/>
    <p:sldId id="457" r:id="rId12"/>
    <p:sldId id="458" r:id="rId13"/>
    <p:sldId id="446" r:id="rId14"/>
    <p:sldId id="447" r:id="rId15"/>
    <p:sldId id="448" r:id="rId16"/>
    <p:sldId id="464" r:id="rId17"/>
    <p:sldId id="463" r:id="rId18"/>
    <p:sldId id="465" r:id="rId19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0099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16" autoAdjust="0"/>
    <p:restoredTop sz="83167" autoAdjust="0"/>
  </p:normalViewPr>
  <p:slideViewPr>
    <p:cSldViewPr snapToGrid="0">
      <p:cViewPr varScale="1">
        <p:scale>
          <a:sx n="61" d="100"/>
          <a:sy n="61" d="100"/>
        </p:scale>
        <p:origin x="-13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2172" y="-90"/>
      </p:cViewPr>
      <p:guideLst>
        <p:guide orient="horz" pos="3128"/>
        <p:guide pos="2141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2B7C75-BCB0-4AE0-82EC-64211F95F47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25D08BA-0C13-48C3-9ADB-03C1A5588BC4}">
      <dgm:prSet phldrT="[Text]"/>
      <dgm:spPr/>
      <dgm:t>
        <a:bodyPr/>
        <a:lstStyle/>
        <a:p>
          <a:r>
            <a:rPr lang="en-US" dirty="0" smtClean="0"/>
            <a:t>Land use planning</a:t>
          </a:r>
          <a:endParaRPr lang="en-US" dirty="0"/>
        </a:p>
      </dgm:t>
    </dgm:pt>
    <dgm:pt modelId="{C21F4AD3-107F-4B45-B3C2-B952D91B045D}" type="parTrans" cxnId="{34B7AC49-5D17-4045-9AD5-0DC97B56F743}">
      <dgm:prSet/>
      <dgm:spPr/>
      <dgm:t>
        <a:bodyPr/>
        <a:lstStyle/>
        <a:p>
          <a:endParaRPr lang="en-US"/>
        </a:p>
      </dgm:t>
    </dgm:pt>
    <dgm:pt modelId="{24DC3A46-26EE-4C04-86B6-853897E7613E}" type="sibTrans" cxnId="{34B7AC49-5D17-4045-9AD5-0DC97B56F743}">
      <dgm:prSet/>
      <dgm:spPr/>
      <dgm:t>
        <a:bodyPr/>
        <a:lstStyle/>
        <a:p>
          <a:endParaRPr lang="en-US"/>
        </a:p>
      </dgm:t>
    </dgm:pt>
    <dgm:pt modelId="{7366648B-4A4A-49C1-9259-773CA79ED266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tx1"/>
              </a:solidFill>
            </a:rPr>
            <a:t>Bribery to local officials to include or exclude forest land from REDD+</a:t>
          </a:r>
          <a:endParaRPr lang="en-US" sz="2400" dirty="0"/>
        </a:p>
      </dgm:t>
    </dgm:pt>
    <dgm:pt modelId="{596AC36C-1239-41E6-8F71-4E69578A144C}" type="parTrans" cxnId="{562751B3-6F57-490D-B4A9-A5813D39A299}">
      <dgm:prSet/>
      <dgm:spPr/>
      <dgm:t>
        <a:bodyPr/>
        <a:lstStyle/>
        <a:p>
          <a:endParaRPr lang="en-US"/>
        </a:p>
      </dgm:t>
    </dgm:pt>
    <dgm:pt modelId="{1B947BF2-4C93-4FC8-8638-375A85E67A4D}" type="sibTrans" cxnId="{562751B3-6F57-490D-B4A9-A5813D39A299}">
      <dgm:prSet/>
      <dgm:spPr/>
      <dgm:t>
        <a:bodyPr/>
        <a:lstStyle/>
        <a:p>
          <a:endParaRPr lang="en-US"/>
        </a:p>
      </dgm:t>
    </dgm:pt>
    <dgm:pt modelId="{6AB7B08A-F21A-48C8-BF9E-8017A44460C9}">
      <dgm:prSet phldrT="[Text]"/>
      <dgm:spPr/>
      <dgm:t>
        <a:bodyPr/>
        <a:lstStyle/>
        <a:p>
          <a:r>
            <a:rPr lang="en-US" dirty="0" smtClean="0"/>
            <a:t>Land and natural resource tenure </a:t>
          </a:r>
          <a:endParaRPr lang="en-US" dirty="0"/>
        </a:p>
      </dgm:t>
    </dgm:pt>
    <dgm:pt modelId="{49243860-8778-4890-9C6B-A4713E945AC5}" type="parTrans" cxnId="{1E9F3219-1CD6-4397-AC8D-7869C4E6D3A9}">
      <dgm:prSet/>
      <dgm:spPr/>
      <dgm:t>
        <a:bodyPr/>
        <a:lstStyle/>
        <a:p>
          <a:endParaRPr lang="en-US"/>
        </a:p>
      </dgm:t>
    </dgm:pt>
    <dgm:pt modelId="{7E67B4C1-0603-4581-8278-923D2ED3081F}" type="sibTrans" cxnId="{1E9F3219-1CD6-4397-AC8D-7869C4E6D3A9}">
      <dgm:prSet/>
      <dgm:spPr/>
      <dgm:t>
        <a:bodyPr/>
        <a:lstStyle/>
        <a:p>
          <a:endParaRPr lang="en-US"/>
        </a:p>
      </dgm:t>
    </dgm:pt>
    <dgm:pt modelId="{DFA5B4B9-76E3-46BA-8E13-7EA38336E33A}">
      <dgm:prSet phldrT="[Text]"/>
      <dgm:spPr/>
      <dgm:t>
        <a:bodyPr/>
        <a:lstStyle/>
        <a:p>
          <a:r>
            <a:rPr lang="en-US" dirty="0" smtClean="0"/>
            <a:t>Failure to recognize competing rights customary land tenure</a:t>
          </a:r>
          <a:endParaRPr lang="en-US" dirty="0"/>
        </a:p>
      </dgm:t>
    </dgm:pt>
    <dgm:pt modelId="{90884BD1-2DB7-4555-A083-570BA13D11DA}" type="parTrans" cxnId="{ED0F3403-39CE-441D-83D6-306B9306B245}">
      <dgm:prSet/>
      <dgm:spPr/>
      <dgm:t>
        <a:bodyPr/>
        <a:lstStyle/>
        <a:p>
          <a:endParaRPr lang="en-US"/>
        </a:p>
      </dgm:t>
    </dgm:pt>
    <dgm:pt modelId="{46BC7DC6-7A7A-4B6A-9521-B824D4D273FA}" type="sibTrans" cxnId="{ED0F3403-39CE-441D-83D6-306B9306B245}">
      <dgm:prSet/>
      <dgm:spPr/>
      <dgm:t>
        <a:bodyPr/>
        <a:lstStyle/>
        <a:p>
          <a:endParaRPr lang="en-US"/>
        </a:p>
      </dgm:t>
    </dgm:pt>
    <dgm:pt modelId="{17C24DF1-8140-48D7-A8BD-6E7A338668E0}">
      <dgm:prSet phldrT="[Text]"/>
      <dgm:spPr/>
      <dgm:t>
        <a:bodyPr/>
        <a:lstStyle/>
        <a:p>
          <a:r>
            <a:rPr lang="en-US" dirty="0" smtClean="0"/>
            <a:t>Allocation of carbon rights</a:t>
          </a:r>
          <a:endParaRPr lang="en-US" dirty="0"/>
        </a:p>
      </dgm:t>
    </dgm:pt>
    <dgm:pt modelId="{4742ABB3-76F2-4258-A29B-4321E5696965}" type="parTrans" cxnId="{7D5A637D-58CD-4C37-B805-E63AB34A95F1}">
      <dgm:prSet/>
      <dgm:spPr/>
      <dgm:t>
        <a:bodyPr/>
        <a:lstStyle/>
        <a:p>
          <a:endParaRPr lang="en-US"/>
        </a:p>
      </dgm:t>
    </dgm:pt>
    <dgm:pt modelId="{95C4D5D4-E66A-4E01-9172-E587594DB268}" type="sibTrans" cxnId="{7D5A637D-58CD-4C37-B805-E63AB34A95F1}">
      <dgm:prSet/>
      <dgm:spPr/>
      <dgm:t>
        <a:bodyPr/>
        <a:lstStyle/>
        <a:p>
          <a:endParaRPr lang="en-US"/>
        </a:p>
      </dgm:t>
    </dgm:pt>
    <dgm:pt modelId="{9BF1AF07-B483-422A-B14D-8AA96D36EAB0}">
      <dgm:prSet phldrT="[Text]"/>
      <dgm:spPr/>
      <dgm:t>
        <a:bodyPr/>
        <a:lstStyle/>
        <a:p>
          <a:r>
            <a:rPr lang="en-US" dirty="0" smtClean="0"/>
            <a:t>Undue influence to link carbon rights to State ownership of forest</a:t>
          </a:r>
          <a:endParaRPr lang="en-US" dirty="0"/>
        </a:p>
      </dgm:t>
    </dgm:pt>
    <dgm:pt modelId="{52A0899A-7B63-4468-A5C8-0536DAC72D55}" type="parTrans" cxnId="{3F8418C9-2CC7-4B90-95EB-029F103671BC}">
      <dgm:prSet/>
      <dgm:spPr/>
      <dgm:t>
        <a:bodyPr/>
        <a:lstStyle/>
        <a:p>
          <a:endParaRPr lang="en-US"/>
        </a:p>
      </dgm:t>
    </dgm:pt>
    <dgm:pt modelId="{4F073478-C691-41CD-8301-DADED71F67A3}" type="sibTrans" cxnId="{3F8418C9-2CC7-4B90-95EB-029F103671BC}">
      <dgm:prSet/>
      <dgm:spPr/>
      <dgm:t>
        <a:bodyPr/>
        <a:lstStyle/>
        <a:p>
          <a:endParaRPr lang="en-US"/>
        </a:p>
      </dgm:t>
    </dgm:pt>
    <dgm:pt modelId="{F79E3114-AF58-41BE-8DC1-1E97ACB8C08E}">
      <dgm:prSet phldrT="[Text]"/>
      <dgm:spPr/>
      <dgm:t>
        <a:bodyPr/>
        <a:lstStyle/>
        <a:p>
          <a:r>
            <a:rPr lang="en-US" dirty="0" smtClean="0"/>
            <a:t>Design of benefit distribution systems</a:t>
          </a:r>
          <a:endParaRPr lang="en-US" dirty="0"/>
        </a:p>
      </dgm:t>
    </dgm:pt>
    <dgm:pt modelId="{20ECCB71-CE9B-4314-964F-9132DABE3121}" type="parTrans" cxnId="{EBE88EDC-41D2-4098-80D7-214628BC6ED2}">
      <dgm:prSet/>
      <dgm:spPr/>
      <dgm:t>
        <a:bodyPr/>
        <a:lstStyle/>
        <a:p>
          <a:endParaRPr lang="en-US"/>
        </a:p>
      </dgm:t>
    </dgm:pt>
    <dgm:pt modelId="{7326B961-4BAA-4362-A847-D09FA9360758}" type="sibTrans" cxnId="{EBE88EDC-41D2-4098-80D7-214628BC6ED2}">
      <dgm:prSet/>
      <dgm:spPr/>
      <dgm:t>
        <a:bodyPr/>
        <a:lstStyle/>
        <a:p>
          <a:endParaRPr lang="en-US"/>
        </a:p>
      </dgm:t>
    </dgm:pt>
    <dgm:pt modelId="{3E48A83D-81F7-4872-8475-65308189CBDF}">
      <dgm:prSet phldrT="[Text]" custT="1"/>
      <dgm:spPr/>
      <dgm:t>
        <a:bodyPr/>
        <a:lstStyle/>
        <a:p>
          <a:r>
            <a:rPr lang="en-US" sz="2400" dirty="0" smtClean="0"/>
            <a:t>Undue influence in designing benefit distribution systems</a:t>
          </a:r>
          <a:endParaRPr lang="en-US" sz="2400" dirty="0"/>
        </a:p>
      </dgm:t>
    </dgm:pt>
    <dgm:pt modelId="{3AD6CE63-848F-4CC1-86B8-179E34CD85CA}" type="parTrans" cxnId="{D951B305-5544-43DF-90E0-FF02626BA116}">
      <dgm:prSet/>
      <dgm:spPr/>
      <dgm:t>
        <a:bodyPr/>
        <a:lstStyle/>
        <a:p>
          <a:endParaRPr lang="en-US"/>
        </a:p>
      </dgm:t>
    </dgm:pt>
    <dgm:pt modelId="{592B0A5C-0817-495C-9809-12ABB2934DE0}" type="sibTrans" cxnId="{D951B305-5544-43DF-90E0-FF02626BA116}">
      <dgm:prSet/>
      <dgm:spPr/>
      <dgm:t>
        <a:bodyPr/>
        <a:lstStyle/>
        <a:p>
          <a:endParaRPr lang="en-US"/>
        </a:p>
      </dgm:t>
    </dgm:pt>
    <dgm:pt modelId="{2D80DAA3-B61F-4D5B-9789-47DF3919DFFB}">
      <dgm:prSet custT="1"/>
      <dgm:spPr/>
      <dgm:t>
        <a:bodyPr/>
        <a:lstStyle/>
        <a:p>
          <a:r>
            <a:rPr lang="en-US" sz="2400" dirty="0" smtClean="0">
              <a:solidFill>
                <a:schemeClr val="tx1"/>
              </a:solidFill>
            </a:rPr>
            <a:t>Risk of influence in rezoning land </a:t>
          </a:r>
          <a:endParaRPr lang="en-US" sz="2400" dirty="0">
            <a:solidFill>
              <a:schemeClr val="tx1"/>
            </a:solidFill>
          </a:endParaRPr>
        </a:p>
      </dgm:t>
    </dgm:pt>
    <dgm:pt modelId="{5DAC7F4A-A082-4B5D-B8F5-C23759EA10A7}" type="sibTrans" cxnId="{F44A2B56-1BE1-424E-84E8-BDF1CF08D244}">
      <dgm:prSet/>
      <dgm:spPr/>
      <dgm:t>
        <a:bodyPr/>
        <a:lstStyle/>
        <a:p>
          <a:endParaRPr lang="fr-CH"/>
        </a:p>
      </dgm:t>
    </dgm:pt>
    <dgm:pt modelId="{257B3938-EFCC-46FA-A912-518FA15F46DD}" type="parTrans" cxnId="{F44A2B56-1BE1-424E-84E8-BDF1CF08D244}">
      <dgm:prSet/>
      <dgm:spPr/>
      <dgm:t>
        <a:bodyPr/>
        <a:lstStyle/>
        <a:p>
          <a:endParaRPr lang="fr-CH"/>
        </a:p>
      </dgm:t>
    </dgm:pt>
    <dgm:pt modelId="{1409E8F5-021A-4FBD-8BA0-6B98C9F47489}" type="pres">
      <dgm:prSet presAssocID="{6C2B7C75-BCB0-4AE0-82EC-64211F95F47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BBEF825-C7E7-4810-ACE8-B0405ABD67D8}" type="pres">
      <dgm:prSet presAssocID="{425D08BA-0C13-48C3-9ADB-03C1A5588BC4}" presName="linNode" presStyleCnt="0"/>
      <dgm:spPr/>
    </dgm:pt>
    <dgm:pt modelId="{30432CA0-CCC2-4F49-9992-EEE2979FB48F}" type="pres">
      <dgm:prSet presAssocID="{425D08BA-0C13-48C3-9ADB-03C1A5588BC4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4D03C2-F119-4292-AF56-4CD52331DA42}" type="pres">
      <dgm:prSet presAssocID="{425D08BA-0C13-48C3-9ADB-03C1A5588BC4}" presName="descendantText" presStyleLbl="alignAccFollowNode1" presStyleIdx="0" presStyleCnt="4" custScaleY="1669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237E91-9DDA-45D6-9B8B-2993A15D2AD1}" type="pres">
      <dgm:prSet presAssocID="{24DC3A46-26EE-4C04-86B6-853897E7613E}" presName="sp" presStyleCnt="0"/>
      <dgm:spPr/>
    </dgm:pt>
    <dgm:pt modelId="{99A92A0B-768E-4943-AFC3-465F965AEC1B}" type="pres">
      <dgm:prSet presAssocID="{6AB7B08A-F21A-48C8-BF9E-8017A44460C9}" presName="linNode" presStyleCnt="0"/>
      <dgm:spPr/>
    </dgm:pt>
    <dgm:pt modelId="{B937E648-C6BE-45F9-BB5A-24E080952334}" type="pres">
      <dgm:prSet presAssocID="{6AB7B08A-F21A-48C8-BF9E-8017A44460C9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AF05F4-5AAF-4E69-9138-B49CC8BACA50}" type="pres">
      <dgm:prSet presAssocID="{6AB7B08A-F21A-48C8-BF9E-8017A44460C9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2C75A9-1D26-41AB-94B4-064B0320C58E}" type="pres">
      <dgm:prSet presAssocID="{7E67B4C1-0603-4581-8278-923D2ED3081F}" presName="sp" presStyleCnt="0"/>
      <dgm:spPr/>
    </dgm:pt>
    <dgm:pt modelId="{2E1F57FA-1709-41EA-8903-A43134B7259B}" type="pres">
      <dgm:prSet presAssocID="{17C24DF1-8140-48D7-A8BD-6E7A338668E0}" presName="linNode" presStyleCnt="0"/>
      <dgm:spPr/>
    </dgm:pt>
    <dgm:pt modelId="{66195774-029E-4E4E-852E-21A1553E682C}" type="pres">
      <dgm:prSet presAssocID="{17C24DF1-8140-48D7-A8BD-6E7A338668E0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CC65E1-D40F-42BF-86F5-6F54D716D6B5}" type="pres">
      <dgm:prSet presAssocID="{17C24DF1-8140-48D7-A8BD-6E7A338668E0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C1433C-94AE-4758-8BCD-A5B7C299FBD7}" type="pres">
      <dgm:prSet presAssocID="{95C4D5D4-E66A-4E01-9172-E587594DB268}" presName="sp" presStyleCnt="0"/>
      <dgm:spPr/>
    </dgm:pt>
    <dgm:pt modelId="{6635C3B1-67BE-478E-A6E2-FB2F1124DD5A}" type="pres">
      <dgm:prSet presAssocID="{F79E3114-AF58-41BE-8DC1-1E97ACB8C08E}" presName="linNode" presStyleCnt="0"/>
      <dgm:spPr/>
    </dgm:pt>
    <dgm:pt modelId="{D8C6B5B9-1F0E-4DE5-95F6-B3D37FA9C6E3}" type="pres">
      <dgm:prSet presAssocID="{F79E3114-AF58-41BE-8DC1-1E97ACB8C08E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82B64B-21D4-4676-B6DC-50A2081FCA20}" type="pres">
      <dgm:prSet presAssocID="{F79E3114-AF58-41BE-8DC1-1E97ACB8C08E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951B305-5544-43DF-90E0-FF02626BA116}" srcId="{F79E3114-AF58-41BE-8DC1-1E97ACB8C08E}" destId="{3E48A83D-81F7-4872-8475-65308189CBDF}" srcOrd="0" destOrd="0" parTransId="{3AD6CE63-848F-4CC1-86B8-179E34CD85CA}" sibTransId="{592B0A5C-0817-495C-9809-12ABB2934DE0}"/>
    <dgm:cxn modelId="{B8F534F8-F242-4A21-855F-6FDC079ACC3B}" type="presOf" srcId="{2D80DAA3-B61F-4D5B-9789-47DF3919DFFB}" destId="{D54D03C2-F119-4292-AF56-4CD52331DA42}" srcOrd="0" destOrd="1" presId="urn:microsoft.com/office/officeart/2005/8/layout/vList5"/>
    <dgm:cxn modelId="{860FB742-C637-4A26-BD0A-974B6595501B}" type="presOf" srcId="{7366648B-4A4A-49C1-9259-773CA79ED266}" destId="{D54D03C2-F119-4292-AF56-4CD52331DA42}" srcOrd="0" destOrd="0" presId="urn:microsoft.com/office/officeart/2005/8/layout/vList5"/>
    <dgm:cxn modelId="{4F45C272-3D45-4F74-8323-50383B18096A}" type="presOf" srcId="{6AB7B08A-F21A-48C8-BF9E-8017A44460C9}" destId="{B937E648-C6BE-45F9-BB5A-24E080952334}" srcOrd="0" destOrd="0" presId="urn:microsoft.com/office/officeart/2005/8/layout/vList5"/>
    <dgm:cxn modelId="{3F8418C9-2CC7-4B90-95EB-029F103671BC}" srcId="{17C24DF1-8140-48D7-A8BD-6E7A338668E0}" destId="{9BF1AF07-B483-422A-B14D-8AA96D36EAB0}" srcOrd="0" destOrd="0" parTransId="{52A0899A-7B63-4468-A5C8-0536DAC72D55}" sibTransId="{4F073478-C691-41CD-8301-DADED71F67A3}"/>
    <dgm:cxn modelId="{CE4B30D8-FF6E-4B26-9C1D-8E54872706E6}" type="presOf" srcId="{F79E3114-AF58-41BE-8DC1-1E97ACB8C08E}" destId="{D8C6B5B9-1F0E-4DE5-95F6-B3D37FA9C6E3}" srcOrd="0" destOrd="0" presId="urn:microsoft.com/office/officeart/2005/8/layout/vList5"/>
    <dgm:cxn modelId="{F44A2B56-1BE1-424E-84E8-BDF1CF08D244}" srcId="{425D08BA-0C13-48C3-9ADB-03C1A5588BC4}" destId="{2D80DAA3-B61F-4D5B-9789-47DF3919DFFB}" srcOrd="1" destOrd="0" parTransId="{257B3938-EFCC-46FA-A912-518FA15F46DD}" sibTransId="{5DAC7F4A-A082-4B5D-B8F5-C23759EA10A7}"/>
    <dgm:cxn modelId="{1E9F3219-1CD6-4397-AC8D-7869C4E6D3A9}" srcId="{6C2B7C75-BCB0-4AE0-82EC-64211F95F47D}" destId="{6AB7B08A-F21A-48C8-BF9E-8017A44460C9}" srcOrd="1" destOrd="0" parTransId="{49243860-8778-4890-9C6B-A4713E945AC5}" sibTransId="{7E67B4C1-0603-4581-8278-923D2ED3081F}"/>
    <dgm:cxn modelId="{6A4DCE4F-E02C-44DD-95E7-9EC6EB5EB011}" type="presOf" srcId="{425D08BA-0C13-48C3-9ADB-03C1A5588BC4}" destId="{30432CA0-CCC2-4F49-9992-EEE2979FB48F}" srcOrd="0" destOrd="0" presId="urn:microsoft.com/office/officeart/2005/8/layout/vList5"/>
    <dgm:cxn modelId="{34B7AC49-5D17-4045-9AD5-0DC97B56F743}" srcId="{6C2B7C75-BCB0-4AE0-82EC-64211F95F47D}" destId="{425D08BA-0C13-48C3-9ADB-03C1A5588BC4}" srcOrd="0" destOrd="0" parTransId="{C21F4AD3-107F-4B45-B3C2-B952D91B045D}" sibTransId="{24DC3A46-26EE-4C04-86B6-853897E7613E}"/>
    <dgm:cxn modelId="{8901BCE6-A57C-4374-B224-1DE421445C34}" type="presOf" srcId="{17C24DF1-8140-48D7-A8BD-6E7A338668E0}" destId="{66195774-029E-4E4E-852E-21A1553E682C}" srcOrd="0" destOrd="0" presId="urn:microsoft.com/office/officeart/2005/8/layout/vList5"/>
    <dgm:cxn modelId="{811BE493-A1C6-44FC-9D22-3BE4DA053DFE}" type="presOf" srcId="{9BF1AF07-B483-422A-B14D-8AA96D36EAB0}" destId="{3CCC65E1-D40F-42BF-86F5-6F54D716D6B5}" srcOrd="0" destOrd="0" presId="urn:microsoft.com/office/officeart/2005/8/layout/vList5"/>
    <dgm:cxn modelId="{7D5A637D-58CD-4C37-B805-E63AB34A95F1}" srcId="{6C2B7C75-BCB0-4AE0-82EC-64211F95F47D}" destId="{17C24DF1-8140-48D7-A8BD-6E7A338668E0}" srcOrd="2" destOrd="0" parTransId="{4742ABB3-76F2-4258-A29B-4321E5696965}" sibTransId="{95C4D5D4-E66A-4E01-9172-E587594DB268}"/>
    <dgm:cxn modelId="{EBE88EDC-41D2-4098-80D7-214628BC6ED2}" srcId="{6C2B7C75-BCB0-4AE0-82EC-64211F95F47D}" destId="{F79E3114-AF58-41BE-8DC1-1E97ACB8C08E}" srcOrd="3" destOrd="0" parTransId="{20ECCB71-CE9B-4314-964F-9132DABE3121}" sibTransId="{7326B961-4BAA-4362-A847-D09FA9360758}"/>
    <dgm:cxn modelId="{FF6C1592-FD21-4A0F-BBF8-8B42FD26D9BF}" type="presOf" srcId="{6C2B7C75-BCB0-4AE0-82EC-64211F95F47D}" destId="{1409E8F5-021A-4FBD-8BA0-6B98C9F47489}" srcOrd="0" destOrd="0" presId="urn:microsoft.com/office/officeart/2005/8/layout/vList5"/>
    <dgm:cxn modelId="{D0533107-F8A0-4744-B25F-BBE521CF3685}" type="presOf" srcId="{DFA5B4B9-76E3-46BA-8E13-7EA38336E33A}" destId="{5CAF05F4-5AAF-4E69-9138-B49CC8BACA50}" srcOrd="0" destOrd="0" presId="urn:microsoft.com/office/officeart/2005/8/layout/vList5"/>
    <dgm:cxn modelId="{E3306E34-0A6F-46E0-A4DF-4F11C501B178}" type="presOf" srcId="{3E48A83D-81F7-4872-8475-65308189CBDF}" destId="{9D82B64B-21D4-4676-B6DC-50A2081FCA20}" srcOrd="0" destOrd="0" presId="urn:microsoft.com/office/officeart/2005/8/layout/vList5"/>
    <dgm:cxn modelId="{562751B3-6F57-490D-B4A9-A5813D39A299}" srcId="{425D08BA-0C13-48C3-9ADB-03C1A5588BC4}" destId="{7366648B-4A4A-49C1-9259-773CA79ED266}" srcOrd="0" destOrd="0" parTransId="{596AC36C-1239-41E6-8F71-4E69578A144C}" sibTransId="{1B947BF2-4C93-4FC8-8638-375A85E67A4D}"/>
    <dgm:cxn modelId="{ED0F3403-39CE-441D-83D6-306B9306B245}" srcId="{6AB7B08A-F21A-48C8-BF9E-8017A44460C9}" destId="{DFA5B4B9-76E3-46BA-8E13-7EA38336E33A}" srcOrd="0" destOrd="0" parTransId="{90884BD1-2DB7-4555-A083-570BA13D11DA}" sibTransId="{46BC7DC6-7A7A-4B6A-9521-B824D4D273FA}"/>
    <dgm:cxn modelId="{021C1172-FFC5-425A-9987-2D40990E9C33}" type="presParOf" srcId="{1409E8F5-021A-4FBD-8BA0-6B98C9F47489}" destId="{5BBEF825-C7E7-4810-ACE8-B0405ABD67D8}" srcOrd="0" destOrd="0" presId="urn:microsoft.com/office/officeart/2005/8/layout/vList5"/>
    <dgm:cxn modelId="{1C91BA3E-24FE-44EB-BBA0-8FB5FD419624}" type="presParOf" srcId="{5BBEF825-C7E7-4810-ACE8-B0405ABD67D8}" destId="{30432CA0-CCC2-4F49-9992-EEE2979FB48F}" srcOrd="0" destOrd="0" presId="urn:microsoft.com/office/officeart/2005/8/layout/vList5"/>
    <dgm:cxn modelId="{D2CCA8DF-93ED-490D-811E-9D731696E687}" type="presParOf" srcId="{5BBEF825-C7E7-4810-ACE8-B0405ABD67D8}" destId="{D54D03C2-F119-4292-AF56-4CD52331DA42}" srcOrd="1" destOrd="0" presId="urn:microsoft.com/office/officeart/2005/8/layout/vList5"/>
    <dgm:cxn modelId="{57014B3A-5090-4529-9E0F-93ADB26A3391}" type="presParOf" srcId="{1409E8F5-021A-4FBD-8BA0-6B98C9F47489}" destId="{4A237E91-9DDA-45D6-9B8B-2993A15D2AD1}" srcOrd="1" destOrd="0" presId="urn:microsoft.com/office/officeart/2005/8/layout/vList5"/>
    <dgm:cxn modelId="{8335811E-05DF-4BFD-9A1A-DE573AE23051}" type="presParOf" srcId="{1409E8F5-021A-4FBD-8BA0-6B98C9F47489}" destId="{99A92A0B-768E-4943-AFC3-465F965AEC1B}" srcOrd="2" destOrd="0" presId="urn:microsoft.com/office/officeart/2005/8/layout/vList5"/>
    <dgm:cxn modelId="{FE49CDB6-72D4-4DDA-A2D5-076255651448}" type="presParOf" srcId="{99A92A0B-768E-4943-AFC3-465F965AEC1B}" destId="{B937E648-C6BE-45F9-BB5A-24E080952334}" srcOrd="0" destOrd="0" presId="urn:microsoft.com/office/officeart/2005/8/layout/vList5"/>
    <dgm:cxn modelId="{94E4E9D9-5025-4FF7-93BC-CEB5383A42CD}" type="presParOf" srcId="{99A92A0B-768E-4943-AFC3-465F965AEC1B}" destId="{5CAF05F4-5AAF-4E69-9138-B49CC8BACA50}" srcOrd="1" destOrd="0" presId="urn:microsoft.com/office/officeart/2005/8/layout/vList5"/>
    <dgm:cxn modelId="{D6DCB81C-ED8A-44C2-8EA5-3BA27D6DE6E1}" type="presParOf" srcId="{1409E8F5-021A-4FBD-8BA0-6B98C9F47489}" destId="{2A2C75A9-1D26-41AB-94B4-064B0320C58E}" srcOrd="3" destOrd="0" presId="urn:microsoft.com/office/officeart/2005/8/layout/vList5"/>
    <dgm:cxn modelId="{B1DCE82A-6714-4EED-9667-A2331897B79B}" type="presParOf" srcId="{1409E8F5-021A-4FBD-8BA0-6B98C9F47489}" destId="{2E1F57FA-1709-41EA-8903-A43134B7259B}" srcOrd="4" destOrd="0" presId="urn:microsoft.com/office/officeart/2005/8/layout/vList5"/>
    <dgm:cxn modelId="{D97D2E91-B4AB-40D8-9C7D-CD0615B94111}" type="presParOf" srcId="{2E1F57FA-1709-41EA-8903-A43134B7259B}" destId="{66195774-029E-4E4E-852E-21A1553E682C}" srcOrd="0" destOrd="0" presId="urn:microsoft.com/office/officeart/2005/8/layout/vList5"/>
    <dgm:cxn modelId="{76054C92-8AE9-4FC5-8AA5-629BACD9B77E}" type="presParOf" srcId="{2E1F57FA-1709-41EA-8903-A43134B7259B}" destId="{3CCC65E1-D40F-42BF-86F5-6F54D716D6B5}" srcOrd="1" destOrd="0" presId="urn:microsoft.com/office/officeart/2005/8/layout/vList5"/>
    <dgm:cxn modelId="{059609E1-D365-4D83-9B79-CF0E65F2A441}" type="presParOf" srcId="{1409E8F5-021A-4FBD-8BA0-6B98C9F47489}" destId="{32C1433C-94AE-4758-8BCD-A5B7C299FBD7}" srcOrd="5" destOrd="0" presId="urn:microsoft.com/office/officeart/2005/8/layout/vList5"/>
    <dgm:cxn modelId="{5EF9818F-C643-4B67-96F0-AAAC2C70AD12}" type="presParOf" srcId="{1409E8F5-021A-4FBD-8BA0-6B98C9F47489}" destId="{6635C3B1-67BE-478E-A6E2-FB2F1124DD5A}" srcOrd="6" destOrd="0" presId="urn:microsoft.com/office/officeart/2005/8/layout/vList5"/>
    <dgm:cxn modelId="{BE708684-BDE1-430D-9BEE-1801C239B538}" type="presParOf" srcId="{6635C3B1-67BE-478E-A6E2-FB2F1124DD5A}" destId="{D8C6B5B9-1F0E-4DE5-95F6-B3D37FA9C6E3}" srcOrd="0" destOrd="0" presId="urn:microsoft.com/office/officeart/2005/8/layout/vList5"/>
    <dgm:cxn modelId="{ADDAFE66-F6EB-4C25-A27D-7BC8411DED7F}" type="presParOf" srcId="{6635C3B1-67BE-478E-A6E2-FB2F1124DD5A}" destId="{9D82B64B-21D4-4676-B6DC-50A2081FCA2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2B7C75-BCB0-4AE0-82EC-64211F95F47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25D08BA-0C13-48C3-9ADB-03C1A5588BC4}">
      <dgm:prSet phldrT="[Text]"/>
      <dgm:spPr/>
      <dgm:t>
        <a:bodyPr/>
        <a:lstStyle/>
        <a:p>
          <a:r>
            <a:rPr lang="en-US" dirty="0" smtClean="0"/>
            <a:t>Land administration</a:t>
          </a:r>
          <a:endParaRPr lang="en-US" dirty="0"/>
        </a:p>
      </dgm:t>
    </dgm:pt>
    <dgm:pt modelId="{C21F4AD3-107F-4B45-B3C2-B952D91B045D}" type="parTrans" cxnId="{34B7AC49-5D17-4045-9AD5-0DC97B56F743}">
      <dgm:prSet/>
      <dgm:spPr/>
      <dgm:t>
        <a:bodyPr/>
        <a:lstStyle/>
        <a:p>
          <a:endParaRPr lang="en-US"/>
        </a:p>
      </dgm:t>
    </dgm:pt>
    <dgm:pt modelId="{24DC3A46-26EE-4C04-86B6-853897E7613E}" type="sibTrans" cxnId="{34B7AC49-5D17-4045-9AD5-0DC97B56F743}">
      <dgm:prSet/>
      <dgm:spPr/>
      <dgm:t>
        <a:bodyPr/>
        <a:lstStyle/>
        <a:p>
          <a:endParaRPr lang="en-US"/>
        </a:p>
      </dgm:t>
    </dgm:pt>
    <dgm:pt modelId="{7366648B-4A4A-49C1-9259-773CA79ED266}">
      <dgm:prSet phldrT="[Text]"/>
      <dgm:spPr/>
      <dgm:t>
        <a:bodyPr/>
        <a:lstStyle/>
        <a:p>
          <a:r>
            <a:rPr lang="en-US" dirty="0" smtClean="0"/>
            <a:t>Bribing public sector officials to fraudulently create land titles</a:t>
          </a:r>
          <a:endParaRPr lang="en-US" dirty="0"/>
        </a:p>
      </dgm:t>
    </dgm:pt>
    <dgm:pt modelId="{596AC36C-1239-41E6-8F71-4E69578A144C}" type="parTrans" cxnId="{562751B3-6F57-490D-B4A9-A5813D39A299}">
      <dgm:prSet/>
      <dgm:spPr/>
      <dgm:t>
        <a:bodyPr/>
        <a:lstStyle/>
        <a:p>
          <a:endParaRPr lang="en-US"/>
        </a:p>
      </dgm:t>
    </dgm:pt>
    <dgm:pt modelId="{1B947BF2-4C93-4FC8-8638-375A85E67A4D}" type="sibTrans" cxnId="{562751B3-6F57-490D-B4A9-A5813D39A299}">
      <dgm:prSet/>
      <dgm:spPr/>
      <dgm:t>
        <a:bodyPr/>
        <a:lstStyle/>
        <a:p>
          <a:endParaRPr lang="en-US"/>
        </a:p>
      </dgm:t>
    </dgm:pt>
    <dgm:pt modelId="{DAFBBF6F-A48B-4B34-88A4-F038D6E8C6AA}">
      <dgm:prSet phldrT="[Text]"/>
      <dgm:spPr/>
      <dgm:t>
        <a:bodyPr/>
        <a:lstStyle/>
        <a:p>
          <a:r>
            <a:rPr lang="en-US" dirty="0" smtClean="0"/>
            <a:t>Register titles over state land in the name of individuals or corporations</a:t>
          </a:r>
          <a:endParaRPr lang="en-US" dirty="0"/>
        </a:p>
      </dgm:t>
    </dgm:pt>
    <dgm:pt modelId="{C85E1F77-AB50-44D5-9C8C-F7F36ED87427}" type="parTrans" cxnId="{966555E7-F85E-4DCB-87A8-17E52E805766}">
      <dgm:prSet/>
      <dgm:spPr/>
      <dgm:t>
        <a:bodyPr/>
        <a:lstStyle/>
        <a:p>
          <a:endParaRPr lang="en-US"/>
        </a:p>
      </dgm:t>
    </dgm:pt>
    <dgm:pt modelId="{9FEFE12F-8D48-4331-B1B4-594EAAE5A24F}" type="sibTrans" cxnId="{966555E7-F85E-4DCB-87A8-17E52E805766}">
      <dgm:prSet/>
      <dgm:spPr/>
      <dgm:t>
        <a:bodyPr/>
        <a:lstStyle/>
        <a:p>
          <a:endParaRPr lang="en-US"/>
        </a:p>
      </dgm:t>
    </dgm:pt>
    <dgm:pt modelId="{6AB7B08A-F21A-48C8-BF9E-8017A44460C9}">
      <dgm:prSet phldrT="[Text]"/>
      <dgm:spPr/>
      <dgm:t>
        <a:bodyPr/>
        <a:lstStyle/>
        <a:p>
          <a:r>
            <a:rPr lang="en-US" dirty="0" smtClean="0"/>
            <a:t>Spot rezoning</a:t>
          </a:r>
          <a:endParaRPr lang="en-US" dirty="0"/>
        </a:p>
      </dgm:t>
    </dgm:pt>
    <dgm:pt modelId="{49243860-8778-4890-9C6B-A4713E945AC5}" type="parTrans" cxnId="{1E9F3219-1CD6-4397-AC8D-7869C4E6D3A9}">
      <dgm:prSet/>
      <dgm:spPr/>
      <dgm:t>
        <a:bodyPr/>
        <a:lstStyle/>
        <a:p>
          <a:endParaRPr lang="en-US"/>
        </a:p>
      </dgm:t>
    </dgm:pt>
    <dgm:pt modelId="{7E67B4C1-0603-4581-8278-923D2ED3081F}" type="sibTrans" cxnId="{1E9F3219-1CD6-4397-AC8D-7869C4E6D3A9}">
      <dgm:prSet/>
      <dgm:spPr/>
      <dgm:t>
        <a:bodyPr/>
        <a:lstStyle/>
        <a:p>
          <a:endParaRPr lang="en-US"/>
        </a:p>
      </dgm:t>
    </dgm:pt>
    <dgm:pt modelId="{DFA5B4B9-76E3-46BA-8E13-7EA38336E33A}">
      <dgm:prSet phldrT="[Text]"/>
      <dgm:spPr/>
      <dgm:t>
        <a:bodyPr/>
        <a:lstStyle/>
        <a:p>
          <a:r>
            <a:rPr lang="en-US" dirty="0" smtClean="0"/>
            <a:t>Change in the zoning of an area to allow or exclude REDD+</a:t>
          </a:r>
          <a:endParaRPr lang="en-US" dirty="0"/>
        </a:p>
      </dgm:t>
    </dgm:pt>
    <dgm:pt modelId="{90884BD1-2DB7-4555-A083-570BA13D11DA}" type="parTrans" cxnId="{ED0F3403-39CE-441D-83D6-306B9306B245}">
      <dgm:prSet/>
      <dgm:spPr/>
      <dgm:t>
        <a:bodyPr/>
        <a:lstStyle/>
        <a:p>
          <a:endParaRPr lang="en-US"/>
        </a:p>
      </dgm:t>
    </dgm:pt>
    <dgm:pt modelId="{46BC7DC6-7A7A-4B6A-9521-B824D4D273FA}" type="sibTrans" cxnId="{ED0F3403-39CE-441D-83D6-306B9306B245}">
      <dgm:prSet/>
      <dgm:spPr/>
      <dgm:t>
        <a:bodyPr/>
        <a:lstStyle/>
        <a:p>
          <a:endParaRPr lang="en-US"/>
        </a:p>
      </dgm:t>
    </dgm:pt>
    <dgm:pt modelId="{17C24DF1-8140-48D7-A8BD-6E7A338668E0}">
      <dgm:prSet phldrT="[Text]"/>
      <dgm:spPr/>
      <dgm:t>
        <a:bodyPr/>
        <a:lstStyle/>
        <a:p>
          <a:r>
            <a:rPr lang="en-US" dirty="0" smtClean="0"/>
            <a:t>Carbon rights</a:t>
          </a:r>
          <a:endParaRPr lang="en-US" dirty="0"/>
        </a:p>
      </dgm:t>
    </dgm:pt>
    <dgm:pt modelId="{4742ABB3-76F2-4258-A29B-4321E5696965}" type="parTrans" cxnId="{7D5A637D-58CD-4C37-B805-E63AB34A95F1}">
      <dgm:prSet/>
      <dgm:spPr/>
      <dgm:t>
        <a:bodyPr/>
        <a:lstStyle/>
        <a:p>
          <a:endParaRPr lang="en-US"/>
        </a:p>
      </dgm:t>
    </dgm:pt>
    <dgm:pt modelId="{95C4D5D4-E66A-4E01-9172-E587594DB268}" type="sibTrans" cxnId="{7D5A637D-58CD-4C37-B805-E63AB34A95F1}">
      <dgm:prSet/>
      <dgm:spPr/>
      <dgm:t>
        <a:bodyPr/>
        <a:lstStyle/>
        <a:p>
          <a:endParaRPr lang="en-US"/>
        </a:p>
      </dgm:t>
    </dgm:pt>
    <dgm:pt modelId="{9BF1AF07-B483-422A-B14D-8AA96D36EAB0}">
      <dgm:prSet phldrT="[Text]"/>
      <dgm:spPr/>
      <dgm:t>
        <a:bodyPr/>
        <a:lstStyle/>
        <a:p>
          <a:r>
            <a:rPr lang="en-US" dirty="0" smtClean="0"/>
            <a:t>Information asymmetry b/n IP and brokers/project developers</a:t>
          </a:r>
          <a:endParaRPr lang="en-US" dirty="0"/>
        </a:p>
      </dgm:t>
    </dgm:pt>
    <dgm:pt modelId="{52A0899A-7B63-4468-A5C8-0536DAC72D55}" type="parTrans" cxnId="{3F8418C9-2CC7-4B90-95EB-029F103671BC}">
      <dgm:prSet/>
      <dgm:spPr/>
      <dgm:t>
        <a:bodyPr/>
        <a:lstStyle/>
        <a:p>
          <a:endParaRPr lang="en-US"/>
        </a:p>
      </dgm:t>
    </dgm:pt>
    <dgm:pt modelId="{4F073478-C691-41CD-8301-DADED71F67A3}" type="sibTrans" cxnId="{3F8418C9-2CC7-4B90-95EB-029F103671BC}">
      <dgm:prSet/>
      <dgm:spPr/>
      <dgm:t>
        <a:bodyPr/>
        <a:lstStyle/>
        <a:p>
          <a:endParaRPr lang="en-US"/>
        </a:p>
      </dgm:t>
    </dgm:pt>
    <dgm:pt modelId="{FC2F17D1-3690-42D6-8E71-C45A5EA376AA}">
      <dgm:prSet phldrT="[Text]"/>
      <dgm:spPr/>
      <dgm:t>
        <a:bodyPr/>
        <a:lstStyle/>
        <a:p>
          <a:r>
            <a:rPr lang="en-US" dirty="0" smtClean="0"/>
            <a:t>Pressure to exclude customary claims to lands </a:t>
          </a:r>
          <a:endParaRPr lang="en-US" dirty="0"/>
        </a:p>
      </dgm:t>
    </dgm:pt>
    <dgm:pt modelId="{0E66E601-A000-49A2-ABC9-D99DA92ED194}" type="parTrans" cxnId="{2F23CC36-3112-4C0B-B148-923329F5C9B1}">
      <dgm:prSet/>
      <dgm:spPr/>
      <dgm:t>
        <a:bodyPr/>
        <a:lstStyle/>
        <a:p>
          <a:endParaRPr lang="en-US"/>
        </a:p>
      </dgm:t>
    </dgm:pt>
    <dgm:pt modelId="{24BD11F4-7ACC-43EB-A8FF-E4E848A9A677}" type="sibTrans" cxnId="{2F23CC36-3112-4C0B-B148-923329F5C9B1}">
      <dgm:prSet/>
      <dgm:spPr/>
      <dgm:t>
        <a:bodyPr/>
        <a:lstStyle/>
        <a:p>
          <a:endParaRPr lang="en-US"/>
        </a:p>
      </dgm:t>
    </dgm:pt>
    <dgm:pt modelId="{1409E8F5-021A-4FBD-8BA0-6B98C9F47489}" type="pres">
      <dgm:prSet presAssocID="{6C2B7C75-BCB0-4AE0-82EC-64211F95F47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BBEF825-C7E7-4810-ACE8-B0405ABD67D8}" type="pres">
      <dgm:prSet presAssocID="{425D08BA-0C13-48C3-9ADB-03C1A5588BC4}" presName="linNode" presStyleCnt="0"/>
      <dgm:spPr/>
    </dgm:pt>
    <dgm:pt modelId="{30432CA0-CCC2-4F49-9992-EEE2979FB48F}" type="pres">
      <dgm:prSet presAssocID="{425D08BA-0C13-48C3-9ADB-03C1A5588BC4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4D03C2-F119-4292-AF56-4CD52331DA42}" type="pres">
      <dgm:prSet presAssocID="{425D08BA-0C13-48C3-9ADB-03C1A5588BC4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237E91-9DDA-45D6-9B8B-2993A15D2AD1}" type="pres">
      <dgm:prSet presAssocID="{24DC3A46-26EE-4C04-86B6-853897E7613E}" presName="sp" presStyleCnt="0"/>
      <dgm:spPr/>
    </dgm:pt>
    <dgm:pt modelId="{99A92A0B-768E-4943-AFC3-465F965AEC1B}" type="pres">
      <dgm:prSet presAssocID="{6AB7B08A-F21A-48C8-BF9E-8017A44460C9}" presName="linNode" presStyleCnt="0"/>
      <dgm:spPr/>
    </dgm:pt>
    <dgm:pt modelId="{B937E648-C6BE-45F9-BB5A-24E080952334}" type="pres">
      <dgm:prSet presAssocID="{6AB7B08A-F21A-48C8-BF9E-8017A44460C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AF05F4-5AAF-4E69-9138-B49CC8BACA50}" type="pres">
      <dgm:prSet presAssocID="{6AB7B08A-F21A-48C8-BF9E-8017A44460C9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2C75A9-1D26-41AB-94B4-064B0320C58E}" type="pres">
      <dgm:prSet presAssocID="{7E67B4C1-0603-4581-8278-923D2ED3081F}" presName="sp" presStyleCnt="0"/>
      <dgm:spPr/>
    </dgm:pt>
    <dgm:pt modelId="{2E1F57FA-1709-41EA-8903-A43134B7259B}" type="pres">
      <dgm:prSet presAssocID="{17C24DF1-8140-48D7-A8BD-6E7A338668E0}" presName="linNode" presStyleCnt="0"/>
      <dgm:spPr/>
    </dgm:pt>
    <dgm:pt modelId="{66195774-029E-4E4E-852E-21A1553E682C}" type="pres">
      <dgm:prSet presAssocID="{17C24DF1-8140-48D7-A8BD-6E7A338668E0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CC65E1-D40F-42BF-86F5-6F54D716D6B5}" type="pres">
      <dgm:prSet presAssocID="{17C24DF1-8140-48D7-A8BD-6E7A338668E0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7174672-42DB-442F-9122-2E7C445BFDF7}" type="presOf" srcId="{FC2F17D1-3690-42D6-8E71-C45A5EA376AA}" destId="{3CCC65E1-D40F-42BF-86F5-6F54D716D6B5}" srcOrd="0" destOrd="0" presId="urn:microsoft.com/office/officeart/2005/8/layout/vList5"/>
    <dgm:cxn modelId="{966555E7-F85E-4DCB-87A8-17E52E805766}" srcId="{425D08BA-0C13-48C3-9ADB-03C1A5588BC4}" destId="{DAFBBF6F-A48B-4B34-88A4-F038D6E8C6AA}" srcOrd="1" destOrd="0" parTransId="{C85E1F77-AB50-44D5-9C8C-F7F36ED87427}" sibTransId="{9FEFE12F-8D48-4331-B1B4-594EAAE5A24F}"/>
    <dgm:cxn modelId="{3E362C1A-B9CE-4BC0-9579-AD5109756202}" type="presOf" srcId="{425D08BA-0C13-48C3-9ADB-03C1A5588BC4}" destId="{30432CA0-CCC2-4F49-9992-EEE2979FB48F}" srcOrd="0" destOrd="0" presId="urn:microsoft.com/office/officeart/2005/8/layout/vList5"/>
    <dgm:cxn modelId="{3F8418C9-2CC7-4B90-95EB-029F103671BC}" srcId="{17C24DF1-8140-48D7-A8BD-6E7A338668E0}" destId="{9BF1AF07-B483-422A-B14D-8AA96D36EAB0}" srcOrd="1" destOrd="0" parTransId="{52A0899A-7B63-4468-A5C8-0536DAC72D55}" sibTransId="{4F073478-C691-41CD-8301-DADED71F67A3}"/>
    <dgm:cxn modelId="{1E9F3219-1CD6-4397-AC8D-7869C4E6D3A9}" srcId="{6C2B7C75-BCB0-4AE0-82EC-64211F95F47D}" destId="{6AB7B08A-F21A-48C8-BF9E-8017A44460C9}" srcOrd="1" destOrd="0" parTransId="{49243860-8778-4890-9C6B-A4713E945AC5}" sibTransId="{7E67B4C1-0603-4581-8278-923D2ED3081F}"/>
    <dgm:cxn modelId="{D1559E4F-5A6F-4041-9DD0-33AAB21B0C1C}" type="presOf" srcId="{6C2B7C75-BCB0-4AE0-82EC-64211F95F47D}" destId="{1409E8F5-021A-4FBD-8BA0-6B98C9F47489}" srcOrd="0" destOrd="0" presId="urn:microsoft.com/office/officeart/2005/8/layout/vList5"/>
    <dgm:cxn modelId="{34B7AC49-5D17-4045-9AD5-0DC97B56F743}" srcId="{6C2B7C75-BCB0-4AE0-82EC-64211F95F47D}" destId="{425D08BA-0C13-48C3-9ADB-03C1A5588BC4}" srcOrd="0" destOrd="0" parTransId="{C21F4AD3-107F-4B45-B3C2-B952D91B045D}" sibTransId="{24DC3A46-26EE-4C04-86B6-853897E7613E}"/>
    <dgm:cxn modelId="{F5C16231-F709-4A07-AEC0-DCEBD9153121}" type="presOf" srcId="{7366648B-4A4A-49C1-9259-773CA79ED266}" destId="{D54D03C2-F119-4292-AF56-4CD52331DA42}" srcOrd="0" destOrd="0" presId="urn:microsoft.com/office/officeart/2005/8/layout/vList5"/>
    <dgm:cxn modelId="{B4D8F380-F66B-4B94-9B03-A5C54CBF1109}" type="presOf" srcId="{9BF1AF07-B483-422A-B14D-8AA96D36EAB0}" destId="{3CCC65E1-D40F-42BF-86F5-6F54D716D6B5}" srcOrd="0" destOrd="1" presId="urn:microsoft.com/office/officeart/2005/8/layout/vList5"/>
    <dgm:cxn modelId="{7D5A637D-58CD-4C37-B805-E63AB34A95F1}" srcId="{6C2B7C75-BCB0-4AE0-82EC-64211F95F47D}" destId="{17C24DF1-8140-48D7-A8BD-6E7A338668E0}" srcOrd="2" destOrd="0" parTransId="{4742ABB3-76F2-4258-A29B-4321E5696965}" sibTransId="{95C4D5D4-E66A-4E01-9172-E587594DB268}"/>
    <dgm:cxn modelId="{7A69F15A-C6BA-49FF-8BA1-696F7BD2F24F}" type="presOf" srcId="{6AB7B08A-F21A-48C8-BF9E-8017A44460C9}" destId="{B937E648-C6BE-45F9-BB5A-24E080952334}" srcOrd="0" destOrd="0" presId="urn:microsoft.com/office/officeart/2005/8/layout/vList5"/>
    <dgm:cxn modelId="{388D4158-2046-4242-923E-A391DF2A0836}" type="presOf" srcId="{DFA5B4B9-76E3-46BA-8E13-7EA38336E33A}" destId="{5CAF05F4-5AAF-4E69-9138-B49CC8BACA50}" srcOrd="0" destOrd="0" presId="urn:microsoft.com/office/officeart/2005/8/layout/vList5"/>
    <dgm:cxn modelId="{7D3FD323-F34F-4CED-A5F0-7CD6F121CBBA}" type="presOf" srcId="{17C24DF1-8140-48D7-A8BD-6E7A338668E0}" destId="{66195774-029E-4E4E-852E-21A1553E682C}" srcOrd="0" destOrd="0" presId="urn:microsoft.com/office/officeart/2005/8/layout/vList5"/>
    <dgm:cxn modelId="{2F23CC36-3112-4C0B-B148-923329F5C9B1}" srcId="{17C24DF1-8140-48D7-A8BD-6E7A338668E0}" destId="{FC2F17D1-3690-42D6-8E71-C45A5EA376AA}" srcOrd="0" destOrd="0" parTransId="{0E66E601-A000-49A2-ABC9-D99DA92ED194}" sibTransId="{24BD11F4-7ACC-43EB-A8FF-E4E848A9A677}"/>
    <dgm:cxn modelId="{562751B3-6F57-490D-B4A9-A5813D39A299}" srcId="{425D08BA-0C13-48C3-9ADB-03C1A5588BC4}" destId="{7366648B-4A4A-49C1-9259-773CA79ED266}" srcOrd="0" destOrd="0" parTransId="{596AC36C-1239-41E6-8F71-4E69578A144C}" sibTransId="{1B947BF2-4C93-4FC8-8638-375A85E67A4D}"/>
    <dgm:cxn modelId="{ED0F3403-39CE-441D-83D6-306B9306B245}" srcId="{6AB7B08A-F21A-48C8-BF9E-8017A44460C9}" destId="{DFA5B4B9-76E3-46BA-8E13-7EA38336E33A}" srcOrd="0" destOrd="0" parTransId="{90884BD1-2DB7-4555-A083-570BA13D11DA}" sibTransId="{46BC7DC6-7A7A-4B6A-9521-B824D4D273FA}"/>
    <dgm:cxn modelId="{4563DF7F-A7BA-4D21-AEF8-8DF6747706D6}" type="presOf" srcId="{DAFBBF6F-A48B-4B34-88A4-F038D6E8C6AA}" destId="{D54D03C2-F119-4292-AF56-4CD52331DA42}" srcOrd="0" destOrd="1" presId="urn:microsoft.com/office/officeart/2005/8/layout/vList5"/>
    <dgm:cxn modelId="{F104A1A5-D269-4308-B39B-65463B0414AB}" type="presParOf" srcId="{1409E8F5-021A-4FBD-8BA0-6B98C9F47489}" destId="{5BBEF825-C7E7-4810-ACE8-B0405ABD67D8}" srcOrd="0" destOrd="0" presId="urn:microsoft.com/office/officeart/2005/8/layout/vList5"/>
    <dgm:cxn modelId="{53807E7C-B26C-44F4-ADC2-6B702C040217}" type="presParOf" srcId="{5BBEF825-C7E7-4810-ACE8-B0405ABD67D8}" destId="{30432CA0-CCC2-4F49-9992-EEE2979FB48F}" srcOrd="0" destOrd="0" presId="urn:microsoft.com/office/officeart/2005/8/layout/vList5"/>
    <dgm:cxn modelId="{D533C36F-0393-4CB2-A306-2EBF3A7FCC01}" type="presParOf" srcId="{5BBEF825-C7E7-4810-ACE8-B0405ABD67D8}" destId="{D54D03C2-F119-4292-AF56-4CD52331DA42}" srcOrd="1" destOrd="0" presId="urn:microsoft.com/office/officeart/2005/8/layout/vList5"/>
    <dgm:cxn modelId="{DF622A2B-38D1-4C75-80B8-E36C2D1A90D7}" type="presParOf" srcId="{1409E8F5-021A-4FBD-8BA0-6B98C9F47489}" destId="{4A237E91-9DDA-45D6-9B8B-2993A15D2AD1}" srcOrd="1" destOrd="0" presId="urn:microsoft.com/office/officeart/2005/8/layout/vList5"/>
    <dgm:cxn modelId="{2217B207-58E2-45FD-97A6-76E9F2CC6284}" type="presParOf" srcId="{1409E8F5-021A-4FBD-8BA0-6B98C9F47489}" destId="{99A92A0B-768E-4943-AFC3-465F965AEC1B}" srcOrd="2" destOrd="0" presId="urn:microsoft.com/office/officeart/2005/8/layout/vList5"/>
    <dgm:cxn modelId="{AC16E6FB-1F83-4F72-BD6D-077E51A41594}" type="presParOf" srcId="{99A92A0B-768E-4943-AFC3-465F965AEC1B}" destId="{B937E648-C6BE-45F9-BB5A-24E080952334}" srcOrd="0" destOrd="0" presId="urn:microsoft.com/office/officeart/2005/8/layout/vList5"/>
    <dgm:cxn modelId="{98052CA7-43BD-43BE-A016-AC7DBB7B402D}" type="presParOf" srcId="{99A92A0B-768E-4943-AFC3-465F965AEC1B}" destId="{5CAF05F4-5AAF-4E69-9138-B49CC8BACA50}" srcOrd="1" destOrd="0" presId="urn:microsoft.com/office/officeart/2005/8/layout/vList5"/>
    <dgm:cxn modelId="{97EB218E-C1C1-4D0E-B149-06DBB26249F7}" type="presParOf" srcId="{1409E8F5-021A-4FBD-8BA0-6B98C9F47489}" destId="{2A2C75A9-1D26-41AB-94B4-064B0320C58E}" srcOrd="3" destOrd="0" presId="urn:microsoft.com/office/officeart/2005/8/layout/vList5"/>
    <dgm:cxn modelId="{FE2D6337-C9BD-436B-9857-968219D2EDE2}" type="presParOf" srcId="{1409E8F5-021A-4FBD-8BA0-6B98C9F47489}" destId="{2E1F57FA-1709-41EA-8903-A43134B7259B}" srcOrd="4" destOrd="0" presId="urn:microsoft.com/office/officeart/2005/8/layout/vList5"/>
    <dgm:cxn modelId="{78354693-FF99-4A9E-AD8D-685F347F0A73}" type="presParOf" srcId="{2E1F57FA-1709-41EA-8903-A43134B7259B}" destId="{66195774-029E-4E4E-852E-21A1553E682C}" srcOrd="0" destOrd="0" presId="urn:microsoft.com/office/officeart/2005/8/layout/vList5"/>
    <dgm:cxn modelId="{06E3F4AC-956D-4683-ADC7-5D48BCE5B20F}" type="presParOf" srcId="{2E1F57FA-1709-41EA-8903-A43134B7259B}" destId="{3CCC65E1-D40F-42BF-86F5-6F54D716D6B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C2B7C75-BCB0-4AE0-82EC-64211F95F47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25D08BA-0C13-48C3-9ADB-03C1A5588BC4}">
      <dgm:prSet phldrT="[Text]"/>
      <dgm:spPr/>
      <dgm:t>
        <a:bodyPr/>
        <a:lstStyle/>
        <a:p>
          <a:r>
            <a:rPr lang="en-US" dirty="0" smtClean="0"/>
            <a:t>Carbon measurement</a:t>
          </a:r>
          <a:endParaRPr lang="en-US" dirty="0"/>
        </a:p>
      </dgm:t>
    </dgm:pt>
    <dgm:pt modelId="{C21F4AD3-107F-4B45-B3C2-B952D91B045D}" type="parTrans" cxnId="{34B7AC49-5D17-4045-9AD5-0DC97B56F743}">
      <dgm:prSet/>
      <dgm:spPr/>
      <dgm:t>
        <a:bodyPr/>
        <a:lstStyle/>
        <a:p>
          <a:endParaRPr lang="en-US"/>
        </a:p>
      </dgm:t>
    </dgm:pt>
    <dgm:pt modelId="{24DC3A46-26EE-4C04-86B6-853897E7613E}" type="sibTrans" cxnId="{34B7AC49-5D17-4045-9AD5-0DC97B56F743}">
      <dgm:prSet/>
      <dgm:spPr/>
      <dgm:t>
        <a:bodyPr/>
        <a:lstStyle/>
        <a:p>
          <a:endParaRPr lang="en-US"/>
        </a:p>
      </dgm:t>
    </dgm:pt>
    <dgm:pt modelId="{7366648B-4A4A-49C1-9259-773CA79ED266}">
      <dgm:prSet phldrT="[Text]"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800" dirty="0" smtClean="0"/>
            <a:t>Fraud in overestimating the amount of carbon emission reductions or carbon sequestered </a:t>
          </a:r>
          <a:endParaRPr lang="en-US" sz="1800" dirty="0"/>
        </a:p>
      </dgm:t>
    </dgm:pt>
    <dgm:pt modelId="{596AC36C-1239-41E6-8F71-4E69578A144C}" type="parTrans" cxnId="{562751B3-6F57-490D-B4A9-A5813D39A299}">
      <dgm:prSet/>
      <dgm:spPr/>
      <dgm:t>
        <a:bodyPr/>
        <a:lstStyle/>
        <a:p>
          <a:endParaRPr lang="en-US"/>
        </a:p>
      </dgm:t>
    </dgm:pt>
    <dgm:pt modelId="{1B947BF2-4C93-4FC8-8638-375A85E67A4D}" type="sibTrans" cxnId="{562751B3-6F57-490D-B4A9-A5813D39A299}">
      <dgm:prSet/>
      <dgm:spPr/>
      <dgm:t>
        <a:bodyPr/>
        <a:lstStyle/>
        <a:p>
          <a:endParaRPr lang="en-US"/>
        </a:p>
      </dgm:t>
    </dgm:pt>
    <dgm:pt modelId="{6AB7B08A-F21A-48C8-BF9E-8017A44460C9}">
      <dgm:prSet phldrT="[Text]"/>
      <dgm:spPr/>
      <dgm:t>
        <a:bodyPr/>
        <a:lstStyle/>
        <a:p>
          <a:r>
            <a:rPr lang="en-US" dirty="0" smtClean="0"/>
            <a:t>Selling forest carbon assets </a:t>
          </a:r>
          <a:endParaRPr lang="en-US" dirty="0"/>
        </a:p>
      </dgm:t>
    </dgm:pt>
    <dgm:pt modelId="{49243860-8778-4890-9C6B-A4713E945AC5}" type="parTrans" cxnId="{1E9F3219-1CD6-4397-AC8D-7869C4E6D3A9}">
      <dgm:prSet/>
      <dgm:spPr/>
      <dgm:t>
        <a:bodyPr/>
        <a:lstStyle/>
        <a:p>
          <a:endParaRPr lang="en-US"/>
        </a:p>
      </dgm:t>
    </dgm:pt>
    <dgm:pt modelId="{7E67B4C1-0603-4581-8278-923D2ED3081F}" type="sibTrans" cxnId="{1E9F3219-1CD6-4397-AC8D-7869C4E6D3A9}">
      <dgm:prSet/>
      <dgm:spPr/>
      <dgm:t>
        <a:bodyPr/>
        <a:lstStyle/>
        <a:p>
          <a:endParaRPr lang="en-US"/>
        </a:p>
      </dgm:t>
    </dgm:pt>
    <dgm:pt modelId="{C8A422CE-2B68-4C2B-8DB9-6DEFC3139FA2}">
      <dgm:prSet phldrT="[Text]"/>
      <dgm:spPr/>
      <dgm:t>
        <a:bodyPr/>
        <a:lstStyle/>
        <a:p>
          <a:r>
            <a:rPr lang="en-US" dirty="0" smtClean="0"/>
            <a:t>Administration of benefit distribution</a:t>
          </a:r>
          <a:endParaRPr lang="en-US" dirty="0"/>
        </a:p>
      </dgm:t>
    </dgm:pt>
    <dgm:pt modelId="{9986750A-F90E-452F-BA42-4B7924A7E878}" type="sibTrans" cxnId="{12CA916A-F977-46AC-8F7B-FD9EE1AABA36}">
      <dgm:prSet/>
      <dgm:spPr/>
      <dgm:t>
        <a:bodyPr/>
        <a:lstStyle/>
        <a:p>
          <a:endParaRPr lang="fr-CH"/>
        </a:p>
      </dgm:t>
    </dgm:pt>
    <dgm:pt modelId="{E889C218-7BB0-4DF0-A1BF-3CC6B5C600A5}" type="parTrans" cxnId="{12CA916A-F977-46AC-8F7B-FD9EE1AABA36}">
      <dgm:prSet/>
      <dgm:spPr/>
      <dgm:t>
        <a:bodyPr/>
        <a:lstStyle/>
        <a:p>
          <a:endParaRPr lang="fr-CH"/>
        </a:p>
      </dgm:t>
    </dgm:pt>
    <dgm:pt modelId="{909BCC2A-653A-4620-A14B-BB6F381C3D34}">
      <dgm:prSet phldrT="[Text]"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800" smtClean="0"/>
            <a:t>Loss of REDD+ revenues through embezzlement</a:t>
          </a:r>
          <a:endParaRPr lang="en-US" sz="1800" dirty="0"/>
        </a:p>
      </dgm:t>
    </dgm:pt>
    <dgm:pt modelId="{EBF9C197-1CF4-4CD9-88B4-83039C345887}" type="sibTrans" cxnId="{D2032079-0BA8-4440-A919-D1F03DF87457}">
      <dgm:prSet/>
      <dgm:spPr/>
      <dgm:t>
        <a:bodyPr/>
        <a:lstStyle/>
        <a:p>
          <a:endParaRPr lang="fr-CH"/>
        </a:p>
      </dgm:t>
    </dgm:pt>
    <dgm:pt modelId="{5D006E75-AF6E-4F4C-B0DB-6AAF37341433}" type="parTrans" cxnId="{D2032079-0BA8-4440-A919-D1F03DF87457}">
      <dgm:prSet/>
      <dgm:spPr/>
      <dgm:t>
        <a:bodyPr/>
        <a:lstStyle/>
        <a:p>
          <a:endParaRPr lang="fr-CH"/>
        </a:p>
      </dgm:t>
    </dgm:pt>
    <dgm:pt modelId="{BDBD9301-634A-4E31-896C-097494080EE5}">
      <dgm:prSet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800" dirty="0" smtClean="0"/>
            <a:t>Misappropriation of revenue by powerful groups</a:t>
          </a:r>
          <a:endParaRPr lang="en-US" sz="1800" dirty="0"/>
        </a:p>
      </dgm:t>
    </dgm:pt>
    <dgm:pt modelId="{8D502249-84BE-4F66-88ED-6326F677F07B}" type="sibTrans" cxnId="{D9F96DF3-85B6-4C1F-9939-155818CDB0F4}">
      <dgm:prSet/>
      <dgm:spPr/>
      <dgm:t>
        <a:bodyPr/>
        <a:lstStyle/>
        <a:p>
          <a:endParaRPr lang="fr-CH"/>
        </a:p>
      </dgm:t>
    </dgm:pt>
    <dgm:pt modelId="{6F686A05-F662-45F3-9BAE-36C3345856AF}" type="parTrans" cxnId="{D9F96DF3-85B6-4C1F-9939-155818CDB0F4}">
      <dgm:prSet/>
      <dgm:spPr/>
      <dgm:t>
        <a:bodyPr/>
        <a:lstStyle/>
        <a:p>
          <a:endParaRPr lang="fr-CH"/>
        </a:p>
      </dgm:t>
    </dgm:pt>
    <dgm:pt modelId="{1409E8F5-021A-4FBD-8BA0-6B98C9F47489}" type="pres">
      <dgm:prSet presAssocID="{6C2B7C75-BCB0-4AE0-82EC-64211F95F47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BBEF825-C7E7-4810-ACE8-B0405ABD67D8}" type="pres">
      <dgm:prSet presAssocID="{425D08BA-0C13-48C3-9ADB-03C1A5588BC4}" presName="linNode" presStyleCnt="0"/>
      <dgm:spPr/>
    </dgm:pt>
    <dgm:pt modelId="{30432CA0-CCC2-4F49-9992-EEE2979FB48F}" type="pres">
      <dgm:prSet presAssocID="{425D08BA-0C13-48C3-9ADB-03C1A5588BC4}" presName="parentText" presStyleLbl="node1" presStyleIdx="0" presStyleCnt="3" custScaleY="2863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4D03C2-F119-4292-AF56-4CD52331DA42}" type="pres">
      <dgm:prSet presAssocID="{425D08BA-0C13-48C3-9ADB-03C1A5588BC4}" presName="descendantText" presStyleLbl="alignAccFollowNode1" presStyleIdx="0" presStyleCnt="2" custScaleY="345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237E91-9DDA-45D6-9B8B-2993A15D2AD1}" type="pres">
      <dgm:prSet presAssocID="{24DC3A46-26EE-4C04-86B6-853897E7613E}" presName="sp" presStyleCnt="0"/>
      <dgm:spPr/>
    </dgm:pt>
    <dgm:pt modelId="{99A92A0B-768E-4943-AFC3-465F965AEC1B}" type="pres">
      <dgm:prSet presAssocID="{6AB7B08A-F21A-48C8-BF9E-8017A44460C9}" presName="linNode" presStyleCnt="0"/>
      <dgm:spPr/>
    </dgm:pt>
    <dgm:pt modelId="{B937E648-C6BE-45F9-BB5A-24E080952334}" type="pres">
      <dgm:prSet presAssocID="{6AB7B08A-F21A-48C8-BF9E-8017A44460C9}" presName="parentText" presStyleLbl="node1" presStyleIdx="1" presStyleCnt="3" custScaleY="39888" custLinFactNeighborX="745" custLinFactNeighborY="1535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2C75A9-1D26-41AB-94B4-064B0320C58E}" type="pres">
      <dgm:prSet presAssocID="{7E67B4C1-0603-4581-8278-923D2ED3081F}" presName="sp" presStyleCnt="0"/>
      <dgm:spPr/>
    </dgm:pt>
    <dgm:pt modelId="{B7B13269-F4F3-4E7E-997D-8930F721C07A}" type="pres">
      <dgm:prSet presAssocID="{C8A422CE-2B68-4C2B-8DB9-6DEFC3139FA2}" presName="linNode" presStyleCnt="0"/>
      <dgm:spPr/>
    </dgm:pt>
    <dgm:pt modelId="{B3E34D01-F1FE-4C49-9FE4-4977FBE02D0E}" type="pres">
      <dgm:prSet presAssocID="{C8A422CE-2B68-4C2B-8DB9-6DEFC3139FA2}" presName="parentText" presStyleLbl="node1" presStyleIdx="2" presStyleCnt="3" custScaleY="28977" custLinFactNeighborX="243" custLinFactNeighborY="-57623">
        <dgm:presLayoutVars>
          <dgm:chMax val="1"/>
          <dgm:bulletEnabled val="1"/>
        </dgm:presLayoutVars>
      </dgm:prSet>
      <dgm:spPr/>
      <dgm:t>
        <a:bodyPr/>
        <a:lstStyle/>
        <a:p>
          <a:endParaRPr lang="fr-CH"/>
        </a:p>
      </dgm:t>
    </dgm:pt>
    <dgm:pt modelId="{32A0193A-3C96-4531-B832-D14F27884280}" type="pres">
      <dgm:prSet presAssocID="{C8A422CE-2B68-4C2B-8DB9-6DEFC3139FA2}" presName="descendantText" presStyleLbl="alignAccFollowNode1" presStyleIdx="1" presStyleCnt="2" custScaleY="44349" custLinFactNeighborX="5288" custLinFactNeighborY="-67179">
        <dgm:presLayoutVars>
          <dgm:bulletEnabled val="1"/>
        </dgm:presLayoutVars>
      </dgm:prSet>
      <dgm:spPr/>
      <dgm:t>
        <a:bodyPr/>
        <a:lstStyle/>
        <a:p>
          <a:endParaRPr lang="fr-CH"/>
        </a:p>
      </dgm:t>
    </dgm:pt>
  </dgm:ptLst>
  <dgm:cxnLst>
    <dgm:cxn modelId="{1E9F3219-1CD6-4397-AC8D-7869C4E6D3A9}" srcId="{6C2B7C75-BCB0-4AE0-82EC-64211F95F47D}" destId="{6AB7B08A-F21A-48C8-BF9E-8017A44460C9}" srcOrd="1" destOrd="0" parTransId="{49243860-8778-4890-9C6B-A4713E945AC5}" sibTransId="{7E67B4C1-0603-4581-8278-923D2ED3081F}"/>
    <dgm:cxn modelId="{9398DD8F-DB65-4A38-9D00-21563DC37DAA}" type="presOf" srcId="{425D08BA-0C13-48C3-9ADB-03C1A5588BC4}" destId="{30432CA0-CCC2-4F49-9992-EEE2979FB48F}" srcOrd="0" destOrd="0" presId="urn:microsoft.com/office/officeart/2005/8/layout/vList5"/>
    <dgm:cxn modelId="{D2032079-0BA8-4440-A919-D1F03DF87457}" srcId="{C8A422CE-2B68-4C2B-8DB9-6DEFC3139FA2}" destId="{909BCC2A-653A-4620-A14B-BB6F381C3D34}" srcOrd="0" destOrd="0" parTransId="{5D006E75-AF6E-4F4C-B0DB-6AAF37341433}" sibTransId="{EBF9C197-1CF4-4CD9-88B4-83039C345887}"/>
    <dgm:cxn modelId="{34B7AC49-5D17-4045-9AD5-0DC97B56F743}" srcId="{6C2B7C75-BCB0-4AE0-82EC-64211F95F47D}" destId="{425D08BA-0C13-48C3-9ADB-03C1A5588BC4}" srcOrd="0" destOrd="0" parTransId="{C21F4AD3-107F-4B45-B3C2-B952D91B045D}" sibTransId="{24DC3A46-26EE-4C04-86B6-853897E7613E}"/>
    <dgm:cxn modelId="{8C258B96-0877-4CAE-8F4F-F045FE0EC1B0}" type="presOf" srcId="{909BCC2A-653A-4620-A14B-BB6F381C3D34}" destId="{32A0193A-3C96-4531-B832-D14F27884280}" srcOrd="0" destOrd="0" presId="urn:microsoft.com/office/officeart/2005/8/layout/vList5"/>
    <dgm:cxn modelId="{32602760-2424-4BD9-B9E4-D4AF39E917FE}" type="presOf" srcId="{6C2B7C75-BCB0-4AE0-82EC-64211F95F47D}" destId="{1409E8F5-021A-4FBD-8BA0-6B98C9F47489}" srcOrd="0" destOrd="0" presId="urn:microsoft.com/office/officeart/2005/8/layout/vList5"/>
    <dgm:cxn modelId="{562751B3-6F57-490D-B4A9-A5813D39A299}" srcId="{425D08BA-0C13-48C3-9ADB-03C1A5588BC4}" destId="{7366648B-4A4A-49C1-9259-773CA79ED266}" srcOrd="0" destOrd="0" parTransId="{596AC36C-1239-41E6-8F71-4E69578A144C}" sibTransId="{1B947BF2-4C93-4FC8-8638-375A85E67A4D}"/>
    <dgm:cxn modelId="{256735A1-A443-4B8C-8AD2-88F1E7881A21}" type="presOf" srcId="{6AB7B08A-F21A-48C8-BF9E-8017A44460C9}" destId="{B937E648-C6BE-45F9-BB5A-24E080952334}" srcOrd="0" destOrd="0" presId="urn:microsoft.com/office/officeart/2005/8/layout/vList5"/>
    <dgm:cxn modelId="{12CA916A-F977-46AC-8F7B-FD9EE1AABA36}" srcId="{6C2B7C75-BCB0-4AE0-82EC-64211F95F47D}" destId="{C8A422CE-2B68-4C2B-8DB9-6DEFC3139FA2}" srcOrd="2" destOrd="0" parTransId="{E889C218-7BB0-4DF0-A1BF-3CC6B5C600A5}" sibTransId="{9986750A-F90E-452F-BA42-4B7924A7E878}"/>
    <dgm:cxn modelId="{75EB34DD-45F2-440D-A660-42C41770756F}" type="presOf" srcId="{7366648B-4A4A-49C1-9259-773CA79ED266}" destId="{D54D03C2-F119-4292-AF56-4CD52331DA42}" srcOrd="0" destOrd="0" presId="urn:microsoft.com/office/officeart/2005/8/layout/vList5"/>
    <dgm:cxn modelId="{DEE1911F-7384-4694-9472-06D27FBBE8F7}" type="presOf" srcId="{C8A422CE-2B68-4C2B-8DB9-6DEFC3139FA2}" destId="{B3E34D01-F1FE-4C49-9FE4-4977FBE02D0E}" srcOrd="0" destOrd="0" presId="urn:microsoft.com/office/officeart/2005/8/layout/vList5"/>
    <dgm:cxn modelId="{6DB4ADCE-26DD-4A4F-ADA4-34A22287EF2D}" type="presOf" srcId="{BDBD9301-634A-4E31-896C-097494080EE5}" destId="{32A0193A-3C96-4531-B832-D14F27884280}" srcOrd="0" destOrd="1" presId="urn:microsoft.com/office/officeart/2005/8/layout/vList5"/>
    <dgm:cxn modelId="{D9F96DF3-85B6-4C1F-9939-155818CDB0F4}" srcId="{C8A422CE-2B68-4C2B-8DB9-6DEFC3139FA2}" destId="{BDBD9301-634A-4E31-896C-097494080EE5}" srcOrd="1" destOrd="0" parTransId="{6F686A05-F662-45F3-9BAE-36C3345856AF}" sibTransId="{8D502249-84BE-4F66-88ED-6326F677F07B}"/>
    <dgm:cxn modelId="{866F8511-9BEE-4C1F-8FD7-C911BB0C8AED}" type="presParOf" srcId="{1409E8F5-021A-4FBD-8BA0-6B98C9F47489}" destId="{5BBEF825-C7E7-4810-ACE8-B0405ABD67D8}" srcOrd="0" destOrd="0" presId="urn:microsoft.com/office/officeart/2005/8/layout/vList5"/>
    <dgm:cxn modelId="{2F7B1AEE-2204-49FE-92B5-DE4BEFF4F08C}" type="presParOf" srcId="{5BBEF825-C7E7-4810-ACE8-B0405ABD67D8}" destId="{30432CA0-CCC2-4F49-9992-EEE2979FB48F}" srcOrd="0" destOrd="0" presId="urn:microsoft.com/office/officeart/2005/8/layout/vList5"/>
    <dgm:cxn modelId="{D6A07D5C-1E11-4CC9-8943-B40D9F71F3A3}" type="presParOf" srcId="{5BBEF825-C7E7-4810-ACE8-B0405ABD67D8}" destId="{D54D03C2-F119-4292-AF56-4CD52331DA42}" srcOrd="1" destOrd="0" presId="urn:microsoft.com/office/officeart/2005/8/layout/vList5"/>
    <dgm:cxn modelId="{42FA64F1-D09E-4739-A054-3ADAFB4CD81A}" type="presParOf" srcId="{1409E8F5-021A-4FBD-8BA0-6B98C9F47489}" destId="{4A237E91-9DDA-45D6-9B8B-2993A15D2AD1}" srcOrd="1" destOrd="0" presId="urn:microsoft.com/office/officeart/2005/8/layout/vList5"/>
    <dgm:cxn modelId="{BC0606C3-7AA1-4A80-B6FA-CA103793FC42}" type="presParOf" srcId="{1409E8F5-021A-4FBD-8BA0-6B98C9F47489}" destId="{99A92A0B-768E-4943-AFC3-465F965AEC1B}" srcOrd="2" destOrd="0" presId="urn:microsoft.com/office/officeart/2005/8/layout/vList5"/>
    <dgm:cxn modelId="{EAB615AD-2BD3-4E3F-BB80-020BD4212315}" type="presParOf" srcId="{99A92A0B-768E-4943-AFC3-465F965AEC1B}" destId="{B937E648-C6BE-45F9-BB5A-24E080952334}" srcOrd="0" destOrd="0" presId="urn:microsoft.com/office/officeart/2005/8/layout/vList5"/>
    <dgm:cxn modelId="{14B56103-ACC2-4034-9CA8-584411682FF4}" type="presParOf" srcId="{1409E8F5-021A-4FBD-8BA0-6B98C9F47489}" destId="{2A2C75A9-1D26-41AB-94B4-064B0320C58E}" srcOrd="3" destOrd="0" presId="urn:microsoft.com/office/officeart/2005/8/layout/vList5"/>
    <dgm:cxn modelId="{8B352721-1A2B-41FF-AC46-6B6C14EC8A38}" type="presParOf" srcId="{1409E8F5-021A-4FBD-8BA0-6B98C9F47489}" destId="{B7B13269-F4F3-4E7E-997D-8930F721C07A}" srcOrd="4" destOrd="0" presId="urn:microsoft.com/office/officeart/2005/8/layout/vList5"/>
    <dgm:cxn modelId="{582938D6-2098-4C09-AA8A-DF406F8CB5A5}" type="presParOf" srcId="{B7B13269-F4F3-4E7E-997D-8930F721C07A}" destId="{B3E34D01-F1FE-4C49-9FE4-4977FBE02D0E}" srcOrd="0" destOrd="0" presId="urn:microsoft.com/office/officeart/2005/8/layout/vList5"/>
    <dgm:cxn modelId="{41CAC7C5-B3D3-44B6-B640-71A0F85F73A8}" type="presParOf" srcId="{B7B13269-F4F3-4E7E-997D-8930F721C07A}" destId="{32A0193A-3C96-4531-B832-D14F2788428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54D03C2-F119-4292-AF56-4CD52331DA42}">
      <dsp:nvSpPr>
        <dsp:cNvPr id="0" name=""/>
        <dsp:cNvSpPr/>
      </dsp:nvSpPr>
      <dsp:spPr>
        <a:xfrm rot="5400000">
          <a:off x="5270574" y="-2086852"/>
          <a:ext cx="1484116" cy="56589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solidFill>
                <a:schemeClr val="tx1"/>
              </a:solidFill>
            </a:rPr>
            <a:t>Bribery to local officials to include or exclude forest land from REDD+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solidFill>
                <a:schemeClr val="tx1"/>
              </a:solidFill>
            </a:rPr>
            <a:t>Risk of influence in rezoning land </a:t>
          </a:r>
          <a:endParaRPr lang="en-US" sz="2400" kern="1200" dirty="0">
            <a:solidFill>
              <a:schemeClr val="tx1"/>
            </a:solidFill>
          </a:endParaRPr>
        </a:p>
      </dsp:txBody>
      <dsp:txXfrm rot="5400000">
        <a:off x="5270574" y="-2086852"/>
        <a:ext cx="1484116" cy="5658948"/>
      </dsp:txXfrm>
    </dsp:sp>
    <dsp:sp modelId="{30432CA0-CCC2-4F49-9992-EEE2979FB48F}">
      <dsp:nvSpPr>
        <dsp:cNvPr id="0" name=""/>
        <dsp:cNvSpPr/>
      </dsp:nvSpPr>
      <dsp:spPr>
        <a:xfrm>
          <a:off x="0" y="186895"/>
          <a:ext cx="3183158" cy="11114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Land use planning</a:t>
          </a:r>
          <a:endParaRPr lang="en-US" sz="2700" kern="1200" dirty="0"/>
        </a:p>
      </dsp:txBody>
      <dsp:txXfrm>
        <a:off x="0" y="186895"/>
        <a:ext cx="3183158" cy="1111451"/>
      </dsp:txXfrm>
    </dsp:sp>
    <dsp:sp modelId="{5CAF05F4-5AAF-4E69-9138-B49CC8BACA50}">
      <dsp:nvSpPr>
        <dsp:cNvPr id="0" name=""/>
        <dsp:cNvSpPr/>
      </dsp:nvSpPr>
      <dsp:spPr>
        <a:xfrm rot="5400000">
          <a:off x="5579812" y="-739030"/>
          <a:ext cx="889161" cy="567001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Failure to recognize competing rights customary land tenure</a:t>
          </a:r>
          <a:endParaRPr lang="en-US" sz="2500" kern="1200" dirty="0"/>
        </a:p>
      </dsp:txBody>
      <dsp:txXfrm rot="5400000">
        <a:off x="5579812" y="-739030"/>
        <a:ext cx="889161" cy="5670017"/>
      </dsp:txXfrm>
    </dsp:sp>
    <dsp:sp modelId="{B937E648-C6BE-45F9-BB5A-24E080952334}">
      <dsp:nvSpPr>
        <dsp:cNvPr id="0" name=""/>
        <dsp:cNvSpPr/>
      </dsp:nvSpPr>
      <dsp:spPr>
        <a:xfrm>
          <a:off x="0" y="1540252"/>
          <a:ext cx="3189384" cy="11114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Land and natural resource tenure </a:t>
          </a:r>
          <a:endParaRPr lang="en-US" sz="2700" kern="1200" dirty="0"/>
        </a:p>
      </dsp:txBody>
      <dsp:txXfrm>
        <a:off x="0" y="1540252"/>
        <a:ext cx="3189384" cy="1111451"/>
      </dsp:txXfrm>
    </dsp:sp>
    <dsp:sp modelId="{3CCC65E1-D40F-42BF-86F5-6F54D716D6B5}">
      <dsp:nvSpPr>
        <dsp:cNvPr id="0" name=""/>
        <dsp:cNvSpPr/>
      </dsp:nvSpPr>
      <dsp:spPr>
        <a:xfrm rot="5400000">
          <a:off x="5579812" y="427993"/>
          <a:ext cx="889161" cy="567001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Undue influence to link carbon rights to State ownership of forest</a:t>
          </a:r>
          <a:endParaRPr lang="en-US" sz="2500" kern="1200" dirty="0"/>
        </a:p>
      </dsp:txBody>
      <dsp:txXfrm rot="5400000">
        <a:off x="5579812" y="427993"/>
        <a:ext cx="889161" cy="5670017"/>
      </dsp:txXfrm>
    </dsp:sp>
    <dsp:sp modelId="{66195774-029E-4E4E-852E-21A1553E682C}">
      <dsp:nvSpPr>
        <dsp:cNvPr id="0" name=""/>
        <dsp:cNvSpPr/>
      </dsp:nvSpPr>
      <dsp:spPr>
        <a:xfrm>
          <a:off x="0" y="2707276"/>
          <a:ext cx="3189384" cy="11114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Allocation of carbon rights</a:t>
          </a:r>
          <a:endParaRPr lang="en-US" sz="2700" kern="1200" dirty="0"/>
        </a:p>
      </dsp:txBody>
      <dsp:txXfrm>
        <a:off x="0" y="2707276"/>
        <a:ext cx="3189384" cy="1111451"/>
      </dsp:txXfrm>
    </dsp:sp>
    <dsp:sp modelId="{9D82B64B-21D4-4676-B6DC-50A2081FCA20}">
      <dsp:nvSpPr>
        <dsp:cNvPr id="0" name=""/>
        <dsp:cNvSpPr/>
      </dsp:nvSpPr>
      <dsp:spPr>
        <a:xfrm rot="5400000">
          <a:off x="5579812" y="1595017"/>
          <a:ext cx="889161" cy="567001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Undue influence in designing benefit distribution systems</a:t>
          </a:r>
          <a:endParaRPr lang="en-US" sz="2400" kern="1200" dirty="0"/>
        </a:p>
      </dsp:txBody>
      <dsp:txXfrm rot="5400000">
        <a:off x="5579812" y="1595017"/>
        <a:ext cx="889161" cy="5670017"/>
      </dsp:txXfrm>
    </dsp:sp>
    <dsp:sp modelId="{D8C6B5B9-1F0E-4DE5-95F6-B3D37FA9C6E3}">
      <dsp:nvSpPr>
        <dsp:cNvPr id="0" name=""/>
        <dsp:cNvSpPr/>
      </dsp:nvSpPr>
      <dsp:spPr>
        <a:xfrm>
          <a:off x="0" y="3874300"/>
          <a:ext cx="3189384" cy="11114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Design of benefit distribution systems</a:t>
          </a:r>
          <a:endParaRPr lang="en-US" sz="2700" kern="1200" dirty="0"/>
        </a:p>
      </dsp:txBody>
      <dsp:txXfrm>
        <a:off x="0" y="3874300"/>
        <a:ext cx="3189384" cy="111145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54D03C2-F119-4292-AF56-4CD52331DA42}">
      <dsp:nvSpPr>
        <dsp:cNvPr id="0" name=""/>
        <dsp:cNvSpPr/>
      </dsp:nvSpPr>
      <dsp:spPr>
        <a:xfrm rot="5400000">
          <a:off x="5360902" y="-2031444"/>
          <a:ext cx="1254680" cy="563599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Bribing public sector officials to fraudulently create land titles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Register titles over state land in the name of individuals or corporations</a:t>
          </a:r>
          <a:endParaRPr lang="en-US" sz="1800" kern="1200" dirty="0"/>
        </a:p>
      </dsp:txBody>
      <dsp:txXfrm rot="5400000">
        <a:off x="5360902" y="-2031444"/>
        <a:ext cx="1254680" cy="5635992"/>
      </dsp:txXfrm>
    </dsp:sp>
    <dsp:sp modelId="{30432CA0-CCC2-4F49-9992-EEE2979FB48F}">
      <dsp:nvSpPr>
        <dsp:cNvPr id="0" name=""/>
        <dsp:cNvSpPr/>
      </dsp:nvSpPr>
      <dsp:spPr>
        <a:xfrm>
          <a:off x="0" y="2376"/>
          <a:ext cx="3170246" cy="1568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Land administration</a:t>
          </a:r>
          <a:endParaRPr lang="en-US" sz="3400" kern="1200" dirty="0"/>
        </a:p>
      </dsp:txBody>
      <dsp:txXfrm>
        <a:off x="0" y="2376"/>
        <a:ext cx="3170246" cy="1568350"/>
      </dsp:txXfrm>
    </dsp:sp>
    <dsp:sp modelId="{5CAF05F4-5AAF-4E69-9138-B49CC8BACA50}">
      <dsp:nvSpPr>
        <dsp:cNvPr id="0" name=""/>
        <dsp:cNvSpPr/>
      </dsp:nvSpPr>
      <dsp:spPr>
        <a:xfrm rot="5400000">
          <a:off x="5360902" y="-384676"/>
          <a:ext cx="1254680" cy="563599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Change in the zoning of an area to allow or exclude REDD+</a:t>
          </a:r>
          <a:endParaRPr lang="en-US" sz="1800" kern="1200" dirty="0"/>
        </a:p>
      </dsp:txBody>
      <dsp:txXfrm rot="5400000">
        <a:off x="5360902" y="-384676"/>
        <a:ext cx="1254680" cy="5635992"/>
      </dsp:txXfrm>
    </dsp:sp>
    <dsp:sp modelId="{B937E648-C6BE-45F9-BB5A-24E080952334}">
      <dsp:nvSpPr>
        <dsp:cNvPr id="0" name=""/>
        <dsp:cNvSpPr/>
      </dsp:nvSpPr>
      <dsp:spPr>
        <a:xfrm>
          <a:off x="0" y="1649144"/>
          <a:ext cx="3170246" cy="1568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Spot rezoning</a:t>
          </a:r>
          <a:endParaRPr lang="en-US" sz="3400" kern="1200" dirty="0"/>
        </a:p>
      </dsp:txBody>
      <dsp:txXfrm>
        <a:off x="0" y="1649144"/>
        <a:ext cx="3170246" cy="1568350"/>
      </dsp:txXfrm>
    </dsp:sp>
    <dsp:sp modelId="{3CCC65E1-D40F-42BF-86F5-6F54D716D6B5}">
      <dsp:nvSpPr>
        <dsp:cNvPr id="0" name=""/>
        <dsp:cNvSpPr/>
      </dsp:nvSpPr>
      <dsp:spPr>
        <a:xfrm rot="5400000">
          <a:off x="5360902" y="1262091"/>
          <a:ext cx="1254680" cy="563599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Pressure to exclude customary claims to lands 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Information asymmetry b/n IP and brokers/project developers</a:t>
          </a:r>
          <a:endParaRPr lang="en-US" sz="1800" kern="1200" dirty="0"/>
        </a:p>
      </dsp:txBody>
      <dsp:txXfrm rot="5400000">
        <a:off x="5360902" y="1262091"/>
        <a:ext cx="1254680" cy="5635992"/>
      </dsp:txXfrm>
    </dsp:sp>
    <dsp:sp modelId="{66195774-029E-4E4E-852E-21A1553E682C}">
      <dsp:nvSpPr>
        <dsp:cNvPr id="0" name=""/>
        <dsp:cNvSpPr/>
      </dsp:nvSpPr>
      <dsp:spPr>
        <a:xfrm>
          <a:off x="0" y="3295912"/>
          <a:ext cx="3170246" cy="1568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Carbon rights</a:t>
          </a:r>
          <a:endParaRPr lang="en-US" sz="3400" kern="1200" dirty="0"/>
        </a:p>
      </dsp:txBody>
      <dsp:txXfrm>
        <a:off x="0" y="3295912"/>
        <a:ext cx="3170246" cy="156835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54D03C2-F119-4292-AF56-4CD52331DA42}">
      <dsp:nvSpPr>
        <dsp:cNvPr id="0" name=""/>
        <dsp:cNvSpPr/>
      </dsp:nvSpPr>
      <dsp:spPr>
        <a:xfrm rot="5400000">
          <a:off x="5350180" y="-2156889"/>
          <a:ext cx="1276124" cy="5635992"/>
        </a:xfrm>
        <a:prstGeom prst="round2SameRect">
          <a:avLst/>
        </a:prstGeom>
        <a:solidFill>
          <a:schemeClr val="tx2">
            <a:lumMod val="40000"/>
            <a:lumOff val="60000"/>
            <a:alpha val="9000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Fraud in overestimating the amount of carbon emission reductions or carbon sequestered </a:t>
          </a:r>
          <a:endParaRPr lang="en-US" sz="1800" kern="1200" dirty="0"/>
        </a:p>
      </dsp:txBody>
      <dsp:txXfrm rot="5400000">
        <a:off x="5350180" y="-2156889"/>
        <a:ext cx="1276124" cy="5635992"/>
      </dsp:txXfrm>
    </dsp:sp>
    <dsp:sp modelId="{30432CA0-CCC2-4F49-9992-EEE2979FB48F}">
      <dsp:nvSpPr>
        <dsp:cNvPr id="0" name=""/>
        <dsp:cNvSpPr/>
      </dsp:nvSpPr>
      <dsp:spPr>
        <a:xfrm>
          <a:off x="0" y="714"/>
          <a:ext cx="3170246" cy="13207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Carbon measurement</a:t>
          </a:r>
          <a:endParaRPr lang="en-US" sz="2800" kern="1200" dirty="0"/>
        </a:p>
      </dsp:txBody>
      <dsp:txXfrm>
        <a:off x="0" y="714"/>
        <a:ext cx="3170246" cy="1320785"/>
      </dsp:txXfrm>
    </dsp:sp>
    <dsp:sp modelId="{B937E648-C6BE-45F9-BB5A-24E080952334}">
      <dsp:nvSpPr>
        <dsp:cNvPr id="0" name=""/>
        <dsp:cNvSpPr/>
      </dsp:nvSpPr>
      <dsp:spPr>
        <a:xfrm>
          <a:off x="23618" y="2260206"/>
          <a:ext cx="3170246" cy="18399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Selling forest carbon assets </a:t>
          </a:r>
          <a:endParaRPr lang="en-US" sz="2800" kern="1200" dirty="0"/>
        </a:p>
      </dsp:txBody>
      <dsp:txXfrm>
        <a:off x="23618" y="2260206"/>
        <a:ext cx="3170246" cy="1839956"/>
      </dsp:txXfrm>
    </dsp:sp>
    <dsp:sp modelId="{32A0193A-3C96-4531-B832-D14F27884280}">
      <dsp:nvSpPr>
        <dsp:cNvPr id="0" name=""/>
        <dsp:cNvSpPr/>
      </dsp:nvSpPr>
      <dsp:spPr>
        <a:xfrm rot="5400000">
          <a:off x="5169948" y="-856036"/>
          <a:ext cx="1636587" cy="5635992"/>
        </a:xfrm>
        <a:prstGeom prst="round2SameRect">
          <a:avLst/>
        </a:prstGeom>
        <a:solidFill>
          <a:schemeClr val="tx2">
            <a:lumMod val="40000"/>
            <a:lumOff val="60000"/>
            <a:alpha val="9000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smtClean="0"/>
            <a:t>Loss of REDD+ revenues through embezzlement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Misappropriation of revenue by powerful groups</a:t>
          </a:r>
          <a:endParaRPr lang="en-US" sz="1800" kern="1200" dirty="0"/>
        </a:p>
      </dsp:txBody>
      <dsp:txXfrm rot="5400000">
        <a:off x="5169948" y="-856036"/>
        <a:ext cx="1636587" cy="5635992"/>
      </dsp:txXfrm>
    </dsp:sp>
    <dsp:sp modelId="{B3E34D01-F1FE-4C49-9FE4-4977FBE02D0E}">
      <dsp:nvSpPr>
        <dsp:cNvPr id="0" name=""/>
        <dsp:cNvSpPr/>
      </dsp:nvSpPr>
      <dsp:spPr>
        <a:xfrm>
          <a:off x="13695" y="1114666"/>
          <a:ext cx="3170246" cy="13366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Administration of benefit distribution</a:t>
          </a:r>
          <a:endParaRPr lang="en-US" sz="2800" kern="1200" dirty="0"/>
        </a:p>
      </dsp:txBody>
      <dsp:txXfrm>
        <a:off x="13695" y="1114666"/>
        <a:ext cx="3170246" cy="13366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E2C2C84-2621-4D2D-8CC1-61BF6F74CD79}" type="datetimeFigureOut">
              <a:rPr lang="en-US"/>
              <a:pPr>
                <a:defRPr/>
              </a:pPr>
              <a:t>4/24/2012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CB86624-078A-4744-BC58-7577F32957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8D1552E-8C9D-4029-9648-8A3E04521619}" type="datetimeFigureOut">
              <a:rPr lang="en-US"/>
              <a:pPr>
                <a:defRPr/>
              </a:pPr>
              <a:t>4/24/2012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8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‘Resource Curse’ = high revenue from natural resources --- low demand for taxation --- weak accountability --- mismanagement of public fund and corruption ---social and economic inequality – public dissatisfaction and (in worst case scenario) civil unrest/conflict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‘Resource Curse’ = high revenue from natural resources --- low demand for taxation --- weak accountability --- mismanagement of public fund and corruption ---social and economic inequality – public dissatisfaction and (in worst case scenario) civil unrest/conflict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fr-CH" dirty="0" err="1" smtClean="0"/>
              <a:t>Draft</a:t>
            </a:r>
            <a:r>
              <a:rPr lang="fr-CH" dirty="0" smtClean="0"/>
              <a:t> </a:t>
            </a:r>
            <a:r>
              <a:rPr lang="fr-CH" dirty="0" err="1" smtClean="0"/>
              <a:t>opened</a:t>
            </a:r>
            <a:r>
              <a:rPr lang="fr-CH" dirty="0" smtClean="0"/>
              <a:t> for </a:t>
            </a:r>
            <a:r>
              <a:rPr lang="fr-CH" dirty="0" err="1" smtClean="0"/>
              <a:t>comments</a:t>
            </a:r>
            <a:r>
              <a:rPr lang="fr-CH" dirty="0" smtClean="0"/>
              <a:t> for 2 </a:t>
            </a:r>
            <a:r>
              <a:rPr lang="fr-CH" dirty="0" err="1" smtClean="0"/>
              <a:t>months</a:t>
            </a:r>
            <a:r>
              <a:rPr lang="fr-CH" dirty="0" smtClean="0"/>
              <a:t>. 393 </a:t>
            </a:r>
            <a:r>
              <a:rPr lang="fr-CH" dirty="0" err="1" smtClean="0"/>
              <a:t>comments</a:t>
            </a:r>
            <a:endParaRPr lang="fr-CH" dirty="0" smtClean="0"/>
          </a:p>
          <a:p>
            <a:pPr lvl="1"/>
            <a:r>
              <a:rPr lang="en-US" dirty="0" smtClean="0"/>
              <a:t>Progress update to be presented to Policy Board in October 2011</a:t>
            </a:r>
            <a:endParaRPr lang="fr-CH" dirty="0" smtClean="0"/>
          </a:p>
          <a:p>
            <a:pPr lvl="1"/>
            <a:r>
              <a:rPr lang="en-US" dirty="0" smtClean="0"/>
              <a:t>Public consultation in October- December 2011</a:t>
            </a:r>
          </a:p>
          <a:p>
            <a:endParaRPr lang="fr-CH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Assessment Tools developed by partners</a:t>
            </a:r>
          </a:p>
          <a:p>
            <a:pPr lvl="2"/>
            <a:r>
              <a:rPr lang="en-US" dirty="0" smtClean="0"/>
              <a:t>UN-REDD’s Benefit and Risk tool</a:t>
            </a:r>
          </a:p>
          <a:p>
            <a:pPr lvl="2"/>
            <a:r>
              <a:rPr lang="en-US" dirty="0" smtClean="0"/>
              <a:t>Transparency International</a:t>
            </a:r>
          </a:p>
          <a:p>
            <a:pPr lvl="2"/>
            <a:r>
              <a:rPr lang="en-US" dirty="0" smtClean="0"/>
              <a:t>World Bank</a:t>
            </a:r>
          </a:p>
          <a:p>
            <a:endParaRPr lang="fr-CH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As general observation, it should be noted that because REDD+ is relatively new and is not yet operational, it is not possible to map corruption risks as accurately or as comprehensively as has been done for the forestry sector.</a:t>
            </a:r>
          </a:p>
          <a:p>
            <a:endParaRPr lang="en-US" dirty="0" smtClean="0"/>
          </a:p>
          <a:p>
            <a:r>
              <a:rPr lang="en-US" dirty="0" smtClean="0"/>
              <a:t>It is also important to note that the corruption risks that may affect REDD+ are likely to differ depending upon the particular phase being considered, namely the readiness phase of REDD+, or the implementation phase.</a:t>
            </a:r>
          </a:p>
          <a:p>
            <a:endParaRPr lang="en-US" dirty="0" smtClean="0"/>
          </a:p>
          <a:p>
            <a:r>
              <a:rPr lang="en-US" dirty="0" smtClean="0"/>
              <a:t>As part of the REDD+ readiness phase, each REDD+ country will need to undertake an extensive review of its land use plans (spatial plans) and forestry plans to identify those forested areas which are suitable for REDD+, and those which may be used for other purposes, such as for agriculture or timber production.</a:t>
            </a:r>
          </a:p>
          <a:p>
            <a:endParaRPr lang="en-US" dirty="0" smtClean="0"/>
          </a:p>
          <a:p>
            <a:r>
              <a:rPr lang="en-US" dirty="0" smtClean="0"/>
              <a:t>When customary rights get recognized but not matched with the necessary administrative and budgetary support to build capacity for the land registration process.</a:t>
            </a:r>
          </a:p>
          <a:p>
            <a:endParaRPr lang="en-US" dirty="0" smtClean="0"/>
          </a:p>
          <a:p>
            <a:pPr lvl="0"/>
            <a:r>
              <a:rPr lang="en-US" dirty="0" smtClean="0">
                <a:solidFill>
                  <a:schemeClr val="tx1"/>
                </a:solidFill>
              </a:rPr>
              <a:t>OVERALL : undue influence by interest groups in the design of  REDD+ policies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900" smtClean="0"/>
              <a:t>Carbon rights:</a:t>
            </a:r>
          </a:p>
          <a:p>
            <a:r>
              <a:rPr lang="en-US" sz="900" smtClean="0"/>
              <a:t>Despite FPIC, the significant information asymmetry and power disparities between IP and carbon brokers/project developers could still persist often leading to a fraudulent misappropriation of local landowners’ carbon rights.</a:t>
            </a:r>
          </a:p>
          <a:p>
            <a:endParaRPr lang="en-US" sz="900" smtClean="0"/>
          </a:p>
          <a:p>
            <a:endParaRPr lang="en-US" sz="900" smtClean="0"/>
          </a:p>
          <a:p>
            <a:endParaRPr lang="en-US" sz="9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Performance-based payment – two assumptions a) effective institutions for MRV, and b) REDD+ payments will be guided by the empirical assessments of such MRV processes.</a:t>
            </a:r>
          </a:p>
          <a:p>
            <a:endParaRPr lang="en-US" dirty="0" smtClean="0"/>
          </a:p>
          <a:p>
            <a:r>
              <a:rPr lang="en-US" dirty="0" smtClean="0"/>
              <a:t>Back in 2008, Slovakia sold its ‘unused’ emission permits aka Assigned Amount Units (AAUs) to a US-based </a:t>
            </a:r>
            <a:r>
              <a:rPr lang="en-US" dirty="0" err="1" smtClean="0"/>
              <a:t>Interblue</a:t>
            </a:r>
            <a:r>
              <a:rPr lang="en-US" dirty="0" smtClean="0"/>
              <a:t> Group at half of the prevailing market price. </a:t>
            </a:r>
          </a:p>
          <a:p>
            <a:endParaRPr lang="en-US" dirty="0" smtClean="0"/>
          </a:p>
          <a:p>
            <a:r>
              <a:rPr lang="en-US" dirty="0" smtClean="0"/>
              <a:t>Compared to a market-based approach which generates carbon credits, fund-based payments may be more susceptible to corruption due to the difficulty of tracing cash funds.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-redd.org/" TargetMode="External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4" Type="http://schemas.openxmlformats.org/officeDocument/2006/relationships/hyperlink" Target="mailto:un-redd@un-redd.org" TargetMode="Externa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131763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5" name="Picture 2" descr="C:\Documents and Settings\Isabelle\Desktop\UNEP\UN-REDD Programme Communication Strategy\Logos\Low Res Logos\FAO,UNEP and UNDP logos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0038" y="5741988"/>
            <a:ext cx="2043112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9" name="Freeform 8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10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850" y="339725"/>
            <a:ext cx="2360613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517792" y="2115745"/>
            <a:ext cx="6389783" cy="1362075"/>
          </a:xfrm>
        </p:spPr>
        <p:txBody>
          <a:bodyPr anchor="b">
            <a:noAutofit/>
          </a:bodyPr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2" name="Text Placeholder 2"/>
          <p:cNvSpPr>
            <a:spLocks noGrp="1"/>
          </p:cNvSpPr>
          <p:nvPr>
            <p:ph type="body" idx="1"/>
          </p:nvPr>
        </p:nvSpPr>
        <p:spPr>
          <a:xfrm>
            <a:off x="539009" y="3798935"/>
            <a:ext cx="5272070" cy="57149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428875" y="71438"/>
            <a:ext cx="6572250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6" name="Rectangle 5"/>
          <p:cNvSpPr/>
          <p:nvPr userDrawn="1"/>
        </p:nvSpPr>
        <p:spPr>
          <a:xfrm>
            <a:off x="7143750" y="6040438"/>
            <a:ext cx="2143125" cy="746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2800" dirty="0">
                <a:solidFill>
                  <a:srgbClr val="0099CC"/>
                </a:solidFill>
                <a:ea typeface="Calibri" pitchFamily="34" charset="0"/>
                <a:cs typeface="FrutigerLT-Roman" charset="0"/>
              </a:rPr>
              <a:t>UN</a:t>
            </a:r>
            <a:r>
              <a:rPr lang="fr-FR" sz="2800" dirty="0">
                <a:solidFill>
                  <a:schemeClr val="accent2"/>
                </a:solidFill>
                <a:ea typeface="Calibri" pitchFamily="34" charset="0"/>
                <a:cs typeface="FrutigerLT-Roman" charset="0"/>
              </a:rPr>
              <a:t>-REDD</a:t>
            </a:r>
          </a:p>
          <a:p>
            <a:pPr>
              <a:defRPr/>
            </a:pPr>
            <a:r>
              <a:rPr lang="fr-FR" sz="1450" dirty="0">
                <a:solidFill>
                  <a:schemeClr val="accent2"/>
                </a:solidFill>
                <a:ea typeface="Calibri" pitchFamily="34" charset="0"/>
                <a:cs typeface="Frutiger-Roman" charset="0"/>
              </a:rPr>
              <a:t>P R O G R A M M E</a:t>
            </a:r>
            <a:r>
              <a:rPr lang="en-GB" sz="1450" dirty="0">
                <a:solidFill>
                  <a:schemeClr val="accent2"/>
                </a:solidFill>
              </a:rPr>
              <a:t> </a:t>
            </a:r>
          </a:p>
        </p:txBody>
      </p:sp>
      <p:pic>
        <p:nvPicPr>
          <p:cNvPr id="7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7975" y="1809163"/>
            <a:ext cx="6585698" cy="4923001"/>
          </a:xfrm>
          <a:solidFill>
            <a:schemeClr val="bg1"/>
          </a:solidFill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117" y="1806766"/>
            <a:ext cx="2269476" cy="4913523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lang="en-US" sz="2000" b="0" kern="12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428875" y="1785938"/>
            <a:ext cx="6572250" cy="5000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2422525" y="71438"/>
            <a:ext cx="6578600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7" name="Picture 5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4728" y="1813295"/>
            <a:ext cx="6527190" cy="4884959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0"/>
          </p:nvPr>
        </p:nvSpPr>
        <p:spPr>
          <a:xfrm>
            <a:off x="77117" y="1781300"/>
            <a:ext cx="2269476" cy="5005450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lang="en-US" sz="2000" b="0" kern="12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 flipV="1">
            <a:off x="131763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7" name="Freeform 6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8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517792" y="2115745"/>
            <a:ext cx="6389783" cy="1362075"/>
          </a:xfrm>
        </p:spPr>
        <p:txBody>
          <a:bodyPr anchor="b">
            <a:noAutofit/>
          </a:bodyPr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flipV="1">
            <a:off x="0" y="-47942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6" name="Freeform 5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 userDrawn="1"/>
        </p:nvSpPr>
        <p:spPr bwMode="auto">
          <a:xfrm>
            <a:off x="4146550" y="3657600"/>
            <a:ext cx="4535488" cy="200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algn="l">
              <a:defRPr sz="4400" b="1" cap="none" baseline="0"/>
            </a:lvl1pPr>
          </a:lstStyle>
          <a:p>
            <a:pPr eaLnBrk="0" hangingPunct="0">
              <a:defRPr/>
            </a:pP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Visit	</a:t>
            </a:r>
            <a:r>
              <a:rPr lang="en-US" sz="2400" dirty="0" smtClean="0">
                <a:solidFill>
                  <a:srgbClr val="0070C0"/>
                </a:solidFill>
                <a:latin typeface="Franklin Gothic Book" pitchFamily="34" charset="0"/>
                <a:ea typeface="+mj-ea"/>
                <a:cs typeface="+mj-cs"/>
                <a:hlinkClick r:id="rId3"/>
              </a:rPr>
              <a:t>www.un-redd.org</a:t>
            </a:r>
            <a:endParaRPr lang="en-US" sz="2400" dirty="0" smtClean="0">
              <a:solidFill>
                <a:srgbClr val="0070C0"/>
              </a:solidFill>
              <a:latin typeface="Franklin Gothic Book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Email	</a:t>
            </a: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  <a:hlinkClick r:id="rId4"/>
              </a:rPr>
              <a:t>un-redd@un-redd.org</a:t>
            </a:r>
            <a:endParaRPr lang="en-US" sz="2400" dirty="0" smtClean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endParaRPr lang="en-US" sz="2400" dirty="0" smtClean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 </a:t>
            </a:r>
            <a:endParaRPr lang="en-GB" sz="2400" dirty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558800" y="2468563"/>
            <a:ext cx="6611938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For more information…</a:t>
            </a:r>
            <a:endParaRPr lang="en-GB" sz="4000" b="1" dirty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flipV="1">
            <a:off x="131763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6" name="Freeform 5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 userDrawn="1"/>
        </p:nvSpPr>
        <p:spPr>
          <a:xfrm>
            <a:off x="558800" y="2767013"/>
            <a:ext cx="5567363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Thank you for listening!</a:t>
            </a:r>
            <a:endParaRPr lang="en-GB" sz="4000" b="1" dirty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EE51C-8804-4334-BD20-270AF05974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FDD25-F74D-4437-B0EE-F837F8290F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63661-BF15-4873-B193-8CDEC0CFD4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F176A-3E03-421D-8370-302E7C3BC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97CC4-FAA7-485A-9256-EB3130348C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2422525" y="119063"/>
            <a:ext cx="6615113" cy="6626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8" name="Freeform 7"/>
          <p:cNvSpPr/>
          <p:nvPr userDrawn="1"/>
        </p:nvSpPr>
        <p:spPr>
          <a:xfrm flipH="1">
            <a:off x="500063" y="3506788"/>
            <a:ext cx="8358187" cy="214312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9" name="Picture 2" descr="F:\low res images\10055131-Venezuela-Lineair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375" y="3508375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 descr="F:\low res images\Biodiversity---Frog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963" y="5218113"/>
            <a:ext cx="22860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F:\low res images\Technical-Capacity-Building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075" y="1785938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C:\Documents and Settings\Isabelle\Desktop\UNEP\UN-REDD Programme Communication Strategy\Logos\Low Res Logos\FAO,UNEP and UNDP logos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50038" y="5741988"/>
            <a:ext cx="2043112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11913" y="246063"/>
            <a:ext cx="2360612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2522862" y="2060661"/>
            <a:ext cx="6389783" cy="1362075"/>
          </a:xfrm>
        </p:spPr>
        <p:txBody>
          <a:bodyPr anchor="b">
            <a:noAutofit/>
          </a:bodyPr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2" name="Text Placeholder 2"/>
          <p:cNvSpPr>
            <a:spLocks noGrp="1"/>
          </p:cNvSpPr>
          <p:nvPr>
            <p:ph type="body" idx="1"/>
          </p:nvPr>
        </p:nvSpPr>
        <p:spPr>
          <a:xfrm>
            <a:off x="2563538" y="3786201"/>
            <a:ext cx="5272070" cy="57149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E319A-2793-48EC-B62A-BA74A5ADC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74C5D-0629-47D5-B5C9-877792EE7D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98817-E4DE-4B22-B4F8-BD9829AECA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F5F72-FAC0-4CE9-88A9-AE8B72A84B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3BBCA-51DB-470C-BB6F-2492561113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8CE94-1EFF-44B2-8037-4F61A6CE26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428875" y="1785938"/>
            <a:ext cx="6643688" cy="5000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643688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2" descr="F:\low res images\10055131-Venezuela-Lineair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375" y="3508375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F:\low res images\Biodiversity---Frog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963" y="5218113"/>
            <a:ext cx="22860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F:\low res images\Technical-Capacity-Building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2075" y="1785938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4896" y="1857709"/>
            <a:ext cx="6313384" cy="4576142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6525" y="125413"/>
            <a:ext cx="2189163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4"/>
            <a:ext cx="8715436" cy="4643470"/>
          </a:xfrm>
        </p:spPr>
        <p:txBody>
          <a:bodyPr/>
          <a:lstStyle>
            <a:lvl1pPr>
              <a:defRPr sz="28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532887" y="256350"/>
            <a:ext cx="6253925" cy="1143000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6525" y="125413"/>
            <a:ext cx="2189163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4"/>
            <a:ext cx="8715436" cy="4643470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 b="1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F:\low res images\Technical-Capacity-Building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0650" y="122238"/>
            <a:ext cx="2243138" cy="156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4"/>
            <a:ext cx="8715436" cy="4643470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F:\low res images\Biodiversity---Frog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0175" y="120650"/>
            <a:ext cx="2201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4"/>
            <a:ext cx="8715436" cy="4643470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F:\low res images\10055131-Venezuela-Lineair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8113" y="133350"/>
            <a:ext cx="2187575" cy="151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4"/>
            <a:ext cx="8715436" cy="4643470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428875" y="71438"/>
            <a:ext cx="6572250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7143750" y="6040438"/>
            <a:ext cx="2143125" cy="746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2800" dirty="0">
                <a:solidFill>
                  <a:srgbClr val="0099CC"/>
                </a:solidFill>
                <a:ea typeface="Calibri" pitchFamily="34" charset="0"/>
                <a:cs typeface="FrutigerLT-Roman" charset="0"/>
              </a:rPr>
              <a:t>UN</a:t>
            </a:r>
            <a:r>
              <a:rPr lang="fr-FR" sz="2800" dirty="0">
                <a:solidFill>
                  <a:schemeClr val="accent2"/>
                </a:solidFill>
                <a:ea typeface="Calibri" pitchFamily="34" charset="0"/>
                <a:cs typeface="FrutigerLT-Roman" charset="0"/>
              </a:rPr>
              <a:t>-REDD</a:t>
            </a:r>
          </a:p>
          <a:p>
            <a:pPr>
              <a:defRPr/>
            </a:pPr>
            <a:r>
              <a:rPr lang="fr-FR" sz="1450" dirty="0">
                <a:solidFill>
                  <a:schemeClr val="accent2"/>
                </a:solidFill>
                <a:ea typeface="Calibri" pitchFamily="34" charset="0"/>
                <a:cs typeface="Frutiger-Roman" charset="0"/>
              </a:rPr>
              <a:t>P R O G R A M M E</a:t>
            </a:r>
            <a:r>
              <a:rPr lang="en-GB" sz="1450" dirty="0">
                <a:solidFill>
                  <a:schemeClr val="accent2"/>
                </a:solidFill>
              </a:rPr>
              <a:t> </a:t>
            </a:r>
          </a:p>
        </p:txBody>
      </p:sp>
      <p:pic>
        <p:nvPicPr>
          <p:cNvPr id="9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0135" y="2541319"/>
            <a:ext cx="4351662" cy="4178970"/>
          </a:xfrm>
          <a:solidFill>
            <a:schemeClr val="bg1"/>
          </a:solidFill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93" y="1821226"/>
            <a:ext cx="4464407" cy="639762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754" y="2541320"/>
            <a:ext cx="4441372" cy="4178111"/>
          </a:xfrm>
          <a:solidFill>
            <a:schemeClr val="bg1"/>
          </a:solidFill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60" y="1813389"/>
            <a:ext cx="4351662" cy="639762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57213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2938" y="1785938"/>
            <a:ext cx="8043862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19" r:id="rId1"/>
    <p:sldLayoutId id="2147486120" r:id="rId2"/>
    <p:sldLayoutId id="2147486121" r:id="rId3"/>
    <p:sldLayoutId id="2147486122" r:id="rId4"/>
    <p:sldLayoutId id="2147486123" r:id="rId5"/>
    <p:sldLayoutId id="2147486124" r:id="rId6"/>
    <p:sldLayoutId id="2147486125" r:id="rId7"/>
    <p:sldLayoutId id="2147486126" r:id="rId8"/>
    <p:sldLayoutId id="2147486127" r:id="rId9"/>
    <p:sldLayoutId id="2147486128" r:id="rId10"/>
    <p:sldLayoutId id="2147486129" r:id="rId11"/>
    <p:sldLayoutId id="2147486130" r:id="rId12"/>
    <p:sldLayoutId id="2147486131" r:id="rId13"/>
    <p:sldLayoutId id="2147486132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595959"/>
          </a:solidFill>
          <a:latin typeface="Franklin Gothic Book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CC41393-6FE0-438A-938C-5D07BD5FE3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08" r:id="rId1"/>
    <p:sldLayoutId id="2147486109" r:id="rId2"/>
    <p:sldLayoutId id="2147486110" r:id="rId3"/>
    <p:sldLayoutId id="2147486111" r:id="rId4"/>
    <p:sldLayoutId id="2147486112" r:id="rId5"/>
    <p:sldLayoutId id="2147486113" r:id="rId6"/>
    <p:sldLayoutId id="2147486114" r:id="rId7"/>
    <p:sldLayoutId id="2147486115" r:id="rId8"/>
    <p:sldLayoutId id="2147486116" r:id="rId9"/>
    <p:sldLayoutId id="2147486117" r:id="rId10"/>
    <p:sldLayoutId id="214748611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2522538" y="2060575"/>
            <a:ext cx="6389687" cy="1362075"/>
          </a:xfrm>
        </p:spPr>
        <p:txBody>
          <a:bodyPr/>
          <a:lstStyle/>
          <a:p>
            <a:r>
              <a:rPr lang="en-GB" sz="3200" dirty="0" smtClean="0">
                <a:solidFill>
                  <a:schemeClr val="tx1"/>
                </a:solidFill>
              </a:rPr>
              <a:t>Anti-Corruption for REDD+  &amp; the Governance Support of the UN-REDD Programme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3813" y="3786188"/>
            <a:ext cx="5932487" cy="719137"/>
          </a:xfrm>
        </p:spPr>
        <p:txBody>
          <a:bodyPr/>
          <a:lstStyle/>
          <a:p>
            <a:pPr>
              <a:defRPr/>
            </a:pPr>
            <a:r>
              <a:rPr lang="en-GB" dirty="0" smtClean="0">
                <a:solidFill>
                  <a:schemeClr val="tx1"/>
                </a:solidFill>
                <a:latin typeface="Franklin Gothic Book" pitchFamily="34" charset="0"/>
              </a:rPr>
              <a:t>Workshop on Strengthening Transparency and Accountability for REDD+ In Africa</a:t>
            </a:r>
          </a:p>
          <a:p>
            <a:pPr>
              <a:defRPr/>
            </a:pPr>
            <a:endParaRPr lang="en-GB" dirty="0" smtClean="0">
              <a:solidFill>
                <a:schemeClr val="tx1"/>
              </a:solidFill>
              <a:latin typeface="Franklin Gothic Book" pitchFamily="34" charset="0"/>
            </a:endParaRPr>
          </a:p>
          <a:p>
            <a:pPr>
              <a:defRPr/>
            </a:pPr>
            <a:r>
              <a:rPr lang="en-GB" dirty="0" smtClean="0">
                <a:solidFill>
                  <a:schemeClr val="tx1"/>
                </a:solidFill>
                <a:latin typeface="Franklin Gothic Book" pitchFamily="34" charset="0"/>
              </a:rPr>
              <a:t>Lusaka, 24 April 2012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2462980" y="5790042"/>
            <a:ext cx="36723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1600" b="1" dirty="0" smtClean="0">
                <a:latin typeface="+mj-lt"/>
              </a:rPr>
              <a:t>Estelle Fach, Programme Analyst, UNDP</a:t>
            </a:r>
          </a:p>
          <a:p>
            <a:pPr>
              <a:defRPr/>
            </a:pPr>
            <a:r>
              <a:rPr lang="en-GB" sz="1600" b="1" dirty="0" smtClean="0">
                <a:latin typeface="+mj-lt"/>
              </a:rPr>
              <a:t>UN-REDD Programme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3469" y="1801130"/>
            <a:ext cx="8715436" cy="4948384"/>
          </a:xfrm>
        </p:spPr>
        <p:txBody>
          <a:bodyPr/>
          <a:lstStyle/>
          <a:p>
            <a:r>
              <a:rPr lang="en-CA" sz="1800" dirty="0" smtClean="0"/>
              <a:t>Principle 1 – </a:t>
            </a:r>
            <a:r>
              <a:rPr lang="en-US" sz="1800" dirty="0" smtClean="0"/>
              <a:t>Apply norms of democratic governance, as reflected in national commitments and Multilateral Agreements 	</a:t>
            </a:r>
          </a:p>
          <a:p>
            <a:pPr lvl="1"/>
            <a:r>
              <a:rPr lang="en-CA" sz="1800" dirty="0" smtClean="0"/>
              <a:t>Criterion 1 </a:t>
            </a:r>
            <a:r>
              <a:rPr lang="en-CA" sz="1800" b="0" dirty="0" smtClean="0"/>
              <a:t>– </a:t>
            </a:r>
            <a:r>
              <a:rPr lang="en-US" sz="1800" b="0" dirty="0" smtClean="0"/>
              <a:t>Ensure the transparency and accountability of fiduciary and fund management systems linked to REDD+ activities 	</a:t>
            </a:r>
            <a:endParaRPr lang="en-CA" sz="1800" b="0" u="sng" dirty="0" smtClean="0"/>
          </a:p>
          <a:p>
            <a:pPr lvl="1"/>
            <a:r>
              <a:rPr lang="en-CA" sz="1800" dirty="0" smtClean="0"/>
              <a:t>Criterion 2 </a:t>
            </a:r>
            <a:r>
              <a:rPr lang="en-CA" sz="1800" b="0" dirty="0" smtClean="0"/>
              <a:t>– </a:t>
            </a:r>
            <a:r>
              <a:rPr lang="en-US" sz="1800" b="0" dirty="0" smtClean="0"/>
              <a:t>Ensure legitimacy and accountability of all bodies representing relevant stakeholders, including through establishing responsive feedback and grievance mechanisms </a:t>
            </a:r>
            <a:endParaRPr lang="en-CA" sz="1800" b="0" dirty="0" smtClean="0"/>
          </a:p>
          <a:p>
            <a:pPr lvl="1"/>
            <a:r>
              <a:rPr lang="en-CA" sz="1800" dirty="0" smtClean="0"/>
              <a:t>Criterion 3 </a:t>
            </a:r>
            <a:r>
              <a:rPr lang="en-CA" sz="1800" b="0" dirty="0" smtClean="0"/>
              <a:t>– </a:t>
            </a:r>
            <a:r>
              <a:rPr lang="en-US" sz="1800" b="0" dirty="0" smtClean="0"/>
              <a:t>Ensure transparency and accessibility of information related to REDD+, including active dissemination among relevant stakeholders</a:t>
            </a:r>
            <a:endParaRPr lang="en-CA" sz="1800" b="0" u="sng" dirty="0" smtClean="0"/>
          </a:p>
          <a:p>
            <a:pPr lvl="1"/>
            <a:r>
              <a:rPr lang="en-CA" sz="1800" dirty="0" smtClean="0"/>
              <a:t>Criterion 4 </a:t>
            </a:r>
            <a:r>
              <a:rPr lang="en-CA" sz="1800" b="0" dirty="0" smtClean="0"/>
              <a:t>– </a:t>
            </a:r>
            <a:r>
              <a:rPr lang="en-US" sz="1800" b="0" dirty="0" smtClean="0"/>
              <a:t>Ensure the full and effective participation of relevant stakeholders in design, planning and implementation of REDD+ activities, with particular attention to indigenous peoples, local communities and other vulnerable and marginalized groups </a:t>
            </a:r>
            <a:endParaRPr lang="en-CA" sz="1800" b="0" dirty="0" smtClean="0"/>
          </a:p>
          <a:p>
            <a:pPr lvl="1"/>
            <a:r>
              <a:rPr lang="en-CA" sz="1800" dirty="0" smtClean="0"/>
              <a:t>Criterion 5 </a:t>
            </a:r>
            <a:r>
              <a:rPr lang="en-CA" sz="1800" b="0" dirty="0" smtClean="0"/>
              <a:t>– </a:t>
            </a:r>
            <a:r>
              <a:rPr lang="en-US" sz="1800" b="0" dirty="0" smtClean="0"/>
              <a:t>Promote coordination, efficiency and effectiveness among all agencies and implementing bodies relevant to REDD+</a:t>
            </a:r>
            <a:r>
              <a:rPr lang="en-US" sz="1800" dirty="0" smtClean="0"/>
              <a:t>	</a:t>
            </a:r>
            <a:endParaRPr lang="en-CA" sz="1800" b="0" dirty="0" smtClean="0"/>
          </a:p>
          <a:p>
            <a:pPr lvl="1"/>
            <a:r>
              <a:rPr lang="en-CA" sz="1800" dirty="0" smtClean="0"/>
              <a:t>Criterion 6 </a:t>
            </a:r>
            <a:r>
              <a:rPr lang="en-CA" sz="1800" b="0" dirty="0" smtClean="0"/>
              <a:t>– </a:t>
            </a:r>
            <a:r>
              <a:rPr lang="en-US" sz="1800" b="0" dirty="0" smtClean="0"/>
              <a:t>Promote and support the rule of law, access to justice and effective remedies	</a:t>
            </a:r>
          </a:p>
          <a:p>
            <a:pPr lvl="1"/>
            <a:endParaRPr lang="en-US" sz="1800" b="0" dirty="0" smtClean="0"/>
          </a:p>
          <a:p>
            <a:pPr lvl="1">
              <a:buNone/>
            </a:pPr>
            <a:endParaRPr lang="en-CA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b="0" dirty="0" smtClean="0"/>
          </a:p>
          <a:p>
            <a:pPr lvl="1"/>
            <a:endParaRPr lang="en-CA" sz="1600" u="sng" dirty="0" smtClean="0"/>
          </a:p>
          <a:p>
            <a:pPr lvl="1"/>
            <a:endParaRPr lang="en-US" sz="1600" dirty="0" smtClean="0"/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Links : UN-REDD Governance criteria that relate to anti- corruption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3469" y="1909616"/>
            <a:ext cx="8715436" cy="4643470"/>
          </a:xfrm>
        </p:spPr>
        <p:txBody>
          <a:bodyPr/>
          <a:lstStyle/>
          <a:p>
            <a:r>
              <a:rPr lang="en-CA" sz="1800" dirty="0" smtClean="0"/>
              <a:t>Principle 2 – Respect and protect stakeholder rights, including human rights, statutory and customary rights, and collective rights</a:t>
            </a:r>
            <a:endParaRPr lang="en-US" sz="1800" dirty="0" smtClean="0"/>
          </a:p>
          <a:p>
            <a:pPr lvl="1"/>
            <a:r>
              <a:rPr lang="en-CA" sz="1800" dirty="0" smtClean="0"/>
              <a:t>Criterion 7 </a:t>
            </a:r>
            <a:r>
              <a:rPr lang="en-CA" sz="1800" b="0" dirty="0" smtClean="0"/>
              <a:t>– </a:t>
            </a:r>
            <a:r>
              <a:rPr lang="en-US" sz="1800" b="0" dirty="0" smtClean="0"/>
              <a:t>Respect and promote the recognition and exercise of the rights of indigenous peoples, local communities and other vulnerable and marginalized groups to land, territories and resources, including carbon </a:t>
            </a:r>
            <a:r>
              <a:rPr lang="en-US" sz="1800" dirty="0" smtClean="0"/>
              <a:t>	</a:t>
            </a:r>
            <a:endParaRPr lang="en-CA" sz="1800" b="0" dirty="0" smtClean="0"/>
          </a:p>
          <a:p>
            <a:pPr lvl="1"/>
            <a:r>
              <a:rPr lang="en-CA" sz="1800" dirty="0" smtClean="0"/>
              <a:t>Criterion 9 </a:t>
            </a:r>
            <a:r>
              <a:rPr lang="en-CA" sz="1800" b="0" dirty="0" smtClean="0"/>
              <a:t>– </a:t>
            </a:r>
            <a:r>
              <a:rPr lang="en-US" sz="1800" b="0" dirty="0" smtClean="0"/>
              <a:t>Seek free, prior and informed consent of indigenous peoples and respect and uphold the decision taken (whether consent is given or withheld)</a:t>
            </a:r>
            <a:endParaRPr lang="en-CA" sz="1800" b="0" dirty="0" smtClean="0"/>
          </a:p>
          <a:p>
            <a:pPr lvl="1">
              <a:buNone/>
            </a:pPr>
            <a:endParaRPr lang="en-CA" sz="1800" b="0" dirty="0" smtClean="0"/>
          </a:p>
          <a:p>
            <a:r>
              <a:rPr lang="en-CA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Principle 3 – Promote and enhance </a:t>
            </a:r>
            <a:r>
              <a:rPr lang="en-CA" sz="18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" action="ppaction://hlinkfile"/>
              </a:rPr>
              <a:t>forests’</a:t>
            </a:r>
            <a:r>
              <a:rPr lang="en-CA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contribution to sustainable livelihoods</a:t>
            </a:r>
          </a:p>
          <a:p>
            <a:pPr lvl="1"/>
            <a:r>
              <a:rPr lang="en-CA" sz="1800" dirty="0" smtClean="0">
                <a:solidFill>
                  <a:schemeClr val="tx1"/>
                </a:solidFill>
              </a:rPr>
              <a:t>Criterion 12 </a:t>
            </a:r>
            <a:r>
              <a:rPr lang="en-CA" sz="1800" b="0" dirty="0" smtClean="0">
                <a:solidFill>
                  <a:schemeClr val="tx1"/>
                </a:solidFill>
              </a:rPr>
              <a:t>– </a:t>
            </a:r>
            <a:r>
              <a:rPr lang="en-US" sz="1800" b="0" dirty="0" smtClean="0">
                <a:solidFill>
                  <a:schemeClr val="tx1"/>
                </a:solidFill>
              </a:rPr>
              <a:t>Ensure equitable, non-discriminatory and transparent benefit sharing among relevant stakeholders with special attention to the most vulnerable and marginalized groups</a:t>
            </a:r>
          </a:p>
          <a:p>
            <a:pPr lvl="1"/>
            <a:endParaRPr lang="en-US" sz="1600" dirty="0" smtClean="0"/>
          </a:p>
          <a:p>
            <a:pPr lvl="1"/>
            <a:endParaRPr lang="en-US" sz="1600" b="0" dirty="0" smtClean="0"/>
          </a:p>
          <a:p>
            <a:pPr lvl="1"/>
            <a:endParaRPr lang="en-CA" sz="1600" u="sng" dirty="0" smtClean="0"/>
          </a:p>
          <a:p>
            <a:pPr lvl="1"/>
            <a:endParaRPr lang="en-US" sz="1600" dirty="0" smtClean="0"/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C’td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2"/>
          <p:cNvSpPr>
            <a:spLocks noGrp="1"/>
          </p:cNvSpPr>
          <p:nvPr>
            <p:ph type="title"/>
          </p:nvPr>
        </p:nvSpPr>
        <p:spPr>
          <a:xfrm>
            <a:off x="2446338" y="131763"/>
            <a:ext cx="6543675" cy="1531937"/>
          </a:xfrm>
        </p:spPr>
        <p:txBody>
          <a:bodyPr/>
          <a:lstStyle/>
          <a:p>
            <a:r>
              <a:rPr lang="en-US" dirty="0" smtClean="0"/>
              <a:t>Examples of Corruption Risks in REDD+ Design (Phase 1)</a:t>
            </a:r>
          </a:p>
        </p:txBody>
      </p:sp>
      <p:graphicFrame>
        <p:nvGraphicFramePr>
          <p:cNvPr id="6" name="Diagram 5"/>
          <p:cNvGraphicFramePr/>
          <p:nvPr/>
        </p:nvGraphicFramePr>
        <p:xfrm>
          <a:off x="116958" y="1765005"/>
          <a:ext cx="8859402" cy="4986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2"/>
          <p:cNvSpPr>
            <a:spLocks noGrp="1"/>
          </p:cNvSpPr>
          <p:nvPr>
            <p:ph type="title"/>
          </p:nvPr>
        </p:nvSpPr>
        <p:spPr>
          <a:xfrm>
            <a:off x="2446338" y="131763"/>
            <a:ext cx="6543675" cy="1531937"/>
          </a:xfrm>
        </p:spPr>
        <p:txBody>
          <a:bodyPr/>
          <a:lstStyle/>
          <a:p>
            <a:r>
              <a:rPr lang="en-US" dirty="0" smtClean="0"/>
              <a:t>Corruption Risks in REDD+ in phase 2  : Implementation of policies and measures </a:t>
            </a:r>
          </a:p>
        </p:txBody>
      </p:sp>
      <p:graphicFrame>
        <p:nvGraphicFramePr>
          <p:cNvPr id="6" name="Diagram 5"/>
          <p:cNvGraphicFramePr/>
          <p:nvPr/>
        </p:nvGraphicFramePr>
        <p:xfrm>
          <a:off x="170121" y="1884680"/>
          <a:ext cx="8806239" cy="4866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8436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563" y="49213"/>
            <a:ext cx="2346325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2"/>
          <p:cNvSpPr>
            <a:spLocks noGrp="1"/>
          </p:cNvSpPr>
          <p:nvPr>
            <p:ph type="title"/>
          </p:nvPr>
        </p:nvSpPr>
        <p:spPr>
          <a:xfrm>
            <a:off x="2446338" y="131763"/>
            <a:ext cx="6543675" cy="1531937"/>
          </a:xfrm>
        </p:spPr>
        <p:txBody>
          <a:bodyPr/>
          <a:lstStyle/>
          <a:p>
            <a:r>
              <a:rPr lang="en-US" dirty="0" smtClean="0"/>
              <a:t>Corruption Risks in MRV/Performance Payment (phase 3) </a:t>
            </a:r>
          </a:p>
        </p:txBody>
      </p:sp>
      <p:graphicFrame>
        <p:nvGraphicFramePr>
          <p:cNvPr id="6" name="Diagram 5"/>
          <p:cNvGraphicFramePr/>
          <p:nvPr/>
        </p:nvGraphicFramePr>
        <p:xfrm>
          <a:off x="170121" y="1884679"/>
          <a:ext cx="8806239" cy="52600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4" name="Group 3"/>
          <p:cNvGrpSpPr/>
          <p:nvPr/>
        </p:nvGrpSpPr>
        <p:grpSpPr>
          <a:xfrm>
            <a:off x="216976" y="5715956"/>
            <a:ext cx="3134953" cy="999339"/>
            <a:chOff x="40917" y="3374850"/>
            <a:chExt cx="3170246" cy="1590449"/>
          </a:xfrm>
        </p:grpSpPr>
        <p:sp>
          <p:nvSpPr>
            <p:cNvPr id="5" name="Rounded Rectangle 4"/>
            <p:cNvSpPr/>
            <p:nvPr/>
          </p:nvSpPr>
          <p:spPr>
            <a:xfrm>
              <a:off x="40917" y="3396949"/>
              <a:ext cx="3170246" cy="156835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117478" y="3374850"/>
              <a:ext cx="3017124" cy="14152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0" tIns="57150" rIns="114300" bIns="5715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000" kern="1200" dirty="0" smtClean="0"/>
                <a:t>Dealing with conflicts</a:t>
              </a:r>
              <a:endParaRPr lang="en-US" sz="3000" kern="1200" dirty="0"/>
            </a:p>
          </p:txBody>
        </p:sp>
      </p:grpSp>
      <p:sp>
        <p:nvSpPr>
          <p:cNvPr id="11" name="Rounded Rectangle 10"/>
          <p:cNvSpPr/>
          <p:nvPr/>
        </p:nvSpPr>
        <p:spPr>
          <a:xfrm>
            <a:off x="3363135" y="4664991"/>
            <a:ext cx="5656881" cy="89890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Money laundering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Embezzlement of REDD+ revenue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Tax evasion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400" dirty="0" smtClean="0"/>
              <a:t>Legal instruments / obligations</a:t>
            </a:r>
            <a:endParaRPr lang="en-US" sz="3200" dirty="0" smtClean="0"/>
          </a:p>
          <a:p>
            <a:pPr lvl="2"/>
            <a:r>
              <a:rPr lang="en-US" dirty="0" smtClean="0"/>
              <a:t>International  (UNCAC, AU Convention on Preventing and Combating Corruption)</a:t>
            </a:r>
          </a:p>
          <a:p>
            <a:pPr lvl="2"/>
            <a:r>
              <a:rPr lang="en-US" dirty="0" smtClean="0"/>
              <a:t>National (Freedom of Information laws, REDD Decrees and laws, ..)</a:t>
            </a:r>
          </a:p>
          <a:p>
            <a:pPr lvl="2"/>
            <a:r>
              <a:rPr lang="en-US" dirty="0" smtClean="0"/>
              <a:t>Systems of information on Cancun safeguards</a:t>
            </a:r>
          </a:p>
          <a:p>
            <a:pPr lvl="1"/>
            <a:r>
              <a:rPr lang="en-US" sz="2400" dirty="0" smtClean="0"/>
              <a:t>NGO and CSO </a:t>
            </a:r>
          </a:p>
          <a:p>
            <a:pPr lvl="2"/>
            <a:r>
              <a:rPr lang="en-US" dirty="0" smtClean="0"/>
              <a:t>International or national</a:t>
            </a:r>
          </a:p>
          <a:p>
            <a:pPr lvl="1"/>
            <a:r>
              <a:rPr lang="en-US" sz="2400" dirty="0" smtClean="0"/>
              <a:t>Technology </a:t>
            </a:r>
          </a:p>
          <a:p>
            <a:pPr lvl="2"/>
            <a:r>
              <a:rPr lang="en-US" dirty="0" smtClean="0"/>
              <a:t>Transparency portals</a:t>
            </a:r>
          </a:p>
          <a:p>
            <a:pPr lvl="1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1"/>
            <a:endParaRPr lang="fr-CH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 instruments and tools</a:t>
            </a:r>
            <a:endParaRPr lang="fr-CH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Engagement of stakeholders, free, prior and informed consent, participatory decision-making for REDD+ , …lay good foundations to mitigate corruption risks and report corrupt acts</a:t>
            </a:r>
          </a:p>
          <a:p>
            <a:r>
              <a:rPr lang="en-US" b="0" dirty="0" smtClean="0"/>
              <a:t>To support these systems transparency means information </a:t>
            </a:r>
            <a:r>
              <a:rPr lang="fr-CH" b="0" dirty="0" err="1" smtClean="0"/>
              <a:t>that</a:t>
            </a:r>
            <a:r>
              <a:rPr lang="fr-CH" b="0" dirty="0" smtClean="0"/>
              <a:t> </a:t>
            </a:r>
            <a:r>
              <a:rPr lang="fr-CH" b="0" dirty="0" err="1" smtClean="0"/>
              <a:t>is</a:t>
            </a:r>
            <a:r>
              <a:rPr lang="fr-CH" b="0" dirty="0" smtClean="0"/>
              <a:t> </a:t>
            </a:r>
            <a:r>
              <a:rPr lang="fr-CH" b="0" dirty="0" err="1" smtClean="0"/>
              <a:t>timely</a:t>
            </a:r>
            <a:r>
              <a:rPr lang="fr-CH" b="0" dirty="0" smtClean="0"/>
              <a:t>, </a:t>
            </a:r>
            <a:r>
              <a:rPr lang="fr-CH" b="0" dirty="0" err="1" smtClean="0"/>
              <a:t>understandable</a:t>
            </a:r>
            <a:r>
              <a:rPr lang="fr-CH" b="0" dirty="0" smtClean="0"/>
              <a:t>, accessible, usable, and </a:t>
            </a:r>
            <a:r>
              <a:rPr lang="fr-CH" b="0" dirty="0" err="1" smtClean="0"/>
              <a:t>used</a:t>
            </a:r>
            <a:r>
              <a:rPr lang="fr-CH" b="0" dirty="0" smtClean="0"/>
              <a:t>, to </a:t>
            </a:r>
            <a:r>
              <a:rPr lang="fr-CH" b="0" dirty="0" err="1" smtClean="0"/>
              <a:t>hold</a:t>
            </a:r>
            <a:r>
              <a:rPr lang="fr-CH" b="0" dirty="0" smtClean="0"/>
              <a:t> people and institutions to </a:t>
            </a:r>
            <a:r>
              <a:rPr lang="fr-CH" b="0" dirty="0" err="1" smtClean="0"/>
              <a:t>account</a:t>
            </a:r>
            <a:endParaRPr lang="fr-CH" b="0" dirty="0" smtClean="0"/>
          </a:p>
          <a:p>
            <a:r>
              <a:rPr lang="en-US" b="0" dirty="0" smtClean="0"/>
              <a:t>AC tools and instruments to assess, monitor, prevent and counter corruption exist and can be adapted to serve REDD+ needs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Risks… and opportunities</a:t>
            </a:r>
            <a:endParaRPr lang="fr-CH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fr-CH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UN-REDD’s governance work : why and what</a:t>
            </a:r>
          </a:p>
          <a:p>
            <a:r>
              <a:rPr lang="en-US" dirty="0" smtClean="0"/>
              <a:t>Guiding Framework : Social and Environmental Principles and Criteria</a:t>
            </a:r>
          </a:p>
          <a:p>
            <a:r>
              <a:rPr lang="en-US" dirty="0" smtClean="0"/>
              <a:t>Corruption risks and anti corruption opportunities in REDD+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fr-CH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6217" y="1641898"/>
            <a:ext cx="8540580" cy="5134214"/>
          </a:xfrm>
        </p:spPr>
        <p:txBody>
          <a:bodyPr/>
          <a:lstStyle/>
          <a:p>
            <a:pPr marL="180975" indent="-180975">
              <a:tabLst>
                <a:tab pos="180975" algn="l"/>
              </a:tabLst>
              <a:defRPr/>
            </a:pPr>
            <a:r>
              <a:rPr lang="en-GB" dirty="0" smtClean="0"/>
              <a:t>Why ? </a:t>
            </a:r>
          </a:p>
          <a:p>
            <a:pPr marL="857250" lvl="1" indent="-457200">
              <a:buFont typeface="Wingdings" pitchFamily="2" charset="2"/>
              <a:buChar char="§"/>
              <a:tabLst>
                <a:tab pos="180975" algn="l"/>
              </a:tabLst>
              <a:defRPr/>
            </a:pPr>
            <a:r>
              <a:rPr lang="en-GB" sz="2000" dirty="0" smtClean="0"/>
              <a:t>UN Human rights mandate</a:t>
            </a:r>
          </a:p>
          <a:p>
            <a:pPr marL="857250" lvl="1" indent="-457200">
              <a:buFont typeface="Wingdings" pitchFamily="2" charset="2"/>
              <a:buChar char="§"/>
              <a:tabLst>
                <a:tab pos="180975" algn="l"/>
              </a:tabLst>
              <a:defRPr/>
            </a:pPr>
            <a:r>
              <a:rPr lang="en-GB" sz="2000" dirty="0" smtClean="0"/>
              <a:t>UN-REDD Programme 2011-2015 Strategy, endorsed by Policy Board</a:t>
            </a:r>
          </a:p>
          <a:p>
            <a:pPr marL="857250" lvl="1" indent="-457200">
              <a:buFont typeface="Wingdings" pitchFamily="2" charset="2"/>
              <a:buChar char="§"/>
              <a:tabLst>
                <a:tab pos="180975" algn="l"/>
              </a:tabLst>
              <a:defRPr/>
            </a:pPr>
            <a:r>
              <a:rPr lang="en-GB" sz="2000" dirty="0" smtClean="0"/>
              <a:t>Cancun Agreements, Annex I: </a:t>
            </a:r>
          </a:p>
          <a:p>
            <a:pPr marL="981075" lvl="2" indent="-180975">
              <a:tabLst>
                <a:tab pos="180975" algn="l"/>
              </a:tabLst>
              <a:defRPr/>
            </a:pPr>
            <a:r>
              <a:rPr lang="en-CA" sz="1800" dirty="0" smtClean="0"/>
              <a:t>2(b) </a:t>
            </a:r>
            <a:r>
              <a:rPr lang="en-CA" sz="1800" b="1" dirty="0" smtClean="0"/>
              <a:t>Transparent</a:t>
            </a:r>
            <a:r>
              <a:rPr lang="en-CA" sz="1800" dirty="0" smtClean="0"/>
              <a:t> and </a:t>
            </a:r>
            <a:r>
              <a:rPr lang="en-CA" sz="1800" b="1" dirty="0" smtClean="0"/>
              <a:t>effective</a:t>
            </a:r>
            <a:r>
              <a:rPr lang="en-CA" sz="1800" dirty="0" smtClean="0"/>
              <a:t> national forest governance structures (...)</a:t>
            </a:r>
          </a:p>
          <a:p>
            <a:pPr marL="981075" lvl="2" indent="-180975">
              <a:tabLst>
                <a:tab pos="180975" algn="l"/>
              </a:tabLst>
              <a:defRPr/>
            </a:pPr>
            <a:r>
              <a:rPr lang="en-CA" sz="1800" dirty="0" smtClean="0"/>
              <a:t>2(c) Respect for the knowledge and </a:t>
            </a:r>
            <a:r>
              <a:rPr lang="en-CA" sz="1800" b="1" dirty="0" smtClean="0"/>
              <a:t>rights of indigenous peoples and members of local communities</a:t>
            </a:r>
          </a:p>
          <a:p>
            <a:pPr marL="981075" lvl="2" indent="-180975">
              <a:tabLst>
                <a:tab pos="180975" algn="l"/>
              </a:tabLst>
              <a:defRPr/>
            </a:pPr>
            <a:r>
              <a:rPr lang="en-CA" sz="1800" dirty="0" smtClean="0"/>
              <a:t>2(d) The </a:t>
            </a:r>
            <a:r>
              <a:rPr lang="en-CA" sz="1800" b="1" dirty="0" smtClean="0"/>
              <a:t>full and effective participation </a:t>
            </a:r>
            <a:r>
              <a:rPr lang="en-CA" sz="1800" dirty="0" smtClean="0"/>
              <a:t>of relevant stakeholders, in particular, indigenous peoples and local communities (…)</a:t>
            </a:r>
          </a:p>
          <a:p>
            <a:pPr marL="981075" lvl="2" indent="-180975">
              <a:tabLst>
                <a:tab pos="180975" algn="l"/>
              </a:tabLst>
              <a:defRPr/>
            </a:pPr>
            <a:r>
              <a:rPr lang="en-CA" sz="1800" dirty="0" smtClean="0"/>
              <a:t>2 (e) Actions are (...) used to (...) enhance other social and environmental benefits (...)</a:t>
            </a:r>
          </a:p>
          <a:p>
            <a:pPr marL="981075" lvl="2" indent="-180975">
              <a:tabLst>
                <a:tab pos="180975" algn="l"/>
              </a:tabLst>
              <a:defRPr/>
            </a:pPr>
            <a:endParaRPr lang="en-CA" sz="1800" dirty="0" smtClean="0">
              <a:sym typeface="Wingdings"/>
            </a:endParaRPr>
          </a:p>
          <a:p>
            <a:pPr marL="581025" lvl="1" indent="-180975">
              <a:buNone/>
              <a:tabLst>
                <a:tab pos="180975" algn="l"/>
              </a:tabLst>
              <a:defRPr/>
            </a:pPr>
            <a:r>
              <a:rPr lang="en-CA" dirty="0" smtClean="0">
                <a:sym typeface="Wingdings"/>
              </a:rPr>
              <a:t> To be effective and equitable, REDD+ needs to be underpinned by good governance systems</a:t>
            </a:r>
            <a:endParaRPr lang="en-CA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>
                <a:latin typeface="+mj-lt"/>
              </a:rPr>
              <a:t>Governance for REDD+ </a:t>
            </a:r>
            <a:endParaRPr lang="fr-CH" dirty="0"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58302" y="1756167"/>
            <a:ext cx="6585698" cy="4923001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fr-CH" dirty="0" smtClean="0"/>
              <a:t>Minimum </a:t>
            </a:r>
            <a:r>
              <a:rPr lang="fr-CH" dirty="0" err="1" smtClean="0"/>
              <a:t>requirements</a:t>
            </a:r>
            <a:r>
              <a:rPr lang="fr-CH" dirty="0" smtClean="0"/>
              <a:t> for National Programmes </a:t>
            </a:r>
            <a:r>
              <a:rPr lang="fr-CH" dirty="0" err="1" smtClean="0"/>
              <a:t>assessed</a:t>
            </a:r>
            <a:r>
              <a:rPr lang="fr-CH" dirty="0" smtClean="0"/>
              <a:t> by </a:t>
            </a:r>
            <a:r>
              <a:rPr lang="fr-CH" dirty="0" err="1" smtClean="0"/>
              <a:t>external</a:t>
            </a:r>
            <a:r>
              <a:rPr lang="fr-CH" dirty="0" smtClean="0"/>
              <a:t> </a:t>
            </a:r>
            <a:r>
              <a:rPr lang="fr-CH" dirty="0" err="1" smtClean="0"/>
              <a:t>reviewers</a:t>
            </a:r>
            <a:r>
              <a:rPr lang="fr-CH" dirty="0" smtClean="0"/>
              <a:t>:</a:t>
            </a:r>
          </a:p>
          <a:p>
            <a:pPr lvl="1">
              <a:spcAft>
                <a:spcPts val="600"/>
              </a:spcAft>
            </a:pPr>
            <a:r>
              <a:rPr lang="fr-CH" dirty="0" err="1" smtClean="0"/>
              <a:t>Goverment</a:t>
            </a:r>
            <a:r>
              <a:rPr lang="fr-CH" dirty="0" smtClean="0"/>
              <a:t> </a:t>
            </a:r>
            <a:r>
              <a:rPr lang="fr-CH" dirty="0" err="1" smtClean="0"/>
              <a:t>ownership</a:t>
            </a:r>
            <a:endParaRPr lang="fr-CH" dirty="0" smtClean="0"/>
          </a:p>
          <a:p>
            <a:pPr lvl="1">
              <a:spcAft>
                <a:spcPts val="600"/>
              </a:spcAft>
            </a:pPr>
            <a:r>
              <a:rPr lang="fr-CH" dirty="0" err="1" smtClean="0"/>
              <a:t>Coherence</a:t>
            </a:r>
            <a:r>
              <a:rPr lang="fr-CH" dirty="0" smtClean="0"/>
              <a:t> </a:t>
            </a:r>
            <a:r>
              <a:rPr lang="fr-CH" dirty="0" err="1" smtClean="0"/>
              <a:t>with</a:t>
            </a:r>
            <a:r>
              <a:rPr lang="fr-CH" dirty="0" smtClean="0"/>
              <a:t> national </a:t>
            </a:r>
            <a:r>
              <a:rPr lang="fr-CH" dirty="0" err="1" smtClean="0"/>
              <a:t>strategies</a:t>
            </a:r>
            <a:r>
              <a:rPr lang="fr-CH" dirty="0" smtClean="0"/>
              <a:t>, </a:t>
            </a:r>
            <a:r>
              <a:rPr lang="fr-CH" dirty="0" err="1" smtClean="0"/>
              <a:t>policies</a:t>
            </a:r>
            <a:r>
              <a:rPr lang="fr-CH" dirty="0" smtClean="0"/>
              <a:t> and </a:t>
            </a:r>
            <a:r>
              <a:rPr lang="fr-CH" dirty="0" err="1" smtClean="0"/>
              <a:t>development</a:t>
            </a:r>
            <a:r>
              <a:rPr lang="fr-CH" dirty="0" smtClean="0"/>
              <a:t> planning </a:t>
            </a:r>
            <a:r>
              <a:rPr lang="fr-CH" dirty="0" err="1" smtClean="0"/>
              <a:t>processes</a:t>
            </a:r>
            <a:endParaRPr lang="fr-CH" dirty="0" smtClean="0"/>
          </a:p>
          <a:p>
            <a:pPr lvl="1">
              <a:spcAft>
                <a:spcPts val="600"/>
              </a:spcAft>
            </a:pPr>
            <a:r>
              <a:rPr lang="fr-CH" dirty="0" err="1" smtClean="0"/>
              <a:t>Operational</a:t>
            </a:r>
            <a:r>
              <a:rPr lang="fr-CH" dirty="0" smtClean="0"/>
              <a:t> guidance for engagement of </a:t>
            </a:r>
            <a:r>
              <a:rPr lang="fr-CH" dirty="0" err="1" smtClean="0"/>
              <a:t>Indigenous</a:t>
            </a:r>
            <a:r>
              <a:rPr lang="fr-CH" dirty="0" smtClean="0"/>
              <a:t> Peoples and </a:t>
            </a:r>
            <a:r>
              <a:rPr lang="fr-CH" dirty="0" err="1" smtClean="0"/>
              <a:t>Other</a:t>
            </a:r>
            <a:r>
              <a:rPr lang="fr-CH" dirty="0" smtClean="0"/>
              <a:t> Forest </a:t>
            </a:r>
            <a:r>
              <a:rPr lang="fr-CH" dirty="0" err="1" smtClean="0"/>
              <a:t>Dependent</a:t>
            </a:r>
            <a:r>
              <a:rPr lang="fr-CH" dirty="0" smtClean="0"/>
              <a:t> </a:t>
            </a:r>
            <a:r>
              <a:rPr lang="fr-CH" dirty="0" err="1" smtClean="0"/>
              <a:t>Communities</a:t>
            </a:r>
            <a:endParaRPr lang="fr-CH" dirty="0" smtClean="0"/>
          </a:p>
          <a:p>
            <a:pPr lvl="1">
              <a:spcAft>
                <a:spcPts val="600"/>
              </a:spcAft>
            </a:pPr>
            <a:r>
              <a:rPr lang="fr-CH" dirty="0" err="1" smtClean="0"/>
              <a:t>Level</a:t>
            </a:r>
            <a:r>
              <a:rPr lang="fr-CH" dirty="0" smtClean="0"/>
              <a:t> of consultation, participation and engagement</a:t>
            </a:r>
          </a:p>
          <a:p>
            <a:pPr>
              <a:spcAft>
                <a:spcPts val="600"/>
              </a:spcAft>
            </a:pPr>
            <a:r>
              <a:rPr lang="fr-CH" b="0" dirty="0" smtClean="0"/>
              <a:t>Programme guidelines for </a:t>
            </a:r>
            <a:r>
              <a:rPr lang="fr-CH" b="0" dirty="0" err="1" smtClean="0"/>
              <a:t>stakeholder</a:t>
            </a:r>
            <a:r>
              <a:rPr lang="fr-CH" b="0" dirty="0" smtClean="0"/>
              <a:t> engagement in REDD+, </a:t>
            </a:r>
            <a:r>
              <a:rPr lang="fr-CH" b="0" dirty="0" err="1" smtClean="0"/>
              <a:t>jointly</a:t>
            </a:r>
            <a:r>
              <a:rPr lang="fr-CH" b="0" dirty="0" smtClean="0"/>
              <a:t> </a:t>
            </a:r>
            <a:r>
              <a:rPr lang="fr-CH" b="0" dirty="0" err="1" smtClean="0"/>
              <a:t>with</a:t>
            </a:r>
            <a:r>
              <a:rPr lang="fr-CH" b="0" dirty="0" smtClean="0"/>
              <a:t> the World Bank</a:t>
            </a:r>
          </a:p>
          <a:p>
            <a:pPr>
              <a:spcAft>
                <a:spcPts val="600"/>
              </a:spcAft>
            </a:pPr>
            <a:r>
              <a:rPr lang="fr-CH" b="0" dirty="0" smtClean="0"/>
              <a:t>Guidelines on Free, Prior and </a:t>
            </a:r>
            <a:r>
              <a:rPr lang="fr-CH" b="0" dirty="0" err="1" smtClean="0"/>
              <a:t>Informed</a:t>
            </a:r>
            <a:r>
              <a:rPr lang="fr-CH" b="0" dirty="0" smtClean="0"/>
              <a:t> Consent (</a:t>
            </a:r>
            <a:r>
              <a:rPr lang="fr-CH" b="0" dirty="0" err="1" smtClean="0"/>
              <a:t>finalization</a:t>
            </a:r>
            <a:r>
              <a:rPr lang="fr-CH" b="0" dirty="0" smtClean="0"/>
              <a:t>)</a:t>
            </a:r>
          </a:p>
          <a:p>
            <a:pPr>
              <a:spcAft>
                <a:spcPts val="600"/>
              </a:spcAft>
            </a:pPr>
            <a:r>
              <a:rPr lang="fr-CH" b="0" dirty="0" smtClean="0"/>
              <a:t>Framework for </a:t>
            </a:r>
            <a:r>
              <a:rPr lang="fr-CH" b="0" dirty="0" err="1" smtClean="0"/>
              <a:t>providing</a:t>
            </a:r>
            <a:r>
              <a:rPr lang="fr-CH" b="0" dirty="0" smtClean="0"/>
              <a:t> information on </a:t>
            </a:r>
            <a:r>
              <a:rPr lang="fr-CH" b="0" dirty="0" err="1" smtClean="0"/>
              <a:t>governance</a:t>
            </a:r>
            <a:r>
              <a:rPr lang="fr-CH" b="0" dirty="0" smtClean="0"/>
              <a:t> </a:t>
            </a:r>
            <a:r>
              <a:rPr lang="fr-CH" b="0" dirty="0" err="1" smtClean="0"/>
              <a:t>safeguards</a:t>
            </a:r>
            <a:endParaRPr lang="fr-CH" b="0" dirty="0" smtClean="0"/>
          </a:p>
          <a:p>
            <a:pPr>
              <a:spcAft>
                <a:spcPts val="600"/>
              </a:spcAft>
            </a:pPr>
            <a:r>
              <a:rPr lang="en-US" b="0" dirty="0" smtClean="0"/>
              <a:t>Guiding framework on social and environmental risks and benefits</a:t>
            </a:r>
            <a:endParaRPr lang="fr-CH" b="0" dirty="0" smtClean="0"/>
          </a:p>
          <a:p>
            <a:pPr>
              <a:spcAft>
                <a:spcPts val="600"/>
              </a:spcAft>
            </a:pPr>
            <a:endParaRPr lang="fr-CH" b="0" dirty="0" smtClean="0"/>
          </a:p>
          <a:p>
            <a:pPr>
              <a:spcAft>
                <a:spcPts val="600"/>
              </a:spcAft>
            </a:pPr>
            <a:endParaRPr lang="fr-CH" dirty="0" smtClean="0"/>
          </a:p>
          <a:p>
            <a:pPr>
              <a:spcAft>
                <a:spcPts val="600"/>
              </a:spcAft>
            </a:pPr>
            <a:endParaRPr lang="fr-CH" dirty="0" smtClean="0"/>
          </a:p>
          <a:p>
            <a:pPr lvl="1">
              <a:spcAft>
                <a:spcPts val="600"/>
              </a:spcAft>
            </a:pPr>
            <a:endParaRPr lang="fr-CH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b="1" dirty="0" smtClean="0">
                <a:latin typeface="+mn-lt"/>
              </a:rPr>
              <a:t>Guidelines</a:t>
            </a:r>
            <a:endParaRPr lang="fr-CH" sz="2400" b="1" dirty="0">
              <a:latin typeface="+mn-lt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b="1" dirty="0" smtClean="0">
                <a:solidFill>
                  <a:schemeClr val="tx1"/>
                </a:solidFill>
                <a:latin typeface="+mj-lt"/>
              </a:rPr>
              <a:t>UN-REDD </a:t>
            </a:r>
            <a:r>
              <a:rPr lang="fr-CH" b="1" dirty="0" err="1" smtClean="0">
                <a:solidFill>
                  <a:schemeClr val="tx1"/>
                </a:solidFill>
                <a:latin typeface="+mj-lt"/>
              </a:rPr>
              <a:t>Programme’s</a:t>
            </a:r>
            <a:r>
              <a:rPr lang="fr-CH" b="1" dirty="0" smtClean="0">
                <a:solidFill>
                  <a:schemeClr val="tx1"/>
                </a:solidFill>
                <a:latin typeface="+mj-lt"/>
              </a:rPr>
              <a:t> Governance </a:t>
            </a:r>
            <a:r>
              <a:rPr lang="fr-CH" b="1" dirty="0" err="1" smtClean="0">
                <a:solidFill>
                  <a:schemeClr val="tx1"/>
                </a:solidFill>
                <a:latin typeface="+mj-lt"/>
              </a:rPr>
              <a:t>Work</a:t>
            </a:r>
            <a:endParaRPr lang="fr-CH" b="1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fr-CH" b="0" dirty="0" smtClean="0"/>
          </a:p>
          <a:p>
            <a:r>
              <a:rPr lang="fr-CH" b="0" dirty="0" err="1" smtClean="0"/>
              <a:t>Participatory</a:t>
            </a:r>
            <a:r>
              <a:rPr lang="fr-CH" b="0" dirty="0" smtClean="0"/>
              <a:t> Governance </a:t>
            </a:r>
            <a:r>
              <a:rPr lang="fr-CH" b="0" dirty="0" err="1" smtClean="0"/>
              <a:t>Assessments</a:t>
            </a:r>
            <a:r>
              <a:rPr lang="fr-CH" b="0" dirty="0" smtClean="0"/>
              <a:t> (PGA)</a:t>
            </a:r>
          </a:p>
          <a:p>
            <a:r>
              <a:rPr lang="en-US" b="0" dirty="0" smtClean="0"/>
              <a:t>Review of legislative and regulatory frameworks</a:t>
            </a:r>
            <a:endParaRPr lang="fr-CH" b="0" dirty="0" smtClean="0"/>
          </a:p>
          <a:p>
            <a:r>
              <a:rPr lang="en-US" b="0" dirty="0" smtClean="0"/>
              <a:t>Technical support on fiduciary and benefit distribution systems</a:t>
            </a:r>
          </a:p>
          <a:p>
            <a:r>
              <a:rPr lang="en-US" b="0" dirty="0" smtClean="0"/>
              <a:t>Mainstreaming gender </a:t>
            </a:r>
            <a:endParaRPr lang="fr-CH" b="0" dirty="0" smtClean="0"/>
          </a:p>
          <a:p>
            <a:r>
              <a:rPr lang="fr-CH" b="0" dirty="0" smtClean="0"/>
              <a:t>Support for building information </a:t>
            </a:r>
            <a:r>
              <a:rPr lang="fr-CH" b="0" dirty="0" err="1" smtClean="0"/>
              <a:t>systems</a:t>
            </a:r>
            <a:r>
              <a:rPr lang="fr-CH" b="0" dirty="0" smtClean="0"/>
              <a:t> for REDD+, </a:t>
            </a:r>
            <a:r>
              <a:rPr lang="fr-CH" b="0" dirty="0" err="1" smtClean="0"/>
              <a:t>including</a:t>
            </a:r>
            <a:r>
              <a:rPr lang="fr-CH" b="0" dirty="0" smtClean="0"/>
              <a:t> </a:t>
            </a:r>
            <a:r>
              <a:rPr lang="fr-CH" b="0" dirty="0" err="1" smtClean="0"/>
              <a:t>safeguards</a:t>
            </a:r>
            <a:endParaRPr lang="fr-CH" b="0" dirty="0" smtClean="0"/>
          </a:p>
          <a:p>
            <a:r>
              <a:rPr lang="en-US" b="0" dirty="0" smtClean="0"/>
              <a:t>Develop capacities and systems  to prevent and combat corruption </a:t>
            </a:r>
            <a:endParaRPr lang="fr-CH" b="0" dirty="0" smtClean="0"/>
          </a:p>
          <a:p>
            <a:pPr>
              <a:buNone/>
            </a:pPr>
            <a:endParaRPr lang="fr-CH" dirty="0" smtClean="0"/>
          </a:p>
          <a:p>
            <a:endParaRPr lang="fr-CH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0" y="1765822"/>
            <a:ext cx="2269476" cy="4913523"/>
          </a:xfrm>
        </p:spPr>
        <p:txBody>
          <a:bodyPr/>
          <a:lstStyle/>
          <a:p>
            <a:r>
              <a:rPr lang="en-US" sz="2400" b="1" dirty="0" smtClean="0"/>
              <a:t>Approaches and activities </a:t>
            </a:r>
            <a:endParaRPr lang="fr-CH" sz="2400" b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b="1" dirty="0" smtClean="0">
                <a:solidFill>
                  <a:schemeClr val="tx1"/>
                </a:solidFill>
                <a:latin typeface="+mj-lt"/>
              </a:rPr>
              <a:t>UN-REDD </a:t>
            </a:r>
            <a:r>
              <a:rPr lang="fr-CH" b="1" dirty="0" err="1" smtClean="0">
                <a:solidFill>
                  <a:schemeClr val="tx1"/>
                </a:solidFill>
                <a:latin typeface="+mj-lt"/>
              </a:rPr>
              <a:t>Programme’s</a:t>
            </a:r>
            <a:r>
              <a:rPr lang="fr-CH" b="1" dirty="0" smtClean="0">
                <a:solidFill>
                  <a:schemeClr val="tx1"/>
                </a:solidFill>
                <a:latin typeface="+mj-lt"/>
              </a:rPr>
              <a:t> Governance </a:t>
            </a:r>
            <a:r>
              <a:rPr lang="fr-CH" b="1" dirty="0" err="1" smtClean="0">
                <a:solidFill>
                  <a:schemeClr val="tx1"/>
                </a:solidFill>
                <a:latin typeface="+mj-lt"/>
              </a:rPr>
              <a:t>Work</a:t>
            </a:r>
            <a:endParaRPr lang="fr-CH" b="1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Corruption  = misuse of vested powers for private gains</a:t>
            </a:r>
          </a:p>
          <a:p>
            <a:pPr algn="ctr">
              <a:buNone/>
            </a:pPr>
            <a:endParaRPr lang="en-US" sz="4800" dirty="0" smtClean="0"/>
          </a:p>
          <a:p>
            <a:pPr algn="ctr">
              <a:buNone/>
            </a:pPr>
            <a:r>
              <a:rPr lang="en-US" dirty="0" smtClean="0"/>
              <a:t>Likelihood ? 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Impact? 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anti-corruption in REDD+?</a:t>
            </a:r>
            <a:endParaRPr lang="fr-CH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5750" y="1857375"/>
            <a:ext cx="8715375" cy="4643438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Forest sector often suffer from weak governance &amp; institutional capacity </a:t>
            </a:r>
          </a:p>
          <a:p>
            <a:pPr lvl="1">
              <a:defRPr/>
            </a:pPr>
            <a:r>
              <a:rPr lang="en-US" sz="2000" dirty="0" smtClean="0"/>
              <a:t>Illegal logging, tax evasion, lack of enforcement</a:t>
            </a:r>
          </a:p>
          <a:p>
            <a:pPr lvl="1">
              <a:defRPr/>
            </a:pPr>
            <a:r>
              <a:rPr lang="en-US" sz="2000" dirty="0" smtClean="0"/>
              <a:t>US$10b lost annually in revenue by developing countries from illegal logging (WB)  </a:t>
            </a:r>
          </a:p>
          <a:p>
            <a:pPr>
              <a:defRPr/>
            </a:pPr>
            <a:endParaRPr lang="en-US" sz="2400" dirty="0" smtClean="0"/>
          </a:p>
          <a:p>
            <a:pPr>
              <a:defRPr/>
            </a:pPr>
            <a:r>
              <a:rPr lang="en-US" sz="2400" dirty="0" smtClean="0"/>
              <a:t>Large </a:t>
            </a:r>
            <a:r>
              <a:rPr lang="en-US" sz="2400" dirty="0"/>
              <a:t>influxes of resources </a:t>
            </a:r>
            <a:r>
              <a:rPr lang="en-US" sz="2400" dirty="0" smtClean="0"/>
              <a:t>can </a:t>
            </a:r>
            <a:r>
              <a:rPr lang="en-US" sz="2400" dirty="0"/>
              <a:t>create conditions </a:t>
            </a:r>
            <a:r>
              <a:rPr lang="en-US" sz="2400" dirty="0" smtClean="0"/>
              <a:t>ripe for corruption</a:t>
            </a:r>
            <a:endParaRPr lang="en-US" sz="2400" dirty="0"/>
          </a:p>
          <a:p>
            <a:pPr lvl="1">
              <a:defRPr/>
            </a:pPr>
            <a:r>
              <a:rPr lang="en-US" sz="2000" dirty="0"/>
              <a:t>T</a:t>
            </a:r>
            <a:r>
              <a:rPr lang="en-US" sz="2000" dirty="0" smtClean="0"/>
              <a:t>o date, </a:t>
            </a:r>
            <a:r>
              <a:rPr lang="en-US" sz="2000" dirty="0"/>
              <a:t>over US $ 5 billion </a:t>
            </a:r>
            <a:r>
              <a:rPr lang="en-US" sz="2000" dirty="0" smtClean="0"/>
              <a:t>pledged to </a:t>
            </a:r>
            <a:r>
              <a:rPr lang="en-US" sz="2000" dirty="0"/>
              <a:t>‘fast track’ REDD</a:t>
            </a:r>
            <a:r>
              <a:rPr lang="en-US" sz="2000" dirty="0" smtClean="0"/>
              <a:t>+</a:t>
            </a:r>
          </a:p>
          <a:p>
            <a:pPr lvl="1">
              <a:defRPr/>
            </a:pPr>
            <a:r>
              <a:rPr lang="en-US" sz="2000" dirty="0" smtClean="0"/>
              <a:t>Financial flows </a:t>
            </a:r>
            <a:r>
              <a:rPr lang="en-US" sz="2000" dirty="0"/>
              <a:t>for greenhouse </a:t>
            </a:r>
            <a:r>
              <a:rPr lang="en-US" sz="2000" dirty="0" smtClean="0"/>
              <a:t>gas emission </a:t>
            </a:r>
            <a:r>
              <a:rPr lang="en-US" sz="2000" dirty="0"/>
              <a:t>reductions from REDD+ could reach up </a:t>
            </a:r>
            <a:r>
              <a:rPr lang="en-US" sz="2000" dirty="0" smtClean="0"/>
              <a:t>to an estimated US </a:t>
            </a:r>
            <a:r>
              <a:rPr lang="en-US" sz="2000" dirty="0"/>
              <a:t>$26 billion a year by </a:t>
            </a:r>
            <a:r>
              <a:rPr lang="en-US" sz="2000" dirty="0" smtClean="0"/>
              <a:t>2030</a:t>
            </a:r>
          </a:p>
        </p:txBody>
      </p:sp>
      <p:sp>
        <p:nvSpPr>
          <p:cNvPr id="13315" name="Title 2"/>
          <p:cNvSpPr>
            <a:spLocks noGrp="1"/>
          </p:cNvSpPr>
          <p:nvPr>
            <p:ph type="title"/>
          </p:nvPr>
        </p:nvSpPr>
        <p:spPr>
          <a:xfrm>
            <a:off x="2446338" y="131763"/>
            <a:ext cx="6543675" cy="153193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595959"/>
                </a:solidFill>
              </a:rPr>
              <a:t>Enabling environment?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sz="2000" dirty="0" smtClean="0"/>
          </a:p>
          <a:p>
            <a:pPr lvl="1">
              <a:buNone/>
              <a:defRPr/>
            </a:pPr>
            <a:endParaRPr lang="en-US" sz="2000" dirty="0" smtClean="0"/>
          </a:p>
          <a:p>
            <a:pPr>
              <a:defRPr/>
            </a:pPr>
            <a:endParaRPr lang="en-US" sz="2000" dirty="0" smtClean="0"/>
          </a:p>
        </p:txBody>
      </p:sp>
      <p:sp>
        <p:nvSpPr>
          <p:cNvPr id="1331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impacts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 bwMode="auto">
          <a:xfrm>
            <a:off x="285750" y="1857375"/>
            <a:ext cx="8715375" cy="464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Arial" pitchFamily="34" charset="0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0375" y="1856096"/>
            <a:ext cx="8188657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b="1" dirty="0" smtClean="0">
                <a:latin typeface="+mn-lt"/>
                <a:sym typeface="Wingdings" pitchFamily="2" charset="2"/>
              </a:rPr>
              <a:t>Negative social impact (equity)</a:t>
            </a:r>
          </a:p>
          <a:p>
            <a:pPr lvl="1">
              <a:buFont typeface="Wingdings" pitchFamily="2" charset="2"/>
              <a:buChar char="q"/>
            </a:pPr>
            <a:r>
              <a:rPr lang="sv-SE" sz="2400" dirty="0" smtClean="0">
                <a:sym typeface="Wingdings" pitchFamily="2" charset="2"/>
              </a:rPr>
              <a:t> </a:t>
            </a:r>
            <a:r>
              <a:rPr lang="sv-SE" sz="2000" dirty="0" smtClean="0">
                <a:latin typeface="+mn-lt"/>
                <a:sym typeface="Wingdings" pitchFamily="2" charset="2"/>
              </a:rPr>
              <a:t>impede the positive development impacts sought by REDD+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+mn-lt"/>
                <a:sym typeface="Wingdings" pitchFamily="2" charset="2"/>
              </a:rPr>
              <a:t> sideline forest-dependent communities from partaking and benefiting from REDD+ </a:t>
            </a:r>
          </a:p>
          <a:p>
            <a:endParaRPr lang="en-US" sz="2000" dirty="0" smtClean="0">
              <a:sym typeface="Wingdings" pitchFamily="2" charset="2"/>
            </a:endParaRPr>
          </a:p>
          <a:p>
            <a:pPr>
              <a:defRPr/>
            </a:pPr>
            <a:r>
              <a:rPr lang="en-US" sz="2400" b="1" dirty="0" smtClean="0">
                <a:latin typeface="+mn-lt"/>
                <a:sym typeface="Wingdings" pitchFamily="2" charset="2"/>
              </a:rPr>
              <a:t>Impact on effectiveness and sustainability of REDD+</a:t>
            </a:r>
          </a:p>
          <a:p>
            <a:pPr>
              <a:defRPr/>
            </a:pPr>
            <a:r>
              <a:rPr lang="en-US" sz="2000" dirty="0" smtClean="0">
                <a:latin typeface="+mn-lt"/>
                <a:sym typeface="Wingdings" pitchFamily="2" charset="2"/>
              </a:rPr>
              <a:t>Corruption (actual or perceived)  decreased confidence 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+mn-lt"/>
                <a:sym typeface="Wingdings" pitchFamily="2" charset="2"/>
              </a:rPr>
              <a:t>Local stakeholders won’t forgo the current income  they derive from forest for unpredictable benefits 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+mn-lt"/>
                <a:sym typeface="Wingdings" pitchFamily="2" charset="2"/>
              </a:rPr>
              <a:t>Donors and investors could be discouraged by insecure investment environments and unpredictable emission reductions </a:t>
            </a:r>
          </a:p>
          <a:p>
            <a:endParaRPr lang="en-US" dirty="0" smtClean="0">
              <a:latin typeface="+mn-lt"/>
              <a:sym typeface="Wingdings" pitchFamily="2" charset="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a guiding framework for UN-REDD activities, including on supporting partner countries to develop systems of safeguards</a:t>
            </a:r>
            <a:endParaRPr lang="fr-CH" b="0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Welcomed by UN-REDD Policy Board in March  2012</a:t>
            </a:r>
          </a:p>
          <a:p>
            <a:endParaRPr lang="en-US" dirty="0" smtClean="0"/>
          </a:p>
          <a:p>
            <a:r>
              <a:rPr lang="en-US" dirty="0" smtClean="0"/>
              <a:t>Principles, criteria and guiding questions 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UN-REDD Social and Environmental Principles and Criteria</a:t>
            </a:r>
            <a:endParaRPr lang="fr-CH" dirty="0">
              <a:latin typeface="+mj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22584</TotalTime>
  <Words>1363</Words>
  <Application>Microsoft Office PowerPoint</Application>
  <PresentationFormat>On-screen Show (4:3)</PresentationFormat>
  <Paragraphs>175</Paragraphs>
  <Slides>17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Custom Design</vt:lpstr>
      <vt:lpstr>Anti-Corruption for REDD+  &amp; the Governance Support of the UN-REDD Programme</vt:lpstr>
      <vt:lpstr>Outline</vt:lpstr>
      <vt:lpstr>Governance for REDD+ </vt:lpstr>
      <vt:lpstr>UN-REDD Programme’s Governance Work</vt:lpstr>
      <vt:lpstr>UN-REDD Programme’s Governance Work</vt:lpstr>
      <vt:lpstr>Why anti-corruption in REDD+?</vt:lpstr>
      <vt:lpstr>Enabling environment? </vt:lpstr>
      <vt:lpstr>Possible impacts</vt:lpstr>
      <vt:lpstr>UN-REDD Social and Environmental Principles and Criteria</vt:lpstr>
      <vt:lpstr>Links : UN-REDD Governance criteria that relate to anti- corruption</vt:lpstr>
      <vt:lpstr>C’td</vt:lpstr>
      <vt:lpstr>Examples of Corruption Risks in REDD+ Design (Phase 1)</vt:lpstr>
      <vt:lpstr>Corruption Risks in REDD+ in phase 2  : Implementation of policies and measures </vt:lpstr>
      <vt:lpstr>Corruption Risks in MRV/Performance Payment (phase 3) </vt:lpstr>
      <vt:lpstr>Many instruments and tools</vt:lpstr>
      <vt:lpstr>Risks… and opportunities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Isabelle</dc:creator>
  <cp:lastModifiedBy>Estelle Fach</cp:lastModifiedBy>
  <cp:revision>1384</cp:revision>
  <dcterms:created xsi:type="dcterms:W3CDTF">2009-05-15T09:37:26Z</dcterms:created>
  <dcterms:modified xsi:type="dcterms:W3CDTF">2012-04-24T05:42:40Z</dcterms:modified>
</cp:coreProperties>
</file>