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8" r:id="rId2"/>
    <p:sldId id="279" r:id="rId3"/>
    <p:sldId id="259" r:id="rId4"/>
    <p:sldId id="260" r:id="rId5"/>
    <p:sldId id="280" r:id="rId6"/>
    <p:sldId id="271" r:id="rId7"/>
    <p:sldId id="272" r:id="rId8"/>
    <p:sldId id="274" r:id="rId9"/>
    <p:sldId id="277" r:id="rId10"/>
    <p:sldId id="281" r:id="rId11"/>
    <p:sldId id="27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Valerie Kapos" initials="V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03AF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680F8-811A-453F-A047-483EF57AF497}" type="datetimeFigureOut">
              <a:rPr lang="en-GB" smtClean="0"/>
              <a:pPr/>
              <a:t>08/02/2012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86DC1-F18C-4F4B-97BE-BB68B193558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817FE3-4BCA-46E0-A027-F10969BBE8F3}" type="datetimeFigureOut">
              <a:rPr lang="en-US"/>
              <a:pPr>
                <a:defRPr/>
              </a:pPr>
              <a:t>2/8/2012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42875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79888" y="3871913"/>
            <a:ext cx="40147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99CC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99CC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22538" y="1535113"/>
            <a:ext cx="6462712" cy="1887537"/>
          </a:xfrm>
        </p:spPr>
        <p:txBody>
          <a:bodyPr/>
          <a:lstStyle/>
          <a:p>
            <a:pPr algn="ctr"/>
            <a:r>
              <a:rPr lang="en-GB" dirty="0" smtClean="0"/>
              <a:t>SEPC &amp; </a:t>
            </a:r>
            <a:r>
              <a:rPr lang="en-GB" dirty="0" err="1" smtClean="0"/>
              <a:t>BeRT</a:t>
            </a:r>
            <a:r>
              <a:rPr lang="en-GB" dirty="0" smtClean="0"/>
              <a:t> :</a:t>
            </a:r>
            <a:br>
              <a:rPr lang="en-GB" dirty="0" smtClean="0"/>
            </a:br>
            <a:r>
              <a:rPr lang="en-GB" dirty="0" smtClean="0"/>
              <a:t>History &amp; objectives  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2538" y="4778062"/>
            <a:ext cx="6440487" cy="1416676"/>
          </a:xfrm>
        </p:spPr>
        <p:txBody>
          <a:bodyPr/>
          <a:lstStyle/>
          <a:p>
            <a:pPr algn="ctr">
              <a:defRPr/>
            </a:pPr>
            <a:r>
              <a:rPr lang="en-GB" sz="2400" b="1" dirty="0" smtClean="0"/>
              <a:t>SEPC Workshop</a:t>
            </a:r>
          </a:p>
          <a:p>
            <a:pPr algn="ctr">
              <a:defRPr/>
            </a:pPr>
            <a:r>
              <a:rPr lang="en-GB" sz="2400" b="1" dirty="0" smtClean="0"/>
              <a:t>7-8 February 2012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Clarify the way in which the SEPC will be </a:t>
            </a:r>
            <a:r>
              <a:rPr lang="en-GB" dirty="0" err="1" smtClean="0"/>
              <a:t>operationalized</a:t>
            </a:r>
            <a:r>
              <a:rPr lang="en-GB" dirty="0" smtClean="0"/>
              <a:t> as well as their linkages to the accompanying tool. </a:t>
            </a:r>
          </a:p>
          <a:p>
            <a:endParaRPr lang="en-GB" dirty="0" smtClean="0"/>
          </a:p>
          <a:p>
            <a:r>
              <a:rPr lang="en-GB" dirty="0" smtClean="0"/>
              <a:t>Clarify the relationship between the application of the SEPC and that of the standards developed by the FCPF and other relevant bodies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Policy Board 7: comments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857375"/>
            <a:ext cx="8715375" cy="4643438"/>
          </a:xfrm>
        </p:spPr>
        <p:txBody>
          <a:bodyPr/>
          <a:lstStyle/>
          <a:p>
            <a:pPr>
              <a:buNone/>
              <a:defRPr/>
            </a:pPr>
            <a:r>
              <a:rPr lang="en-GB" sz="2800" dirty="0" smtClean="0"/>
              <a:t>Intention: </a:t>
            </a:r>
          </a:p>
          <a:p>
            <a:pPr>
              <a:defRPr/>
            </a:pPr>
            <a:r>
              <a:rPr lang="en-GB" sz="2800" dirty="0" smtClean="0"/>
              <a:t>Version 3 released for review (Oct 2011): Public consultation until end of 2011;</a:t>
            </a:r>
          </a:p>
          <a:p>
            <a:pPr>
              <a:defRPr/>
            </a:pPr>
            <a:r>
              <a:rPr lang="en-GB" sz="2800" dirty="0" smtClean="0"/>
              <a:t>During consultation period release of the companion ‘Tool’ (</a:t>
            </a:r>
            <a:r>
              <a:rPr lang="en-GB" sz="2800" dirty="0" err="1" smtClean="0"/>
              <a:t>BeRT</a:t>
            </a:r>
            <a:r>
              <a:rPr lang="en-GB" sz="2800" dirty="0" smtClean="0"/>
              <a:t>) </a:t>
            </a:r>
          </a:p>
          <a:p>
            <a:pPr>
              <a:defRPr/>
            </a:pPr>
            <a:r>
              <a:rPr lang="en-GB" sz="2800" dirty="0" smtClean="0"/>
              <a:t>UN-REDD Workshop early 2012</a:t>
            </a:r>
          </a:p>
          <a:p>
            <a:pPr>
              <a:defRPr/>
            </a:pPr>
            <a:r>
              <a:rPr lang="en-GB" sz="2800" dirty="0" smtClean="0"/>
              <a:t>Proposed final version submitted to PB 8, March 2012</a:t>
            </a:r>
          </a:p>
        </p:txBody>
      </p:sp>
      <p:sp>
        <p:nvSpPr>
          <p:cNvPr id="22531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dirty="0" smtClean="0"/>
              <a:t>Oct </a:t>
            </a:r>
            <a:r>
              <a:rPr lang="en-GB" dirty="0" smtClean="0"/>
              <a:t>2011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sz="2800" dirty="0" smtClean="0"/>
              <a:t> UNFCCC Cancun safeguards</a:t>
            </a:r>
          </a:p>
          <a:p>
            <a:pPr lvl="1"/>
            <a:r>
              <a:rPr lang="en-GB" sz="2800" dirty="0" smtClean="0"/>
              <a:t>FCPF SESA  (Strategic Environmental and Social Assessment)</a:t>
            </a:r>
          </a:p>
          <a:p>
            <a:pPr lvl="2"/>
            <a:r>
              <a:rPr lang="en-GB" sz="2600" dirty="0" smtClean="0"/>
              <a:t>Development of Common Approach </a:t>
            </a:r>
          </a:p>
          <a:p>
            <a:pPr lvl="1"/>
            <a:r>
              <a:rPr lang="en-GB" sz="2800" dirty="0" smtClean="0"/>
              <a:t>Social and Environmental Standards (CCBA &amp; Care International) </a:t>
            </a:r>
          </a:p>
          <a:p>
            <a:pPr lvl="2"/>
            <a:r>
              <a:rPr lang="en-GB" sz="2600" dirty="0" smtClean="0"/>
              <a:t>Guidelines on interpretation application of SES</a:t>
            </a:r>
          </a:p>
          <a:p>
            <a:pPr lvl="2">
              <a:buNone/>
            </a:pPr>
            <a:endParaRPr lang="en-GB" sz="2600" dirty="0" smtClean="0"/>
          </a:p>
          <a:p>
            <a:pPr lvl="2"/>
            <a:endParaRPr lang="en-GB" sz="2600" dirty="0" smtClean="0"/>
          </a:p>
          <a:p>
            <a:pPr lvl="1"/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Broader context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4763" y="1857375"/>
            <a:ext cx="6313487" cy="4576763"/>
          </a:xfrm>
        </p:spPr>
        <p:txBody>
          <a:bodyPr/>
          <a:lstStyle/>
          <a:p>
            <a:pPr marL="180975" indent="-180975">
              <a:tabLst>
                <a:tab pos="180975" algn="l"/>
              </a:tabLst>
              <a:defRPr/>
            </a:pPr>
            <a:r>
              <a:rPr lang="en-GB" sz="2600" b="1" dirty="0" smtClean="0"/>
              <a:t>UN-REDD Programme 2011-2015 Strategy:</a:t>
            </a:r>
          </a:p>
          <a:p>
            <a:pPr marL="180975" indent="-180975">
              <a:buNone/>
              <a:tabLst>
                <a:tab pos="180975" algn="l"/>
              </a:tabLst>
              <a:defRPr/>
            </a:pPr>
            <a:endParaRPr lang="en-GB" sz="2600" b="1" dirty="0" smtClean="0"/>
          </a:p>
          <a:p>
            <a:pPr marL="180975" lvl="1" indent="0">
              <a:buFont typeface="Arial" pitchFamily="34" charset="0"/>
              <a:buNone/>
              <a:defRPr/>
            </a:pPr>
            <a:r>
              <a:rPr lang="en-GB" sz="2800" dirty="0" smtClean="0"/>
              <a:t>“</a:t>
            </a:r>
            <a:r>
              <a:rPr lang="en-US" sz="2800" dirty="0" smtClean="0"/>
              <a:t>The key types of activities that the UN-REDD </a:t>
            </a:r>
            <a:r>
              <a:rPr lang="en-US" sz="2800" dirty="0" err="1" smtClean="0"/>
              <a:t>Programme</a:t>
            </a:r>
            <a:r>
              <a:rPr lang="en-US" sz="2800" dirty="0" smtClean="0"/>
              <a:t> will support include: . . . Developing framework principles and guidelines for safeguarding long-term supply of multiple benefits </a:t>
            </a:r>
            <a:r>
              <a:rPr lang="en-GB" sz="2800" dirty="0" smtClean="0"/>
              <a:t>from forests”</a:t>
            </a:r>
          </a:p>
          <a:p>
            <a:pPr marL="400050" lvl="1" indent="0">
              <a:buFont typeface="Arial" pitchFamily="34" charset="0"/>
              <a:buNone/>
              <a:defRPr/>
            </a:pPr>
            <a:endParaRPr lang="en-GB" sz="1600" dirty="0" smtClean="0"/>
          </a:p>
          <a:p>
            <a:pPr marL="0" indent="0">
              <a:buNone/>
              <a:defRPr/>
            </a:pPr>
            <a:endParaRPr lang="en-GB" sz="1600" dirty="0" smtClean="0"/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dirty="0" smtClean="0"/>
              <a:t>UN REDD context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313" y="1700012"/>
            <a:ext cx="8715375" cy="4767464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GB" dirty="0" smtClean="0"/>
              <a:t>November 2010:  “Update on Social and Environmental Principles” submitted to PB 5</a:t>
            </a:r>
          </a:p>
          <a:p>
            <a:pPr>
              <a:spcAft>
                <a:spcPts val="0"/>
              </a:spcAft>
              <a:defRPr/>
            </a:pPr>
            <a:r>
              <a:rPr lang="en-GB" dirty="0" smtClean="0"/>
              <a:t>March 2011:  Draft P &amp; C “Version  1” submitted to PB 6</a:t>
            </a:r>
          </a:p>
          <a:p>
            <a:pPr lvl="1">
              <a:spcAft>
                <a:spcPts val="0"/>
              </a:spcAft>
              <a:defRPr/>
            </a:pPr>
            <a:r>
              <a:rPr lang="en-GB" sz="1800" dirty="0" smtClean="0"/>
              <a:t>6 Principles, 18 Criteria</a:t>
            </a:r>
          </a:p>
          <a:p>
            <a:r>
              <a:rPr lang="en-GB" dirty="0" smtClean="0"/>
              <a:t>The Principles and Criteria will: </a:t>
            </a:r>
          </a:p>
          <a:p>
            <a:pPr lvl="1"/>
            <a:r>
              <a:rPr lang="en-GB" sz="1800" dirty="0" smtClean="0"/>
              <a:t>Provide the UN-REDD Programme with a framework to ensure that its activities promote social &amp; environmental benefits and reduce risks from REDD+ </a:t>
            </a:r>
          </a:p>
          <a:p>
            <a:pPr lvl="1"/>
            <a:r>
              <a:rPr lang="en-GB" sz="1800" dirty="0" smtClean="0"/>
              <a:t>Assist reviewers of national programmes to evaluate their potential social and environmental impacts </a:t>
            </a:r>
          </a:p>
          <a:p>
            <a:pPr lvl="1"/>
            <a:r>
              <a:rPr lang="en-GB" sz="1800" dirty="0" smtClean="0"/>
              <a:t>Support countries in </a:t>
            </a:r>
            <a:r>
              <a:rPr lang="en-GB" sz="1800" dirty="0" err="1" smtClean="0"/>
              <a:t>operationalising</a:t>
            </a:r>
            <a:r>
              <a:rPr lang="en-GB" sz="1800" dirty="0" smtClean="0"/>
              <a:t> the Cancun agreement’s guidance and safeguards for REDD+ </a:t>
            </a:r>
          </a:p>
          <a:p>
            <a:pPr lvl="1"/>
            <a:r>
              <a:rPr lang="en-GB" sz="1800" dirty="0" smtClean="0"/>
              <a:t>Over the next twelve months, contribute to the UNFCCC-led process to develop guidance on systems to provide information on how safeguards are addressed and respected </a:t>
            </a:r>
          </a:p>
          <a:p>
            <a:pPr>
              <a:spcAft>
                <a:spcPts val="0"/>
              </a:spcAft>
              <a:defRPr/>
            </a:pPr>
            <a:endParaRPr lang="en-GB" sz="2600" dirty="0" smtClean="0"/>
          </a:p>
          <a:p>
            <a:pPr>
              <a:spcAft>
                <a:spcPts val="0"/>
              </a:spcAft>
              <a:defRPr/>
            </a:pPr>
            <a:endParaRPr lang="en-CA" sz="2200" dirty="0" smtClean="0"/>
          </a:p>
          <a:p>
            <a:pPr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dirty="0" smtClean="0"/>
              <a:t>Nov 2010 – March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CA" sz="2600" dirty="0" smtClean="0"/>
              <a:t>July 2011:  </a:t>
            </a:r>
            <a:r>
              <a:rPr lang="en-CA" sz="2600" dirty="0" smtClean="0"/>
              <a:t>SEPC </a:t>
            </a:r>
            <a:r>
              <a:rPr lang="en-CA" sz="2600" dirty="0" smtClean="0"/>
              <a:t>Version 2</a:t>
            </a:r>
            <a:r>
              <a:rPr lang="en-CA" sz="2600" b="1" dirty="0" smtClean="0"/>
              <a:t> </a:t>
            </a:r>
            <a:r>
              <a:rPr lang="en-CA" sz="2600" dirty="0" smtClean="0"/>
              <a:t>released for review by:</a:t>
            </a:r>
          </a:p>
          <a:p>
            <a:pPr lvl="1">
              <a:spcBef>
                <a:spcPts val="200"/>
              </a:spcBef>
              <a:spcAft>
                <a:spcPts val="100"/>
              </a:spcAft>
              <a:defRPr/>
            </a:pPr>
            <a:r>
              <a:rPr lang="en-CA" sz="2400" dirty="0" smtClean="0"/>
              <a:t>Policy Board Members and Observers</a:t>
            </a:r>
          </a:p>
          <a:p>
            <a:pPr lvl="1">
              <a:spcBef>
                <a:spcPts val="200"/>
              </a:spcBef>
              <a:spcAft>
                <a:spcPts val="100"/>
              </a:spcAft>
              <a:defRPr/>
            </a:pPr>
            <a:r>
              <a:rPr lang="en-US" sz="2400" dirty="0" smtClean="0"/>
              <a:t>Independent Advisory Group on Rights, Forests and Climate Change</a:t>
            </a:r>
          </a:p>
          <a:p>
            <a:pPr lvl="1">
              <a:spcBef>
                <a:spcPts val="200"/>
              </a:spcBef>
              <a:spcAft>
                <a:spcPts val="100"/>
              </a:spcAft>
              <a:defRPr/>
            </a:pPr>
            <a:r>
              <a:rPr lang="en-US" sz="2400" dirty="0" smtClean="0"/>
              <a:t>Peer review by selected experts</a:t>
            </a:r>
          </a:p>
          <a:p>
            <a:pPr lvl="1">
              <a:spcBef>
                <a:spcPts val="200"/>
              </a:spcBef>
              <a:spcAft>
                <a:spcPts val="100"/>
              </a:spcAft>
              <a:defRPr/>
            </a:pPr>
            <a:r>
              <a:rPr lang="en-US" sz="2400" dirty="0" smtClean="0"/>
              <a:t>And facilitated consultation with DRC, Nigeria, Viet Nam, </a:t>
            </a:r>
            <a:endParaRPr lang="en-US" sz="2400" dirty="0" smtClean="0"/>
          </a:p>
          <a:p>
            <a:pPr lvl="1">
              <a:spcBef>
                <a:spcPts val="200"/>
              </a:spcBef>
              <a:spcAft>
                <a:spcPts val="100"/>
              </a:spcAft>
              <a:buNone/>
              <a:defRPr/>
            </a:pPr>
            <a:endParaRPr lang="en-GB" sz="2400" dirty="0" smtClean="0"/>
          </a:p>
          <a:p>
            <a:pPr>
              <a:defRPr/>
            </a:pPr>
            <a:r>
              <a:rPr lang="en-CA" sz="2800" dirty="0" smtClean="0"/>
              <a:t>Other outreach, including</a:t>
            </a:r>
          </a:p>
          <a:p>
            <a:pPr lvl="1">
              <a:defRPr/>
            </a:pPr>
            <a:r>
              <a:rPr lang="en-GB" sz="2400" dirty="0" smtClean="0"/>
              <a:t>Presentation at </a:t>
            </a:r>
            <a:r>
              <a:rPr lang="en-CA" sz="2400" dirty="0" smtClean="0"/>
              <a:t>3 events at UNFCCC, Bonn, June </a:t>
            </a:r>
          </a:p>
          <a:p>
            <a:pPr lvl="1">
              <a:defRPr/>
            </a:pPr>
            <a:r>
              <a:rPr lang="en-CA" sz="2400" dirty="0" smtClean="0"/>
              <a:t>Two CBD regional consultations on biodiversity safeguards </a:t>
            </a:r>
          </a:p>
          <a:p>
            <a:pPr>
              <a:spcBef>
                <a:spcPts val="200"/>
              </a:spcBef>
              <a:spcAft>
                <a:spcPts val="100"/>
              </a:spcAft>
              <a:buNone/>
              <a:defRPr/>
            </a:pPr>
            <a:endParaRPr lang="en-US" sz="2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April – Oct 2011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857375"/>
            <a:ext cx="8715375" cy="4643438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GB" sz="2800" dirty="0" smtClean="0"/>
              <a:t>32 sets of comments from diverse sources, including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GB" dirty="0" smtClean="0"/>
              <a:t>	</a:t>
            </a:r>
            <a:r>
              <a:rPr lang="en-GB" sz="2400" dirty="0" smtClean="0"/>
              <a:t>Policy Board and IAG members, NGOs, independent experts, and national consultations</a:t>
            </a:r>
            <a:endParaRPr lang="en-GB" dirty="0" smtClean="0"/>
          </a:p>
          <a:p>
            <a:pPr>
              <a:spcAft>
                <a:spcPts val="600"/>
              </a:spcAft>
              <a:defRPr/>
            </a:pPr>
            <a:r>
              <a:rPr lang="en-GB" sz="2800" dirty="0" smtClean="0"/>
              <a:t>Many reviewers of all types positive, e.g. </a:t>
            </a:r>
          </a:p>
          <a:p>
            <a:pPr marL="361950" lvl="1" indent="0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200" dirty="0" smtClean="0"/>
              <a:t>“We find the proposed Draft to be both comprehensive and well written and can only support it becoming an official UN-REDD document.”</a:t>
            </a:r>
          </a:p>
          <a:p>
            <a:pPr marL="361950" lvl="1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  <a:p>
            <a:pPr indent="-20638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2200" dirty="0" smtClean="0"/>
              <a:t>“</a:t>
            </a:r>
            <a:r>
              <a:rPr lang="en-US" sz="2200" dirty="0" smtClean="0">
                <a:solidFill>
                  <a:srgbClr val="595959"/>
                </a:solidFill>
              </a:rPr>
              <a:t>In general, I find that the proposed P&amp;C are comprehensive, well-defined and practical. Congratulations for the excellent job! As a result, </a:t>
            </a:r>
            <a:br>
              <a:rPr lang="en-US" sz="2200" dirty="0" smtClean="0">
                <a:solidFill>
                  <a:srgbClr val="595959"/>
                </a:solidFill>
              </a:rPr>
            </a:br>
            <a:r>
              <a:rPr lang="en-US" sz="2200" dirty="0" smtClean="0">
                <a:solidFill>
                  <a:srgbClr val="595959"/>
                </a:solidFill>
              </a:rPr>
              <a:t>I only have a couple of small comments”</a:t>
            </a:r>
            <a:endParaRPr lang="en-GB" sz="2200" dirty="0" smtClean="0">
              <a:solidFill>
                <a:srgbClr val="595959"/>
              </a:solidFill>
            </a:endParaRPr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sz="3800" dirty="0" smtClean="0"/>
              <a:t>Comments on </a:t>
            </a:r>
            <a:r>
              <a:rPr lang="en-GB" sz="3800" dirty="0" smtClean="0"/>
              <a:t>SEPC version </a:t>
            </a:r>
            <a:r>
              <a:rPr lang="en-GB" sz="3800" dirty="0" smtClean="0"/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436" y="1748517"/>
            <a:ext cx="8715375" cy="4643438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There were also a number of concerns, relating to:</a:t>
            </a:r>
          </a:p>
          <a:p>
            <a:pPr lvl="1">
              <a:defRPr/>
            </a:pPr>
            <a:r>
              <a:rPr lang="en-GB" sz="2400" b="1" dirty="0" smtClean="0"/>
              <a:t>Purpose</a:t>
            </a:r>
            <a:r>
              <a:rPr lang="en-GB" sz="2400" dirty="0" smtClean="0"/>
              <a:t>: </a:t>
            </a:r>
            <a:r>
              <a:rPr lang="en-GB" dirty="0" smtClean="0"/>
              <a:t>purpose of the P &amp; C and the ways in which they would be used not sufficiently clear, and function of the P &amp; C in relation to the Cancun safeguards needed clarification</a:t>
            </a:r>
            <a:endParaRPr lang="en-GB" sz="2200" dirty="0" smtClean="0"/>
          </a:p>
          <a:p>
            <a:pPr lvl="1">
              <a:spcAft>
                <a:spcPts val="300"/>
              </a:spcAft>
              <a:defRPr/>
            </a:pPr>
            <a:r>
              <a:rPr lang="en-GB" sz="2400" b="1" dirty="0" smtClean="0"/>
              <a:t>Content:</a:t>
            </a:r>
            <a:endParaRPr lang="en-GB" sz="2200" dirty="0" smtClean="0"/>
          </a:p>
          <a:p>
            <a:pPr lvl="1">
              <a:spcBef>
                <a:spcPts val="0"/>
              </a:spcBef>
              <a:defRPr/>
            </a:pPr>
            <a:endParaRPr lang="en-GB" sz="2400" dirty="0" smtClean="0"/>
          </a:p>
          <a:p>
            <a:pPr lvl="1">
              <a:spcBef>
                <a:spcPts val="1200"/>
              </a:spcBef>
              <a:buNone/>
              <a:defRPr/>
            </a:pPr>
            <a:endParaRPr lang="en-GB" sz="2400" b="1" dirty="0" smtClean="0"/>
          </a:p>
          <a:p>
            <a:pPr lvl="1">
              <a:spcBef>
                <a:spcPts val="1200"/>
              </a:spcBef>
              <a:defRPr/>
            </a:pPr>
            <a:r>
              <a:rPr lang="en-GB" sz="2400" b="1" dirty="0" smtClean="0"/>
              <a:t>Process</a:t>
            </a:r>
            <a:r>
              <a:rPr lang="en-GB" sz="2400" dirty="0" smtClean="0"/>
              <a:t>: </a:t>
            </a:r>
            <a:r>
              <a:rPr lang="en-GB" dirty="0" smtClean="0"/>
              <a:t>consultation and review process was not wide enough or sufficiently transparent</a:t>
            </a:r>
            <a:endParaRPr lang="en-GB" sz="2400" dirty="0" smtClean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sz="3800" smtClean="0"/>
              <a:t>Comments on P &amp; C version 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27792" y="3736975"/>
          <a:ext cx="7394225" cy="939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5"/>
                <a:gridCol w="4549420"/>
              </a:tblGrid>
              <a:tr h="939798">
                <a:tc>
                  <a:txBody>
                    <a:bodyPr/>
                    <a:lstStyle/>
                    <a:p>
                      <a:pPr marL="361950" lvl="2" indent="-361950">
                        <a:spcBef>
                          <a:spcPts val="0"/>
                        </a:spcBef>
                        <a:buClr>
                          <a:srgbClr val="C00000"/>
                        </a:buClr>
                        <a:buFont typeface="Arial" pitchFamily="34" charset="0"/>
                        <a:buChar char="•"/>
                        <a:tabLst>
                          <a:tab pos="1162050" algn="l"/>
                        </a:tabLst>
                        <a:defRPr/>
                      </a:pPr>
                      <a:r>
                        <a:rPr lang="en-GB" sz="1800" b="0" kern="1200" dirty="0" smtClean="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Governance	</a:t>
                      </a:r>
                    </a:p>
                    <a:p>
                      <a:pPr marL="361950" lvl="2" indent="-361950">
                        <a:spcBef>
                          <a:spcPts val="0"/>
                        </a:spcBef>
                        <a:buClr>
                          <a:srgbClr val="C00000"/>
                        </a:buClr>
                        <a:buFont typeface="Arial" pitchFamily="34" charset="0"/>
                        <a:buChar char="•"/>
                        <a:tabLst>
                          <a:tab pos="1162050" algn="l"/>
                        </a:tabLst>
                        <a:defRPr/>
                      </a:pPr>
                      <a:r>
                        <a:rPr lang="en-GB" sz="1800" b="0" kern="1200" dirty="0" smtClean="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Land rights</a:t>
                      </a:r>
                    </a:p>
                    <a:p>
                      <a:pPr marL="361950" lvl="2" indent="-361950">
                        <a:spcBef>
                          <a:spcPts val="0"/>
                        </a:spcBef>
                        <a:buClr>
                          <a:srgbClr val="C00000"/>
                        </a:buClr>
                        <a:buFont typeface="Arial" pitchFamily="34" charset="0"/>
                        <a:buChar char="•"/>
                        <a:tabLst>
                          <a:tab pos="1162050" algn="l"/>
                        </a:tabLst>
                        <a:defRPr/>
                      </a:pPr>
                      <a:r>
                        <a:rPr lang="en-GB" sz="1800" b="0" kern="1200" dirty="0" smtClean="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Traditional knowledge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61950" lvl="2" indent="-361950" algn="l" defTabSz="914400" rtl="0" eaLnBrk="1" latinLnBrk="0" hangingPunct="1">
                        <a:spcBef>
                          <a:spcPts val="0"/>
                        </a:spcBef>
                        <a:buClr>
                          <a:srgbClr val="C00000"/>
                        </a:buClr>
                        <a:buFont typeface="Arial" pitchFamily="34" charset="0"/>
                        <a:buChar char="•"/>
                        <a:tabLst>
                          <a:tab pos="1162050" algn="l"/>
                        </a:tabLst>
                        <a:defRPr/>
                      </a:pPr>
                      <a:r>
                        <a:rPr lang="en-GB" sz="1800" b="0" kern="1200" dirty="0" smtClean="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Indigenous peoples</a:t>
                      </a:r>
                    </a:p>
                    <a:p>
                      <a:pPr marL="361950" lvl="2" indent="-361950" algn="l" defTabSz="914400" rtl="0" eaLnBrk="1" latinLnBrk="0" hangingPunct="1">
                        <a:spcBef>
                          <a:spcPts val="0"/>
                        </a:spcBef>
                        <a:buClr>
                          <a:srgbClr val="C00000"/>
                        </a:buClr>
                        <a:buFont typeface="Arial" pitchFamily="34" charset="0"/>
                        <a:buChar char="•"/>
                        <a:tabLst>
                          <a:tab pos="1162050" algn="l"/>
                        </a:tabLst>
                        <a:defRPr/>
                      </a:pPr>
                      <a:r>
                        <a:rPr lang="en-GB" sz="1800" b="0" kern="1200" dirty="0" smtClean="0">
                          <a:solidFill>
                            <a:srgbClr val="595959"/>
                          </a:solidFill>
                          <a:latin typeface="+mn-lt"/>
                          <a:ea typeface="+mn-ea"/>
                          <a:cs typeface="+mn-cs"/>
                        </a:rPr>
                        <a:t>Direct impacts on non-forest biodiversity 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771650"/>
            <a:ext cx="8715375" cy="4945063"/>
          </a:xfrm>
        </p:spPr>
        <p:txBody>
          <a:bodyPr/>
          <a:lstStyle/>
          <a:p>
            <a:pPr marL="231775" indent="-269875">
              <a:defRPr/>
            </a:pPr>
            <a:r>
              <a:rPr lang="en-GB" sz="2800" dirty="0" smtClean="0"/>
              <a:t>Purpose has been further refined: </a:t>
            </a:r>
          </a:p>
          <a:p>
            <a:pPr marL="582613" lvl="1" indent="-180975">
              <a:defRPr/>
            </a:pPr>
            <a:r>
              <a:rPr lang="en-GB" sz="2400" dirty="0" smtClean="0"/>
              <a:t>Helping </a:t>
            </a:r>
            <a:r>
              <a:rPr lang="en-CA" sz="2400" dirty="0" smtClean="0"/>
              <a:t>UN-REDD Programme ensure that its activities promote social and environmental benefits and reduce risks from REDD+. </a:t>
            </a:r>
          </a:p>
          <a:p>
            <a:pPr marL="582613" lvl="1" indent="-180975">
              <a:defRPr/>
            </a:pPr>
            <a:r>
              <a:rPr lang="en-CA" sz="2400" dirty="0" smtClean="0"/>
              <a:t>In particular: </a:t>
            </a:r>
          </a:p>
          <a:p>
            <a:pPr marL="704850" lvl="2" indent="-179388">
              <a:spcBef>
                <a:spcPts val="0"/>
              </a:spcBef>
              <a:defRPr/>
            </a:pPr>
            <a:r>
              <a:rPr lang="en-CA" sz="2000" dirty="0" smtClean="0"/>
              <a:t>as an aid in formulating national REDD+ programmes and initiatives that seek UN-REDD funding</a:t>
            </a:r>
            <a:endParaRPr lang="en-GB" sz="2000" dirty="0" smtClean="0"/>
          </a:p>
          <a:p>
            <a:pPr marL="704850" lvl="2" indent="-179388">
              <a:spcBef>
                <a:spcPts val="0"/>
              </a:spcBef>
              <a:defRPr/>
            </a:pPr>
            <a:r>
              <a:rPr lang="en-CA" sz="2000" dirty="0" smtClean="0"/>
              <a:t>in the review of national programmes prior to submission for UN-REDD funding</a:t>
            </a:r>
            <a:endParaRPr lang="en-GB" sz="2000" dirty="0" smtClean="0"/>
          </a:p>
          <a:p>
            <a:pPr marL="704850" lvl="2" indent="-179388">
              <a:spcBef>
                <a:spcPts val="0"/>
              </a:spcBef>
              <a:defRPr/>
            </a:pPr>
            <a:r>
              <a:rPr lang="en-CA" sz="2000" dirty="0" smtClean="0"/>
              <a:t>to assess national programme delivery </a:t>
            </a:r>
          </a:p>
          <a:p>
            <a:pPr marL="304800" lvl="1" indent="-179388">
              <a:spcBef>
                <a:spcPts val="0"/>
              </a:spcBef>
              <a:defRPr/>
            </a:pPr>
            <a:r>
              <a:rPr lang="en-CA" dirty="0" smtClean="0"/>
              <a:t>can also, in combination with other tools and approaches help countries help develop national approaches for: promoting, supporting and building on the Cancun safeguards, providing information on how the Cancun safeguards are being addressed and supported..</a:t>
            </a:r>
            <a:endParaRPr lang="en-GB" sz="2800" dirty="0" smtClean="0"/>
          </a:p>
          <a:p>
            <a:pPr>
              <a:buNone/>
              <a:defRPr/>
            </a:pPr>
            <a:endParaRPr lang="en-GB" sz="3200" dirty="0"/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sz="3600" b="1" dirty="0" smtClean="0"/>
              <a:t>Response to reviews: 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600" dirty="0" smtClean="0"/>
              <a:t>Purpose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2088" y="1857375"/>
            <a:ext cx="8809037" cy="4643438"/>
          </a:xfrm>
        </p:spPr>
        <p:txBody>
          <a:bodyPr/>
          <a:lstStyle/>
          <a:p>
            <a:pPr marL="231775" indent="-269875">
              <a:spcBef>
                <a:spcPts val="1200"/>
              </a:spcBef>
              <a:defRPr/>
            </a:pPr>
            <a:endParaRPr lang="en-GB" sz="2800" dirty="0" smtClean="0"/>
          </a:p>
          <a:p>
            <a:pPr marL="231775" indent="-269875">
              <a:spcBef>
                <a:spcPts val="1200"/>
              </a:spcBef>
              <a:defRPr/>
            </a:pPr>
            <a:r>
              <a:rPr lang="en-GB" sz="2800" dirty="0" smtClean="0"/>
              <a:t>Transparency enhanced by</a:t>
            </a:r>
          </a:p>
          <a:p>
            <a:pPr marL="582613" lvl="1" indent="-180975">
              <a:spcBef>
                <a:spcPts val="200"/>
              </a:spcBef>
              <a:defRPr/>
            </a:pPr>
            <a:r>
              <a:rPr lang="en-GB" sz="2400" dirty="0" smtClean="0"/>
              <a:t>Specifying review process more clearly</a:t>
            </a:r>
          </a:p>
          <a:p>
            <a:pPr marL="582613" lvl="1" indent="-180975">
              <a:spcBef>
                <a:spcPts val="200"/>
              </a:spcBef>
              <a:defRPr/>
            </a:pPr>
            <a:r>
              <a:rPr lang="en-GB" sz="2400" dirty="0" smtClean="0"/>
              <a:t>Making provision for longer and broader consultation</a:t>
            </a:r>
          </a:p>
          <a:p>
            <a:pPr marL="582613" lvl="1" indent="-180975">
              <a:spcBef>
                <a:spcPts val="200"/>
              </a:spcBef>
              <a:defRPr/>
            </a:pPr>
            <a:r>
              <a:rPr lang="en-GB" sz="2400" dirty="0" smtClean="0"/>
              <a:t>Web posting review comments and responses to them </a:t>
            </a:r>
          </a:p>
          <a:p>
            <a:pPr marL="582613" lvl="1" indent="-180975">
              <a:spcBef>
                <a:spcPts val="0"/>
              </a:spcBef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21507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sz="3600" b="1" dirty="0" smtClean="0"/>
              <a:t>Response to reviews: </a:t>
            </a:r>
            <a:br>
              <a:rPr lang="en-GB" sz="3600" b="1" dirty="0" smtClean="0"/>
            </a:br>
            <a:r>
              <a:rPr lang="en-GB" sz="3600" dirty="0" smtClean="0"/>
              <a:t>Process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</TotalTime>
  <Words>588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SEPC &amp; BeRT : History &amp; objectives   </vt:lpstr>
      <vt:lpstr>Broader context</vt:lpstr>
      <vt:lpstr>UN REDD context</vt:lpstr>
      <vt:lpstr>Nov 2010 – March 2011</vt:lpstr>
      <vt:lpstr>April – Oct 2011</vt:lpstr>
      <vt:lpstr>Comments on SEPC version 2</vt:lpstr>
      <vt:lpstr>Comments on P &amp; C version 2</vt:lpstr>
      <vt:lpstr>Response to reviews:  Purpose </vt:lpstr>
      <vt:lpstr>Response to reviews:  Process</vt:lpstr>
      <vt:lpstr>Policy Board 7: comments</vt:lpstr>
      <vt:lpstr>Oct 2011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barneyd</cp:lastModifiedBy>
  <cp:revision>70</cp:revision>
  <dcterms:created xsi:type="dcterms:W3CDTF">2009-05-15T09:37:26Z</dcterms:created>
  <dcterms:modified xsi:type="dcterms:W3CDTF">2012-02-08T07:38:22Z</dcterms:modified>
</cp:coreProperties>
</file>