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2" r:id="rId6"/>
    <p:sldMasterId id="2147483734" r:id="rId7"/>
    <p:sldMasterId id="2147483746" r:id="rId8"/>
    <p:sldMasterId id="2147483758" r:id="rId9"/>
  </p:sldMasterIdLst>
  <p:notesMasterIdLst>
    <p:notesMasterId r:id="rId22"/>
  </p:notesMasterIdLst>
  <p:handoutMasterIdLst>
    <p:handoutMasterId r:id="rId23"/>
  </p:handoutMasterIdLst>
  <p:sldIdLst>
    <p:sldId id="263" r:id="rId10"/>
    <p:sldId id="390" r:id="rId11"/>
    <p:sldId id="391" r:id="rId12"/>
    <p:sldId id="395" r:id="rId13"/>
    <p:sldId id="393" r:id="rId14"/>
    <p:sldId id="394" r:id="rId15"/>
    <p:sldId id="392" r:id="rId16"/>
    <p:sldId id="385" r:id="rId17"/>
    <p:sldId id="387" r:id="rId18"/>
    <p:sldId id="397" r:id="rId19"/>
    <p:sldId id="398" r:id="rId20"/>
    <p:sldId id="360" r:id="rId21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cy C. M" initials="BC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0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4" autoAdjust="0"/>
  </p:normalViewPr>
  <p:slideViewPr>
    <p:cSldViewPr>
      <p:cViewPr varScale="1">
        <p:scale>
          <a:sx n="81" d="100"/>
          <a:sy n="81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8CBB-087E-4453-A28A-AEF802F86394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6CBD-949A-443B-8DAA-30BD026631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E6CDBE-3173-4C98-932C-C648FFAC456E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78DE65-9565-477B-A90E-207979E5DFA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Cancun safeguard</a:t>
            </a:r>
            <a:r>
              <a:rPr lang="en-GB" baseline="0" dirty="0" smtClean="0"/>
              <a:t>s are a list of topics/themes that should be promoted and supported when undertaking REDD+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should demonstrate how safeguards are being promoted and supported through a “safeguard information system” which illustrates how the </a:t>
            </a:r>
            <a:r>
              <a:rPr lang="en-GB" baseline="0" dirty="0" err="1" smtClean="0"/>
              <a:t>safeguads</a:t>
            </a:r>
            <a:r>
              <a:rPr lang="en-GB" baseline="0" dirty="0" smtClean="0"/>
              <a:t> are being addressed and respected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B718A-72C8-4445-8136-DB8330BB23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8601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882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4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09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3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31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09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42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9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2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5856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59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62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200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93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24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6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68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4063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39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478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80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28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56699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464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44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5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3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063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1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48296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07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138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275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340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057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783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805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98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483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0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93730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109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013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482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59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638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0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052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203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8578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04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19712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6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244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886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44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841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3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664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590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49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7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193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3607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879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379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874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29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00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7798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725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38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70521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264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635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439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59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003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401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814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275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83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7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E320-AFAB-4F56-AFC7-E86FACAA370B}" type="datetimeFigureOut">
              <a:rPr lang="sv-SE" smtClean="0"/>
              <a:pPr/>
              <a:t>2014-02-19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C6E8-AF39-4141-B5A0-7C1584F5B7A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ucy.goodman@unep-wcm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Autofit/>
          </a:bodyPr>
          <a:lstStyle/>
          <a:p>
            <a:r>
              <a:rPr lang="en-GB" sz="2800" dirty="0" smtClean="0"/>
              <a:t>Safeguards workshop 26-27 Nov Recap</a:t>
            </a:r>
            <a:endParaRPr lang="sv-S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344816" cy="2448272"/>
          </a:xfrm>
        </p:spPr>
        <p:txBody>
          <a:bodyPr>
            <a:normAutofit/>
          </a:bodyPr>
          <a:lstStyle/>
          <a:p>
            <a:r>
              <a:rPr lang="en-GB" dirty="0" smtClean="0"/>
              <a:t>Lucy Goodman, UNEP-WCMC</a:t>
            </a:r>
          </a:p>
          <a:p>
            <a:r>
              <a:rPr lang="en-GB" dirty="0" smtClean="0"/>
              <a:t>19 Feb 2013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Ways of communicating about REDD+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Government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conferences, workshops, training, </a:t>
            </a:r>
            <a:r>
              <a:rPr lang="en-US" dirty="0"/>
              <a:t>website;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Local </a:t>
            </a:r>
            <a:r>
              <a:rPr lang="en-US" b="1" dirty="0"/>
              <a:t>communities</a:t>
            </a:r>
            <a:r>
              <a:rPr lang="en-US" dirty="0"/>
              <a:t>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village </a:t>
            </a:r>
            <a:r>
              <a:rPr lang="en-US" dirty="0"/>
              <a:t>meetings; direct messaging through posters, brochures, </a:t>
            </a:r>
            <a:r>
              <a:rPr lang="en-US" dirty="0" smtClean="0"/>
              <a:t>radio/TV; </a:t>
            </a:r>
            <a:r>
              <a:rPr lang="en-US" dirty="0"/>
              <a:t>and school involvement;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General public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public </a:t>
            </a:r>
            <a:r>
              <a:rPr lang="en-US" dirty="0"/>
              <a:t>service announcements (TV and radio); competitions</a:t>
            </a:r>
            <a:r>
              <a:rPr lang="en-US" dirty="0" smtClean="0"/>
              <a:t>; </a:t>
            </a:r>
            <a:r>
              <a:rPr lang="en-US" dirty="0"/>
              <a:t>and opinion/editorial articles;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International community/donors</a:t>
            </a:r>
            <a:r>
              <a:rPr lang="en-US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lessons </a:t>
            </a:r>
            <a:r>
              <a:rPr lang="en-US" dirty="0"/>
              <a:t>learned materials (brochures/videos</a:t>
            </a:r>
            <a:r>
              <a:rPr lang="en-US" dirty="0" smtClean="0"/>
              <a:t>); reports </a:t>
            </a:r>
            <a:r>
              <a:rPr lang="en-US" dirty="0"/>
              <a:t>and international conferences.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9220" name="Picture 2" descr="F:\Users\Bridget\Documents\Data (E)\Picture\mbe mountain\mbe mountain 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114800"/>
            <a:ext cx="3276600" cy="2457450"/>
          </a:xfrm>
        </p:spPr>
      </p:pic>
      <p:pic>
        <p:nvPicPr>
          <p:cNvPr id="9221" name="Picture 4" descr="F:\Users\Bridget\Documents\Data (E)\Picture\mbe mountain\mbe mountain 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en-GB" dirty="0" smtClean="0"/>
              <a:t>Step up a safeguards task force</a:t>
            </a:r>
          </a:p>
          <a:p>
            <a:pPr lvl="1"/>
            <a:r>
              <a:rPr lang="en-GB" dirty="0" smtClean="0"/>
              <a:t>Design a country approach to safeguards that includes </a:t>
            </a:r>
            <a:r>
              <a:rPr lang="en-GB" dirty="0" smtClean="0"/>
              <a:t>identifying </a:t>
            </a:r>
            <a:r>
              <a:rPr lang="en-GB" dirty="0" smtClean="0"/>
              <a:t>policies </a:t>
            </a:r>
            <a:r>
              <a:rPr lang="en-GB" dirty="0" smtClean="0"/>
              <a:t>laws and regulations relating to </a:t>
            </a:r>
            <a:r>
              <a:rPr lang="en-GB" dirty="0" smtClean="0"/>
              <a:t>safeguards and a safeguard information system</a:t>
            </a:r>
          </a:p>
          <a:p>
            <a:pPr lvl="1"/>
            <a:r>
              <a:rPr lang="en-GB" smtClean="0"/>
              <a:t>Make linkages to PGA</a:t>
            </a:r>
            <a:endParaRPr lang="en-GB" dirty="0" smtClean="0"/>
          </a:p>
          <a:p>
            <a:r>
              <a:rPr lang="en-GB" dirty="0" smtClean="0"/>
              <a:t>Draft REDD+ communication materials that include maps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>
                <a:hlinkClick r:id="rId3"/>
              </a:rPr>
              <a:t>lucy.goodman@unep-wcmc.org</a:t>
            </a:r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Attendees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Participants from the federal and state level</a:t>
            </a:r>
          </a:p>
          <a:p>
            <a:r>
              <a:rPr lang="en-GB" dirty="0" smtClean="0"/>
              <a:t>Government</a:t>
            </a:r>
          </a:p>
          <a:p>
            <a:pPr lvl="1"/>
            <a:r>
              <a:rPr lang="en-GB" dirty="0" smtClean="0"/>
              <a:t>Forestry Commission (CRS)</a:t>
            </a:r>
          </a:p>
          <a:p>
            <a:pPr lvl="1"/>
            <a:r>
              <a:rPr lang="en-GB" dirty="0" smtClean="0"/>
              <a:t>National REDD+ Secretariat</a:t>
            </a:r>
          </a:p>
          <a:p>
            <a:pPr lvl="1"/>
            <a:r>
              <a:rPr lang="en-GB" dirty="0" smtClean="0"/>
              <a:t>Climate Change Dept (couldn’t come due to last minute commitments)</a:t>
            </a:r>
          </a:p>
          <a:p>
            <a:r>
              <a:rPr lang="en-GB" dirty="0" smtClean="0"/>
              <a:t>Civil society</a:t>
            </a:r>
          </a:p>
          <a:p>
            <a:pPr lvl="1"/>
            <a:r>
              <a:rPr lang="en-GB" dirty="0" err="1" smtClean="0"/>
              <a:t>Mbe</a:t>
            </a:r>
            <a:r>
              <a:rPr lang="en-GB" dirty="0" smtClean="0"/>
              <a:t> COMMUNITY </a:t>
            </a:r>
          </a:p>
          <a:p>
            <a:pPr lvl="1"/>
            <a:r>
              <a:rPr lang="en-GB" dirty="0" smtClean="0"/>
              <a:t>EKURI COMMUNITY </a:t>
            </a:r>
          </a:p>
          <a:p>
            <a:pPr lvl="1"/>
            <a:r>
              <a:rPr lang="en-GB" dirty="0" smtClean="0"/>
              <a:t>Mangrove Community </a:t>
            </a:r>
          </a:p>
          <a:p>
            <a:pPr lvl="1"/>
            <a:r>
              <a:rPr lang="en-GB" dirty="0" smtClean="0"/>
              <a:t>Youth For the Environment Initiative</a:t>
            </a:r>
          </a:p>
          <a:p>
            <a:pPr lvl="1"/>
            <a:r>
              <a:rPr lang="en-GB" dirty="0" smtClean="0"/>
              <a:t>Women Environmental Program </a:t>
            </a:r>
          </a:p>
          <a:p>
            <a:pPr lvl="1"/>
            <a:r>
              <a:rPr lang="en-GB" dirty="0" smtClean="0"/>
              <a:t>Community Emergency Response Initiative </a:t>
            </a:r>
          </a:p>
          <a:p>
            <a:pPr lvl="1"/>
            <a:r>
              <a:rPr lang="en-GB" dirty="0" smtClean="0"/>
              <a:t>Africa Rep at UN-REDD policy Board</a:t>
            </a:r>
          </a:p>
          <a:p>
            <a:r>
              <a:rPr lang="en-GB" dirty="0" smtClean="0"/>
              <a:t>Academia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Progress work on output  4.3 of Nigeria’s REDD+ Readiness Programme “Cross River State established as a centre of excellence &amp; learning on REDD+” and the related work streams on:</a:t>
            </a:r>
          </a:p>
          <a:p>
            <a:pPr lvl="1"/>
            <a:r>
              <a:rPr lang="en-GB" sz="1800" dirty="0" smtClean="0"/>
              <a:t>Developing social and environmental safeguards for Cross River State </a:t>
            </a:r>
          </a:p>
          <a:p>
            <a:pPr lvl="1"/>
            <a:r>
              <a:rPr lang="en-GB" sz="1800" dirty="0" smtClean="0"/>
              <a:t>Identification of priority benefits from REDD+ to support land use planning </a:t>
            </a:r>
          </a:p>
          <a:p>
            <a:r>
              <a:rPr lang="en-GB" sz="2000" dirty="0" smtClean="0"/>
              <a:t>Capacity building and awareness raising with key stakeholders on multiple benefits and risks - REDD+ safeguards</a:t>
            </a:r>
            <a:endParaRPr lang="en-GB" sz="2400" dirty="0" smtClean="0"/>
          </a:p>
          <a:p>
            <a:r>
              <a:rPr lang="en-GB" sz="2000" dirty="0" smtClean="0"/>
              <a:t>Evaluate what further work is needed on these topics to meet CRS and national needs within the framework of the UN-REDD Programme.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Safeguards – what are they?</a:t>
            </a:r>
          </a:p>
          <a:p>
            <a:r>
              <a:rPr lang="en-GB" dirty="0" smtClean="0"/>
              <a:t>Safeguard information systems – what is it?</a:t>
            </a:r>
          </a:p>
          <a:p>
            <a:r>
              <a:rPr lang="en-GB" dirty="0" smtClean="0"/>
              <a:t>“Multiple benefits” from REDD+ - what are they?</a:t>
            </a:r>
          </a:p>
          <a:p>
            <a:r>
              <a:rPr lang="en-GB" dirty="0" smtClean="0"/>
              <a:t>Spatial planning for REDD+</a:t>
            </a:r>
          </a:p>
          <a:p>
            <a:r>
              <a:rPr lang="en-GB" dirty="0" smtClean="0"/>
              <a:t>Communication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87727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What are the REDD+ Cancun Safeguards?</a:t>
            </a:r>
            <a:r>
              <a:rPr lang="en-GB" sz="3600" b="1" dirty="0" smtClean="0">
                <a:latin typeface="Calibri" pitchFamily="34" charset="0"/>
              </a:rPr>
              <a:t>(COP16, 2010)</a:t>
            </a:r>
            <a:endParaRPr lang="en-GB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051720" y="1844824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(</a:t>
            </a:r>
            <a:r>
              <a:rPr lang="en-US" b="1" dirty="0" smtClean="0"/>
              <a:t>a) Policy coherence (national  &amp; international)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67544" y="3212976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/>
              <a:t>(c) </a:t>
            </a:r>
            <a:r>
              <a:rPr lang="en-US" b="1" dirty="0" smtClean="0"/>
              <a:t>Knowledge and rights of indigenous peoples &amp; local communities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4653136"/>
            <a:ext cx="24482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(</a:t>
            </a:r>
            <a:r>
              <a:rPr lang="en-US" b="1" dirty="0" smtClean="0"/>
              <a:t>b) Forest governance (transparency &amp; effectiveness)</a:t>
            </a:r>
            <a:endParaRPr lang="en-GB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4653136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/>
              <a:t>(d) </a:t>
            </a:r>
            <a:r>
              <a:rPr lang="en-US" b="1" dirty="0" smtClean="0"/>
              <a:t>Full and effective participation of relevant stakeholders</a:t>
            </a:r>
            <a:endParaRPr lang="en-GB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444208" y="4653136"/>
            <a:ext cx="23042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/>
              <a:t>(e) </a:t>
            </a:r>
            <a:r>
              <a:rPr lang="en-US" b="1" dirty="0" smtClean="0"/>
              <a:t>Conservation,  biodiversity, social &amp; environmental benefits</a:t>
            </a:r>
            <a:endParaRPr lang="en-GB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516216" y="3212976"/>
            <a:ext cx="22322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/>
              <a:t>(f) </a:t>
            </a:r>
            <a:r>
              <a:rPr lang="en-US" b="1" dirty="0" smtClean="0"/>
              <a:t>Permanence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5076056" y="1844824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/>
              <a:t>g) </a:t>
            </a:r>
            <a:r>
              <a:rPr lang="en-US" b="1" dirty="0" smtClean="0"/>
              <a:t>Carbon leakage risks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779912" y="3212976"/>
            <a:ext cx="180020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Elements of the Cancun Safeguards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040560" cy="1138773"/>
          </a:xfrm>
        </p:spPr>
        <p:txBody>
          <a:bodyPr wrap="square">
            <a:spAutoFit/>
          </a:bodyPr>
          <a:lstStyle/>
          <a:p>
            <a:pPr algn="l"/>
            <a:r>
              <a:rPr lang="en-GB" sz="3400" b="1" dirty="0" smtClean="0"/>
              <a:t>What is a Safeguard Information System?</a:t>
            </a:r>
            <a:endParaRPr lang="en-GB" sz="3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700808"/>
            <a:ext cx="5616624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Approach for collecting and providing information on how REDD+ safeguards are being addressed and respected throughout REDD+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Possible components: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Indicators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Methodologies for collection of information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Framework for provision of information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Should build on existing systems to the extent possible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1700808"/>
            <a:ext cx="2520280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i="1" dirty="0" smtClean="0"/>
              <a:t>A system for providing information on how the safeguards (...) are being addressed and respected throughout the implementation of the activities (...)</a:t>
            </a:r>
          </a:p>
          <a:p>
            <a:r>
              <a:rPr lang="en-GB" dirty="0" smtClean="0"/>
              <a:t>(Cancun Agreements, Decision 1/CP.16, Para. 71. (d))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200"/>
            <a:ext cx="4896544" cy="9604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multiple benefits?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potential benefits from REDD+ that may come, including climate change mitigation</a:t>
            </a:r>
          </a:p>
          <a:p>
            <a:r>
              <a:rPr lang="en-GB" dirty="0" smtClean="0"/>
              <a:t>Other benefits can include:</a:t>
            </a:r>
          </a:p>
          <a:p>
            <a:pPr lvl="1"/>
            <a:r>
              <a:rPr lang="en-GB" dirty="0" smtClean="0"/>
              <a:t>Socio-economic benefits</a:t>
            </a:r>
          </a:p>
          <a:p>
            <a:pPr lvl="2"/>
            <a:r>
              <a:rPr lang="en-GB" dirty="0" smtClean="0"/>
              <a:t>Forest Governance improved</a:t>
            </a:r>
          </a:p>
          <a:p>
            <a:pPr lvl="2"/>
            <a:r>
              <a:rPr lang="en-GB" dirty="0" smtClean="0"/>
              <a:t>Alternative livelihoods may be provided</a:t>
            </a:r>
          </a:p>
          <a:p>
            <a:pPr lvl="1"/>
            <a:r>
              <a:rPr lang="en-GB" dirty="0" smtClean="0"/>
              <a:t>Environmental benefits</a:t>
            </a:r>
          </a:p>
          <a:p>
            <a:pPr lvl="2"/>
            <a:r>
              <a:rPr lang="en-GB" dirty="0" smtClean="0"/>
              <a:t>Biodiversity conservation</a:t>
            </a:r>
          </a:p>
          <a:p>
            <a:pPr lvl="2"/>
            <a:r>
              <a:rPr lang="en-GB" dirty="0" smtClean="0"/>
              <a:t>Ecosystem service (soil erosion control) preservation and enhancement</a:t>
            </a:r>
          </a:p>
          <a:p>
            <a:pPr lvl="2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24346"/>
            <a:ext cx="5400600" cy="960438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Spatial planning for REDD+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Maps can help us to:</a:t>
            </a:r>
          </a:p>
          <a:p>
            <a:pPr lvl="1"/>
            <a:r>
              <a:rPr lang="en-GB" sz="2400" dirty="0" smtClean="0"/>
              <a:t>Identify where areas might be at risks from some REDD+ actions</a:t>
            </a:r>
          </a:p>
          <a:p>
            <a:pPr lvl="1"/>
            <a:r>
              <a:rPr lang="en-GB" sz="2400" dirty="0" smtClean="0"/>
              <a:t>Identify the benefits that might come from some REDD+ actions, in order to enhance them</a:t>
            </a:r>
          </a:p>
          <a:p>
            <a:r>
              <a:rPr lang="en-GB" dirty="0" smtClean="0"/>
              <a:t>Other linkages</a:t>
            </a:r>
          </a:p>
          <a:p>
            <a:pPr lvl="1"/>
            <a:r>
              <a:rPr lang="en-GB" sz="2400" dirty="0" smtClean="0"/>
              <a:t>Information from safeguards information systems might feed data into maps for REDD+ planning</a:t>
            </a:r>
          </a:p>
          <a:p>
            <a:pPr lvl="1"/>
            <a:r>
              <a:rPr lang="en-GB" sz="2400" dirty="0" smtClean="0"/>
              <a:t>Spatial planning as a mitigation of risk option</a:t>
            </a:r>
          </a:p>
          <a:p>
            <a:pPr lvl="1">
              <a:buNone/>
            </a:pPr>
            <a:endParaRPr lang="en-GB" sz="2400" dirty="0" smtClean="0"/>
          </a:p>
          <a:p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57200"/>
            <a:ext cx="5184576" cy="9604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would the Nigeria example be?</a:t>
            </a:r>
            <a:endParaRPr lang="en-GB" dirty="0"/>
          </a:p>
        </p:txBody>
      </p:sp>
      <p:pic>
        <p:nvPicPr>
          <p:cNvPr id="7" name="Picture 6" descr="CRS_biomass_carbon_gorilla_equalinterval_sa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915816" cy="3535855"/>
          </a:xfrm>
          <a:prstGeom prst="rect">
            <a:avLst/>
          </a:prstGeom>
        </p:spPr>
      </p:pic>
      <p:pic>
        <p:nvPicPr>
          <p:cNvPr id="8" name="Content Placeholder 7" descr="CRS_biomass_carbon_elephant_equalinterval_saa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3043814"/>
            <a:ext cx="2880320" cy="34889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6288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Principle 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Criterion 21 – Ensure that land-use planning for REDD+ explicitly takes account of </a:t>
            </a:r>
            <a:r>
              <a:rPr lang="en-GB" b="1" dirty="0" smtClean="0"/>
              <a:t>potential synergies and trade-offs </a:t>
            </a:r>
            <a:r>
              <a:rPr lang="en-GB" dirty="0" smtClean="0"/>
              <a:t>between the </a:t>
            </a:r>
            <a:r>
              <a:rPr lang="en-GB" b="1" dirty="0" smtClean="0"/>
              <a:t>multiple functions of forest </a:t>
            </a:r>
            <a:r>
              <a:rPr lang="en-GB" dirty="0" smtClean="0"/>
              <a:t>and the benefits they provide, </a:t>
            </a:r>
            <a:r>
              <a:rPr lang="en-GB" b="1" dirty="0" smtClean="0"/>
              <a:t>respecting local and other stakeholders’ values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-RED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UN-REDD</Template>
  <TotalTime>9056</TotalTime>
  <Words>677</Words>
  <Application>Microsoft Office PowerPoint</Application>
  <PresentationFormat>On-screen Show (4:3)</PresentationFormat>
  <Paragraphs>90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UN-REDD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Safeguards workshop 26-27 Nov Recap</vt:lpstr>
      <vt:lpstr>Attendees</vt:lpstr>
      <vt:lpstr>Objectives</vt:lpstr>
      <vt:lpstr>Topics covered</vt:lpstr>
      <vt:lpstr>What are the REDD+ Cancun Safeguards?(COP16, 2010)</vt:lpstr>
      <vt:lpstr>What is a Safeguard Information System?</vt:lpstr>
      <vt:lpstr>What are multiple benefits?</vt:lpstr>
      <vt:lpstr>Spatial planning for REDD+</vt:lpstr>
      <vt:lpstr>What would the Nigeria example be?</vt:lpstr>
      <vt:lpstr>Ways of communicating about REDD+</vt:lpstr>
      <vt:lpstr>Next steps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Lisen</dc:creator>
  <cp:lastModifiedBy>Lucy Goodman</cp:lastModifiedBy>
  <cp:revision>509</cp:revision>
  <dcterms:created xsi:type="dcterms:W3CDTF">2013-06-07T05:10:20Z</dcterms:created>
  <dcterms:modified xsi:type="dcterms:W3CDTF">2014-02-19T10:44:05Z</dcterms:modified>
</cp:coreProperties>
</file>