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426" r:id="rId2"/>
    <p:sldId id="522" r:id="rId3"/>
    <p:sldId id="514" r:id="rId4"/>
    <p:sldId id="492" r:id="rId5"/>
    <p:sldId id="504" r:id="rId6"/>
    <p:sldId id="520" r:id="rId7"/>
    <p:sldId id="500" r:id="rId8"/>
    <p:sldId id="515" r:id="rId9"/>
    <p:sldId id="508" r:id="rId10"/>
    <p:sldId id="509" r:id="rId11"/>
    <p:sldId id="512" r:id="rId12"/>
    <p:sldId id="513" r:id="rId13"/>
    <p:sldId id="523" r:id="rId14"/>
    <p:sldId id="516" r:id="rId15"/>
    <p:sldId id="517" r:id="rId16"/>
    <p:sldId id="518" r:id="rId17"/>
    <p:sldId id="519" r:id="rId18"/>
    <p:sldId id="524" r:id="rId19"/>
    <p:sldId id="525" r:id="rId20"/>
    <p:sldId id="526" r:id="rId21"/>
    <p:sldId id="527" r:id="rId22"/>
    <p:sldId id="528" r:id="rId23"/>
    <p:sldId id="530" r:id="rId24"/>
    <p:sldId id="536" r:id="rId25"/>
    <p:sldId id="537" r:id="rId26"/>
    <p:sldId id="540" r:id="rId27"/>
    <p:sldId id="425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35EC2"/>
    <a:srgbClr val="F5952B"/>
    <a:srgbClr val="DDDDDD"/>
    <a:srgbClr val="C2632E"/>
    <a:srgbClr val="327E54"/>
    <a:srgbClr val="CCEC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>
        <p:scale>
          <a:sx n="80" d="100"/>
          <a:sy n="80" d="100"/>
        </p:scale>
        <p:origin x="-21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DFC245-872A-4E32-B9AC-3B0495ED4E02}" type="doc">
      <dgm:prSet loTypeId="urn:microsoft.com/office/officeart/2005/8/layout/cycle2" loCatId="cycle" qsTypeId="urn:microsoft.com/office/officeart/2005/8/quickstyle/3d4" qsCatId="3D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9C6D85AD-92C6-4E55-8B18-9DCFDEC511A3}">
      <dgm:prSet phldrT="[Text]" custT="1"/>
      <dgm:spPr/>
      <dgm:t>
        <a:bodyPr/>
        <a:lstStyle/>
        <a:p>
          <a:r>
            <a:rPr lang="en-US" sz="1600" dirty="0" smtClean="0">
              <a:latin typeface="Cambria Math" pitchFamily="18" charset="0"/>
              <a:ea typeface="Cambria Math" pitchFamily="18" charset="0"/>
            </a:rPr>
            <a:t>Planning</a:t>
          </a:r>
          <a:endParaRPr lang="en-US" sz="1600" dirty="0">
            <a:latin typeface="Cambria Math" pitchFamily="18" charset="0"/>
            <a:ea typeface="Cambria Math" pitchFamily="18" charset="0"/>
          </a:endParaRPr>
        </a:p>
      </dgm:t>
    </dgm:pt>
    <dgm:pt modelId="{EA6E6002-8A16-4A4B-BD45-94AD88513C6A}" type="parTrans" cxnId="{6616E737-EAF2-46B8-9BC7-3F8847E6D9F2}">
      <dgm:prSet/>
      <dgm:spPr/>
      <dgm:t>
        <a:bodyPr/>
        <a:lstStyle/>
        <a:p>
          <a:endParaRPr lang="en-US"/>
        </a:p>
      </dgm:t>
    </dgm:pt>
    <dgm:pt modelId="{6EFCED1D-E409-4A08-A0D4-617045743884}" type="sibTrans" cxnId="{6616E737-EAF2-46B8-9BC7-3F8847E6D9F2}">
      <dgm:prSet/>
      <dgm:spPr/>
      <dgm:t>
        <a:bodyPr/>
        <a:lstStyle/>
        <a:p>
          <a:endParaRPr lang="en-US"/>
        </a:p>
      </dgm:t>
    </dgm:pt>
    <dgm:pt modelId="{747C4427-AAD0-4121-84FF-9500030BFA4B}">
      <dgm:prSet phldrT="[Text]" custT="1"/>
      <dgm:spPr/>
      <dgm:t>
        <a:bodyPr/>
        <a:lstStyle/>
        <a:p>
          <a:r>
            <a:rPr lang="en-US" sz="1600" dirty="0" smtClean="0">
              <a:latin typeface="Cambria Math" pitchFamily="18" charset="0"/>
              <a:ea typeface="Cambria Math" pitchFamily="18" charset="0"/>
            </a:rPr>
            <a:t>Financing</a:t>
          </a:r>
          <a:endParaRPr lang="en-US" sz="1600" dirty="0">
            <a:latin typeface="Cambria Math" pitchFamily="18" charset="0"/>
            <a:ea typeface="Cambria Math" pitchFamily="18" charset="0"/>
          </a:endParaRPr>
        </a:p>
      </dgm:t>
    </dgm:pt>
    <dgm:pt modelId="{1305B5A1-598E-4416-8914-F77BD2F561AE}" type="parTrans" cxnId="{13E12781-7F34-490A-B19E-91F98646D3B3}">
      <dgm:prSet/>
      <dgm:spPr/>
      <dgm:t>
        <a:bodyPr/>
        <a:lstStyle/>
        <a:p>
          <a:endParaRPr lang="en-US"/>
        </a:p>
      </dgm:t>
    </dgm:pt>
    <dgm:pt modelId="{57F2394C-55CB-4D02-BE37-528CC84D85A1}" type="sibTrans" cxnId="{13E12781-7F34-490A-B19E-91F98646D3B3}">
      <dgm:prSet/>
      <dgm:spPr/>
      <dgm:t>
        <a:bodyPr/>
        <a:lstStyle/>
        <a:p>
          <a:endParaRPr lang="en-US"/>
        </a:p>
      </dgm:t>
    </dgm:pt>
    <dgm:pt modelId="{88027CE3-EBBB-4A76-B4F3-C676E62F4AC6}">
      <dgm:prSet phldrT="[Text]" custT="1"/>
      <dgm:spPr/>
      <dgm:t>
        <a:bodyPr/>
        <a:lstStyle/>
        <a:p>
          <a:r>
            <a:rPr lang="en-US" sz="1600" dirty="0" smtClean="0">
              <a:latin typeface="Cambria Math" pitchFamily="18" charset="0"/>
              <a:ea typeface="Cambria Math" pitchFamily="18" charset="0"/>
            </a:rPr>
            <a:t>Implementation</a:t>
          </a:r>
          <a:endParaRPr lang="en-US" sz="1600" dirty="0">
            <a:latin typeface="Cambria Math" pitchFamily="18" charset="0"/>
            <a:ea typeface="Cambria Math" pitchFamily="18" charset="0"/>
          </a:endParaRPr>
        </a:p>
      </dgm:t>
    </dgm:pt>
    <dgm:pt modelId="{C3EADF20-F828-4F88-B342-DCABB79E4B85}" type="parTrans" cxnId="{6105262B-FE4A-4271-AA0B-7FFEA92105FB}">
      <dgm:prSet/>
      <dgm:spPr/>
      <dgm:t>
        <a:bodyPr/>
        <a:lstStyle/>
        <a:p>
          <a:endParaRPr lang="en-US"/>
        </a:p>
      </dgm:t>
    </dgm:pt>
    <dgm:pt modelId="{7E929800-DE75-4615-8A0E-5BD53A348DD2}" type="sibTrans" cxnId="{6105262B-FE4A-4271-AA0B-7FFEA92105FB}">
      <dgm:prSet/>
      <dgm:spPr/>
      <dgm:t>
        <a:bodyPr/>
        <a:lstStyle/>
        <a:p>
          <a:endParaRPr lang="en-US"/>
        </a:p>
      </dgm:t>
    </dgm:pt>
    <dgm:pt modelId="{21EF201D-B3B6-4523-9CB4-2CFB7DF7E16F}">
      <dgm:prSet phldrT="[Text]" custT="1"/>
      <dgm:spPr/>
      <dgm:t>
        <a:bodyPr/>
        <a:lstStyle/>
        <a:p>
          <a:r>
            <a:rPr lang="en-US" sz="1600" dirty="0" smtClean="0"/>
            <a:t>M&amp;E </a:t>
          </a:r>
          <a:endParaRPr lang="en-US" sz="1600" dirty="0"/>
        </a:p>
      </dgm:t>
    </dgm:pt>
    <dgm:pt modelId="{81202202-F642-4172-9784-139DED79A79C}" type="parTrans" cxnId="{F2A420CA-70B2-413D-9894-CAF374882621}">
      <dgm:prSet/>
      <dgm:spPr/>
      <dgm:t>
        <a:bodyPr/>
        <a:lstStyle/>
        <a:p>
          <a:endParaRPr lang="en-US"/>
        </a:p>
      </dgm:t>
    </dgm:pt>
    <dgm:pt modelId="{57A48BB4-71F8-4F84-B325-EBA4052EB73B}" type="sibTrans" cxnId="{F2A420CA-70B2-413D-9894-CAF374882621}">
      <dgm:prSet/>
      <dgm:spPr/>
      <dgm:t>
        <a:bodyPr/>
        <a:lstStyle/>
        <a:p>
          <a:endParaRPr lang="en-US"/>
        </a:p>
      </dgm:t>
    </dgm:pt>
    <dgm:pt modelId="{BBF0B3CD-3130-4C50-A9BA-F1462F453414}">
      <dgm:prSet phldrT="[Text]" custT="1"/>
      <dgm:spPr/>
      <dgm:t>
        <a:bodyPr/>
        <a:lstStyle/>
        <a:p>
          <a:r>
            <a:rPr lang="en-US" sz="1600" dirty="0" smtClean="0">
              <a:latin typeface="Cambria Math" pitchFamily="18" charset="0"/>
              <a:ea typeface="Cambria Math" pitchFamily="18" charset="0"/>
            </a:rPr>
            <a:t>Approval</a:t>
          </a:r>
          <a:endParaRPr lang="en-US" sz="1600" dirty="0">
            <a:latin typeface="Cambria Math" pitchFamily="18" charset="0"/>
            <a:ea typeface="Cambria Math" pitchFamily="18" charset="0"/>
          </a:endParaRPr>
        </a:p>
      </dgm:t>
    </dgm:pt>
    <dgm:pt modelId="{63F0BF12-467F-43D3-98F6-9CE6255B6817}" type="sibTrans" cxnId="{0BA11044-8C81-428B-9C49-35983DFD7AF4}">
      <dgm:prSet/>
      <dgm:spPr/>
      <dgm:t>
        <a:bodyPr/>
        <a:lstStyle/>
        <a:p>
          <a:endParaRPr lang="en-US"/>
        </a:p>
      </dgm:t>
    </dgm:pt>
    <dgm:pt modelId="{4942659B-595F-4585-BD75-9FDB6D0486C0}" type="parTrans" cxnId="{0BA11044-8C81-428B-9C49-35983DFD7AF4}">
      <dgm:prSet/>
      <dgm:spPr/>
      <dgm:t>
        <a:bodyPr/>
        <a:lstStyle/>
        <a:p>
          <a:endParaRPr lang="en-US"/>
        </a:p>
      </dgm:t>
    </dgm:pt>
    <dgm:pt modelId="{8488EA57-6D8F-4DD1-9E7E-00CB9AD8BC9A}" type="pres">
      <dgm:prSet presAssocID="{07DFC245-872A-4E32-B9AC-3B0495ED4E02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AE7F321-13F4-4A09-8341-0CD9BE2EE7D9}" type="pres">
      <dgm:prSet presAssocID="{9C6D85AD-92C6-4E55-8B18-9DCFDEC511A3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043CCE-835E-426E-ACDF-4F90DB10E9A4}" type="pres">
      <dgm:prSet presAssocID="{6EFCED1D-E409-4A08-A0D4-617045743884}" presName="sibTrans" presStyleLbl="sibTrans2D1" presStyleIdx="0" presStyleCnt="5"/>
      <dgm:spPr/>
      <dgm:t>
        <a:bodyPr/>
        <a:lstStyle/>
        <a:p>
          <a:endParaRPr lang="en-US"/>
        </a:p>
      </dgm:t>
    </dgm:pt>
    <dgm:pt modelId="{0E303A59-4AA6-4A0D-B029-602585D92AC8}" type="pres">
      <dgm:prSet presAssocID="{6EFCED1D-E409-4A08-A0D4-617045743884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440C6411-0A39-4383-A30E-D348047EF917}" type="pres">
      <dgm:prSet presAssocID="{BBF0B3CD-3130-4C50-A9BA-F1462F45341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ADF326-8B46-4E0D-8D25-17A862EA6DD6}" type="pres">
      <dgm:prSet presAssocID="{63F0BF12-467F-43D3-98F6-9CE6255B6817}" presName="sibTrans" presStyleLbl="sibTrans2D1" presStyleIdx="1" presStyleCnt="5"/>
      <dgm:spPr/>
      <dgm:t>
        <a:bodyPr/>
        <a:lstStyle/>
        <a:p>
          <a:endParaRPr lang="en-US"/>
        </a:p>
      </dgm:t>
    </dgm:pt>
    <dgm:pt modelId="{DAA48FF4-EDA4-4D4C-BFB0-BA4200223E87}" type="pres">
      <dgm:prSet presAssocID="{63F0BF12-467F-43D3-98F6-9CE6255B6817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4B983E73-7B98-46CB-9412-6D17F8112776}" type="pres">
      <dgm:prSet presAssocID="{747C4427-AAD0-4121-84FF-9500030BFA4B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298D21-82B2-47A0-A969-CA65BCF40F0F}" type="pres">
      <dgm:prSet presAssocID="{57F2394C-55CB-4D02-BE37-528CC84D85A1}" presName="sibTrans" presStyleLbl="sibTrans2D1" presStyleIdx="2" presStyleCnt="5"/>
      <dgm:spPr/>
      <dgm:t>
        <a:bodyPr/>
        <a:lstStyle/>
        <a:p>
          <a:endParaRPr lang="en-US"/>
        </a:p>
      </dgm:t>
    </dgm:pt>
    <dgm:pt modelId="{7FA7F536-BA40-4D76-9C33-F140755FA47E}" type="pres">
      <dgm:prSet presAssocID="{57F2394C-55CB-4D02-BE37-528CC84D85A1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B1E52C96-5697-4995-A039-D2AE480689A5}" type="pres">
      <dgm:prSet presAssocID="{88027CE3-EBBB-4A76-B4F3-C676E62F4AC6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CFB2E4A-1EA0-4175-B2F3-93CC3AB8D860}" type="pres">
      <dgm:prSet presAssocID="{7E929800-DE75-4615-8A0E-5BD53A348DD2}" presName="sibTrans" presStyleLbl="sibTrans2D1" presStyleIdx="3" presStyleCnt="5"/>
      <dgm:spPr/>
      <dgm:t>
        <a:bodyPr/>
        <a:lstStyle/>
        <a:p>
          <a:endParaRPr lang="en-US"/>
        </a:p>
      </dgm:t>
    </dgm:pt>
    <dgm:pt modelId="{2E9CC508-2D71-4C30-AD82-AE4EDD0E351D}" type="pres">
      <dgm:prSet presAssocID="{7E929800-DE75-4615-8A0E-5BD53A348DD2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74F19F68-5E01-4B6D-AA65-53FCD1234121}" type="pres">
      <dgm:prSet presAssocID="{21EF201D-B3B6-4523-9CB4-2CFB7DF7E16F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FF0DC71-007C-48DE-9872-655C5FA1EBC3}" type="pres">
      <dgm:prSet presAssocID="{57A48BB4-71F8-4F84-B325-EBA4052EB73B}" presName="sibTrans" presStyleLbl="sibTrans2D1" presStyleIdx="4" presStyleCnt="5"/>
      <dgm:spPr/>
      <dgm:t>
        <a:bodyPr/>
        <a:lstStyle/>
        <a:p>
          <a:endParaRPr lang="en-US"/>
        </a:p>
      </dgm:t>
    </dgm:pt>
    <dgm:pt modelId="{87845B54-34CA-41E5-B340-D6612F69F3D5}" type="pres">
      <dgm:prSet presAssocID="{57A48BB4-71F8-4F84-B325-EBA4052EB73B}" presName="connectorText" presStyleLbl="sibTrans2D1" presStyleIdx="4" presStyleCnt="5"/>
      <dgm:spPr/>
      <dgm:t>
        <a:bodyPr/>
        <a:lstStyle/>
        <a:p>
          <a:endParaRPr lang="en-US"/>
        </a:p>
      </dgm:t>
    </dgm:pt>
  </dgm:ptLst>
  <dgm:cxnLst>
    <dgm:cxn modelId="{A2EA4A25-79F4-4382-AC7E-31E188F40A4A}" type="presOf" srcId="{57F2394C-55CB-4D02-BE37-528CC84D85A1}" destId="{7FA7F536-BA40-4D76-9C33-F140755FA47E}" srcOrd="1" destOrd="0" presId="urn:microsoft.com/office/officeart/2005/8/layout/cycle2"/>
    <dgm:cxn modelId="{34BEF23E-DED8-441B-AC66-AB952017695C}" type="presOf" srcId="{7E929800-DE75-4615-8A0E-5BD53A348DD2}" destId="{2E9CC508-2D71-4C30-AD82-AE4EDD0E351D}" srcOrd="1" destOrd="0" presId="urn:microsoft.com/office/officeart/2005/8/layout/cycle2"/>
    <dgm:cxn modelId="{150D6C5A-8D97-4D20-A18E-CC8C3D439522}" type="presOf" srcId="{9C6D85AD-92C6-4E55-8B18-9DCFDEC511A3}" destId="{9AE7F321-13F4-4A09-8341-0CD9BE2EE7D9}" srcOrd="0" destOrd="0" presId="urn:microsoft.com/office/officeart/2005/8/layout/cycle2"/>
    <dgm:cxn modelId="{B1C6DB30-FBE0-4D08-862C-2E542A7AF212}" type="presOf" srcId="{6EFCED1D-E409-4A08-A0D4-617045743884}" destId="{0E303A59-4AA6-4A0D-B029-602585D92AC8}" srcOrd="1" destOrd="0" presId="urn:microsoft.com/office/officeart/2005/8/layout/cycle2"/>
    <dgm:cxn modelId="{F2A420CA-70B2-413D-9894-CAF374882621}" srcId="{07DFC245-872A-4E32-B9AC-3B0495ED4E02}" destId="{21EF201D-B3B6-4523-9CB4-2CFB7DF7E16F}" srcOrd="4" destOrd="0" parTransId="{81202202-F642-4172-9784-139DED79A79C}" sibTransId="{57A48BB4-71F8-4F84-B325-EBA4052EB73B}"/>
    <dgm:cxn modelId="{5785891F-AD00-4A83-A853-0A9A4D4396CB}" type="presOf" srcId="{BBF0B3CD-3130-4C50-A9BA-F1462F453414}" destId="{440C6411-0A39-4383-A30E-D348047EF917}" srcOrd="0" destOrd="0" presId="urn:microsoft.com/office/officeart/2005/8/layout/cycle2"/>
    <dgm:cxn modelId="{5695CA2E-1F3D-4F63-9844-1158A1E783D5}" type="presOf" srcId="{57A48BB4-71F8-4F84-B325-EBA4052EB73B}" destId="{7FF0DC71-007C-48DE-9872-655C5FA1EBC3}" srcOrd="0" destOrd="0" presId="urn:microsoft.com/office/officeart/2005/8/layout/cycle2"/>
    <dgm:cxn modelId="{33905CD5-56B4-4FA4-A58C-9D17C05AB8F2}" type="presOf" srcId="{7E929800-DE75-4615-8A0E-5BD53A348DD2}" destId="{0CFB2E4A-1EA0-4175-B2F3-93CC3AB8D860}" srcOrd="0" destOrd="0" presId="urn:microsoft.com/office/officeart/2005/8/layout/cycle2"/>
    <dgm:cxn modelId="{13E12781-7F34-490A-B19E-91F98646D3B3}" srcId="{07DFC245-872A-4E32-B9AC-3B0495ED4E02}" destId="{747C4427-AAD0-4121-84FF-9500030BFA4B}" srcOrd="2" destOrd="0" parTransId="{1305B5A1-598E-4416-8914-F77BD2F561AE}" sibTransId="{57F2394C-55CB-4D02-BE37-528CC84D85A1}"/>
    <dgm:cxn modelId="{6616E737-EAF2-46B8-9BC7-3F8847E6D9F2}" srcId="{07DFC245-872A-4E32-B9AC-3B0495ED4E02}" destId="{9C6D85AD-92C6-4E55-8B18-9DCFDEC511A3}" srcOrd="0" destOrd="0" parTransId="{EA6E6002-8A16-4A4B-BD45-94AD88513C6A}" sibTransId="{6EFCED1D-E409-4A08-A0D4-617045743884}"/>
    <dgm:cxn modelId="{B1860233-411E-420D-BC62-9445BE1BF1DF}" type="presOf" srcId="{07DFC245-872A-4E32-B9AC-3B0495ED4E02}" destId="{8488EA57-6D8F-4DD1-9E7E-00CB9AD8BC9A}" srcOrd="0" destOrd="0" presId="urn:microsoft.com/office/officeart/2005/8/layout/cycle2"/>
    <dgm:cxn modelId="{6105262B-FE4A-4271-AA0B-7FFEA92105FB}" srcId="{07DFC245-872A-4E32-B9AC-3B0495ED4E02}" destId="{88027CE3-EBBB-4A76-B4F3-C676E62F4AC6}" srcOrd="3" destOrd="0" parTransId="{C3EADF20-F828-4F88-B342-DCABB79E4B85}" sibTransId="{7E929800-DE75-4615-8A0E-5BD53A348DD2}"/>
    <dgm:cxn modelId="{7D64806F-B344-4025-A68A-85E9787C9564}" type="presOf" srcId="{63F0BF12-467F-43D3-98F6-9CE6255B6817}" destId="{FBADF326-8B46-4E0D-8D25-17A862EA6DD6}" srcOrd="0" destOrd="0" presId="urn:microsoft.com/office/officeart/2005/8/layout/cycle2"/>
    <dgm:cxn modelId="{7346AE1C-F657-4C67-9F1B-3354354E8088}" type="presOf" srcId="{6EFCED1D-E409-4A08-A0D4-617045743884}" destId="{0D043CCE-835E-426E-ACDF-4F90DB10E9A4}" srcOrd="0" destOrd="0" presId="urn:microsoft.com/office/officeart/2005/8/layout/cycle2"/>
    <dgm:cxn modelId="{7772CFD2-94C6-4052-9DE6-94E754BE7A24}" type="presOf" srcId="{88027CE3-EBBB-4A76-B4F3-C676E62F4AC6}" destId="{B1E52C96-5697-4995-A039-D2AE480689A5}" srcOrd="0" destOrd="0" presId="urn:microsoft.com/office/officeart/2005/8/layout/cycle2"/>
    <dgm:cxn modelId="{0BA11044-8C81-428B-9C49-35983DFD7AF4}" srcId="{07DFC245-872A-4E32-B9AC-3B0495ED4E02}" destId="{BBF0B3CD-3130-4C50-A9BA-F1462F453414}" srcOrd="1" destOrd="0" parTransId="{4942659B-595F-4585-BD75-9FDB6D0486C0}" sibTransId="{63F0BF12-467F-43D3-98F6-9CE6255B6817}"/>
    <dgm:cxn modelId="{17DA98D4-CD26-454C-9CD8-F1F86C272BDD}" type="presOf" srcId="{63F0BF12-467F-43D3-98F6-9CE6255B6817}" destId="{DAA48FF4-EDA4-4D4C-BFB0-BA4200223E87}" srcOrd="1" destOrd="0" presId="urn:microsoft.com/office/officeart/2005/8/layout/cycle2"/>
    <dgm:cxn modelId="{D3AFBDC9-6A1C-419F-A892-78B3521E8265}" type="presOf" srcId="{747C4427-AAD0-4121-84FF-9500030BFA4B}" destId="{4B983E73-7B98-46CB-9412-6D17F8112776}" srcOrd="0" destOrd="0" presId="urn:microsoft.com/office/officeart/2005/8/layout/cycle2"/>
    <dgm:cxn modelId="{C01A545B-0440-4CF1-ABF6-BA67673C7B32}" type="presOf" srcId="{21EF201D-B3B6-4523-9CB4-2CFB7DF7E16F}" destId="{74F19F68-5E01-4B6D-AA65-53FCD1234121}" srcOrd="0" destOrd="0" presId="urn:microsoft.com/office/officeart/2005/8/layout/cycle2"/>
    <dgm:cxn modelId="{836CF4F0-3765-4936-9010-C12EF6C70A82}" type="presOf" srcId="{57F2394C-55CB-4D02-BE37-528CC84D85A1}" destId="{B2298D21-82B2-47A0-A969-CA65BCF40F0F}" srcOrd="0" destOrd="0" presId="urn:microsoft.com/office/officeart/2005/8/layout/cycle2"/>
    <dgm:cxn modelId="{27DB3B1A-9103-49BB-87F9-3421713CCE52}" type="presOf" srcId="{57A48BB4-71F8-4F84-B325-EBA4052EB73B}" destId="{87845B54-34CA-41E5-B340-D6612F69F3D5}" srcOrd="1" destOrd="0" presId="urn:microsoft.com/office/officeart/2005/8/layout/cycle2"/>
    <dgm:cxn modelId="{E9EFA887-A7C5-4118-ACBA-48F4F7167CB3}" type="presParOf" srcId="{8488EA57-6D8F-4DD1-9E7E-00CB9AD8BC9A}" destId="{9AE7F321-13F4-4A09-8341-0CD9BE2EE7D9}" srcOrd="0" destOrd="0" presId="urn:microsoft.com/office/officeart/2005/8/layout/cycle2"/>
    <dgm:cxn modelId="{16AAA54E-2011-4748-B402-B1B5423BCD7D}" type="presParOf" srcId="{8488EA57-6D8F-4DD1-9E7E-00CB9AD8BC9A}" destId="{0D043CCE-835E-426E-ACDF-4F90DB10E9A4}" srcOrd="1" destOrd="0" presId="urn:microsoft.com/office/officeart/2005/8/layout/cycle2"/>
    <dgm:cxn modelId="{9E4E1041-D70F-45ED-AD3B-AFDCCD83B001}" type="presParOf" srcId="{0D043CCE-835E-426E-ACDF-4F90DB10E9A4}" destId="{0E303A59-4AA6-4A0D-B029-602585D92AC8}" srcOrd="0" destOrd="0" presId="urn:microsoft.com/office/officeart/2005/8/layout/cycle2"/>
    <dgm:cxn modelId="{A8123D28-ACDD-4059-85DD-1223B08616CD}" type="presParOf" srcId="{8488EA57-6D8F-4DD1-9E7E-00CB9AD8BC9A}" destId="{440C6411-0A39-4383-A30E-D348047EF917}" srcOrd="2" destOrd="0" presId="urn:microsoft.com/office/officeart/2005/8/layout/cycle2"/>
    <dgm:cxn modelId="{65D8B1E8-6730-4583-BA1E-F4D812C6EF2F}" type="presParOf" srcId="{8488EA57-6D8F-4DD1-9E7E-00CB9AD8BC9A}" destId="{FBADF326-8B46-4E0D-8D25-17A862EA6DD6}" srcOrd="3" destOrd="0" presId="urn:microsoft.com/office/officeart/2005/8/layout/cycle2"/>
    <dgm:cxn modelId="{9269D657-4002-4098-A93A-4FA511B604E9}" type="presParOf" srcId="{FBADF326-8B46-4E0D-8D25-17A862EA6DD6}" destId="{DAA48FF4-EDA4-4D4C-BFB0-BA4200223E87}" srcOrd="0" destOrd="0" presId="urn:microsoft.com/office/officeart/2005/8/layout/cycle2"/>
    <dgm:cxn modelId="{EBA6F729-941B-4735-84E7-7BDE5ED14197}" type="presParOf" srcId="{8488EA57-6D8F-4DD1-9E7E-00CB9AD8BC9A}" destId="{4B983E73-7B98-46CB-9412-6D17F8112776}" srcOrd="4" destOrd="0" presId="urn:microsoft.com/office/officeart/2005/8/layout/cycle2"/>
    <dgm:cxn modelId="{2CB0E824-CADF-4057-8E5A-4F026121DDC9}" type="presParOf" srcId="{8488EA57-6D8F-4DD1-9E7E-00CB9AD8BC9A}" destId="{B2298D21-82B2-47A0-A969-CA65BCF40F0F}" srcOrd="5" destOrd="0" presId="urn:microsoft.com/office/officeart/2005/8/layout/cycle2"/>
    <dgm:cxn modelId="{6F6C22AB-AECB-49ED-8F5D-4676881815D5}" type="presParOf" srcId="{B2298D21-82B2-47A0-A969-CA65BCF40F0F}" destId="{7FA7F536-BA40-4D76-9C33-F140755FA47E}" srcOrd="0" destOrd="0" presId="urn:microsoft.com/office/officeart/2005/8/layout/cycle2"/>
    <dgm:cxn modelId="{C5B8EB48-A246-4D79-A60A-A8C21FD30C57}" type="presParOf" srcId="{8488EA57-6D8F-4DD1-9E7E-00CB9AD8BC9A}" destId="{B1E52C96-5697-4995-A039-D2AE480689A5}" srcOrd="6" destOrd="0" presId="urn:microsoft.com/office/officeart/2005/8/layout/cycle2"/>
    <dgm:cxn modelId="{483B1722-AE8F-4381-8351-80D40B9C2E5A}" type="presParOf" srcId="{8488EA57-6D8F-4DD1-9E7E-00CB9AD8BC9A}" destId="{0CFB2E4A-1EA0-4175-B2F3-93CC3AB8D860}" srcOrd="7" destOrd="0" presId="urn:microsoft.com/office/officeart/2005/8/layout/cycle2"/>
    <dgm:cxn modelId="{60A3BBC4-B4C0-43C3-8A74-6765ED10C914}" type="presParOf" srcId="{0CFB2E4A-1EA0-4175-B2F3-93CC3AB8D860}" destId="{2E9CC508-2D71-4C30-AD82-AE4EDD0E351D}" srcOrd="0" destOrd="0" presId="urn:microsoft.com/office/officeart/2005/8/layout/cycle2"/>
    <dgm:cxn modelId="{A86DACD0-CCFA-412B-86D2-DEED295D8F20}" type="presParOf" srcId="{8488EA57-6D8F-4DD1-9E7E-00CB9AD8BC9A}" destId="{74F19F68-5E01-4B6D-AA65-53FCD1234121}" srcOrd="8" destOrd="0" presId="urn:microsoft.com/office/officeart/2005/8/layout/cycle2"/>
    <dgm:cxn modelId="{8646CF28-89C2-4993-8167-A799151D24D2}" type="presParOf" srcId="{8488EA57-6D8F-4DD1-9E7E-00CB9AD8BC9A}" destId="{7FF0DC71-007C-48DE-9872-655C5FA1EBC3}" srcOrd="9" destOrd="0" presId="urn:microsoft.com/office/officeart/2005/8/layout/cycle2"/>
    <dgm:cxn modelId="{D69E5803-8F97-417A-A557-011FD6CA2EB5}" type="presParOf" srcId="{7FF0DC71-007C-48DE-9872-655C5FA1EBC3}" destId="{87845B54-34CA-41E5-B340-D6612F69F3D5}" srcOrd="0" destOrd="0" presId="urn:microsoft.com/office/officeart/2005/8/layout/cycle2"/>
  </dgm:cxnLst>
  <dgm:bg>
    <a:solidFill>
      <a:srgbClr val="735EC2"/>
    </a:solidFill>
  </dgm:bg>
  <dgm:whole>
    <a:ln>
      <a:solidFill>
        <a:srgbClr val="92D05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E7F321-13F4-4A09-8341-0CD9BE2EE7D9}">
      <dsp:nvSpPr>
        <dsp:cNvPr id="0" name=""/>
        <dsp:cNvSpPr/>
      </dsp:nvSpPr>
      <dsp:spPr>
        <a:xfrm>
          <a:off x="1237694" y="570"/>
          <a:ext cx="904342" cy="90434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ambria Math" pitchFamily="18" charset="0"/>
              <a:ea typeface="Cambria Math" pitchFamily="18" charset="0"/>
            </a:rPr>
            <a:t>Planning</a:t>
          </a:r>
          <a:endParaRPr lang="en-US" sz="1600" kern="1200" dirty="0">
            <a:latin typeface="Cambria Math" pitchFamily="18" charset="0"/>
            <a:ea typeface="Cambria Math" pitchFamily="18" charset="0"/>
          </a:endParaRPr>
        </a:p>
      </dsp:txBody>
      <dsp:txXfrm>
        <a:off x="1370132" y="133008"/>
        <a:ext cx="639466" cy="639466"/>
      </dsp:txXfrm>
    </dsp:sp>
    <dsp:sp modelId="{0D043CCE-835E-426E-ACDF-4F90DB10E9A4}">
      <dsp:nvSpPr>
        <dsp:cNvPr id="0" name=""/>
        <dsp:cNvSpPr/>
      </dsp:nvSpPr>
      <dsp:spPr>
        <a:xfrm rot="2160000">
          <a:off x="2113458" y="695229"/>
          <a:ext cx="240419" cy="30521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2120345" y="735075"/>
        <a:ext cx="168293" cy="183129"/>
      </dsp:txXfrm>
    </dsp:sp>
    <dsp:sp modelId="{440C6411-0A39-4383-A30E-D348047EF917}">
      <dsp:nvSpPr>
        <dsp:cNvPr id="0" name=""/>
        <dsp:cNvSpPr/>
      </dsp:nvSpPr>
      <dsp:spPr>
        <a:xfrm>
          <a:off x="2336309" y="798760"/>
          <a:ext cx="904342" cy="90434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ambria Math" pitchFamily="18" charset="0"/>
              <a:ea typeface="Cambria Math" pitchFamily="18" charset="0"/>
            </a:rPr>
            <a:t>Approval</a:t>
          </a:r>
          <a:endParaRPr lang="en-US" sz="1600" kern="1200" dirty="0">
            <a:latin typeface="Cambria Math" pitchFamily="18" charset="0"/>
            <a:ea typeface="Cambria Math" pitchFamily="18" charset="0"/>
          </a:endParaRPr>
        </a:p>
      </dsp:txBody>
      <dsp:txXfrm>
        <a:off x="2468747" y="931198"/>
        <a:ext cx="639466" cy="639466"/>
      </dsp:txXfrm>
    </dsp:sp>
    <dsp:sp modelId="{FBADF326-8B46-4E0D-8D25-17A862EA6DD6}">
      <dsp:nvSpPr>
        <dsp:cNvPr id="0" name=""/>
        <dsp:cNvSpPr/>
      </dsp:nvSpPr>
      <dsp:spPr>
        <a:xfrm rot="6480000">
          <a:off x="2460556" y="1737602"/>
          <a:ext cx="240419" cy="30521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2507763" y="1764347"/>
        <a:ext cx="168293" cy="183129"/>
      </dsp:txXfrm>
    </dsp:sp>
    <dsp:sp modelId="{4B983E73-7B98-46CB-9412-6D17F8112776}">
      <dsp:nvSpPr>
        <dsp:cNvPr id="0" name=""/>
        <dsp:cNvSpPr/>
      </dsp:nvSpPr>
      <dsp:spPr>
        <a:xfrm>
          <a:off x="1916676" y="2090260"/>
          <a:ext cx="904342" cy="90434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ambria Math" pitchFamily="18" charset="0"/>
              <a:ea typeface="Cambria Math" pitchFamily="18" charset="0"/>
            </a:rPr>
            <a:t>Financing</a:t>
          </a:r>
          <a:endParaRPr lang="en-US" sz="1600" kern="1200" dirty="0">
            <a:latin typeface="Cambria Math" pitchFamily="18" charset="0"/>
            <a:ea typeface="Cambria Math" pitchFamily="18" charset="0"/>
          </a:endParaRPr>
        </a:p>
      </dsp:txBody>
      <dsp:txXfrm>
        <a:off x="2049114" y="2222698"/>
        <a:ext cx="639466" cy="639466"/>
      </dsp:txXfrm>
    </dsp:sp>
    <dsp:sp modelId="{B2298D21-82B2-47A0-A969-CA65BCF40F0F}">
      <dsp:nvSpPr>
        <dsp:cNvPr id="0" name=""/>
        <dsp:cNvSpPr/>
      </dsp:nvSpPr>
      <dsp:spPr>
        <a:xfrm rot="10800000">
          <a:off x="1576460" y="2389823"/>
          <a:ext cx="240419" cy="30521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1648586" y="2450866"/>
        <a:ext cx="168293" cy="183129"/>
      </dsp:txXfrm>
    </dsp:sp>
    <dsp:sp modelId="{B1E52C96-5697-4995-A039-D2AE480689A5}">
      <dsp:nvSpPr>
        <dsp:cNvPr id="0" name=""/>
        <dsp:cNvSpPr/>
      </dsp:nvSpPr>
      <dsp:spPr>
        <a:xfrm>
          <a:off x="558712" y="2090260"/>
          <a:ext cx="904342" cy="90434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>
              <a:latin typeface="Cambria Math" pitchFamily="18" charset="0"/>
              <a:ea typeface="Cambria Math" pitchFamily="18" charset="0"/>
            </a:rPr>
            <a:t>Implementation</a:t>
          </a:r>
          <a:endParaRPr lang="en-US" sz="1600" kern="1200" dirty="0">
            <a:latin typeface="Cambria Math" pitchFamily="18" charset="0"/>
            <a:ea typeface="Cambria Math" pitchFamily="18" charset="0"/>
          </a:endParaRPr>
        </a:p>
      </dsp:txBody>
      <dsp:txXfrm>
        <a:off x="691150" y="2222698"/>
        <a:ext cx="639466" cy="639466"/>
      </dsp:txXfrm>
    </dsp:sp>
    <dsp:sp modelId="{0CFB2E4A-1EA0-4175-B2F3-93CC3AB8D860}">
      <dsp:nvSpPr>
        <dsp:cNvPr id="0" name=""/>
        <dsp:cNvSpPr/>
      </dsp:nvSpPr>
      <dsp:spPr>
        <a:xfrm rot="15120000">
          <a:off x="682960" y="1750545"/>
          <a:ext cx="240419" cy="30521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 rot="10800000">
        <a:off x="730167" y="1845886"/>
        <a:ext cx="168293" cy="183129"/>
      </dsp:txXfrm>
    </dsp:sp>
    <dsp:sp modelId="{74F19F68-5E01-4B6D-AA65-53FCD1234121}">
      <dsp:nvSpPr>
        <dsp:cNvPr id="0" name=""/>
        <dsp:cNvSpPr/>
      </dsp:nvSpPr>
      <dsp:spPr>
        <a:xfrm>
          <a:off x="139079" y="798760"/>
          <a:ext cx="904342" cy="904342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M&amp;E </a:t>
          </a:r>
          <a:endParaRPr lang="en-US" sz="1600" kern="1200" dirty="0"/>
        </a:p>
      </dsp:txBody>
      <dsp:txXfrm>
        <a:off x="271517" y="931198"/>
        <a:ext cx="639466" cy="639466"/>
      </dsp:txXfrm>
    </dsp:sp>
    <dsp:sp modelId="{7FF0DC71-007C-48DE-9872-655C5FA1EBC3}">
      <dsp:nvSpPr>
        <dsp:cNvPr id="0" name=""/>
        <dsp:cNvSpPr/>
      </dsp:nvSpPr>
      <dsp:spPr>
        <a:xfrm rot="19440000">
          <a:off x="1014843" y="703228"/>
          <a:ext cx="240419" cy="305215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z="-70000"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300" kern="1200"/>
        </a:p>
      </dsp:txBody>
      <dsp:txXfrm>
        <a:off x="1021730" y="785468"/>
        <a:ext cx="168293" cy="18312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66A69-21C0-4778-BA2C-41815B70E1D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B328FD-7EF0-4306-881F-8C8A421D69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8378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9CB9F3-683C-4A5A-8291-DBBF3CD15951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7A5A1-6A6D-4A70-BD87-632B91CF2BD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1333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57A5A1-6A6D-4A70-BD87-632B91CF2BD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3401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715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66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76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8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69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090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69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902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226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5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43507-281F-4F71-B134-CD9F391C56FA}" type="datetimeFigureOut">
              <a:rPr lang="en-US" smtClean="0"/>
              <a:pPr/>
              <a:t>10/28/2013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97FEBC-B7EF-4AB8-BDAF-42BD520F82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2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*/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78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304800" y="3048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From Climate  Resilient Green Economy Vision to Sectoral Investment Plans:</a:t>
            </a:r>
          </a:p>
          <a:p>
            <a:endParaRPr lang="en-US" sz="3600" b="1" dirty="0" smtClean="0">
              <a:solidFill>
                <a:schemeClr val="bg1"/>
              </a:solidFill>
              <a:latin typeface="Cambria Math" pitchFamily="18" charset="0"/>
              <a:ea typeface="Cambria Math" pitchFamily="18" charset="0"/>
            </a:endParaRPr>
          </a:p>
          <a:p>
            <a:r>
              <a:rPr lang="en-US" sz="3600" b="1" i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The Sectoral Reduction Mechanism (SRM</a:t>
            </a:r>
            <a:r>
              <a:rPr lang="en-US" sz="3600" b="1" i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) and  The CRGE Facility</a:t>
            </a:r>
            <a:endParaRPr lang="en-US" sz="3600" b="1" i="1" dirty="0" smtClean="0">
              <a:solidFill>
                <a:schemeClr val="bg1"/>
              </a:solidFill>
              <a:latin typeface="Cambria Math" pitchFamily="18" charset="0"/>
              <a:ea typeface="Cambria Math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304800" y="5387975"/>
            <a:ext cx="8458200" cy="10128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6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October 28 2013</a:t>
            </a:r>
          </a:p>
          <a:p>
            <a:pPr algn="r"/>
            <a:r>
              <a:rPr lang="en-US" sz="36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rPr>
              <a:t>Oslo</a:t>
            </a:r>
          </a:p>
        </p:txBody>
      </p:sp>
    </p:spTree>
    <p:extLst>
      <p:ext uri="{BB962C8B-B14F-4D97-AF65-F5344CB8AC3E}">
        <p14:creationId xmlns:p14="http://schemas.microsoft.com/office/powerpoint/2010/main" val="82661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867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The SRM Steps</a:t>
            </a:r>
          </a:p>
          <a:p>
            <a:pPr mar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1. Planning 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latin typeface="Cambria Math" pitchFamily="18" charset="0"/>
                <a:ea typeface="Cambria Math" pitchFamily="18" charset="0"/>
              </a:rPr>
              <a:t>The Technical Unit, </a:t>
            </a:r>
            <a:r>
              <a:rPr lang="en-GB" sz="2400" dirty="0" err="1" smtClean="0">
                <a:latin typeface="Cambria Math" pitchFamily="18" charset="0"/>
                <a:ea typeface="Cambria Math" pitchFamily="18" charset="0"/>
              </a:rPr>
              <a:t>MoEF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 provides technical guidance for sectors on SRAs preparation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The CRGE-F in </a:t>
            </a:r>
            <a:r>
              <a:rPr lang="en-GB" sz="2400" dirty="0" err="1" smtClean="0">
                <a:latin typeface="Cambria Math" pitchFamily="18" charset="0"/>
                <a:ea typeface="Cambria Math" pitchFamily="18" charset="0"/>
              </a:rPr>
              <a:t>MoFED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 provides statement on the availability of funds that can be allocated to sectors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IEs (line ministries, regions) will draft SRAs</a:t>
            </a:r>
            <a:endParaRPr lang="en-GB" sz="2400" dirty="0">
              <a:latin typeface="Cambria Math" pitchFamily="18" charset="0"/>
              <a:ea typeface="Cambria Math" pitchFamily="18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GB" sz="20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SRAs are a critical instrument in the SRM process for drilling down from high level strategies, into detailed sector led implementation and investment planning for action on the ground</a:t>
            </a:r>
          </a:p>
          <a:p>
            <a:pPr lvl="1">
              <a:buFont typeface="Wingdings" pitchFamily="2" charset="2"/>
              <a:buChar char="§"/>
            </a:pPr>
            <a:r>
              <a:rPr lang="en-GB" sz="2000" dirty="0" smtClean="0">
                <a:latin typeface="Cambria Math" pitchFamily="18" charset="0"/>
                <a:ea typeface="Cambria Math" pitchFamily="18" charset="0"/>
              </a:rPr>
              <a:t>The </a:t>
            </a:r>
            <a:r>
              <a:rPr lang="en-GB" sz="2000" dirty="0">
                <a:latin typeface="Cambria Math" pitchFamily="18" charset="0"/>
                <a:ea typeface="Cambria Math" pitchFamily="18" charset="0"/>
              </a:rPr>
              <a:t>SRA should be </a:t>
            </a:r>
            <a:r>
              <a:rPr lang="en-GB" sz="20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sector-wide</a:t>
            </a:r>
            <a:r>
              <a:rPr lang="en-GB" sz="2000" dirty="0">
                <a:latin typeface="Cambria Math" pitchFamily="18" charset="0"/>
                <a:ea typeface="Cambria Math" pitchFamily="18" charset="0"/>
              </a:rPr>
              <a:t> covering a number of programmatic interventions, combining inputs at both a federal and regional </a:t>
            </a:r>
            <a:r>
              <a:rPr lang="en-GB" sz="2000" dirty="0" smtClean="0">
                <a:latin typeface="Cambria Math" pitchFamily="18" charset="0"/>
                <a:ea typeface="Cambria Math" pitchFamily="18" charset="0"/>
              </a:rPr>
              <a:t>level</a:t>
            </a:r>
          </a:p>
          <a:p>
            <a:pPr lvl="1">
              <a:buFont typeface="Wingdings" pitchFamily="2" charset="2"/>
              <a:buChar char="§"/>
            </a:pPr>
            <a:r>
              <a:rPr lang="en-GB" sz="20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Development </a:t>
            </a:r>
            <a:r>
              <a:rPr lang="en-GB" sz="20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partners </a:t>
            </a:r>
            <a:r>
              <a:rPr lang="en-GB" sz="2000" dirty="0" smtClean="0">
                <a:latin typeface="Cambria Math" pitchFamily="18" charset="0"/>
                <a:ea typeface="Cambria Math" pitchFamily="18" charset="0"/>
              </a:rPr>
              <a:t>are expected to support </a:t>
            </a:r>
            <a:r>
              <a:rPr lang="en-GB" sz="2000" dirty="0">
                <a:latin typeface="Cambria Math" pitchFamily="18" charset="0"/>
                <a:ea typeface="Cambria Math" pitchFamily="18" charset="0"/>
              </a:rPr>
              <a:t>SRA </a:t>
            </a:r>
            <a:r>
              <a:rPr lang="en-GB" sz="2000" dirty="0" smtClean="0">
                <a:latin typeface="Cambria Math" pitchFamily="18" charset="0"/>
                <a:ea typeface="Cambria Math" pitchFamily="18" charset="0"/>
              </a:rPr>
              <a:t>drafting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The CRGE-F Secretariat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and the Technical Unit provide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quality assurance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 against agreed criteria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39929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latin typeface="Cambria Math" pitchFamily="18" charset="0"/>
                <a:ea typeface="Cambria Math" pitchFamily="18" charset="0"/>
              </a:rPr>
              <a:t>T</a:t>
            </a: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he SRM Steps (cont.)</a:t>
            </a:r>
          </a:p>
          <a:p>
            <a:pPr mar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2. Approval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latin typeface="Cambria Math" pitchFamily="18" charset="0"/>
                <a:ea typeface="Cambria Math" pitchFamily="18" charset="0"/>
              </a:rPr>
              <a:t>SRAs are submitted by the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IEs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to the CRGE Facility Secretariat for financial and technical review (carried out by the Technical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Unit)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The technical unit review based on the standard criteria (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technical and financial viability, monitoring and evaluation)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approves the SRAs or send it back to the sectors for revision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The Management Committee makes the final decision on the SRAs to be financed immediately or remain in the waiting list for the next round of funding</a:t>
            </a:r>
          </a:p>
          <a:p>
            <a:pPr marL="0" indent="0">
              <a:buNone/>
            </a:pPr>
            <a:endParaRPr lang="en-GB" sz="2400" dirty="0" smtClean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93521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04800"/>
            <a:ext cx="8915400" cy="640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latin typeface="Cambria Math" pitchFamily="18" charset="0"/>
                <a:ea typeface="Cambria Math" pitchFamily="18" charset="0"/>
              </a:rPr>
              <a:t>T</a:t>
            </a: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he SRM steps (Cont.)</a:t>
            </a:r>
          </a:p>
          <a:p>
            <a:pPr mar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3. Implementation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IEs can directly implement the SRAs or seek the involvement of EEs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Should IEs decide to involve the EEs, in collaboration with the CRGE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Facility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Secretariat, they will facilitate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the process for soliciting proposals and selecting delivery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partners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23683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04800"/>
            <a:ext cx="8915400" cy="6400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latin typeface="Cambria Math" pitchFamily="18" charset="0"/>
                <a:ea typeface="Cambria Math" pitchFamily="18" charset="0"/>
              </a:rPr>
              <a:t>T</a:t>
            </a: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he SRM steps (Cont.)</a:t>
            </a:r>
          </a:p>
          <a:p>
            <a:pPr mar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4. Monitoring and Evaluation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latin typeface="Cambria Math" pitchFamily="18" charset="0"/>
                <a:ea typeface="Cambria Math" pitchFamily="18" charset="0"/>
              </a:rPr>
              <a:t>Overall M&amp;E responsibility of the SRM lies with the CRGE Facility </a:t>
            </a:r>
            <a:endParaRPr lang="en-GB" sz="2400" dirty="0" smtClean="0">
              <a:latin typeface="Cambria Math" pitchFamily="18" charset="0"/>
              <a:ea typeface="Cambria Math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latin typeface="Cambria Math" pitchFamily="18" charset="0"/>
                <a:ea typeface="Cambria Math" pitchFamily="18" charset="0"/>
              </a:rPr>
              <a:t>Ministries report to the CRGE Facility Secretariat in line with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agreed M&amp;E framework and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existing/improved budgeting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processes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err="1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MoEF</a:t>
            </a:r>
            <a:r>
              <a:rPr lang="en-GB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 manages </a:t>
            </a:r>
            <a:r>
              <a:rPr lang="en-GB" sz="2400" dirty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the technical monitoring and </a:t>
            </a:r>
            <a:r>
              <a:rPr lang="en-GB" sz="2400" dirty="0" smtClean="0">
                <a:solidFill>
                  <a:srgbClr val="0070C0"/>
                </a:solidFill>
                <a:latin typeface="Cambria Math" pitchFamily="18" charset="0"/>
                <a:ea typeface="Cambria Math" pitchFamily="18" charset="0"/>
              </a:rPr>
              <a:t>evaluation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Specific responsibilities under the M&amp;E programme will be assigned to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IEs and EEs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36930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01" y="62272"/>
            <a:ext cx="8763000" cy="5334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The SRM Work Process</a:t>
            </a:r>
          </a:p>
          <a:p>
            <a:pPr marL="0" indent="0" algn="ctr">
              <a:buNone/>
            </a:pPr>
            <a:endParaRPr lang="en-US" sz="2400" b="1" dirty="0" smtClean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70628" y="713436"/>
            <a:ext cx="2134245" cy="1580899"/>
            <a:chOff x="444703" y="713436"/>
            <a:chExt cx="2134245" cy="1580899"/>
          </a:xfrm>
        </p:grpSpPr>
        <p:sp>
          <p:nvSpPr>
            <p:cNvPr id="8" name="TextBox 7"/>
            <p:cNvSpPr txBox="1"/>
            <p:nvPr/>
          </p:nvSpPr>
          <p:spPr>
            <a:xfrm>
              <a:off x="575497" y="713436"/>
              <a:ext cx="2003451" cy="954107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Step-2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 </a:t>
              </a:r>
              <a:r>
                <a:rPr lang="en-US" sz="1400" dirty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  <a:cs typeface="Arial" pitchFamily="34" charset="0"/>
                </a:rPr>
                <a:t>Implementing entities (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  <a:cs typeface="Arial" pitchFamily="34" charset="0"/>
                </a:rPr>
                <a:t>IEs) work to develop sector action plans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1" name="Down Arrow 10"/>
            <p:cNvSpPr/>
            <p:nvPr/>
          </p:nvSpPr>
          <p:spPr>
            <a:xfrm>
              <a:off x="444703" y="1617893"/>
              <a:ext cx="606704" cy="676442"/>
            </a:xfrm>
            <a:prstGeom prst="downArrow">
              <a:avLst/>
            </a:prstGeom>
            <a:solidFill>
              <a:srgbClr val="DDDDDD"/>
            </a:solidFill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rgbClr val="CCECFF"/>
                  </a:solidFill>
                </a:ln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1250" y="2301175"/>
            <a:ext cx="2286000" cy="1617000"/>
            <a:chOff x="228600" y="2301175"/>
            <a:chExt cx="2286000" cy="1617000"/>
          </a:xfrm>
        </p:grpSpPr>
        <p:sp>
          <p:nvSpPr>
            <p:cNvPr id="12" name="TextBox 11"/>
            <p:cNvSpPr txBox="1"/>
            <p:nvPr/>
          </p:nvSpPr>
          <p:spPr>
            <a:xfrm>
              <a:off x="228600" y="2301175"/>
              <a:ext cx="2286000" cy="1169551"/>
            </a:xfrm>
            <a:prstGeom prst="rect">
              <a:avLst/>
            </a:prstGeom>
            <a:solidFill>
              <a:srgbClr val="00B0F0"/>
            </a:solidFill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Step-3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 EEs invited to develop investment proposals, against priorities identified in the SRPs 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5" name="Down Arrow 14"/>
            <p:cNvSpPr/>
            <p:nvPr/>
          </p:nvSpPr>
          <p:spPr>
            <a:xfrm>
              <a:off x="233550" y="3496984"/>
              <a:ext cx="705195" cy="421191"/>
            </a:xfrm>
            <a:prstGeom prst="downArrow">
              <a:avLst>
                <a:gd name="adj1" fmla="val 50000"/>
                <a:gd name="adj2" fmla="val 48385"/>
              </a:avLst>
            </a:prstGeom>
            <a:solidFill>
              <a:srgbClr val="DDDDDD"/>
            </a:solidFill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38600" y="3938641"/>
            <a:ext cx="2286000" cy="1280315"/>
            <a:chOff x="204850" y="3938641"/>
            <a:chExt cx="2286000" cy="1280315"/>
          </a:xfrm>
        </p:grpSpPr>
        <p:sp>
          <p:nvSpPr>
            <p:cNvPr id="16" name="TextBox 15"/>
            <p:cNvSpPr txBox="1"/>
            <p:nvPr/>
          </p:nvSpPr>
          <p:spPr>
            <a:xfrm>
              <a:off x="204850" y="3938641"/>
              <a:ext cx="2286000" cy="738664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327E54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Step-4 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EEs prepare investment proposals and submit to IEs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7" name="Down Arrow 16"/>
            <p:cNvSpPr/>
            <p:nvPr/>
          </p:nvSpPr>
          <p:spPr>
            <a:xfrm>
              <a:off x="242450" y="4732051"/>
              <a:ext cx="705195" cy="486905"/>
            </a:xfrm>
            <a:prstGeom prst="downArrow">
              <a:avLst>
                <a:gd name="adj1" fmla="val 50000"/>
                <a:gd name="adj2" fmla="val 48385"/>
              </a:avLst>
            </a:prstGeom>
            <a:solidFill>
              <a:srgbClr val="DDDDDD"/>
            </a:solidFill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216725" y="609600"/>
            <a:ext cx="2268825" cy="1169550"/>
            <a:chOff x="2696592" y="609600"/>
            <a:chExt cx="2268825" cy="1169550"/>
          </a:xfrm>
        </p:grpSpPr>
        <p:sp>
          <p:nvSpPr>
            <p:cNvPr id="2" name="TextBox 1"/>
            <p:cNvSpPr txBox="1"/>
            <p:nvPr/>
          </p:nvSpPr>
          <p:spPr>
            <a:xfrm>
              <a:off x="3060417" y="609600"/>
              <a:ext cx="1905000" cy="116955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Step-1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 Set green growth strategic vision including detail indicators for progress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18" name="Left Arrow 17"/>
            <p:cNvSpPr/>
            <p:nvPr/>
          </p:nvSpPr>
          <p:spPr>
            <a:xfrm>
              <a:off x="2696592" y="715896"/>
              <a:ext cx="348624" cy="704175"/>
            </a:xfrm>
            <a:prstGeom prst="leftArrow">
              <a:avLst/>
            </a:prstGeom>
            <a:solidFill>
              <a:srgbClr val="DDDDDD"/>
            </a:solidFill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8601" y="5252260"/>
            <a:ext cx="2704599" cy="1384995"/>
            <a:chOff x="21629" y="5252260"/>
            <a:chExt cx="2980691" cy="1384995"/>
          </a:xfrm>
        </p:grpSpPr>
        <p:sp>
          <p:nvSpPr>
            <p:cNvPr id="23" name="TextBox 22"/>
            <p:cNvSpPr txBox="1"/>
            <p:nvPr/>
          </p:nvSpPr>
          <p:spPr>
            <a:xfrm>
              <a:off x="21629" y="5252260"/>
              <a:ext cx="2469222" cy="1384995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Step-5 I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Es review and bundle investment proposals into investment packages in line with strategic priorities of the SRPs 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24" name="Right Arrow 23"/>
            <p:cNvSpPr/>
            <p:nvPr/>
          </p:nvSpPr>
          <p:spPr>
            <a:xfrm flipV="1">
              <a:off x="2526475" y="5654040"/>
              <a:ext cx="475845" cy="670560"/>
            </a:xfrm>
            <a:prstGeom prst="rightArrow">
              <a:avLst/>
            </a:prstGeom>
            <a:solidFill>
              <a:srgbClr val="DDDDDD"/>
            </a:solidFill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743200" y="5294690"/>
            <a:ext cx="1960452" cy="1230484"/>
            <a:chOff x="204850" y="5642871"/>
            <a:chExt cx="2797470" cy="511656"/>
          </a:xfrm>
        </p:grpSpPr>
        <p:sp>
          <p:nvSpPr>
            <p:cNvPr id="30" name="TextBox 29"/>
            <p:cNvSpPr txBox="1"/>
            <p:nvPr/>
          </p:nvSpPr>
          <p:spPr>
            <a:xfrm>
              <a:off x="204850" y="5642871"/>
              <a:ext cx="2286001" cy="486319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Step-6 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submission of investment packages and proposals to the CRGE Facility  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1" name="Right Arrow 30"/>
            <p:cNvSpPr/>
            <p:nvPr/>
          </p:nvSpPr>
          <p:spPr>
            <a:xfrm flipV="1">
              <a:off x="2526474" y="5810424"/>
              <a:ext cx="475846" cy="344103"/>
            </a:xfrm>
            <a:prstGeom prst="rightArrow">
              <a:avLst/>
            </a:prstGeom>
            <a:solidFill>
              <a:srgbClr val="DDDDDD"/>
            </a:solidFill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4703652" y="5324272"/>
            <a:ext cx="1901403" cy="1384996"/>
            <a:chOff x="204850" y="5642871"/>
            <a:chExt cx="2797470" cy="683060"/>
          </a:xfrm>
        </p:grpSpPr>
        <p:sp>
          <p:nvSpPr>
            <p:cNvPr id="33" name="TextBox 32"/>
            <p:cNvSpPr txBox="1"/>
            <p:nvPr/>
          </p:nvSpPr>
          <p:spPr>
            <a:xfrm>
              <a:off x="204850" y="5642871"/>
              <a:ext cx="2286000" cy="68306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Step-7 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Technical and financial review and appraisal of the investment packages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4" name="Right Arrow 33"/>
            <p:cNvSpPr/>
            <p:nvPr/>
          </p:nvSpPr>
          <p:spPr>
            <a:xfrm flipV="1">
              <a:off x="2526475" y="5793219"/>
              <a:ext cx="475845" cy="378514"/>
            </a:xfrm>
            <a:prstGeom prst="rightArrow">
              <a:avLst/>
            </a:prstGeom>
            <a:solidFill>
              <a:srgbClr val="DDDDDD"/>
            </a:solidFill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6580314" y="5029200"/>
            <a:ext cx="2411285" cy="1384756"/>
            <a:chOff x="6580314" y="5029200"/>
            <a:chExt cx="2411285" cy="1384756"/>
          </a:xfrm>
        </p:grpSpPr>
        <p:sp>
          <p:nvSpPr>
            <p:cNvPr id="35" name="TextBox 34"/>
            <p:cNvSpPr txBox="1"/>
            <p:nvPr/>
          </p:nvSpPr>
          <p:spPr>
            <a:xfrm>
              <a:off x="6580314" y="5459849"/>
              <a:ext cx="2411285" cy="954107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Step-8 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Approved investment plans sent to the management committee for financing decision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37" name="Down Arrow 36"/>
            <p:cNvSpPr/>
            <p:nvPr/>
          </p:nvSpPr>
          <p:spPr>
            <a:xfrm rot="10800000">
              <a:off x="7995246" y="5029200"/>
              <a:ext cx="529823" cy="402401"/>
            </a:xfrm>
            <a:prstGeom prst="downArrow">
              <a:avLst>
                <a:gd name="adj1" fmla="val 50000"/>
                <a:gd name="adj2" fmla="val 48385"/>
              </a:avLst>
            </a:prstGeom>
            <a:solidFill>
              <a:srgbClr val="DDDDDD"/>
            </a:solidFill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6172200" y="3498598"/>
            <a:ext cx="2819400" cy="1518727"/>
            <a:chOff x="6172200" y="3498598"/>
            <a:chExt cx="2819400" cy="1518727"/>
          </a:xfrm>
        </p:grpSpPr>
        <p:sp>
          <p:nvSpPr>
            <p:cNvPr id="36" name="TextBox 35"/>
            <p:cNvSpPr txBox="1"/>
            <p:nvPr/>
          </p:nvSpPr>
          <p:spPr>
            <a:xfrm>
              <a:off x="6172200" y="3847774"/>
              <a:ext cx="2819400" cy="116955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Step-9 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The management committee priorities and makes the funding decision and instructs the facility Secretariat to facilitate fund release 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40" name="Down Arrow 39"/>
            <p:cNvSpPr/>
            <p:nvPr/>
          </p:nvSpPr>
          <p:spPr>
            <a:xfrm rot="10800000">
              <a:off x="7892555" y="3498598"/>
              <a:ext cx="582805" cy="332563"/>
            </a:xfrm>
            <a:prstGeom prst="downArrow">
              <a:avLst>
                <a:gd name="adj1" fmla="val 50000"/>
                <a:gd name="adj2" fmla="val 48385"/>
              </a:avLst>
            </a:prstGeom>
            <a:solidFill>
              <a:srgbClr val="DDDDDD"/>
            </a:solidFill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6172200" y="2610120"/>
            <a:ext cx="2819400" cy="890130"/>
            <a:chOff x="6172200" y="2503245"/>
            <a:chExt cx="2819400" cy="890130"/>
          </a:xfrm>
        </p:grpSpPr>
        <p:sp>
          <p:nvSpPr>
            <p:cNvPr id="39" name="TextBox 38"/>
            <p:cNvSpPr txBox="1"/>
            <p:nvPr/>
          </p:nvSpPr>
          <p:spPr>
            <a:xfrm>
              <a:off x="6172200" y="2870155"/>
              <a:ext cx="2819400" cy="52322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Step-10 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The Facility Secretariat  releases money to the IEs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42" name="Down Arrow 41"/>
            <p:cNvSpPr/>
            <p:nvPr/>
          </p:nvSpPr>
          <p:spPr>
            <a:xfrm rot="10800000">
              <a:off x="7892555" y="2503245"/>
              <a:ext cx="582805" cy="365819"/>
            </a:xfrm>
            <a:prstGeom prst="downArrow">
              <a:avLst>
                <a:gd name="adj1" fmla="val 50000"/>
                <a:gd name="adj2" fmla="val 48385"/>
              </a:avLst>
            </a:prstGeom>
            <a:solidFill>
              <a:srgbClr val="DDDDDD"/>
            </a:solidFill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6172200" y="1538161"/>
            <a:ext cx="2819400" cy="1019086"/>
            <a:chOff x="6172200" y="2350539"/>
            <a:chExt cx="2819400" cy="1019086"/>
          </a:xfrm>
        </p:grpSpPr>
        <p:sp>
          <p:nvSpPr>
            <p:cNvPr id="45" name="TextBox 44"/>
            <p:cNvSpPr txBox="1"/>
            <p:nvPr/>
          </p:nvSpPr>
          <p:spPr>
            <a:xfrm>
              <a:off x="6172200" y="2846405"/>
              <a:ext cx="2819400" cy="523220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Step-11 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The IEs release fund to the EEs 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46" name="Down Arrow 45"/>
            <p:cNvSpPr/>
            <p:nvPr/>
          </p:nvSpPr>
          <p:spPr>
            <a:xfrm rot="10800000">
              <a:off x="7919046" y="2350539"/>
              <a:ext cx="529823" cy="482432"/>
            </a:xfrm>
            <a:prstGeom prst="downArrow">
              <a:avLst>
                <a:gd name="adj1" fmla="val 50000"/>
                <a:gd name="adj2" fmla="val 48385"/>
              </a:avLst>
            </a:prstGeom>
            <a:solidFill>
              <a:srgbClr val="DDDDDD"/>
            </a:solidFill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08081" y="533400"/>
            <a:ext cx="1583519" cy="954107"/>
            <a:chOff x="7408081" y="533400"/>
            <a:chExt cx="1583519" cy="954107"/>
          </a:xfrm>
        </p:grpSpPr>
        <p:sp>
          <p:nvSpPr>
            <p:cNvPr id="47" name="TextBox 46"/>
            <p:cNvSpPr txBox="1"/>
            <p:nvPr/>
          </p:nvSpPr>
          <p:spPr>
            <a:xfrm>
              <a:off x="7681114" y="533400"/>
              <a:ext cx="1310486" cy="954107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4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Step-12 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 EEs report to the IEs</a:t>
              </a:r>
            </a:p>
          </p:txBody>
        </p:sp>
        <p:sp>
          <p:nvSpPr>
            <p:cNvPr id="49" name="Left Arrow 48"/>
            <p:cNvSpPr/>
            <p:nvPr/>
          </p:nvSpPr>
          <p:spPr>
            <a:xfrm>
              <a:off x="7408081" y="713436"/>
              <a:ext cx="288119" cy="704175"/>
            </a:xfrm>
            <a:prstGeom prst="leftArrow">
              <a:avLst/>
            </a:prstGeom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2" name="Group 51"/>
          <p:cNvGrpSpPr/>
          <p:nvPr/>
        </p:nvGrpSpPr>
        <p:grpSpPr>
          <a:xfrm>
            <a:off x="5960281" y="569136"/>
            <a:ext cx="1431119" cy="1169551"/>
            <a:chOff x="5655481" y="569136"/>
            <a:chExt cx="1431119" cy="1169551"/>
          </a:xfrm>
        </p:grpSpPr>
        <p:sp>
          <p:nvSpPr>
            <p:cNvPr id="48" name="TextBox 47"/>
            <p:cNvSpPr txBox="1"/>
            <p:nvPr/>
          </p:nvSpPr>
          <p:spPr>
            <a:xfrm>
              <a:off x="5943600" y="569136"/>
              <a:ext cx="1143000" cy="116955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1400" b="1" dirty="0" smtClean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Step-13 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 </a:t>
              </a:r>
              <a:r>
                <a:rPr lang="en-US" sz="1400" dirty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I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Es report to the CRGE Facility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0" name="Left Arrow 49"/>
            <p:cNvSpPr/>
            <p:nvPr/>
          </p:nvSpPr>
          <p:spPr>
            <a:xfrm>
              <a:off x="5655481" y="838401"/>
              <a:ext cx="288119" cy="704175"/>
            </a:xfrm>
            <a:prstGeom prst="leftArrow">
              <a:avLst/>
            </a:prstGeom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4536917" y="609826"/>
            <a:ext cx="1431119" cy="1169551"/>
            <a:chOff x="5655481" y="569136"/>
            <a:chExt cx="1431119" cy="1169551"/>
          </a:xfrm>
        </p:grpSpPr>
        <p:sp>
          <p:nvSpPr>
            <p:cNvPr id="54" name="TextBox 53"/>
            <p:cNvSpPr txBox="1"/>
            <p:nvPr/>
          </p:nvSpPr>
          <p:spPr>
            <a:xfrm>
              <a:off x="5943600" y="569136"/>
              <a:ext cx="1143000" cy="1169551"/>
            </a:xfrm>
            <a:prstGeom prst="rect">
              <a:avLst/>
            </a:prstGeom>
            <a:solidFill>
              <a:srgbClr val="00B0F0"/>
            </a:solidFill>
            <a:ln>
              <a:solidFill>
                <a:srgbClr val="92D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1400" b="1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Step-14 </a:t>
              </a:r>
              <a:r>
                <a:rPr lang="en-US" sz="1400" dirty="0" smtClean="0">
                  <a:solidFill>
                    <a:schemeClr val="bg1"/>
                  </a:solidFill>
                  <a:latin typeface="Cambria Math" pitchFamily="18" charset="0"/>
                  <a:ea typeface="Cambria Math" pitchFamily="18" charset="0"/>
                </a:rPr>
                <a:t> The CRGE Facility reports to contributors</a:t>
              </a:r>
              <a:endParaRPr lang="en-US" sz="1400" dirty="0">
                <a:solidFill>
                  <a:schemeClr val="bg1"/>
                </a:solidFill>
                <a:latin typeface="Cambria Math" pitchFamily="18" charset="0"/>
                <a:ea typeface="Cambria Math" pitchFamily="18" charset="0"/>
              </a:endParaRPr>
            </a:p>
          </p:txBody>
        </p:sp>
        <p:sp>
          <p:nvSpPr>
            <p:cNvPr id="55" name="Left Arrow 54"/>
            <p:cNvSpPr/>
            <p:nvPr/>
          </p:nvSpPr>
          <p:spPr>
            <a:xfrm>
              <a:off x="5655481" y="838401"/>
              <a:ext cx="288119" cy="704175"/>
            </a:xfrm>
            <a:prstGeom prst="leftArrow">
              <a:avLst/>
            </a:prstGeom>
            <a:ln>
              <a:solidFill>
                <a:srgbClr val="DDDDD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56" name="Diagram 55"/>
          <p:cNvGraphicFramePr/>
          <p:nvPr>
            <p:extLst>
              <p:ext uri="{D42A27DB-BD31-4B8C-83A1-F6EECF244321}">
                <p14:modId xmlns:p14="http://schemas.microsoft.com/office/powerpoint/2010/main" val="3467205961"/>
              </p:ext>
            </p:extLst>
          </p:nvPr>
        </p:nvGraphicFramePr>
        <p:xfrm>
          <a:off x="2514600" y="2034027"/>
          <a:ext cx="3379731" cy="29951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9435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154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Components of  the SRAs:</a:t>
            </a:r>
          </a:p>
          <a:p>
            <a:pPr marL="0" lv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a. Establish </a:t>
            </a:r>
            <a:r>
              <a:rPr lang="en-GB" sz="2400" b="1" dirty="0">
                <a:latin typeface="Cambria Math" pitchFamily="18" charset="0"/>
                <a:ea typeface="Cambria Math" pitchFamily="18" charset="0"/>
              </a:rPr>
              <a:t>G</a:t>
            </a: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eographical </a:t>
            </a:r>
            <a:r>
              <a:rPr lang="en-GB" sz="2400" b="1" dirty="0">
                <a:latin typeface="Cambria Math" pitchFamily="18" charset="0"/>
                <a:ea typeface="Cambria Math" pitchFamily="18" charset="0"/>
              </a:rPr>
              <a:t>C</a:t>
            </a: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overage</a:t>
            </a:r>
            <a:endParaRPr lang="en-GB" sz="2400" dirty="0">
              <a:latin typeface="Cambria Math" pitchFamily="18" charset="0"/>
              <a:ea typeface="Cambria Math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Federal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or regional and the corresponding split of responsibilities for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delivery</a:t>
            </a:r>
            <a:endParaRPr lang="en-US" sz="2400" dirty="0">
              <a:solidFill>
                <a:srgbClr val="00B050"/>
              </a:solidFill>
              <a:latin typeface="Cambria Math" pitchFamily="18" charset="0"/>
              <a:ea typeface="Cambria Math" pitchFamily="18" charset="0"/>
            </a:endParaRPr>
          </a:p>
          <a:p>
            <a:pPr marL="0" lv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b. Stocktaking</a:t>
            </a:r>
            <a:endParaRPr lang="en-GB" sz="2400" dirty="0">
              <a:latin typeface="Cambria Math" pitchFamily="18" charset="0"/>
              <a:ea typeface="Cambria Math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The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SRAs review current interventions, plans and policies of the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sector in order to select interventions, set baselines, targets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 </a:t>
            </a:r>
            <a:endParaRPr lang="en-US" sz="2400" dirty="0">
              <a:solidFill>
                <a:srgbClr val="00B050"/>
              </a:solidFill>
              <a:latin typeface="Cambria Math" pitchFamily="18" charset="0"/>
              <a:ea typeface="Cambria Math" pitchFamily="18" charset="0"/>
            </a:endParaRPr>
          </a:p>
          <a:p>
            <a:pPr marL="0" lv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c. Baselines</a:t>
            </a:r>
            <a:endParaRPr lang="en-GB" sz="2400" dirty="0">
              <a:latin typeface="Cambria Math" pitchFamily="18" charset="0"/>
              <a:ea typeface="Cambria Math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SRAs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identify the current level of emissions and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vulnerability</a:t>
            </a:r>
            <a:endParaRPr lang="en-US" sz="2400" dirty="0">
              <a:solidFill>
                <a:srgbClr val="00B050"/>
              </a:solidFill>
              <a:latin typeface="Cambria Math" pitchFamily="18" charset="0"/>
              <a:ea typeface="Cambria Math" pitchFamily="18" charset="0"/>
            </a:endParaRPr>
          </a:p>
          <a:p>
            <a:pPr marL="0" lv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d. Targets</a:t>
            </a:r>
            <a:endParaRPr lang="en-GB" sz="2400" dirty="0">
              <a:latin typeface="Cambria Math" pitchFamily="18" charset="0"/>
              <a:ea typeface="Cambria Math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SRAs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set out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Measurable, Verifiable and Reportable targets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for reducing vulnerability and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emissions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 </a:t>
            </a:r>
            <a:endParaRPr lang="en-US" sz="2400" dirty="0">
              <a:solidFill>
                <a:srgbClr val="00B050"/>
              </a:solidFill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16219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154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Components of SRAs (Cont.)</a:t>
            </a:r>
          </a:p>
          <a:p>
            <a:pPr marL="0" lv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e. Interventions</a:t>
            </a:r>
            <a:endParaRPr lang="en-GB" sz="2400" dirty="0">
              <a:latin typeface="Cambria Math" pitchFamily="18" charset="0"/>
              <a:ea typeface="Cambria Math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The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SRA will spell out the proposed interventions for each sector and quantify the investment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need</a:t>
            </a:r>
          </a:p>
          <a:p>
            <a:pPr marL="0" lv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f. Delivery</a:t>
            </a:r>
          </a:p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The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SRA will outline details about the proposed delivery mechanism for the above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interventions</a:t>
            </a:r>
          </a:p>
          <a:p>
            <a:pPr marL="0" lvl="0" indent="0">
              <a:buNone/>
            </a:pPr>
            <a:endParaRPr lang="en-GB" sz="2400" b="1" dirty="0" smtClean="0">
              <a:latin typeface="Cambria Math" pitchFamily="18" charset="0"/>
              <a:ea typeface="Cambria Math" pitchFamily="18" charset="0"/>
            </a:endParaRPr>
          </a:p>
          <a:p>
            <a:pPr marL="0" lv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g. Risk management</a:t>
            </a:r>
            <a:endParaRPr lang="en-GB" sz="2400" dirty="0">
              <a:latin typeface="Cambria Math" pitchFamily="18" charset="0"/>
              <a:ea typeface="Cambria Math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The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SRA will identify potential conflicts and trade-offs with CRGE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objectives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62590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90600"/>
            <a:ext cx="8915400" cy="5638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Components of SRAs (Cont.)</a:t>
            </a:r>
          </a:p>
          <a:p>
            <a:pPr marL="0" lv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h. Monitoring  and evaluation</a:t>
            </a:r>
            <a:endParaRPr lang="en-GB" sz="2400" dirty="0">
              <a:latin typeface="Cambria Math" pitchFamily="18" charset="0"/>
              <a:ea typeface="Cambria Math" pitchFamily="18" charset="0"/>
            </a:endParaRPr>
          </a:p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The SRAs should define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the framework for monitoring and evaluating the sector’s progress for meeting its CRGE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targets</a:t>
            </a:r>
          </a:p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The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SRA will clearly set out the M&amp;E framework with expected outputs, outcomes and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indicators</a:t>
            </a:r>
          </a:p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SRAs should establish </a:t>
            </a: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safeguard measures and tools for assessing value for money and </a:t>
            </a:r>
            <a:r>
              <a:rPr lang="en-GB" sz="24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effectiveness</a:t>
            </a:r>
          </a:p>
          <a:p>
            <a:pPr lvl="0"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Ensure alignment with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the overarching CRGE M&amp;E framework and the requirements of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MRV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procedures, produced by the Technical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Unit </a:t>
            </a:r>
            <a:endParaRPr lang="en-US" sz="2400" dirty="0">
              <a:latin typeface="Cambria Math" pitchFamily="18" charset="0"/>
              <a:ea typeface="Cambria Math" pitchFamily="18" charset="0"/>
            </a:endParaRPr>
          </a:p>
          <a:p>
            <a:pPr marL="0" indent="0">
              <a:buNone/>
            </a:pPr>
            <a:endParaRPr lang="en-GB" sz="2400" dirty="0" smtClean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02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82736"/>
            <a:ext cx="8991600" cy="6522865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The </a:t>
            </a:r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CRGE Facility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>
                <a:latin typeface="Cambria Math" pitchFamily="18" charset="0"/>
                <a:ea typeface="Cambria Math" pitchFamily="18" charset="0"/>
              </a:rPr>
              <a:t>Preliminary estimates indicate that building the green economy alone require total expenditure of around US$ 150 billion over 20 years </a:t>
            </a:r>
          </a:p>
          <a:p>
            <a:pPr lvl="0">
              <a:buFont typeface="Wingdings" pitchFamily="2" charset="2"/>
              <a:buChar char="§"/>
            </a:pP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The </a:t>
            </a:r>
            <a:r>
              <a:rPr lang="en-US" sz="2800" dirty="0">
                <a:latin typeface="Cambria Math" pitchFamily="18" charset="0"/>
                <a:ea typeface="Cambria Math" pitchFamily="18" charset="0"/>
              </a:rPr>
              <a:t>government of Ethiopia has established The CRGE Facility in September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2012</a:t>
            </a:r>
          </a:p>
          <a:p>
            <a:pPr marL="0" lvl="0" indent="0">
              <a:buNone/>
            </a:pPr>
            <a:r>
              <a:rPr lang="en-US" sz="2800" b="1" i="1" dirty="0" smtClean="0">
                <a:latin typeface="Cambria Math" pitchFamily="18" charset="0"/>
                <a:ea typeface="Cambria Math" pitchFamily="18" charset="0"/>
              </a:rPr>
              <a:t>Objectives</a:t>
            </a:r>
            <a:r>
              <a:rPr lang="en-US" sz="2800" b="1" i="1" dirty="0">
                <a:latin typeface="Cambria Math" pitchFamily="18" charset="0"/>
                <a:ea typeface="Cambria Math" pitchFamily="18" charset="0"/>
              </a:rPr>
              <a:t>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600" dirty="0">
                <a:latin typeface="Cambria Math" pitchFamily="18" charset="0"/>
                <a:ea typeface="Cambria Math" pitchFamily="18" charset="0"/>
                <a:cs typeface="Helvetica"/>
              </a:rPr>
              <a:t>To help mobilize, access, and combine finances required for implementing the CRGE from </a:t>
            </a:r>
            <a:r>
              <a:rPr lang="en-US" sz="2600" dirty="0">
                <a:latin typeface="Cambria Math" pitchFamily="18" charset="0"/>
                <a:ea typeface="Cambria Math" pitchFamily="18" charset="0"/>
              </a:rPr>
              <a:t>international, public and private sources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sz="2600" dirty="0">
                <a:latin typeface="Cambria Math" pitchFamily="18" charset="0"/>
                <a:ea typeface="Cambria Math" pitchFamily="18" charset="0"/>
              </a:rPr>
              <a:t>To help improve environmental management for a climate resilient green development </a:t>
            </a:r>
            <a:r>
              <a:rPr lang="en-US" sz="2600" dirty="0">
                <a:latin typeface="Cambria Math" pitchFamily="18" charset="0"/>
                <a:ea typeface="Cambria Math" pitchFamily="18" charset="0"/>
              </a:rPr>
              <a:t>through provision of grants, guarantees for loans, co-financing, payment for verified results and </a:t>
            </a:r>
            <a:r>
              <a:rPr lang="en-US" sz="2600" dirty="0" smtClean="0">
                <a:latin typeface="Cambria Math" pitchFamily="18" charset="0"/>
                <a:ea typeface="Cambria Math" pitchFamily="18" charset="0"/>
              </a:rPr>
              <a:t>loans</a:t>
            </a:r>
            <a:endParaRPr lang="en-GB" sz="2600" dirty="0">
              <a:solidFill>
                <a:srgbClr val="FF0000"/>
              </a:solidFill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6073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2800" b="1" dirty="0" smtClean="0">
              <a:latin typeface="Cambria Math" pitchFamily="18" charset="0"/>
              <a:ea typeface="Cambria Math" pitchFamily="18" charset="0"/>
            </a:endParaRPr>
          </a:p>
          <a:p>
            <a:pPr marL="0" indent="0">
              <a:buNone/>
            </a:pPr>
            <a:r>
              <a:rPr lang="en-GB" sz="2800" b="1" dirty="0" smtClean="0">
                <a:latin typeface="Cambria Math" pitchFamily="18" charset="0"/>
                <a:ea typeface="Cambria Math" pitchFamily="18" charset="0"/>
              </a:rPr>
              <a:t>Main Duties and Responsibilities of the CRGE Facility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mbria Math" pitchFamily="18" charset="0"/>
                <a:ea typeface="Cambria Math" pitchFamily="18" charset="0"/>
              </a:rPr>
              <a:t>Resource mobilization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mbria Math" pitchFamily="18" charset="0"/>
                <a:ea typeface="Cambria Math" pitchFamily="18" charset="0"/>
              </a:rPr>
              <a:t>Receiving resources mobilized from different sources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mbria Math" pitchFamily="18" charset="0"/>
                <a:ea typeface="Cambria Math" pitchFamily="18" charset="0"/>
              </a:rPr>
              <a:t>Disburses funds to Implementing Entities (IEs) for implementation of  programs and projects appraised and approved by the task force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mbria Math" pitchFamily="18" charset="0"/>
                <a:ea typeface="Cambria Math" pitchFamily="18" charset="0"/>
              </a:rPr>
              <a:t>Receives project proposals, registers and forward to advisory board and task force for technical and financial appraisal</a:t>
            </a:r>
          </a:p>
        </p:txBody>
      </p:sp>
      <p:grpSp>
        <p:nvGrpSpPr>
          <p:cNvPr id="2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7726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Background</a:t>
            </a:r>
          </a:p>
          <a:p>
            <a:pPr lvl="0">
              <a:buFont typeface="Wingdings" pitchFamily="2" charset="2"/>
              <a:buChar char="§"/>
            </a:pP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Ethiopia is the second most populous country in Africa</a:t>
            </a:r>
          </a:p>
          <a:p>
            <a:pPr lvl="0">
              <a:buFont typeface="Wingdings" pitchFamily="2" charset="2"/>
              <a:buChar char="§"/>
            </a:pP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It is one of the fast growing countries in the world</a:t>
            </a:r>
          </a:p>
          <a:p>
            <a:pPr lvl="0">
              <a:buFont typeface="Wingdings" pitchFamily="2" charset="2"/>
              <a:buChar char="§"/>
            </a:pP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Has </a:t>
            </a:r>
            <a:r>
              <a:rPr lang="en-US" sz="2800" dirty="0">
                <a:latin typeface="Cambria Math" pitchFamily="18" charset="0"/>
                <a:ea typeface="Cambria Math" pitchFamily="18" charset="0"/>
              </a:rPr>
              <a:t>officially declared (During COP-17) and pursed to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building </a:t>
            </a:r>
            <a:r>
              <a:rPr lang="en-US" sz="2800" dirty="0">
                <a:latin typeface="Cambria Math" pitchFamily="18" charset="0"/>
                <a:ea typeface="Cambria Math" pitchFamily="18" charset="0"/>
              </a:rPr>
              <a:t>a </a:t>
            </a:r>
            <a:r>
              <a:rPr lang="en-US" sz="28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Green</a:t>
            </a:r>
            <a:r>
              <a:rPr lang="en-US" sz="2800" dirty="0">
                <a:latin typeface="Cambria Math" pitchFamily="18" charset="0"/>
                <a:ea typeface="Cambria Math" pitchFamily="18" charset="0"/>
              </a:rPr>
              <a:t> and </a:t>
            </a:r>
            <a:r>
              <a:rPr lang="en-US" sz="28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Climate Resilient </a:t>
            </a:r>
            <a:r>
              <a:rPr lang="en-US" sz="2800" dirty="0">
                <a:latin typeface="Cambria Math" pitchFamily="18" charset="0"/>
                <a:ea typeface="Cambria Math" pitchFamily="18" charset="0"/>
              </a:rPr>
              <a:t>Middle income Economy </a:t>
            </a:r>
            <a:r>
              <a:rPr lang="en-US" sz="2800" dirty="0" smtClean="0">
                <a:latin typeface="Cambria Math" pitchFamily="18" charset="0"/>
                <a:ea typeface="Cambria Math" pitchFamily="18" charset="0"/>
              </a:rPr>
              <a:t>with a Zero net emission by 2025</a:t>
            </a:r>
            <a:endParaRPr lang="en-US" sz="2800" dirty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448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GB" sz="2800" b="1" dirty="0" smtClean="0">
              <a:latin typeface="Cambria Math" pitchFamily="18" charset="0"/>
              <a:ea typeface="Cambria Math" pitchFamily="18" charset="0"/>
            </a:endParaRPr>
          </a:p>
          <a:p>
            <a:pPr marL="0" indent="0">
              <a:buNone/>
            </a:pPr>
            <a:r>
              <a:rPr lang="en-GB" sz="2800" b="1" dirty="0" smtClean="0">
                <a:latin typeface="Cambria Math" pitchFamily="18" charset="0"/>
                <a:ea typeface="Cambria Math" pitchFamily="18" charset="0"/>
              </a:rPr>
              <a:t>Duties and Responsibilities</a:t>
            </a:r>
            <a:r>
              <a:rPr lang="en-GB" sz="2800" b="1" dirty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GB" sz="2800" b="1" dirty="0" smtClean="0">
                <a:latin typeface="Cambria Math" pitchFamily="18" charset="0"/>
                <a:ea typeface="Cambria Math" pitchFamily="18" charset="0"/>
              </a:rPr>
              <a:t>(cont.)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mbria Math" pitchFamily="18" charset="0"/>
                <a:ea typeface="Cambria Math" pitchFamily="18" charset="0"/>
              </a:rPr>
              <a:t>Receives substantive and financial report from the IEs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mbria Math" pitchFamily="18" charset="0"/>
                <a:ea typeface="Cambria Math" pitchFamily="18" charset="0"/>
              </a:rPr>
              <a:t>Monitors and evaluates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mbria Math" pitchFamily="18" charset="0"/>
                <a:ea typeface="Cambria Math" pitchFamily="18" charset="0"/>
              </a:rPr>
              <a:t>Request independent verifiers including MOEPF on reports submitted by sectors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mbria Math" pitchFamily="18" charset="0"/>
                <a:ea typeface="Cambria Math" pitchFamily="18" charset="0"/>
              </a:rPr>
              <a:t>Ensures the agreed procedures, rules and regulations are adhered to</a:t>
            </a:r>
          </a:p>
          <a:p>
            <a:pPr>
              <a:buFont typeface="Wingdings" pitchFamily="2" charset="2"/>
              <a:buChar char="§"/>
            </a:pPr>
            <a:r>
              <a:rPr lang="en-GB" sz="2800" dirty="0" smtClean="0">
                <a:latin typeface="Cambria Math" pitchFamily="18" charset="0"/>
                <a:ea typeface="Cambria Math" pitchFamily="18" charset="0"/>
              </a:rPr>
              <a:t>Quality assurance </a:t>
            </a:r>
            <a:endParaRPr lang="en-GB" sz="2800" dirty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2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6849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685800"/>
            <a:ext cx="8610600" cy="5943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	The CRGE Facility  Governance Arrangement</a:t>
            </a:r>
          </a:p>
          <a:p>
            <a:pPr marL="0" indent="0">
              <a:buNone/>
            </a:pPr>
            <a:endParaRPr lang="en-US" sz="2400" b="1" dirty="0" smtClean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143000"/>
            <a:ext cx="8763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90188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5562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latin typeface="Cambria Math" pitchFamily="18" charset="0"/>
                <a:ea typeface="Cambria Math" pitchFamily="18" charset="0"/>
              </a:rPr>
              <a:t>The  CRGE Task Force: </a:t>
            </a:r>
          </a:p>
          <a:p>
            <a:pPr>
              <a:buFont typeface="Wingdings" pitchFamily="2" charset="2"/>
              <a:buChar char="§"/>
            </a:pPr>
            <a:r>
              <a:rPr lang="en-GB" sz="2800" i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Two  </a:t>
            </a:r>
            <a:r>
              <a:rPr lang="en-GB" sz="2800" i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development partners will be represented in Task Force during appraisal and review of investment plans and project </a:t>
            </a:r>
            <a:r>
              <a:rPr lang="en-GB" sz="2800" i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proposals</a:t>
            </a:r>
          </a:p>
          <a:p>
            <a:pPr marL="0" indent="0">
              <a:buNone/>
            </a:pPr>
            <a:r>
              <a:rPr lang="en-US" sz="2800" b="1" dirty="0">
                <a:latin typeface="Cambria Math" pitchFamily="18" charset="0"/>
                <a:ea typeface="Cambria Math" pitchFamily="18" charset="0"/>
              </a:rPr>
              <a:t>The CRGE Management Committee: </a:t>
            </a:r>
          </a:p>
          <a:p>
            <a:pPr>
              <a:buFont typeface="Wingdings" pitchFamily="2" charset="2"/>
              <a:buChar char="§"/>
            </a:pPr>
            <a:r>
              <a:rPr lang="en-GB" sz="2800" i="1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Two contributors can be represented in management committee on rotational basis. They can have decision-making power on financial resources other than government allocations</a:t>
            </a:r>
          </a:p>
          <a:p>
            <a:pPr lvl="0">
              <a:buFont typeface="Wingdings" pitchFamily="2" charset="2"/>
              <a:buChar char="§"/>
            </a:pPr>
            <a:r>
              <a:rPr lang="en-GB" sz="28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The UN Resident Coordinator will be represented on allocations from the International Account</a:t>
            </a:r>
            <a:endParaRPr lang="en-US" sz="2800" b="1" i="1" dirty="0">
              <a:solidFill>
                <a:srgbClr val="00B050"/>
              </a:solidFill>
              <a:latin typeface="Cambria Math" pitchFamily="18" charset="0"/>
              <a:ea typeface="Cambria Math" pitchFamily="18" charset="0"/>
            </a:endParaRPr>
          </a:p>
          <a:p>
            <a:pPr>
              <a:buFont typeface="Wingdings" pitchFamily="2" charset="2"/>
              <a:buChar char="§"/>
            </a:pPr>
            <a:endParaRPr lang="en-US" sz="2800" i="1" dirty="0">
              <a:solidFill>
                <a:srgbClr val="00B050"/>
              </a:solidFill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0016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>
                <a:latin typeface="Cambria Math" pitchFamily="18" charset="0"/>
                <a:ea typeface="Cambria Math" pitchFamily="18" charset="0"/>
              </a:rPr>
              <a:t>T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he </a:t>
            </a:r>
            <a:r>
              <a:rPr lang="en-US" sz="2400" b="1" dirty="0">
                <a:latin typeface="Cambria Math" pitchFamily="18" charset="0"/>
                <a:ea typeface="Cambria Math" pitchFamily="18" charset="0"/>
              </a:rPr>
              <a:t>Facility Advisory Group: </a:t>
            </a:r>
            <a:endParaRPr lang="en-US" sz="2400" b="1" dirty="0" smtClean="0">
              <a:latin typeface="Cambria Math" pitchFamily="18" charset="0"/>
              <a:ea typeface="Cambria Math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Reviews 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draft investment plans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and 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provide comments and suggestions to the CRGE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Task Force and Management Committee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Is not part 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of the decision-making process, which will remain entirely with the Government of </a:t>
            </a: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Ethiopia</a:t>
            </a:r>
          </a:p>
          <a:p>
            <a:pPr marL="0" indent="0">
              <a:buNone/>
            </a:pPr>
            <a:r>
              <a:rPr lang="en-US" sz="2400" b="1" dirty="0">
                <a:latin typeface="Cambria Math" pitchFamily="18" charset="0"/>
                <a:ea typeface="Cambria Math" pitchFamily="18" charset="0"/>
              </a:rPr>
              <a:t>The Facility Secretariat: 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Will receive investment plans and project proposals submitted by IEs and send them to Task Force for technical appraisal, review and prioritization</a:t>
            </a:r>
          </a:p>
          <a:p>
            <a:pPr>
              <a:buFont typeface="Wingdings" pitchFamily="2" charset="2"/>
              <a:buChar char="§"/>
            </a:pPr>
            <a:endParaRPr lang="en-US" sz="2400" dirty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9227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458200" cy="6553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2400" b="1" dirty="0">
                <a:latin typeface="Cambria Math" pitchFamily="18" charset="0"/>
                <a:ea typeface="Cambria Math" pitchFamily="18" charset="0"/>
              </a:rPr>
              <a:t>The CRGE Facility Appraisal </a:t>
            </a: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Process</a:t>
            </a:r>
          </a:p>
          <a:p>
            <a:pPr marL="0" indent="0">
              <a:buNone/>
            </a:pPr>
            <a:endParaRPr lang="en-GB" sz="2400" b="1" dirty="0" smtClean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95673"/>
            <a:ext cx="7315200" cy="6015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35770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81000"/>
            <a:ext cx="8839200" cy="6324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>
                <a:latin typeface="Cambria Math" pitchFamily="18" charset="0"/>
                <a:ea typeface="Cambria Math" pitchFamily="18" charset="0"/>
              </a:rPr>
              <a:t>Processes for Disbursing Funds from the CRGE </a:t>
            </a: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Facility</a:t>
            </a:r>
          </a:p>
          <a:p>
            <a:pPr mar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 </a:t>
            </a:r>
            <a:endParaRPr lang="en-US" sz="2400" b="1" dirty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838200"/>
            <a:ext cx="8915400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3801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83397"/>
            <a:ext cx="8991600" cy="57222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600" b="1" dirty="0" smtClean="0">
                <a:latin typeface="Cambria Math" pitchFamily="18" charset="0"/>
                <a:ea typeface="Cambria Math" pitchFamily="18" charset="0"/>
              </a:rPr>
              <a:t>Scope of  The CRGE Facility Monitoring and Evaluation</a:t>
            </a:r>
          </a:p>
          <a:p>
            <a:pPr>
              <a:buFont typeface="Wingdings" pitchFamily="2" charset="2"/>
              <a:buChar char="§"/>
            </a:pPr>
            <a:r>
              <a:rPr lang="en-GB" sz="2600" dirty="0" smtClean="0">
                <a:latin typeface="Cambria Math" pitchFamily="18" charset="0"/>
                <a:ea typeface="Cambria Math" pitchFamily="18" charset="0"/>
              </a:rPr>
              <a:t>Focuses on </a:t>
            </a:r>
            <a:r>
              <a:rPr lang="en-GB" sz="2600" b="1" dirty="0" smtClean="0">
                <a:latin typeface="Cambria Math" pitchFamily="18" charset="0"/>
                <a:ea typeface="Cambria Math" pitchFamily="18" charset="0"/>
              </a:rPr>
              <a:t>development</a:t>
            </a:r>
            <a:r>
              <a:rPr lang="en-GB" sz="2600" dirty="0" smtClean="0">
                <a:latin typeface="Cambria Math" pitchFamily="18" charset="0"/>
                <a:ea typeface="Cambria Math" pitchFamily="18" charset="0"/>
              </a:rPr>
              <a:t> and </a:t>
            </a:r>
            <a:r>
              <a:rPr lang="en-GB" sz="2600" b="1" dirty="0" smtClean="0">
                <a:latin typeface="Cambria Math" pitchFamily="18" charset="0"/>
                <a:ea typeface="Cambria Math" pitchFamily="18" charset="0"/>
              </a:rPr>
              <a:t>climate</a:t>
            </a:r>
            <a:r>
              <a:rPr lang="en-GB" sz="2600" dirty="0" smtClean="0">
                <a:latin typeface="Cambria Math" pitchFamily="18" charset="0"/>
                <a:ea typeface="Cambria Math" pitchFamily="18" charset="0"/>
              </a:rPr>
              <a:t> </a:t>
            </a:r>
            <a:r>
              <a:rPr lang="en-GB" sz="2600" dirty="0">
                <a:latin typeface="Cambria Math" pitchFamily="18" charset="0"/>
                <a:ea typeface="Cambria Math" pitchFamily="18" charset="0"/>
              </a:rPr>
              <a:t>(emission and vulnerability reduction)</a:t>
            </a:r>
            <a:r>
              <a:rPr lang="en-GB" sz="2600" dirty="0" smtClean="0">
                <a:latin typeface="Cambria Math" pitchFamily="18" charset="0"/>
                <a:ea typeface="Cambria Math" pitchFamily="18" charset="0"/>
              </a:rPr>
              <a:t>results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M&amp;E </a:t>
            </a:r>
            <a:r>
              <a:rPr lang="en-US" sz="26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of development results is primarily the responsibility of the MOFED</a:t>
            </a:r>
          </a:p>
          <a:p>
            <a:pPr>
              <a:buFont typeface="Wingdings" pitchFamily="2" charset="2"/>
              <a:buChar char="§"/>
            </a:pPr>
            <a:r>
              <a:rPr lang="en-US" sz="26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M&amp;E of climate results (i.e. MRV)  is primarily the responsibility of MEPF </a:t>
            </a:r>
          </a:p>
          <a:p>
            <a:pPr>
              <a:buFont typeface="Wingdings" pitchFamily="2" charset="2"/>
              <a:buChar char="§"/>
            </a:pPr>
            <a:r>
              <a:rPr lang="en-GB" sz="2600" dirty="0" smtClean="0">
                <a:latin typeface="Cambria Math" pitchFamily="18" charset="0"/>
                <a:ea typeface="Cambria Math" pitchFamily="18" charset="0"/>
              </a:rPr>
              <a:t>Sector </a:t>
            </a:r>
            <a:r>
              <a:rPr lang="en-GB" sz="2600" dirty="0">
                <a:latin typeface="Cambria Math" pitchFamily="18" charset="0"/>
                <a:ea typeface="Cambria Math" pitchFamily="18" charset="0"/>
              </a:rPr>
              <a:t>institutions (implementers) are directly involved and should ensure project beneficiaries get involved in </a:t>
            </a:r>
            <a:r>
              <a:rPr lang="en-GB" sz="2600" dirty="0" smtClean="0">
                <a:latin typeface="Cambria Math" pitchFamily="18" charset="0"/>
                <a:ea typeface="Cambria Math" pitchFamily="18" charset="0"/>
              </a:rPr>
              <a:t>M&amp;E</a:t>
            </a:r>
            <a:endParaRPr lang="en-US" sz="2600" dirty="0" smtClean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81744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92375"/>
            <a:ext cx="7772400" cy="1470025"/>
          </a:xfrm>
        </p:spPr>
        <p:txBody>
          <a:bodyPr/>
          <a:lstStyle/>
          <a:p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Thank you for Your Attention!!</a:t>
            </a:r>
            <a:endParaRPr lang="en-US" b="1" dirty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5" name="TextBox 4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006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5562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The Ethiopian CRGE Initiative Architecture </a:t>
            </a:r>
          </a:p>
          <a:p>
            <a:pPr marL="0" indent="0">
              <a:buNone/>
            </a:pPr>
            <a:endParaRPr lang="en-US" sz="2400" b="1" dirty="0" smtClean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675" y="1795462"/>
            <a:ext cx="8502650" cy="4833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146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1"/>
            <a:ext cx="8991600" cy="5791200"/>
          </a:xfrm>
        </p:spPr>
        <p:txBody>
          <a:bodyPr>
            <a:noAutofit/>
          </a:bodyPr>
          <a:lstStyle/>
          <a:p>
            <a:pPr marL="0" lvl="2" indent="0">
              <a:buNone/>
            </a:pPr>
            <a:r>
              <a:rPr lang="en-US" b="1" dirty="0" smtClean="0">
                <a:latin typeface="Cambria Math" pitchFamily="18" charset="0"/>
                <a:ea typeface="Cambria Math" pitchFamily="18" charset="0"/>
              </a:rPr>
              <a:t>The Ethiopian CRGE Initiative Cont.)</a:t>
            </a:r>
            <a:endParaRPr lang="en-US" b="1" dirty="0">
              <a:latin typeface="Cambria Math" pitchFamily="18" charset="0"/>
              <a:ea typeface="Cambria Math" pitchFamily="18" charset="0"/>
            </a:endParaRPr>
          </a:p>
          <a:p>
            <a:pPr marL="457200" indent="-457200">
              <a:buFont typeface="Wingdings" pitchFamily="2" charset="2"/>
              <a:buChar char="§"/>
            </a:pPr>
            <a:r>
              <a:rPr lang="en-US" sz="2400" dirty="0">
                <a:latin typeface="Cambria Math" pitchFamily="18" charset="0"/>
                <a:ea typeface="Cambria Math" pitchFamily="18" charset="0"/>
              </a:rPr>
              <a:t>The CRGE vision has identified several (&gt;60) initiatives across seven sectors to achieve the net zero emission middle income economy</a:t>
            </a:r>
          </a:p>
          <a:p>
            <a:pPr marL="457200" lvl="0" indent="-457200">
              <a:buFont typeface="Wingdings" pitchFamily="2" charset="2"/>
              <a:buChar char="§"/>
            </a:pPr>
            <a:r>
              <a:rPr lang="en-US" sz="2400" dirty="0" smtClean="0">
                <a:latin typeface="Cambria Math" pitchFamily="18" charset="0"/>
                <a:ea typeface="Cambria Math" pitchFamily="18" charset="0"/>
              </a:rPr>
              <a:t>The 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prioritized green economy initiatives are divided in to three categories: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400" b="1" dirty="0">
                <a:latin typeface="Cambria Math" pitchFamily="18" charset="0"/>
                <a:ea typeface="Cambria Math" pitchFamily="18" charset="0"/>
              </a:rPr>
              <a:t>Own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initiatives: 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that are planned and fully funded by the government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400" b="1" dirty="0">
                <a:latin typeface="Cambria Math" pitchFamily="18" charset="0"/>
                <a:ea typeface="Cambria Math" pitchFamily="18" charset="0"/>
              </a:rPr>
              <a:t>Supported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initiatives: 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that are planned by the government but require support in implementation</a:t>
            </a:r>
          </a:p>
          <a:p>
            <a:pPr marL="914400" lvl="1" indent="-457200">
              <a:buFont typeface="Wingdings" pitchFamily="2" charset="2"/>
              <a:buChar char="Ø"/>
            </a:pPr>
            <a:r>
              <a:rPr lang="en-US" sz="2400" b="1" dirty="0">
                <a:latin typeface="Cambria Math" pitchFamily="18" charset="0"/>
                <a:ea typeface="Cambria Math" pitchFamily="18" charset="0"/>
              </a:rPr>
              <a:t>Market-based </a:t>
            </a:r>
            <a:r>
              <a:rPr lang="en-US" sz="2400" b="1" dirty="0" smtClean="0">
                <a:latin typeface="Cambria Math" pitchFamily="18" charset="0"/>
                <a:ea typeface="Cambria Math" pitchFamily="18" charset="0"/>
              </a:rPr>
              <a:t>initiatives: </a:t>
            </a:r>
            <a:r>
              <a:rPr lang="en-US" sz="2400" dirty="0">
                <a:latin typeface="Cambria Math" pitchFamily="18" charset="0"/>
                <a:ea typeface="Cambria Math" pitchFamily="18" charset="0"/>
              </a:rPr>
              <a:t>for which Ethiopia might be able to monetize carbon credits in exchange for GHG abatement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61822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82736"/>
            <a:ext cx="8915400" cy="6522865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endParaRPr lang="en-US" sz="2600" b="1" dirty="0" smtClean="0">
              <a:latin typeface="Cambria Math" pitchFamily="18" charset="0"/>
              <a:ea typeface="Cambria Math" pitchFamily="18" charset="0"/>
            </a:endParaRPr>
          </a:p>
          <a:p>
            <a:pPr marL="0" lvl="0" indent="0" algn="ctr">
              <a:buNone/>
            </a:pPr>
            <a:endParaRPr lang="en-US" sz="2600" b="1" dirty="0">
              <a:latin typeface="Cambria Math" pitchFamily="18" charset="0"/>
              <a:ea typeface="Cambria Math" pitchFamily="18" charset="0"/>
            </a:endParaRPr>
          </a:p>
          <a:p>
            <a:pPr marL="0" lvl="0" indent="0" algn="ctr">
              <a:buNone/>
            </a:pPr>
            <a:r>
              <a:rPr lang="en-US" sz="2600" b="1" dirty="0" smtClean="0">
                <a:latin typeface="Cambria Math" pitchFamily="18" charset="0"/>
                <a:ea typeface="Cambria Math" pitchFamily="18" charset="0"/>
              </a:rPr>
              <a:t>The Sectoral Reduction Mechanism (SRM)</a:t>
            </a:r>
          </a:p>
          <a:p>
            <a:pPr lvl="0">
              <a:buFont typeface="Wingdings" pitchFamily="2" charset="2"/>
              <a:buChar char="§"/>
            </a:pPr>
            <a:r>
              <a:rPr lang="en-GB" sz="2600" dirty="0">
                <a:latin typeface="Cambria Math" pitchFamily="18" charset="0"/>
                <a:ea typeface="Cambria Math" pitchFamily="18" charset="0"/>
              </a:rPr>
              <a:t>I</a:t>
            </a:r>
            <a:r>
              <a:rPr lang="en-GB" sz="2600" dirty="0" smtClean="0">
                <a:latin typeface="Cambria Math" pitchFamily="18" charset="0"/>
                <a:ea typeface="Cambria Math" pitchFamily="18" charset="0"/>
              </a:rPr>
              <a:t>s </a:t>
            </a:r>
            <a:r>
              <a:rPr lang="en-GB" sz="2600" dirty="0">
                <a:latin typeface="Cambria Math" pitchFamily="18" charset="0"/>
                <a:ea typeface="Cambria Math" pitchFamily="18" charset="0"/>
              </a:rPr>
              <a:t>a mechanism for mobilizing </a:t>
            </a:r>
            <a:r>
              <a:rPr lang="en-GB" sz="2600" dirty="0" smtClean="0">
                <a:latin typeface="Cambria Math" pitchFamily="18" charset="0"/>
                <a:ea typeface="Cambria Math" pitchFamily="18" charset="0"/>
              </a:rPr>
              <a:t>action </a:t>
            </a:r>
            <a:r>
              <a:rPr lang="en-GB" sz="2600" dirty="0">
                <a:latin typeface="Cambria Math" pitchFamily="18" charset="0"/>
                <a:ea typeface="Cambria Math" pitchFamily="18" charset="0"/>
              </a:rPr>
              <a:t>on climate change on the </a:t>
            </a:r>
            <a:r>
              <a:rPr lang="en-GB" sz="2600" dirty="0" smtClean="0">
                <a:latin typeface="Cambria Math" pitchFamily="18" charset="0"/>
                <a:ea typeface="Cambria Math" pitchFamily="18" charset="0"/>
              </a:rPr>
              <a:t>ground</a:t>
            </a:r>
          </a:p>
          <a:p>
            <a:pPr lvl="0">
              <a:buFont typeface="Wingdings" pitchFamily="2" charset="2"/>
              <a:buChar char="§"/>
            </a:pPr>
            <a:r>
              <a:rPr lang="en-GB" sz="2600" dirty="0" smtClean="0">
                <a:latin typeface="Cambria Math" pitchFamily="18" charset="0"/>
                <a:ea typeface="Cambria Math" pitchFamily="18" charset="0"/>
              </a:rPr>
              <a:t>Intends to contribute to the CRGE Vision through provision of </a:t>
            </a:r>
            <a:r>
              <a:rPr lang="en-GB" sz="26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upfront </a:t>
            </a:r>
            <a:r>
              <a:rPr lang="en-GB" sz="26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support </a:t>
            </a:r>
            <a:r>
              <a:rPr lang="en-GB" sz="2600" dirty="0">
                <a:latin typeface="Cambria Math" pitchFamily="18" charset="0"/>
                <a:ea typeface="Cambria Math" pitchFamily="18" charset="0"/>
              </a:rPr>
              <a:t>and </a:t>
            </a:r>
            <a:r>
              <a:rPr lang="en-GB" sz="2600" dirty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ex-post payment </a:t>
            </a:r>
            <a:r>
              <a:rPr lang="en-GB" sz="2600" dirty="0">
                <a:latin typeface="Cambria Math" pitchFamily="18" charset="0"/>
                <a:ea typeface="Cambria Math" pitchFamily="18" charset="0"/>
              </a:rPr>
              <a:t>for the preparation and implementation of reduction </a:t>
            </a:r>
            <a:r>
              <a:rPr lang="en-GB" sz="2600" dirty="0" smtClean="0">
                <a:latin typeface="Cambria Math" pitchFamily="18" charset="0"/>
                <a:ea typeface="Cambria Math" pitchFamily="18" charset="0"/>
              </a:rPr>
              <a:t>interventions </a:t>
            </a:r>
            <a:r>
              <a:rPr lang="en-GB" sz="26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(both GHG and CC vulnerability reductions)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86600" y="76200"/>
            <a:ext cx="19050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20725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63000" cy="5181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800" b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The SRM Conceptual Foundation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Understand the base year situation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Project the business as usual scenario</a:t>
            </a:r>
          </a:p>
          <a:p>
            <a:pPr>
              <a:buFont typeface="Wingdings" pitchFamily="2" charset="2"/>
              <a:buChar char="§"/>
            </a:pPr>
            <a:r>
              <a:rPr lang="en-US" sz="2800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Undertake action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0474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95672"/>
            <a:ext cx="8763000" cy="61099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The SRM Objectives: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i. Create a Transformative Impact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The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mechanism will systematically integrate climate change and sustainability considerations into all of Ethiopia’s economic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planning (on going and next Generation GTP)</a:t>
            </a:r>
          </a:p>
          <a:p>
            <a:pPr marL="0" indent="0">
              <a:buNone/>
            </a:pPr>
            <a:endParaRPr lang="en-GB" sz="2400" dirty="0" smtClean="0">
              <a:latin typeface="Cambria Math" pitchFamily="18" charset="0"/>
              <a:ea typeface="Cambria Math" pitchFamily="18" charset="0"/>
            </a:endParaRPr>
          </a:p>
          <a:p>
            <a:pPr marL="0" indent="0">
              <a:buNone/>
            </a:pPr>
            <a:r>
              <a:rPr lang="en-GB" sz="2400" b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ii. Increase Investment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Helps to leverage finance by making catalytic investments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Through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the Facility,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allocates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finance to approved actions, which contribute to the CRGE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goals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Ensures provision of matching fund to private sector investments which have market potential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60865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95672"/>
            <a:ext cx="8763000" cy="61099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The SRM Objectives: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iii. Improve Coordination</a:t>
            </a:r>
            <a:endParaRPr lang="en-GB" sz="2400" dirty="0" smtClean="0">
              <a:solidFill>
                <a:srgbClr val="00B050"/>
              </a:solidFill>
              <a:latin typeface="Cambria Math" pitchFamily="18" charset="0"/>
              <a:ea typeface="Cambria Math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Clarifies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roles and responsibilities to institutions and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committees and assigns accountability across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all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phases</a:t>
            </a:r>
          </a:p>
          <a:p>
            <a:pPr>
              <a:buFont typeface="Wingdings" pitchFamily="2" charset="2"/>
              <a:buChar char="§"/>
            </a:pP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Develops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and institutionalizes a process to coordinate among the involved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institutions</a:t>
            </a:r>
          </a:p>
          <a:p>
            <a:pPr marL="0" indent="0">
              <a:buNone/>
            </a:pPr>
            <a:endParaRPr lang="en-GB" sz="2400" dirty="0">
              <a:latin typeface="Cambria Math" pitchFamily="18" charset="0"/>
              <a:ea typeface="Cambria Math" pitchFamily="18" charset="0"/>
            </a:endParaRPr>
          </a:p>
          <a:p>
            <a:pPr marL="0" indent="0">
              <a:buNone/>
            </a:pPr>
            <a:r>
              <a:rPr lang="en-GB" sz="2400" b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iv. Overcome barriers</a:t>
            </a:r>
            <a:endParaRPr lang="en-GB" sz="2400" b="1" dirty="0">
              <a:solidFill>
                <a:srgbClr val="00B050"/>
              </a:solidFill>
              <a:latin typeface="Cambria Math" pitchFamily="18" charset="0"/>
              <a:ea typeface="Cambria Math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GB" sz="2400" dirty="0">
                <a:latin typeface="Cambria Math" pitchFamily="18" charset="0"/>
                <a:ea typeface="Cambria Math" pitchFamily="18" charset="0"/>
              </a:rPr>
              <a:t>The mechanism attempts remove policy, institutional, technological, behavioural and technical skill barriers in order to redirect existing and planned capital flows from traditional high-carbon to low-emission, climate-resilient investments</a:t>
            </a:r>
          </a:p>
          <a:p>
            <a:pPr marL="0" indent="0">
              <a:buNone/>
            </a:pPr>
            <a:endParaRPr lang="en-GB" sz="2400" dirty="0" smtClean="0">
              <a:latin typeface="Cambria Math" pitchFamily="18" charset="0"/>
              <a:ea typeface="Cambria Math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20945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95672"/>
            <a:ext cx="8763000" cy="61099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2400" b="1" dirty="0" smtClean="0">
                <a:latin typeface="Cambria Math" pitchFamily="18" charset="0"/>
                <a:ea typeface="Cambria Math" pitchFamily="18" charset="0"/>
              </a:rPr>
              <a:t>The SRM Objectives (cont.)</a:t>
            </a:r>
          </a:p>
          <a:p>
            <a:pPr marL="0" indent="0">
              <a:buNone/>
            </a:pPr>
            <a:r>
              <a:rPr lang="en-GB" sz="2400" b="1" dirty="0" smtClean="0">
                <a:solidFill>
                  <a:srgbClr val="00B050"/>
                </a:solidFill>
                <a:latin typeface="Cambria Math" pitchFamily="18" charset="0"/>
                <a:ea typeface="Cambria Math" pitchFamily="18" charset="0"/>
              </a:rPr>
              <a:t>v. Create Synergies-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with conventions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such as the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UNFCCC, and </a:t>
            </a:r>
            <a:r>
              <a:rPr lang="en-GB" sz="2400" dirty="0">
                <a:latin typeface="Cambria Math" pitchFamily="18" charset="0"/>
                <a:ea typeface="Cambria Math" pitchFamily="18" charset="0"/>
              </a:rPr>
              <a:t>the Convention on Biological Diversity, the Convention to Combat Desertification, </a:t>
            </a:r>
            <a:r>
              <a:rPr lang="en-GB" sz="2400" dirty="0" smtClean="0">
                <a:latin typeface="Cambria Math" pitchFamily="18" charset="0"/>
                <a:ea typeface="Cambria Math" pitchFamily="18" charset="0"/>
              </a:rPr>
              <a:t>etc.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162800" y="152400"/>
            <a:ext cx="1828800" cy="856209"/>
            <a:chOff x="7239000" y="312003"/>
            <a:chExt cx="1828800" cy="856209"/>
          </a:xfrm>
        </p:grpSpPr>
        <p:pic>
          <p:nvPicPr>
            <p:cNvPr id="5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9000" y="342339"/>
              <a:ext cx="838200" cy="8258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7993578" y="312003"/>
              <a:ext cx="107422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b="1" dirty="0" smtClean="0">
                  <a:solidFill>
                    <a:srgbClr val="00B0F0"/>
                  </a:solidFill>
                </a:rPr>
                <a:t>FEDERAL DEMOCRATIC REPUBLIC OF ETHIOPIA</a:t>
              </a:r>
              <a:endParaRPr lang="en-US" sz="1200" dirty="0">
                <a:solidFill>
                  <a:srgbClr val="00B0F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6961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17921</TotalTime>
  <Words>1588</Words>
  <Application>Microsoft Office PowerPoint</Application>
  <PresentationFormat>On-screen Show (4:3)</PresentationFormat>
  <Paragraphs>177</Paragraphs>
  <Slides>27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*/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 for Your Attention!!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Sembo</dc:creator>
  <cp:lastModifiedBy>user</cp:lastModifiedBy>
  <cp:revision>402</cp:revision>
  <cp:lastPrinted>2013-10-15T09:32:03Z</cp:lastPrinted>
  <dcterms:created xsi:type="dcterms:W3CDTF">2012-06-29T08:08:01Z</dcterms:created>
  <dcterms:modified xsi:type="dcterms:W3CDTF">2013-10-28T19:52:55Z</dcterms:modified>
</cp:coreProperties>
</file>