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4"/>
  </p:notesMasterIdLst>
  <p:sldIdLst>
    <p:sldId id="257" r:id="rId2"/>
    <p:sldId id="275" r:id="rId3"/>
    <p:sldId id="305" r:id="rId4"/>
    <p:sldId id="307" r:id="rId5"/>
    <p:sldId id="308" r:id="rId6"/>
    <p:sldId id="309" r:id="rId7"/>
    <p:sldId id="314" r:id="rId8"/>
    <p:sldId id="315" r:id="rId9"/>
    <p:sldId id="310" r:id="rId10"/>
    <p:sldId id="316" r:id="rId11"/>
    <p:sldId id="311" r:id="rId12"/>
    <p:sldId id="317" r:id="rId13"/>
    <p:sldId id="318" r:id="rId14"/>
    <p:sldId id="319" r:id="rId15"/>
    <p:sldId id="320" r:id="rId16"/>
    <p:sldId id="321" r:id="rId17"/>
    <p:sldId id="322" r:id="rId18"/>
    <p:sldId id="323" r:id="rId19"/>
    <p:sldId id="324" r:id="rId20"/>
    <p:sldId id="325" r:id="rId21"/>
    <p:sldId id="326" r:id="rId22"/>
    <p:sldId id="269"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635"/>
    <a:srgbClr val="09FF78"/>
    <a:srgbClr val="5CFC0C"/>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93" autoAdjust="0"/>
    <p:restoredTop sz="91979" autoAdjust="0"/>
  </p:normalViewPr>
  <p:slideViewPr>
    <p:cSldViewPr>
      <p:cViewPr>
        <p:scale>
          <a:sx n="50" d="100"/>
          <a:sy n="50" d="100"/>
        </p:scale>
        <p:origin x="-1062" y="-4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5715E0D-3298-43FB-91AB-59F2131E4D12}" type="datetimeFigureOut">
              <a:rPr lang="en-US"/>
              <a:pPr>
                <a:defRPr/>
              </a:pPr>
              <a:t>6/26/2012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E1B402B-EF7B-4AED-8B30-EBE0DE94FE5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ES" dirty="0" smtClean="0"/>
          </a:p>
        </p:txBody>
      </p:sp>
      <p:sp>
        <p:nvSpPr>
          <p:cNvPr id="4" name="Slide Number Placeholder 3"/>
          <p:cNvSpPr>
            <a:spLocks noGrp="1"/>
          </p:cNvSpPr>
          <p:nvPr>
            <p:ph type="sldNum" sz="quarter" idx="10"/>
          </p:nvPr>
        </p:nvSpPr>
        <p:spPr/>
        <p:txBody>
          <a:bodyPr/>
          <a:lstStyle/>
          <a:p>
            <a:fld id="{88BE582A-F388-4209-BA0A-E8589BE8BD4E}"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3E08814D-F802-4F60-A183-3D3D40B5D62B}" type="slidenum">
              <a:rPr lang="en-US" smtClean="0"/>
              <a:pPr>
                <a:defRPr/>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E265B56-CFD9-468B-9886-734806DD4EDA}" type="slidenum">
              <a:rPr lang="en-US" smtClean="0"/>
              <a:pPr>
                <a:defRPr/>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8BE582A-F388-4209-BA0A-E8589BE8BD4E}"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u="sng" dirty="0" smtClean="0"/>
          </a:p>
          <a:p>
            <a:r>
              <a:rPr lang="en-US" b="1" u="sng" dirty="0" smtClean="0"/>
              <a:t>The Cancun</a:t>
            </a:r>
            <a:r>
              <a:rPr lang="en-US" b="1" u="sng" baseline="0" dirty="0" smtClean="0"/>
              <a:t> Agreements, Annex I: </a:t>
            </a:r>
            <a:endParaRPr lang="en-US" b="1" u="sng" dirty="0" smtClean="0"/>
          </a:p>
          <a:p>
            <a:r>
              <a:rPr lang="en-US" dirty="0" smtClean="0"/>
              <a:t>http://unfccc.int/resource/docs/2010/cop16/spa/07a01s.pdf#page=2</a:t>
            </a:r>
          </a:p>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8BE582A-F388-4209-BA0A-E8589BE8BD4E}"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9.jpeg"/><Relationship Id="rId1" Type="http://schemas.openxmlformats.org/officeDocument/2006/relationships/slideMaster" Target="../slideMasters/slideMaster1.xml"/><Relationship Id="rId6"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4.jpeg"/><Relationship Id="rId7"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1.jpeg"/><Relationship Id="rId4" Type="http://schemas.openxmlformats.org/officeDocument/2006/relationships/image" Target="../media/image5.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jpeg"/><Relationship Id="rId1" Type="http://schemas.openxmlformats.org/officeDocument/2006/relationships/slideMaster" Target="../slideMasters/slideMaster1.xml"/><Relationship Id="rId6" Type="http://schemas.openxmlformats.org/officeDocument/2006/relationships/image" Target="../media/image4.jpeg"/><Relationship Id="rId5" Type="http://schemas.openxmlformats.org/officeDocument/2006/relationships/image" Target="../media/image10.jpeg"/><Relationship Id="rId4" Type="http://schemas.openxmlformats.org/officeDocument/2006/relationships/image" Target="../media/image5.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11.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www.un-redd.org/" TargetMode="External"/><Relationship Id="rId2" Type="http://schemas.openxmlformats.org/officeDocument/2006/relationships/image" Target="../media/image10.jpeg"/><Relationship Id="rId1" Type="http://schemas.openxmlformats.org/officeDocument/2006/relationships/slideMaster" Target="../slideMasters/slideMaster1.xml"/><Relationship Id="rId4" Type="http://schemas.openxmlformats.org/officeDocument/2006/relationships/hyperlink" Target="mailto:un-redd@un-redd.org"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Rectangle 3"/>
          <p:cNvSpPr/>
          <p:nvPr/>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5" name="Picture 2" descr="C:\Documents and Settings\Isabelle\Desktop\UNEP\UN-REDD Programme Communication Strategy\Logos\Low Res Logos\FAO,UNEP and UNDP logos.jpg"/>
          <p:cNvPicPr>
            <a:picLocks noChangeAspect="1" noChangeArrowheads="1"/>
          </p:cNvPicPr>
          <p:nvPr/>
        </p:nvPicPr>
        <p:blipFill>
          <a:blip r:embed="rId2" cstate="print"/>
          <a:srcRect/>
          <a:stretch>
            <a:fillRect/>
          </a:stretch>
        </p:blipFill>
        <p:spPr bwMode="auto">
          <a:xfrm>
            <a:off x="6650038" y="5741988"/>
            <a:ext cx="2043112" cy="803275"/>
          </a:xfrm>
          <a:prstGeom prst="rect">
            <a:avLst/>
          </a:prstGeom>
          <a:noFill/>
          <a:ln w="9525">
            <a:noFill/>
            <a:miter lim="800000"/>
            <a:headEnd/>
            <a:tailEnd/>
          </a:ln>
        </p:spPr>
      </p:pic>
      <p:sp>
        <p:nvSpPr>
          <p:cNvPr id="6" name="Rectangle 5"/>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7" name="Rectangle 6"/>
          <p:cNvSpPr>
            <a:spLocks noChangeArrowheads="1"/>
          </p:cNvSpPr>
          <p:nvPr/>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8" name="Rectangle 7"/>
          <p:cNvSpPr>
            <a:spLocks noChangeArrowheads="1"/>
          </p:cNvSpPr>
          <p:nvPr/>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9" name="Freeform 8"/>
          <p:cNvSpPr/>
          <p:nvPr/>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0"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450850" y="339725"/>
            <a:ext cx="2360613" cy="10144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539009" y="3798935"/>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sp>
        <p:nvSpPr>
          <p:cNvPr id="2" name="Rectangle 1"/>
          <p:cNvSpPr/>
          <p:nvPr/>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4" name="Rectangle 3"/>
          <p:cNvSpPr>
            <a:spLocks noChangeArrowheads="1"/>
          </p:cNvSpPr>
          <p:nvPr/>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5" name="Rectangle 4"/>
          <p:cNvSpPr>
            <a:spLocks noChangeArrowheads="1"/>
          </p:cNvSpPr>
          <p:nvPr/>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6" name="Freeform 5"/>
          <p:cNvSpPr/>
          <p:nvPr/>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p:nvSpPr>
        <p:spPr>
          <a:xfrm>
            <a:off x="558800" y="2767013"/>
            <a:ext cx="5567363" cy="708025"/>
          </a:xfrm>
          <a:prstGeom prst="rect">
            <a:avLst/>
          </a:prstGeom>
        </p:spPr>
        <p:txBody>
          <a:bodyPr>
            <a:spAutoFit/>
          </a:bodyPr>
          <a:lstStyle/>
          <a:p>
            <a:pPr fontAlgn="auto">
              <a:spcBef>
                <a:spcPts val="0"/>
              </a:spcBef>
              <a:spcAft>
                <a:spcPts val="0"/>
              </a:spcAft>
              <a:defRPr/>
            </a:pPr>
            <a:r>
              <a:rPr lang="en-US" sz="4000" b="1" dirty="0">
                <a:solidFill>
                  <a:srgbClr val="595959"/>
                </a:solidFill>
                <a:latin typeface="Franklin Gothic Book" pitchFamily="34" charset="0"/>
                <a:ea typeface="+mj-ea"/>
                <a:cs typeface="+mj-cs"/>
              </a:rPr>
              <a:t>Thank you for listening!</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4" name="Rectangle 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 name="Rectangle 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6" name="Rectangle 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7" name="Rectangle 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8" name="Freeform 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2" descr="F:\low res images\10055131-Venezuela-Lineair.jpg"/>
          <p:cNvPicPr>
            <a:picLocks noChangeAspect="1" noChangeArrowheads="1"/>
          </p:cNvPicPr>
          <p:nvPr userDrawn="1"/>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10" name="Picture 3" descr="F:\low res images\Biodiversity---Frog.jpg"/>
          <p:cNvPicPr>
            <a:picLocks noChangeAspect="1" noChangeArrowheads="1"/>
          </p:cNvPicPr>
          <p:nvPr userDrawn="1"/>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11" name="Picture 8" descr="F:\low res images\Technical-Capacity-Building.jpg"/>
          <p:cNvPicPr>
            <a:picLocks noChangeAspect="1" noChangeArrowheads="1"/>
          </p:cNvPicPr>
          <p:nvPr userDrawn="1"/>
        </p:nvPicPr>
        <p:blipFill>
          <a:blip r:embed="rId4" cstate="print"/>
          <a:srcRect/>
          <a:stretch>
            <a:fillRect/>
          </a:stretch>
        </p:blipFill>
        <p:spPr bwMode="auto">
          <a:xfrm>
            <a:off x="92075" y="1785938"/>
            <a:ext cx="2286000" cy="1647825"/>
          </a:xfrm>
          <a:prstGeom prst="rect">
            <a:avLst/>
          </a:prstGeom>
          <a:noFill/>
          <a:ln w="9525">
            <a:noFill/>
            <a:miter lim="800000"/>
            <a:headEnd/>
            <a:tailEnd/>
          </a:ln>
        </p:spPr>
      </p:pic>
      <p:pic>
        <p:nvPicPr>
          <p:cNvPr id="12" name="Picture 12" descr="C:\Documents and Settings\Isabelle\Desktop\UNEP\UN-REDD Programme Communication Strategy\UNEP Pictures\High Resolution Images\Low Res iStock_copy.JPG"/>
          <p:cNvPicPr>
            <a:picLocks noChangeAspect="1" noChangeArrowheads="1"/>
          </p:cNvPicPr>
          <p:nvPr userDrawn="1"/>
        </p:nvPicPr>
        <p:blipFill>
          <a:blip r:embed="rId5" cstate="print"/>
          <a:srcRect/>
          <a:stretch>
            <a:fillRect/>
          </a:stretch>
        </p:blipFill>
        <p:spPr bwMode="auto">
          <a:xfrm>
            <a:off x="92075" y="76200"/>
            <a:ext cx="2286000" cy="1647825"/>
          </a:xfrm>
          <a:prstGeom prst="rect">
            <a:avLst/>
          </a:prstGeom>
          <a:noFill/>
          <a:ln w="9525">
            <a:noFill/>
            <a:miter lim="800000"/>
            <a:headEnd/>
            <a:tailEnd/>
          </a:ln>
        </p:spPr>
      </p:pic>
      <p:pic>
        <p:nvPicPr>
          <p:cNvPr id="13" name="Picture 2" descr="C:\Documents and Settings\Isabelle\Desktop\UNEP\UN-REDD Programme Communication Strategy\Logos\Low Res Logos\FAO,UNEP and UNDP logos.jpg"/>
          <p:cNvPicPr>
            <a:picLocks noChangeAspect="1" noChangeArrowheads="1"/>
          </p:cNvPicPr>
          <p:nvPr userDrawn="1"/>
        </p:nvPicPr>
        <p:blipFill>
          <a:blip r:embed="rId6" cstate="print"/>
          <a:srcRect/>
          <a:stretch>
            <a:fillRect/>
          </a:stretch>
        </p:blipFill>
        <p:spPr bwMode="auto">
          <a:xfrm>
            <a:off x="6650038" y="5741988"/>
            <a:ext cx="2043112" cy="803275"/>
          </a:xfrm>
          <a:prstGeom prst="rect">
            <a:avLst/>
          </a:prstGeom>
          <a:noFill/>
          <a:ln w="9525">
            <a:noFill/>
            <a:miter lim="800000"/>
            <a:headEnd/>
            <a:tailEnd/>
          </a:ln>
        </p:spPr>
      </p:pic>
      <p:pic>
        <p:nvPicPr>
          <p:cNvPr id="14" name="Picture 3" descr="C:\Documents and Settings\Isabelle\Desktop\UNEP\UN-REDD Programme Communication Strategy\Logos\Low Res Logos\UN-REDD logo.jpg"/>
          <p:cNvPicPr>
            <a:picLocks noChangeAspect="1" noChangeArrowheads="1"/>
          </p:cNvPicPr>
          <p:nvPr userDrawn="1"/>
        </p:nvPicPr>
        <p:blipFill>
          <a:blip r:embed="rId7" cstate="print"/>
          <a:srcRect/>
          <a:stretch>
            <a:fillRect/>
          </a:stretch>
        </p:blipFill>
        <p:spPr bwMode="auto">
          <a:xfrm>
            <a:off x="6411913" y="246063"/>
            <a:ext cx="2360612" cy="1012825"/>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dirty="0"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4" name="Rectangle 3"/>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 name="Rectangle 4"/>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userDrawn="1"/>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dirty="0" smtClean="0"/>
              <a:t>Click to edit Master 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4" name="Rectangle 3"/>
          <p:cNvSpPr/>
          <p:nvPr/>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6" name="Rectangle 5"/>
          <p:cNvSpPr>
            <a:spLocks noChangeArrowheads="1"/>
          </p:cNvSpPr>
          <p:nvPr/>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7" name="Rectangle 6"/>
          <p:cNvSpPr>
            <a:spLocks noChangeArrowheads="1"/>
          </p:cNvSpPr>
          <p:nvPr/>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8" name="Freeform 7"/>
          <p:cNvSpPr/>
          <p:nvPr/>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9" name="Picture 3" descr="F:\low res images\Biodiversity---Frog.jpg"/>
          <p:cNvPicPr>
            <a:picLocks noChangeAspect="1" noChangeArrowheads="1"/>
          </p:cNvPicPr>
          <p:nvPr/>
        </p:nvPicPr>
        <p:blipFill>
          <a:blip r:embed="rId2" cstate="print"/>
          <a:srcRect/>
          <a:stretch>
            <a:fillRect/>
          </a:stretch>
        </p:blipFill>
        <p:spPr bwMode="auto">
          <a:xfrm>
            <a:off x="80963" y="5218113"/>
            <a:ext cx="2286000" cy="1581150"/>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p:nvPicPr>
        <p:blipFill>
          <a:blip r:embed="rId3" cstate="print"/>
          <a:srcRect/>
          <a:stretch>
            <a:fillRect/>
          </a:stretch>
        </p:blipFill>
        <p:spPr bwMode="auto">
          <a:xfrm>
            <a:off x="92075" y="1785938"/>
            <a:ext cx="2286000" cy="1647825"/>
          </a:xfrm>
          <a:prstGeom prst="rect">
            <a:avLst/>
          </a:prstGeom>
          <a:noFill/>
          <a:ln w="9525">
            <a:noFill/>
            <a:miter lim="800000"/>
            <a:headEnd/>
            <a:tailEnd/>
          </a:ln>
        </p:spPr>
      </p:pic>
      <p:pic>
        <p:nvPicPr>
          <p:cNvPr id="11" name="Picture 12" descr="C:\Documents and Settings\Isabelle\Desktop\UNEP\UN-REDD Programme Communication Strategy\UNEP Pictures\High Resolution Images\Low Res iStock_copy.JPG"/>
          <p:cNvPicPr>
            <a:picLocks noChangeAspect="1" noChangeArrowheads="1"/>
          </p:cNvPicPr>
          <p:nvPr/>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12" name="Picture 2" descr="C:\Documents and Settings\Isabelle\Desktop\UNEP\UN-REDD Programme Communication Strategy\Logos\Low Res Logos\FAO,UNEP and UNDP logos.jpg"/>
          <p:cNvPicPr>
            <a:picLocks noChangeAspect="1" noChangeArrowheads="1"/>
          </p:cNvPicPr>
          <p:nvPr/>
        </p:nvPicPr>
        <p:blipFill>
          <a:blip r:embed="rId5" cstate="print"/>
          <a:srcRect/>
          <a:stretch>
            <a:fillRect/>
          </a:stretch>
        </p:blipFill>
        <p:spPr bwMode="auto">
          <a:xfrm>
            <a:off x="6650038" y="5741988"/>
            <a:ext cx="2043112" cy="803275"/>
          </a:xfrm>
          <a:prstGeom prst="rect">
            <a:avLst/>
          </a:prstGeom>
          <a:noFill/>
          <a:ln w="9525">
            <a:noFill/>
            <a:miter lim="800000"/>
            <a:headEnd/>
            <a:tailEnd/>
          </a:ln>
        </p:spPr>
      </p:pic>
      <p:pic>
        <p:nvPicPr>
          <p:cNvPr id="13" name="Picture 3" descr="C:\Documents and Settings\Isabelle\Desktop\UNEP\UN-REDD Programme Communication Strategy\Logos\Low Res Logos\UN-REDD logo.jpg"/>
          <p:cNvPicPr>
            <a:picLocks noChangeAspect="1" noChangeArrowheads="1"/>
          </p:cNvPicPr>
          <p:nvPr/>
        </p:nvPicPr>
        <p:blipFill>
          <a:blip r:embed="rId6" cstate="print"/>
          <a:srcRect/>
          <a:stretch>
            <a:fillRect/>
          </a:stretch>
        </p:blipFill>
        <p:spPr bwMode="auto">
          <a:xfrm>
            <a:off x="6411913" y="246063"/>
            <a:ext cx="2360612" cy="1012825"/>
          </a:xfrm>
          <a:prstGeom prst="rect">
            <a:avLst/>
          </a:prstGeom>
          <a:noFill/>
          <a:ln w="9525">
            <a:noFill/>
            <a:miter lim="800000"/>
            <a:headEnd/>
            <a:tailEnd/>
          </a:ln>
        </p:spPr>
      </p:pic>
      <p:sp>
        <p:nvSpPr>
          <p:cNvPr id="14" name="Rectangle 13"/>
          <p:cNvSpPr/>
          <p:nvPr userDrawn="1"/>
        </p:nvSpPr>
        <p:spPr>
          <a:xfrm flipV="1">
            <a:off x="2422525" y="119063"/>
            <a:ext cx="6615113" cy="66262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5" name="Rectangle 14"/>
          <p:cNvSpPr>
            <a:spLocks noChangeArrowheads="1"/>
          </p:cNvSpPr>
          <p:nvPr userDrawn="1"/>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16" name="Rectangle 15"/>
          <p:cNvSpPr>
            <a:spLocks noChangeArrowheads="1"/>
          </p:cNvSpPr>
          <p:nvPr userDrawn="1"/>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17" name="Rectangle 16"/>
          <p:cNvSpPr>
            <a:spLocks noChangeArrowheads="1"/>
          </p:cNvSpPr>
          <p:nvPr userDrawn="1"/>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18" name="Freeform 17"/>
          <p:cNvSpPr/>
          <p:nvPr userDrawn="1"/>
        </p:nvSpPr>
        <p:spPr>
          <a:xfrm flipH="1">
            <a:off x="500063" y="3506788"/>
            <a:ext cx="8358187" cy="214312"/>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19" name="Picture 3" descr="F:\low res images\Biodiversity---Frog.jpg"/>
          <p:cNvPicPr>
            <a:picLocks noChangeAspect="1" noChangeArrowheads="1"/>
          </p:cNvPicPr>
          <p:nvPr userDrawn="1"/>
        </p:nvPicPr>
        <p:blipFill>
          <a:blip r:embed="rId2" cstate="print"/>
          <a:srcRect r="1190"/>
          <a:stretch>
            <a:fillRect/>
          </a:stretch>
        </p:blipFill>
        <p:spPr bwMode="auto">
          <a:xfrm>
            <a:off x="80963" y="5218113"/>
            <a:ext cx="2259012" cy="1581150"/>
          </a:xfrm>
          <a:prstGeom prst="rect">
            <a:avLst/>
          </a:prstGeom>
          <a:noFill/>
          <a:ln w="9525">
            <a:noFill/>
            <a:miter lim="800000"/>
            <a:headEnd/>
            <a:tailEnd/>
          </a:ln>
        </p:spPr>
      </p:pic>
      <p:pic>
        <p:nvPicPr>
          <p:cNvPr id="20" name="Picture 8" descr="F:\low res images\Technical-Capacity-Building.jpg"/>
          <p:cNvPicPr>
            <a:picLocks noChangeAspect="1" noChangeArrowheads="1"/>
          </p:cNvPicPr>
          <p:nvPr userDrawn="1"/>
        </p:nvPicPr>
        <p:blipFill>
          <a:blip r:embed="rId3" cstate="print"/>
          <a:srcRect r="1675"/>
          <a:stretch>
            <a:fillRect/>
          </a:stretch>
        </p:blipFill>
        <p:spPr bwMode="auto">
          <a:xfrm>
            <a:off x="92075" y="1785938"/>
            <a:ext cx="2247900" cy="1647825"/>
          </a:xfrm>
          <a:prstGeom prst="rect">
            <a:avLst/>
          </a:prstGeom>
          <a:noFill/>
          <a:ln w="9525">
            <a:noFill/>
            <a:miter lim="800000"/>
            <a:headEnd/>
            <a:tailEnd/>
          </a:ln>
        </p:spPr>
      </p:pic>
      <p:pic>
        <p:nvPicPr>
          <p:cNvPr id="21" name="Picture 12" descr="C:\Documents and Settings\Isabelle\Desktop\UNEP\UN-REDD Programme Communication Strategy\UNEP Pictures\High Resolution Images\Low Res iStock_copy.JPG"/>
          <p:cNvPicPr>
            <a:picLocks noChangeAspect="1" noChangeArrowheads="1"/>
          </p:cNvPicPr>
          <p:nvPr userDrawn="1"/>
        </p:nvPicPr>
        <p:blipFill>
          <a:blip r:embed="rId7" cstate="print"/>
          <a:srcRect/>
          <a:stretch>
            <a:fillRect/>
          </a:stretch>
        </p:blipFill>
        <p:spPr bwMode="auto">
          <a:xfrm>
            <a:off x="92075" y="76200"/>
            <a:ext cx="2247900" cy="1647825"/>
          </a:xfrm>
          <a:prstGeom prst="rect">
            <a:avLst/>
          </a:prstGeom>
          <a:noFill/>
          <a:ln w="9525">
            <a:noFill/>
            <a:miter lim="800000"/>
            <a:headEnd/>
            <a:tailEnd/>
          </a:ln>
        </p:spPr>
      </p:pic>
      <p:pic>
        <p:nvPicPr>
          <p:cNvPr id="22" name="Picture 2" descr="C:\Documents and Settings\Isabelle\Desktop\UNEP\UN-REDD Programme Communication Strategy\Logos\Low Res Logos\FAO,UNEP and UNDP logos.jpg"/>
          <p:cNvPicPr>
            <a:picLocks noChangeAspect="1" noChangeArrowheads="1"/>
          </p:cNvPicPr>
          <p:nvPr userDrawn="1"/>
        </p:nvPicPr>
        <p:blipFill>
          <a:blip r:embed="rId5" cstate="print"/>
          <a:srcRect/>
          <a:stretch>
            <a:fillRect/>
          </a:stretch>
        </p:blipFill>
        <p:spPr bwMode="auto">
          <a:xfrm>
            <a:off x="6650038" y="5741988"/>
            <a:ext cx="2043112" cy="803275"/>
          </a:xfrm>
          <a:prstGeom prst="rect">
            <a:avLst/>
          </a:prstGeom>
          <a:noFill/>
          <a:ln w="9525">
            <a:noFill/>
            <a:miter lim="800000"/>
            <a:headEnd/>
            <a:tailEnd/>
          </a:ln>
        </p:spPr>
      </p:pic>
      <p:pic>
        <p:nvPicPr>
          <p:cNvPr id="23" name="Picture 3" descr="C:\Documents and Settings\Isabelle\Desktop\UNEP\UN-REDD Programme Communication Strategy\Logos\Low Res Logos\UN-REDD logo.jpg"/>
          <p:cNvPicPr>
            <a:picLocks noChangeAspect="1" noChangeArrowheads="1"/>
          </p:cNvPicPr>
          <p:nvPr userDrawn="1"/>
        </p:nvPicPr>
        <p:blipFill>
          <a:blip r:embed="rId6" cstate="print"/>
          <a:srcRect/>
          <a:stretch>
            <a:fillRect/>
          </a:stretch>
        </p:blipFill>
        <p:spPr bwMode="auto">
          <a:xfrm>
            <a:off x="6411913" y="246063"/>
            <a:ext cx="2360612" cy="1012825"/>
          </a:xfrm>
          <a:prstGeom prst="rect">
            <a:avLst/>
          </a:prstGeom>
          <a:noFill/>
          <a:ln w="9525">
            <a:noFill/>
            <a:miter lim="800000"/>
            <a:headEnd/>
            <a:tailEnd/>
          </a:ln>
        </p:spPr>
      </p:pic>
      <p:pic>
        <p:nvPicPr>
          <p:cNvPr id="24" name="Picture 9" descr="ScreenHunter_03 Jun. 02 21.17.gif"/>
          <p:cNvPicPr>
            <a:picLocks noChangeAspect="1"/>
          </p:cNvPicPr>
          <p:nvPr userDrawn="1"/>
        </p:nvPicPr>
        <p:blipFill>
          <a:blip r:embed="rId8" cstate="print"/>
          <a:srcRect l="4530" t="26535" r="23781" b="5069"/>
          <a:stretch>
            <a:fillRect/>
          </a:stretch>
        </p:blipFill>
        <p:spPr bwMode="auto">
          <a:xfrm>
            <a:off x="88900" y="3500438"/>
            <a:ext cx="2251075" cy="1639887"/>
          </a:xfrm>
          <a:prstGeom prst="rect">
            <a:avLst/>
          </a:prstGeom>
          <a:noFill/>
          <a:ln w="9525">
            <a:noFill/>
            <a:miter lim="800000"/>
            <a:headEnd/>
            <a:tailEnd/>
          </a:ln>
        </p:spPr>
      </p:pic>
      <p:sp>
        <p:nvSpPr>
          <p:cNvPr id="38" name="Title 1"/>
          <p:cNvSpPr>
            <a:spLocks noGrp="1"/>
          </p:cNvSpPr>
          <p:nvPr>
            <p:ph type="title"/>
          </p:nvPr>
        </p:nvSpPr>
        <p:spPr>
          <a:xfrm>
            <a:off x="2522862" y="2060661"/>
            <a:ext cx="6389783" cy="1362075"/>
          </a:xfrm>
        </p:spPr>
        <p:txBody>
          <a:bodyPr anchor="b">
            <a:noAutofit/>
          </a:bodyPr>
          <a:lstStyle>
            <a:lvl1pPr algn="l">
              <a:defRPr sz="4000" b="1" cap="none"/>
            </a:lvl1pPr>
          </a:lstStyle>
          <a:p>
            <a:r>
              <a:rPr lang="en-US" smtClean="0"/>
              <a:t>Click to edit Master title style</a:t>
            </a:r>
            <a:endParaRPr lang="en-GB" dirty="0"/>
          </a:p>
        </p:txBody>
      </p:sp>
      <p:sp>
        <p:nvSpPr>
          <p:cNvPr id="42" name="Text Placeholder 2"/>
          <p:cNvSpPr>
            <a:spLocks noGrp="1"/>
          </p:cNvSpPr>
          <p:nvPr>
            <p:ph type="body" idx="1"/>
          </p:nvPr>
        </p:nvSpPr>
        <p:spPr>
          <a:xfrm>
            <a:off x="2563538" y="3786201"/>
            <a:ext cx="5272070" cy="57149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p:cNvSpPr/>
          <p:nvPr/>
        </p:nvSpPr>
        <p:spPr>
          <a:xfrm>
            <a:off x="2428875" y="1785938"/>
            <a:ext cx="6643688"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 name="Rectangle 4"/>
          <p:cNvSpPr/>
          <p:nvPr/>
        </p:nvSpPr>
        <p:spPr>
          <a:xfrm>
            <a:off x="2428875" y="71438"/>
            <a:ext cx="6643688"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6" name="Picture 2" descr="F:\low res images\10055131-Venezuela-Lineair.jpg"/>
          <p:cNvPicPr>
            <a:picLocks noChangeAspect="1" noChangeArrowheads="1"/>
          </p:cNvPicPr>
          <p:nvPr/>
        </p:nvPicPr>
        <p:blipFill>
          <a:blip r:embed="rId2" cstate="print"/>
          <a:srcRect/>
          <a:stretch>
            <a:fillRect/>
          </a:stretch>
        </p:blipFill>
        <p:spPr bwMode="auto">
          <a:xfrm>
            <a:off x="79375" y="3508375"/>
            <a:ext cx="2286000" cy="1647825"/>
          </a:xfrm>
          <a:prstGeom prst="rect">
            <a:avLst/>
          </a:prstGeom>
          <a:noFill/>
          <a:ln w="9525">
            <a:noFill/>
            <a:miter lim="800000"/>
            <a:headEnd/>
            <a:tailEnd/>
          </a:ln>
        </p:spPr>
      </p:pic>
      <p:pic>
        <p:nvPicPr>
          <p:cNvPr id="7" name="Picture 3" descr="F:\low res images\Biodiversity---Frog.jpg"/>
          <p:cNvPicPr>
            <a:picLocks noChangeAspect="1" noChangeArrowheads="1"/>
          </p:cNvPicPr>
          <p:nvPr/>
        </p:nvPicPr>
        <p:blipFill>
          <a:blip r:embed="rId3" cstate="print"/>
          <a:srcRect/>
          <a:stretch>
            <a:fillRect/>
          </a:stretch>
        </p:blipFill>
        <p:spPr bwMode="auto">
          <a:xfrm>
            <a:off x="80963" y="5218113"/>
            <a:ext cx="2286000" cy="1581150"/>
          </a:xfrm>
          <a:prstGeom prst="rect">
            <a:avLst/>
          </a:prstGeom>
          <a:noFill/>
          <a:ln w="9525">
            <a:noFill/>
            <a:miter lim="800000"/>
            <a:headEnd/>
            <a:tailEnd/>
          </a:ln>
        </p:spPr>
      </p:pic>
      <p:pic>
        <p:nvPicPr>
          <p:cNvPr id="8" name="Picture 12" descr="C:\Documents and Settings\Isabelle\Desktop\UNEP\UN-REDD Programme Communication Strategy\UNEP Pictures\High Resolution Images\Low Res iStock_copy.JPG"/>
          <p:cNvPicPr>
            <a:picLocks noChangeAspect="1" noChangeArrowheads="1"/>
          </p:cNvPicPr>
          <p:nvPr/>
        </p:nvPicPr>
        <p:blipFill>
          <a:blip r:embed="rId4" cstate="print"/>
          <a:srcRect/>
          <a:stretch>
            <a:fillRect/>
          </a:stretch>
        </p:blipFill>
        <p:spPr bwMode="auto">
          <a:xfrm>
            <a:off x="92075" y="76200"/>
            <a:ext cx="2286000" cy="1647825"/>
          </a:xfrm>
          <a:prstGeom prst="rect">
            <a:avLst/>
          </a:prstGeom>
          <a:noFill/>
          <a:ln w="9525">
            <a:noFill/>
            <a:miter lim="800000"/>
            <a:headEnd/>
            <a:tailEnd/>
          </a:ln>
        </p:spPr>
      </p:pic>
      <p:pic>
        <p:nvPicPr>
          <p:cNvPr id="9" name="Picture 3" descr="C:\Documents and Settings\Isabelle\Desktop\UNEP\UN-REDD Programme Communication Strategy\Logos\Low Res Logos\UN-REDD logo.jpg"/>
          <p:cNvPicPr>
            <a:picLocks noChangeAspect="1" noChangeArrowheads="1"/>
          </p:cNvPicPr>
          <p:nvPr/>
        </p:nvPicPr>
        <p:blipFill>
          <a:blip r:embed="rId5" cstate="print"/>
          <a:srcRect/>
          <a:stretch>
            <a:fillRect/>
          </a:stretch>
        </p:blipFill>
        <p:spPr bwMode="auto">
          <a:xfrm>
            <a:off x="6875463" y="5864225"/>
            <a:ext cx="2039937" cy="874713"/>
          </a:xfrm>
          <a:prstGeom prst="rect">
            <a:avLst/>
          </a:prstGeom>
          <a:noFill/>
          <a:ln w="9525">
            <a:noFill/>
            <a:miter lim="800000"/>
            <a:headEnd/>
            <a:tailEnd/>
          </a:ln>
        </p:spPr>
      </p:pic>
      <p:pic>
        <p:nvPicPr>
          <p:cNvPr id="10" name="Picture 8" descr="F:\low res images\Technical-Capacity-Building.jpg"/>
          <p:cNvPicPr>
            <a:picLocks noChangeAspect="1" noChangeArrowheads="1"/>
          </p:cNvPicPr>
          <p:nvPr/>
        </p:nvPicPr>
        <p:blipFill>
          <a:blip r:embed="rId6" cstate="print"/>
          <a:srcRect/>
          <a:stretch>
            <a:fillRect/>
          </a:stretch>
        </p:blipFill>
        <p:spPr bwMode="auto">
          <a:xfrm>
            <a:off x="92075" y="1785938"/>
            <a:ext cx="2286000" cy="1647825"/>
          </a:xfrm>
          <a:prstGeom prst="rect">
            <a:avLst/>
          </a:prstGeom>
          <a:noFill/>
          <a:ln w="9525">
            <a:noFill/>
            <a:miter lim="800000"/>
            <a:headEnd/>
            <a:tailEnd/>
          </a:ln>
        </p:spPr>
      </p:pic>
      <p:sp>
        <p:nvSpPr>
          <p:cNvPr id="3" name="Content Placeholder 2"/>
          <p:cNvSpPr>
            <a:spLocks noGrp="1"/>
          </p:cNvSpPr>
          <p:nvPr>
            <p:ph idx="1"/>
          </p:nvPr>
        </p:nvSpPr>
        <p:spPr>
          <a:xfrm>
            <a:off x="2544896" y="1857709"/>
            <a:ext cx="6313384" cy="4576142"/>
          </a:xfrm>
        </p:spPr>
        <p:txBody>
          <a:bodyPr/>
          <a:lstStyle>
            <a:lvl1pPr>
              <a:defRPr>
                <a:solidFill>
                  <a:schemeClr val="tx1">
                    <a:lumMod val="95000"/>
                    <a:lumOff val="5000"/>
                  </a:schemeClr>
                </a:solidFill>
              </a:defRPr>
            </a:lvl1pPr>
            <a:lvl2pPr>
              <a:defRPr/>
            </a:lvl2pPr>
          </a:lstStyle>
          <a:p>
            <a:pPr lvl="0"/>
            <a:r>
              <a:rPr lang="en-US" smtClean="0"/>
              <a:t>Click to edit Master text styles</a:t>
            </a:r>
          </a:p>
          <a:p>
            <a:pPr lvl="1"/>
            <a:r>
              <a:rPr lang="en-US" smtClean="0"/>
              <a:t>Second level</a:t>
            </a:r>
          </a:p>
          <a:p>
            <a:pPr lvl="2"/>
            <a:r>
              <a:rPr lang="en-US" smtClean="0"/>
              <a:t>Third level</a:t>
            </a:r>
          </a:p>
        </p:txBody>
      </p:sp>
      <p:sp>
        <p:nvSpPr>
          <p:cNvPr id="19"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4" name="Rectangle 3"/>
          <p:cNvSpPr/>
          <p:nvPr/>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5" name="Rectangle 4"/>
          <p:cNvSpPr/>
          <p:nvPr/>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6" name="Picture 12"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7"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8" name="Rectangle 7"/>
          <p:cNvSpPr/>
          <p:nvPr userDrawn="1"/>
        </p:nvSpPr>
        <p:spPr>
          <a:xfrm>
            <a:off x="120650" y="1784350"/>
            <a:ext cx="8907463" cy="50022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9" name="Rectangle 8"/>
          <p:cNvSpPr/>
          <p:nvPr userDrawn="1"/>
        </p:nvSpPr>
        <p:spPr>
          <a:xfrm>
            <a:off x="2428875" y="71438"/>
            <a:ext cx="6583363"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10" name="Picture 12" descr="C:\Documents and Settings\Isabelle\Desktop\UNEP\UN-REDD Programme Communication Strategy\UNEP Pictures\High Resolution Images\Low Res iStock_copy.JPG"/>
          <p:cNvPicPr>
            <a:picLocks noChangeAspect="1" noChangeArrowheads="1"/>
          </p:cNvPicPr>
          <p:nvPr userDrawn="1"/>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2" name="Picture 3" descr="C:\Documents and Settings\Isabelle\Desktop\UNEP\UN-REDD Programme Communication Strategy\Logos\Low Res Logos\UN-REDD logo.jpg"/>
          <p:cNvPicPr>
            <a:picLocks noChangeAspect="1" noChangeArrowheads="1"/>
          </p:cNvPicPr>
          <p:nvPr userDrawn="1"/>
        </p:nvPicPr>
        <p:blipFill>
          <a:blip r:embed="rId4" cstate="print"/>
          <a:srcRect/>
          <a:stretch>
            <a:fillRect/>
          </a:stretch>
        </p:blipFill>
        <p:spPr bwMode="auto">
          <a:xfrm>
            <a:off x="7577138" y="6165850"/>
            <a:ext cx="1338262" cy="573088"/>
          </a:xfrm>
          <a:prstGeom prst="rect">
            <a:avLst/>
          </a:prstGeom>
          <a:noFill/>
          <a:ln w="9525">
            <a:noFill/>
            <a:miter lim="800000"/>
            <a:headEnd/>
            <a:tailEnd/>
          </a:ln>
        </p:spPr>
      </p:pic>
      <p:sp>
        <p:nvSpPr>
          <p:cNvPr id="11" name="Content Placeholder 2"/>
          <p:cNvSpPr>
            <a:spLocks noGrp="1"/>
          </p:cNvSpPr>
          <p:nvPr>
            <p:ph idx="1"/>
          </p:nvPr>
        </p:nvSpPr>
        <p:spPr>
          <a:xfrm>
            <a:off x="285720" y="1857364"/>
            <a:ext cx="8715436" cy="4643470"/>
          </a:xfrm>
        </p:spPr>
        <p:txBody>
          <a:bodyPr/>
          <a:lstStyle>
            <a:lvl1pPr>
              <a:defRPr>
                <a:solidFill>
                  <a:schemeClr val="tx1">
                    <a:lumMod val="95000"/>
                    <a:lumOff val="5000"/>
                  </a:schemeClr>
                </a:solidFill>
              </a:defRPr>
            </a:lvl1pPr>
            <a:lvl2pPr>
              <a:defRPr/>
            </a:lvl2pPr>
            <a:lvl3pPr>
              <a:defRPr sz="1800"/>
            </a:lvl3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6"/>
          <p:cNvSpPr/>
          <p:nvPr/>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8" name="Rectangle 7"/>
          <p:cNvSpPr/>
          <p:nvPr/>
        </p:nvSpPr>
        <p:spPr>
          <a:xfrm>
            <a:off x="7143750" y="6040438"/>
            <a:ext cx="2143125" cy="746125"/>
          </a:xfrm>
          <a:prstGeom prst="rect">
            <a:avLst/>
          </a:prstGeom>
        </p:spPr>
        <p:txBody>
          <a:bodyPr>
            <a:spAutoFit/>
          </a:bodyPr>
          <a:lstStyle/>
          <a:p>
            <a:pPr fontAlgn="auto">
              <a:spcBef>
                <a:spcPts val="0"/>
              </a:spcBef>
              <a:spcAft>
                <a:spcPts val="0"/>
              </a:spcAft>
              <a:defRPr/>
            </a:pPr>
            <a:r>
              <a:rPr lang="fr-FR" sz="2800" dirty="0">
                <a:solidFill>
                  <a:srgbClr val="0099CC"/>
                </a:solidFill>
                <a:latin typeface="+mn-lt"/>
                <a:ea typeface="Calibri" pitchFamily="34" charset="0"/>
                <a:cs typeface="FrutigerLT-Roman" charset="0"/>
              </a:rPr>
              <a:t>UN</a:t>
            </a:r>
            <a:r>
              <a:rPr lang="fr-FR" sz="2800" dirty="0">
                <a:solidFill>
                  <a:schemeClr val="accent2"/>
                </a:solidFill>
                <a:latin typeface="+mn-lt"/>
                <a:ea typeface="Calibri" pitchFamily="34" charset="0"/>
                <a:cs typeface="FrutigerLT-Roman" charset="0"/>
              </a:rPr>
              <a:t>-REDD</a:t>
            </a:r>
          </a:p>
          <a:p>
            <a:pPr fontAlgn="auto">
              <a:spcBef>
                <a:spcPts val="0"/>
              </a:spcBef>
              <a:spcAft>
                <a:spcPts val="0"/>
              </a:spcAft>
              <a:defRPr/>
            </a:pPr>
            <a:r>
              <a:rPr lang="fr-FR" sz="1450" dirty="0">
                <a:solidFill>
                  <a:schemeClr val="accent2"/>
                </a:solidFill>
                <a:latin typeface="+mn-lt"/>
                <a:ea typeface="Calibri" pitchFamily="34" charset="0"/>
                <a:cs typeface="Frutiger-Roman" charset="0"/>
              </a:rPr>
              <a:t>P R O G R A M M E</a:t>
            </a:r>
            <a:r>
              <a:rPr lang="en-GB" sz="1450" dirty="0">
                <a:solidFill>
                  <a:schemeClr val="accent2"/>
                </a:solidFill>
                <a:latin typeface="+mn-lt"/>
                <a:cs typeface="+mn-cs"/>
              </a:rPr>
              <a:t> </a:t>
            </a:r>
          </a:p>
        </p:txBody>
      </p:sp>
      <p:pic>
        <p:nvPicPr>
          <p:cNvPr id="9" name="Picture 12"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10"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6" name="Content Placeholder 5"/>
          <p:cNvSpPr>
            <a:spLocks noGrp="1"/>
          </p:cNvSpPr>
          <p:nvPr>
            <p:ph sz="quarter" idx="4"/>
          </p:nvPr>
        </p:nvSpPr>
        <p:spPr>
          <a:xfrm>
            <a:off x="4660135" y="2541319"/>
            <a:ext cx="4351662" cy="4178970"/>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3" name="Text Placeholder 2"/>
          <p:cNvSpPr>
            <a:spLocks noGrp="1"/>
          </p:cNvSpPr>
          <p:nvPr>
            <p:ph type="body" idx="1"/>
          </p:nvPr>
        </p:nvSpPr>
        <p:spPr>
          <a:xfrm>
            <a:off x="107593" y="1821226"/>
            <a:ext cx="4464407"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8754" y="2541320"/>
            <a:ext cx="4441372" cy="4178111"/>
          </a:xfrm>
          <a:solidFill>
            <a:schemeClr val="bg1"/>
          </a:solidFill>
        </p:spPr>
        <p:txBody>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p:txBody>
      </p:sp>
      <p:sp>
        <p:nvSpPr>
          <p:cNvPr id="5" name="Text Placeholder 4"/>
          <p:cNvSpPr>
            <a:spLocks noGrp="1"/>
          </p:cNvSpPr>
          <p:nvPr>
            <p:ph type="body" sz="quarter" idx="3"/>
          </p:nvPr>
        </p:nvSpPr>
        <p:spPr>
          <a:xfrm>
            <a:off x="4648260" y="1813389"/>
            <a:ext cx="4351662" cy="639762"/>
          </a:xfrm>
          <a:solidFill>
            <a:schemeClr val="bg1"/>
          </a:solidFill>
        </p:spPr>
        <p:txBody>
          <a:bodyPr anchor="ctr"/>
          <a:lstStyle>
            <a:lvl1pPr marL="0" indent="0" algn="ctr">
              <a:buNone/>
              <a:defRPr sz="2400" b="0">
                <a:solidFill>
                  <a:schemeClr val="tx1">
                    <a:lumMod val="75000"/>
                    <a:lumOff val="25000"/>
                  </a:schemeClr>
                </a:solidFill>
                <a:latin typeface="Franklin Gothic Boo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5" name="Rectangle 4"/>
          <p:cNvSpPr/>
          <p:nvPr/>
        </p:nvSpPr>
        <p:spPr>
          <a:xfrm>
            <a:off x="2428875" y="71438"/>
            <a:ext cx="657225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6" name="Rectangle 5"/>
          <p:cNvSpPr/>
          <p:nvPr/>
        </p:nvSpPr>
        <p:spPr>
          <a:xfrm>
            <a:off x="7143750" y="6040438"/>
            <a:ext cx="2143125" cy="746125"/>
          </a:xfrm>
          <a:prstGeom prst="rect">
            <a:avLst/>
          </a:prstGeom>
        </p:spPr>
        <p:txBody>
          <a:bodyPr>
            <a:spAutoFit/>
          </a:bodyPr>
          <a:lstStyle/>
          <a:p>
            <a:pPr fontAlgn="auto">
              <a:spcBef>
                <a:spcPts val="0"/>
              </a:spcBef>
              <a:spcAft>
                <a:spcPts val="0"/>
              </a:spcAft>
              <a:defRPr/>
            </a:pPr>
            <a:r>
              <a:rPr lang="fr-FR" sz="2800" dirty="0">
                <a:solidFill>
                  <a:srgbClr val="0099CC"/>
                </a:solidFill>
                <a:latin typeface="+mn-lt"/>
                <a:ea typeface="Calibri" pitchFamily="34" charset="0"/>
                <a:cs typeface="FrutigerLT-Roman" charset="0"/>
              </a:rPr>
              <a:t>UN</a:t>
            </a:r>
            <a:r>
              <a:rPr lang="fr-FR" sz="2800" dirty="0">
                <a:solidFill>
                  <a:schemeClr val="accent2"/>
                </a:solidFill>
                <a:latin typeface="+mn-lt"/>
                <a:ea typeface="Calibri" pitchFamily="34" charset="0"/>
                <a:cs typeface="FrutigerLT-Roman" charset="0"/>
              </a:rPr>
              <a:t>-REDD</a:t>
            </a:r>
          </a:p>
          <a:p>
            <a:pPr fontAlgn="auto">
              <a:spcBef>
                <a:spcPts val="0"/>
              </a:spcBef>
              <a:spcAft>
                <a:spcPts val="0"/>
              </a:spcAft>
              <a:defRPr/>
            </a:pPr>
            <a:r>
              <a:rPr lang="fr-FR" sz="1450" dirty="0">
                <a:solidFill>
                  <a:schemeClr val="accent2"/>
                </a:solidFill>
                <a:latin typeface="+mn-lt"/>
                <a:ea typeface="Calibri" pitchFamily="34" charset="0"/>
                <a:cs typeface="Frutiger-Roman" charset="0"/>
              </a:rPr>
              <a:t>P R O G R A M M E</a:t>
            </a:r>
            <a:r>
              <a:rPr lang="en-GB" sz="1450" dirty="0">
                <a:solidFill>
                  <a:schemeClr val="accent2"/>
                </a:solidFill>
                <a:latin typeface="+mn-lt"/>
                <a:cs typeface="+mn-cs"/>
              </a:rPr>
              <a:t> </a:t>
            </a:r>
          </a:p>
        </p:txBody>
      </p:sp>
      <p:pic>
        <p:nvPicPr>
          <p:cNvPr id="7" name="Picture 12"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pic>
        <p:nvPicPr>
          <p:cNvPr id="8" name="Picture 3" descr="C:\Documents and Settings\Isabelle\Desktop\UNEP\UN-REDD Programme Communication Strategy\Logos\Low Res Logos\UN-REDD logo.jpg"/>
          <p:cNvPicPr>
            <a:picLocks noChangeAspect="1" noChangeArrowheads="1"/>
          </p:cNvPicPr>
          <p:nvPr/>
        </p:nvPicPr>
        <p:blipFill>
          <a:blip r:embed="rId3" cstate="print"/>
          <a:srcRect/>
          <a:stretch>
            <a:fillRect/>
          </a:stretch>
        </p:blipFill>
        <p:spPr bwMode="auto">
          <a:xfrm>
            <a:off x="6875463" y="5864225"/>
            <a:ext cx="2039937" cy="874713"/>
          </a:xfrm>
          <a:prstGeom prst="rect">
            <a:avLst/>
          </a:prstGeom>
          <a:noFill/>
          <a:ln w="9525">
            <a:noFill/>
            <a:miter lim="800000"/>
            <a:headEnd/>
            <a:tailEnd/>
          </a:ln>
        </p:spPr>
      </p:pic>
      <p:sp>
        <p:nvSpPr>
          <p:cNvPr id="3" name="Content Placeholder 2"/>
          <p:cNvSpPr>
            <a:spLocks noGrp="1"/>
          </p:cNvSpPr>
          <p:nvPr>
            <p:ph idx="1"/>
          </p:nvPr>
        </p:nvSpPr>
        <p:spPr>
          <a:xfrm>
            <a:off x="2437975" y="1809163"/>
            <a:ext cx="6585698" cy="4923001"/>
          </a:xfrm>
          <a:solidFill>
            <a:schemeClr val="bg1"/>
          </a:solidFill>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p:txBody>
      </p:sp>
      <p:sp>
        <p:nvSpPr>
          <p:cNvPr id="4" name="Text Placeholder 3"/>
          <p:cNvSpPr>
            <a:spLocks noGrp="1"/>
          </p:cNvSpPr>
          <p:nvPr>
            <p:ph type="body" sz="half" idx="2"/>
          </p:nvPr>
        </p:nvSpPr>
        <p:spPr>
          <a:xfrm>
            <a:off x="77117" y="1806766"/>
            <a:ext cx="2269476" cy="4913523"/>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5" name="Rectangle 4"/>
          <p:cNvSpPr/>
          <p:nvPr/>
        </p:nvSpPr>
        <p:spPr>
          <a:xfrm>
            <a:off x="2428875" y="1785938"/>
            <a:ext cx="6572250" cy="5000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6" name="Rectangle 5"/>
          <p:cNvSpPr/>
          <p:nvPr/>
        </p:nvSpPr>
        <p:spPr>
          <a:xfrm>
            <a:off x="2422525" y="71438"/>
            <a:ext cx="6578600" cy="16430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pic>
        <p:nvPicPr>
          <p:cNvPr id="7" name="Picture 5" descr="C:\Documents and Settings\Isabelle\Desktop\UNEP\UN-REDD Programme Communication Strategy\UNEP Pictures\High Resolution Images\Low Res iStock_copy.JPG"/>
          <p:cNvPicPr>
            <a:picLocks noChangeAspect="1" noChangeArrowheads="1"/>
          </p:cNvPicPr>
          <p:nvPr/>
        </p:nvPicPr>
        <p:blipFill>
          <a:blip r:embed="rId2" cstate="print"/>
          <a:srcRect/>
          <a:stretch>
            <a:fillRect/>
          </a:stretch>
        </p:blipFill>
        <p:spPr bwMode="auto">
          <a:xfrm>
            <a:off x="92075" y="76200"/>
            <a:ext cx="2286000" cy="1647825"/>
          </a:xfrm>
          <a:prstGeom prst="rect">
            <a:avLst/>
          </a:prstGeom>
          <a:noFill/>
          <a:ln w="9525">
            <a:noFill/>
            <a:miter lim="800000"/>
            <a:headEnd/>
            <a:tailEnd/>
          </a:ln>
        </p:spPr>
      </p:pic>
      <p:sp>
        <p:nvSpPr>
          <p:cNvPr id="3" name="Picture Placeholder 2"/>
          <p:cNvSpPr>
            <a:spLocks noGrp="1"/>
          </p:cNvSpPr>
          <p:nvPr>
            <p:ph type="pic" idx="1"/>
          </p:nvPr>
        </p:nvSpPr>
        <p:spPr>
          <a:xfrm>
            <a:off x="2434728" y="1813295"/>
            <a:ext cx="6527190" cy="488495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smtClean="0"/>
          </a:p>
        </p:txBody>
      </p:sp>
      <p:sp>
        <p:nvSpPr>
          <p:cNvPr id="9" name="Title 1"/>
          <p:cNvSpPr>
            <a:spLocks noGrp="1"/>
          </p:cNvSpPr>
          <p:nvPr>
            <p:ph type="title"/>
          </p:nvPr>
        </p:nvSpPr>
        <p:spPr>
          <a:xfrm>
            <a:off x="2445745" y="132201"/>
            <a:ext cx="6544019" cy="1531345"/>
          </a:xfrm>
        </p:spPr>
        <p:txBody>
          <a:bodyPr/>
          <a:lstStyle>
            <a:lvl1pPr algn="ctr">
              <a:defRPr b="0"/>
            </a:lvl1pPr>
          </a:lstStyle>
          <a:p>
            <a:r>
              <a:rPr lang="en-US" smtClean="0"/>
              <a:t>Click to edit Master title style</a:t>
            </a:r>
            <a:endParaRPr lang="en-GB" dirty="0"/>
          </a:p>
        </p:txBody>
      </p:sp>
      <p:sp>
        <p:nvSpPr>
          <p:cNvPr id="10" name="Text Placeholder 3"/>
          <p:cNvSpPr>
            <a:spLocks noGrp="1"/>
          </p:cNvSpPr>
          <p:nvPr>
            <p:ph type="body" sz="half" idx="10"/>
          </p:nvPr>
        </p:nvSpPr>
        <p:spPr>
          <a:xfrm>
            <a:off x="77117" y="1781300"/>
            <a:ext cx="2269476" cy="5005450"/>
          </a:xfrm>
          <a:solidFill>
            <a:schemeClr val="bg1"/>
          </a:solidFill>
        </p:spPr>
        <p:txBody>
          <a:bodyPr anchor="ctr"/>
          <a:lstStyle>
            <a:lvl1pPr marL="0" indent="0" algn="ctr">
              <a:buNone/>
              <a:defRPr lang="en-US" sz="2000" b="0" kern="1200" dirty="0" smtClean="0">
                <a:solidFill>
                  <a:srgbClr val="595959"/>
                </a:solidFill>
                <a:latin typeface="Franklin Gothic Book" pitchFamily="34" charset="0"/>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3" name="Rectangle 2"/>
          <p:cNvSpPr/>
          <p:nvPr/>
        </p:nvSpPr>
        <p:spPr>
          <a:xfrm flipV="1">
            <a:off x="131763"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4" name="Rectangle 3"/>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5" name="Rectangle 4"/>
          <p:cNvSpPr>
            <a:spLocks noChangeArrowheads="1"/>
          </p:cNvSpPr>
          <p:nvPr/>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6" name="Rectangle 5"/>
          <p:cNvSpPr>
            <a:spLocks noChangeArrowheads="1"/>
          </p:cNvSpPr>
          <p:nvPr/>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7" name="Freeform 6"/>
          <p:cNvSpPr/>
          <p:nvPr/>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8" name="Picture 3" descr="C:\Documents and Settings\Isabelle\Desktop\UNEP\UN-REDD Programme Communication Strategy\Logos\Low Res Logos\UN-REDD logo.jpg"/>
          <p:cNvPicPr>
            <a:picLocks noChangeAspect="1" noChangeArrowheads="1"/>
          </p:cNvPicPr>
          <p:nvPr/>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38" name="Title 1"/>
          <p:cNvSpPr>
            <a:spLocks noGrp="1"/>
          </p:cNvSpPr>
          <p:nvPr>
            <p:ph type="title"/>
          </p:nvPr>
        </p:nvSpPr>
        <p:spPr>
          <a:xfrm>
            <a:off x="517792" y="2115745"/>
            <a:ext cx="6389783" cy="1362075"/>
          </a:xfrm>
        </p:spPr>
        <p:txBody>
          <a:bodyPr anchor="b">
            <a:noAutofit/>
          </a:bodyPr>
          <a:lstStyle>
            <a:lvl1pPr algn="l">
              <a:defRPr sz="4000" b="1" cap="none"/>
            </a:lvl1pPr>
          </a:lstStyle>
          <a:p>
            <a:r>
              <a:rPr lang="en-US" smtClean="0"/>
              <a:t>Click to edit Master title style</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5_Title Slide">
    <p:spTree>
      <p:nvGrpSpPr>
        <p:cNvPr id="1" name=""/>
        <p:cNvGrpSpPr/>
        <p:nvPr/>
      </p:nvGrpSpPr>
      <p:grpSpPr>
        <a:xfrm>
          <a:off x="0" y="0"/>
          <a:ext cx="0" cy="0"/>
          <a:chOff x="0" y="0"/>
          <a:chExt cx="0" cy="0"/>
        </a:xfrm>
      </p:grpSpPr>
      <p:sp>
        <p:nvSpPr>
          <p:cNvPr id="2" name="Rectangle 1"/>
          <p:cNvSpPr/>
          <p:nvPr/>
        </p:nvSpPr>
        <p:spPr>
          <a:xfrm flipV="1">
            <a:off x="142875" y="142875"/>
            <a:ext cx="8858250" cy="65722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wrap="none" anchor="ctr">
            <a:spAutoFit/>
          </a:bodyPr>
          <a:lstStyle/>
          <a:p>
            <a:pPr fontAlgn="auto">
              <a:spcBef>
                <a:spcPts val="0"/>
              </a:spcBef>
              <a:spcAft>
                <a:spcPts val="0"/>
              </a:spcAft>
              <a:defRPr/>
            </a:pPr>
            <a:endParaRPr lang="en-GB">
              <a:latin typeface="+mn-lt"/>
              <a:cs typeface="+mn-cs"/>
            </a:endParaRPr>
          </a:p>
        </p:txBody>
      </p:sp>
      <p:sp>
        <p:nvSpPr>
          <p:cNvPr id="4" name="Rectangle 3"/>
          <p:cNvSpPr>
            <a:spLocks noChangeArrowheads="1"/>
          </p:cNvSpPr>
          <p:nvPr/>
        </p:nvSpPr>
        <p:spPr bwMode="auto">
          <a:xfrm>
            <a:off x="0" y="828675"/>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5" name="Rectangle 4"/>
          <p:cNvSpPr>
            <a:spLocks noChangeArrowheads="1"/>
          </p:cNvSpPr>
          <p:nvPr/>
        </p:nvSpPr>
        <p:spPr bwMode="auto">
          <a:xfrm>
            <a:off x="0" y="1295400"/>
            <a:ext cx="9144000" cy="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fr-FR" sz="1600">
                <a:latin typeface="+mn-lt"/>
                <a:ea typeface="Calibri" pitchFamily="34" charset="0"/>
                <a:cs typeface="Times New Roman" pitchFamily="18" charset="0"/>
              </a:rPr>
              <a:t>    </a:t>
            </a:r>
            <a:endParaRPr lang="fr-FR">
              <a:latin typeface="+mn-lt"/>
              <a:cs typeface="+mn-cs"/>
            </a:endParaRPr>
          </a:p>
        </p:txBody>
      </p:sp>
      <p:sp>
        <p:nvSpPr>
          <p:cNvPr id="6" name="Freeform 5"/>
          <p:cNvSpPr/>
          <p:nvPr/>
        </p:nvSpPr>
        <p:spPr>
          <a:xfrm flipH="1">
            <a:off x="569913" y="3482975"/>
            <a:ext cx="7718425" cy="293688"/>
          </a:xfrm>
          <a:custGeom>
            <a:avLst/>
            <a:gdLst>
              <a:gd name="connsiteX0" fmla="*/ 0 w 4781550"/>
              <a:gd name="connsiteY0" fmla="*/ 0 h 352425"/>
              <a:gd name="connsiteX1" fmla="*/ 4781550 w 4781550"/>
              <a:gd name="connsiteY1" fmla="*/ 9525 h 352425"/>
              <a:gd name="connsiteX2" fmla="*/ 4781550 w 4781550"/>
              <a:gd name="connsiteY2" fmla="*/ 352425 h 352425"/>
              <a:gd name="connsiteX3" fmla="*/ 0 w 4781550"/>
              <a:gd name="connsiteY3" fmla="*/ 0 h 352425"/>
            </a:gdLst>
            <a:ahLst/>
            <a:cxnLst>
              <a:cxn ang="0">
                <a:pos x="connsiteX0" y="connsiteY0"/>
              </a:cxn>
              <a:cxn ang="0">
                <a:pos x="connsiteX1" y="connsiteY1"/>
              </a:cxn>
              <a:cxn ang="0">
                <a:pos x="connsiteX2" y="connsiteY2"/>
              </a:cxn>
              <a:cxn ang="0">
                <a:pos x="connsiteX3" y="connsiteY3"/>
              </a:cxn>
            </a:cxnLst>
            <a:rect l="l" t="t" r="r" b="b"/>
            <a:pathLst>
              <a:path w="4781550" h="352425">
                <a:moveTo>
                  <a:pt x="0" y="0"/>
                </a:moveTo>
                <a:lnTo>
                  <a:pt x="4781550" y="9525"/>
                </a:lnTo>
                <a:lnTo>
                  <a:pt x="4781550" y="352425"/>
                </a:lnTo>
                <a:lnTo>
                  <a:pt x="0" y="0"/>
                </a:lnTo>
                <a:close/>
              </a:path>
            </a:pathLst>
          </a:cu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pic>
        <p:nvPicPr>
          <p:cNvPr id="7" name="Picture 3" descr="C:\Documents and Settings\Isabelle\Desktop\UNEP\UN-REDD Programme Communication Strategy\Logos\Low Res Logos\UN-REDD logo.jpg"/>
          <p:cNvPicPr>
            <a:picLocks noChangeAspect="1" noChangeArrowheads="1"/>
          </p:cNvPicPr>
          <p:nvPr/>
        </p:nvPicPr>
        <p:blipFill>
          <a:blip r:embed="rId2" cstate="print"/>
          <a:srcRect/>
          <a:stretch>
            <a:fillRect/>
          </a:stretch>
        </p:blipFill>
        <p:spPr bwMode="auto">
          <a:xfrm>
            <a:off x="6875463" y="5864225"/>
            <a:ext cx="2039937" cy="874713"/>
          </a:xfrm>
          <a:prstGeom prst="rect">
            <a:avLst/>
          </a:prstGeom>
          <a:noFill/>
          <a:ln w="9525">
            <a:noFill/>
            <a:miter lim="800000"/>
            <a:headEnd/>
            <a:tailEnd/>
          </a:ln>
        </p:spPr>
      </p:pic>
      <p:sp>
        <p:nvSpPr>
          <p:cNvPr id="8" name="Title 1"/>
          <p:cNvSpPr txBox="1">
            <a:spLocks/>
          </p:cNvSpPr>
          <p:nvPr/>
        </p:nvSpPr>
        <p:spPr bwMode="auto">
          <a:xfrm>
            <a:off x="4179888" y="3871913"/>
            <a:ext cx="4014787" cy="1543050"/>
          </a:xfrm>
          <a:prstGeom prst="rect">
            <a:avLst/>
          </a:prstGeom>
          <a:noFill/>
          <a:ln w="9525">
            <a:noFill/>
            <a:miter lim="800000"/>
            <a:headEnd/>
            <a:tailEnd/>
          </a:ln>
        </p:spPr>
        <p:txBody>
          <a:bodyPr anchor="b"/>
          <a:lstStyle>
            <a:lvl1pPr algn="l">
              <a:defRPr sz="4400" b="1" cap="none" baseline="0"/>
            </a:lvl1pPr>
          </a:lstStyle>
          <a:p>
            <a:pPr eaLnBrk="0" fontAlgn="auto" hangingPunct="0">
              <a:spcBef>
                <a:spcPts val="0"/>
              </a:spcBef>
              <a:spcAft>
                <a:spcPts val="0"/>
              </a:spcAft>
              <a:defRPr/>
            </a:pPr>
            <a:r>
              <a:rPr lang="en-US" sz="2400" dirty="0" smtClean="0">
                <a:solidFill>
                  <a:srgbClr val="595959"/>
                </a:solidFill>
                <a:latin typeface="Franklin Gothic Book" pitchFamily="34" charset="0"/>
                <a:ea typeface="+mj-ea"/>
                <a:cs typeface="+mj-cs"/>
              </a:rPr>
              <a:t>Visit	</a:t>
            </a:r>
            <a:r>
              <a:rPr lang="en-US" sz="2400" dirty="0" smtClean="0">
                <a:solidFill>
                  <a:srgbClr val="0099CC"/>
                </a:solidFill>
                <a:latin typeface="Franklin Gothic Book" pitchFamily="34" charset="0"/>
                <a:ea typeface="+mj-ea"/>
                <a:cs typeface="+mj-cs"/>
                <a:hlinkClick r:id="rId3"/>
              </a:rPr>
              <a:t>www.un-redd.org</a:t>
            </a:r>
            <a:endParaRPr lang="en-US" sz="2400" dirty="0" smtClean="0">
              <a:solidFill>
                <a:srgbClr val="0099CC"/>
              </a:solidFill>
              <a:latin typeface="Franklin Gothic Book" pitchFamily="34" charset="0"/>
              <a:ea typeface="+mj-ea"/>
              <a:cs typeface="+mj-cs"/>
            </a:endParaRPr>
          </a:p>
          <a:p>
            <a:pPr eaLnBrk="0" fontAlgn="auto" hangingPunct="0">
              <a:spcBef>
                <a:spcPts val="0"/>
              </a:spcBef>
              <a:spcAft>
                <a:spcPts val="0"/>
              </a:spcAft>
              <a:defRPr/>
            </a:pPr>
            <a:r>
              <a:rPr lang="en-US" sz="2400" dirty="0" smtClean="0">
                <a:solidFill>
                  <a:srgbClr val="595959"/>
                </a:solidFill>
                <a:latin typeface="Franklin Gothic Book" pitchFamily="34" charset="0"/>
                <a:ea typeface="+mj-ea"/>
                <a:cs typeface="+mj-cs"/>
              </a:rPr>
              <a:t>Email	</a:t>
            </a:r>
            <a:r>
              <a:rPr lang="en-US" sz="2400" dirty="0" smtClean="0">
                <a:solidFill>
                  <a:srgbClr val="595959"/>
                </a:solidFill>
                <a:latin typeface="Franklin Gothic Book" pitchFamily="34" charset="0"/>
                <a:ea typeface="+mj-ea"/>
                <a:cs typeface="+mj-cs"/>
                <a:hlinkClick r:id="rId4"/>
              </a:rPr>
              <a:t>un-redd@un-redd.org</a:t>
            </a:r>
            <a:endParaRPr lang="en-US" sz="2400" dirty="0" smtClean="0">
              <a:solidFill>
                <a:srgbClr val="595959"/>
              </a:solidFill>
              <a:latin typeface="Franklin Gothic Book" pitchFamily="34" charset="0"/>
              <a:ea typeface="+mj-ea"/>
              <a:cs typeface="+mj-cs"/>
            </a:endParaRPr>
          </a:p>
          <a:p>
            <a:pPr eaLnBrk="0" fontAlgn="auto" hangingPunct="0">
              <a:spcBef>
                <a:spcPts val="0"/>
              </a:spcBef>
              <a:spcAft>
                <a:spcPts val="0"/>
              </a:spcAft>
              <a:defRPr/>
            </a:pPr>
            <a:endParaRPr lang="en-US" sz="2400" dirty="0" smtClean="0">
              <a:solidFill>
                <a:srgbClr val="595959"/>
              </a:solidFill>
              <a:latin typeface="Franklin Gothic Book" pitchFamily="34" charset="0"/>
              <a:ea typeface="+mj-ea"/>
              <a:cs typeface="+mj-cs"/>
            </a:endParaRPr>
          </a:p>
          <a:p>
            <a:pPr eaLnBrk="0" fontAlgn="auto" hangingPunct="0">
              <a:spcBef>
                <a:spcPts val="0"/>
              </a:spcBef>
              <a:spcAft>
                <a:spcPts val="0"/>
              </a:spcAft>
              <a:defRPr/>
            </a:pPr>
            <a:r>
              <a:rPr lang="en-US" sz="2400" dirty="0" smtClean="0">
                <a:solidFill>
                  <a:srgbClr val="595959"/>
                </a:solidFill>
                <a:latin typeface="Franklin Gothic Book" pitchFamily="34" charset="0"/>
                <a:ea typeface="+mj-ea"/>
                <a:cs typeface="+mj-cs"/>
              </a:rPr>
              <a:t> </a:t>
            </a:r>
            <a:endParaRPr lang="en-GB" sz="2400" dirty="0">
              <a:solidFill>
                <a:srgbClr val="595959"/>
              </a:solidFill>
              <a:latin typeface="Franklin Gothic Book" pitchFamily="34" charset="0"/>
              <a:ea typeface="+mj-ea"/>
              <a:cs typeface="+mj-cs"/>
            </a:endParaRPr>
          </a:p>
        </p:txBody>
      </p:sp>
      <p:sp>
        <p:nvSpPr>
          <p:cNvPr id="9" name="Rectangle 8"/>
          <p:cNvSpPr/>
          <p:nvPr/>
        </p:nvSpPr>
        <p:spPr>
          <a:xfrm>
            <a:off x="558800" y="2767013"/>
            <a:ext cx="5567363" cy="708025"/>
          </a:xfrm>
          <a:prstGeom prst="rect">
            <a:avLst/>
          </a:prstGeom>
        </p:spPr>
        <p:txBody>
          <a:bodyPr>
            <a:spAutoFit/>
          </a:bodyPr>
          <a:lstStyle/>
          <a:p>
            <a:pPr fontAlgn="auto">
              <a:spcBef>
                <a:spcPts val="0"/>
              </a:spcBef>
              <a:spcAft>
                <a:spcPts val="0"/>
              </a:spcAft>
              <a:defRPr/>
            </a:pPr>
            <a:r>
              <a:rPr lang="en-US" sz="4000" b="1" dirty="0">
                <a:solidFill>
                  <a:srgbClr val="595959"/>
                </a:solidFill>
                <a:latin typeface="Franklin Gothic Book" pitchFamily="34" charset="0"/>
                <a:ea typeface="+mj-ea"/>
                <a:cs typeface="+mj-cs"/>
              </a:rPr>
              <a:t>For more information…</a:t>
            </a:r>
            <a:endParaRPr lang="en-GB" sz="4000" b="1" dirty="0">
              <a:solidFill>
                <a:srgbClr val="595959"/>
              </a:solidFill>
              <a:latin typeface="Franklin Gothic Book" pitchFamily="34" charset="0"/>
              <a:ea typeface="+mj-ea"/>
              <a:cs typeface="+mj-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CC">
            <a:alpha val="10196"/>
          </a:srgb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57213"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642938" y="1785938"/>
            <a:ext cx="8043862" cy="43402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4693" r:id="rId1"/>
    <p:sldLayoutId id="2147484694" r:id="rId2"/>
    <p:sldLayoutId id="2147484695" r:id="rId3"/>
    <p:sldLayoutId id="2147484696" r:id="rId4"/>
    <p:sldLayoutId id="2147484697" r:id="rId5"/>
    <p:sldLayoutId id="2147484698" r:id="rId6"/>
    <p:sldLayoutId id="2147484699" r:id="rId7"/>
    <p:sldLayoutId id="2147484700" r:id="rId8"/>
    <p:sldLayoutId id="2147484701" r:id="rId9"/>
    <p:sldLayoutId id="2147484702" r:id="rId10"/>
    <p:sldLayoutId id="2147484703" r:id="rId11"/>
    <p:sldLayoutId id="2147484704" r:id="rId12"/>
  </p:sldLayoutIdLst>
  <p:txStyles>
    <p:titleStyle>
      <a:lvl1pPr algn="l" rtl="0" eaLnBrk="0" fontAlgn="base" hangingPunct="0">
        <a:spcBef>
          <a:spcPct val="0"/>
        </a:spcBef>
        <a:spcAft>
          <a:spcPct val="0"/>
        </a:spcAft>
        <a:defRPr sz="4000" b="1" kern="1200">
          <a:solidFill>
            <a:srgbClr val="595959"/>
          </a:solidFill>
          <a:latin typeface="Franklin Gothic Book" pitchFamily="34" charset="0"/>
          <a:ea typeface="+mj-ea"/>
          <a:cs typeface="+mj-cs"/>
        </a:defRPr>
      </a:lvl1pPr>
      <a:lvl2pPr algn="l" rtl="0" eaLnBrk="0" fontAlgn="base" hangingPunct="0">
        <a:spcBef>
          <a:spcPct val="0"/>
        </a:spcBef>
        <a:spcAft>
          <a:spcPct val="0"/>
        </a:spcAft>
        <a:defRPr sz="4000" b="1">
          <a:solidFill>
            <a:srgbClr val="595959"/>
          </a:solidFill>
          <a:latin typeface="Franklin Gothic Book" pitchFamily="34" charset="0"/>
        </a:defRPr>
      </a:lvl2pPr>
      <a:lvl3pPr algn="l" rtl="0" eaLnBrk="0" fontAlgn="base" hangingPunct="0">
        <a:spcBef>
          <a:spcPct val="0"/>
        </a:spcBef>
        <a:spcAft>
          <a:spcPct val="0"/>
        </a:spcAft>
        <a:defRPr sz="4000" b="1">
          <a:solidFill>
            <a:srgbClr val="595959"/>
          </a:solidFill>
          <a:latin typeface="Franklin Gothic Book" pitchFamily="34" charset="0"/>
        </a:defRPr>
      </a:lvl3pPr>
      <a:lvl4pPr algn="l" rtl="0" eaLnBrk="0" fontAlgn="base" hangingPunct="0">
        <a:spcBef>
          <a:spcPct val="0"/>
        </a:spcBef>
        <a:spcAft>
          <a:spcPct val="0"/>
        </a:spcAft>
        <a:defRPr sz="4000" b="1">
          <a:solidFill>
            <a:srgbClr val="595959"/>
          </a:solidFill>
          <a:latin typeface="Franklin Gothic Book" pitchFamily="34" charset="0"/>
        </a:defRPr>
      </a:lvl4pPr>
      <a:lvl5pPr algn="l" rtl="0" eaLnBrk="0" fontAlgn="base" hangingPunct="0">
        <a:spcBef>
          <a:spcPct val="0"/>
        </a:spcBef>
        <a:spcAft>
          <a:spcPct val="0"/>
        </a:spcAft>
        <a:defRPr sz="4000" b="1">
          <a:solidFill>
            <a:srgbClr val="595959"/>
          </a:solidFill>
          <a:latin typeface="Franklin Gothic Book" pitchFamily="34" charset="0"/>
        </a:defRPr>
      </a:lvl5pPr>
      <a:lvl6pPr marL="457200" algn="l" rtl="0" eaLnBrk="1" fontAlgn="base" hangingPunct="1">
        <a:spcBef>
          <a:spcPct val="0"/>
        </a:spcBef>
        <a:spcAft>
          <a:spcPct val="0"/>
        </a:spcAft>
        <a:defRPr sz="4000" b="1">
          <a:solidFill>
            <a:srgbClr val="595959"/>
          </a:solidFill>
          <a:latin typeface="Franklin Gothic Book" pitchFamily="34" charset="0"/>
        </a:defRPr>
      </a:lvl6pPr>
      <a:lvl7pPr marL="914400" algn="l" rtl="0" eaLnBrk="1" fontAlgn="base" hangingPunct="1">
        <a:spcBef>
          <a:spcPct val="0"/>
        </a:spcBef>
        <a:spcAft>
          <a:spcPct val="0"/>
        </a:spcAft>
        <a:defRPr sz="4000" b="1">
          <a:solidFill>
            <a:srgbClr val="595959"/>
          </a:solidFill>
          <a:latin typeface="Franklin Gothic Book" pitchFamily="34" charset="0"/>
        </a:defRPr>
      </a:lvl7pPr>
      <a:lvl8pPr marL="1371600" algn="l" rtl="0" eaLnBrk="1" fontAlgn="base" hangingPunct="1">
        <a:spcBef>
          <a:spcPct val="0"/>
        </a:spcBef>
        <a:spcAft>
          <a:spcPct val="0"/>
        </a:spcAft>
        <a:defRPr sz="4000" b="1">
          <a:solidFill>
            <a:srgbClr val="595959"/>
          </a:solidFill>
          <a:latin typeface="Franklin Gothic Book" pitchFamily="34" charset="0"/>
        </a:defRPr>
      </a:lvl8pPr>
      <a:lvl9pPr marL="1828800" algn="l" rtl="0" eaLnBrk="1" fontAlgn="base" hangingPunct="1">
        <a:spcBef>
          <a:spcPct val="0"/>
        </a:spcBef>
        <a:spcAft>
          <a:spcPct val="0"/>
        </a:spcAft>
        <a:defRPr sz="4000" b="1">
          <a:solidFill>
            <a:srgbClr val="595959"/>
          </a:solidFill>
          <a:latin typeface="Franklin Gothic Book" pitchFamily="34" charset="0"/>
        </a:defRPr>
      </a:lvl9pPr>
    </p:titleStyle>
    <p:bodyStyle>
      <a:lvl1pPr marL="342900" indent="-342900" algn="l" rtl="0" eaLnBrk="0" fontAlgn="base" hangingPunct="0">
        <a:spcBef>
          <a:spcPct val="20000"/>
        </a:spcBef>
        <a:spcAft>
          <a:spcPct val="0"/>
        </a:spcAft>
        <a:buClr>
          <a:srgbClr val="C00000"/>
        </a:buClr>
        <a:buFont typeface="Arial" pitchFamily="34" charset="0"/>
        <a:buChar char="•"/>
        <a:defRPr sz="2400" kern="12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itchFamily="34" charset="0"/>
        <a:buChar char="–"/>
        <a:defRPr sz="2000" kern="1200">
          <a:solidFill>
            <a:srgbClr val="595959"/>
          </a:solidFill>
          <a:latin typeface="+mn-lt"/>
          <a:ea typeface="+mn-ea"/>
          <a:cs typeface="+mn-cs"/>
        </a:defRPr>
      </a:lvl2pPr>
      <a:lvl3pPr marL="1143000" indent="-228600" algn="l" rtl="0" eaLnBrk="0" fontAlgn="base" hangingPunct="0">
        <a:spcBef>
          <a:spcPct val="20000"/>
        </a:spcBef>
        <a:spcAft>
          <a:spcPct val="0"/>
        </a:spcAft>
        <a:buClr>
          <a:srgbClr val="C00000"/>
        </a:buClr>
        <a:buFont typeface="Arial" pitchFamily="34" charset="0"/>
        <a:buChar char="•"/>
        <a:defRPr sz="2400" kern="1200">
          <a:solidFill>
            <a:srgbClr val="7F7F7F"/>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www.unredd.net/~unredd/index.php?option=com_docman&amp;task=doc_download&amp;gid=6981&amp;Itemid=53"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www.unredd.net/~unredd/index.php?option=com_docman&amp;task=doc_download&amp;gid=6806&amp;Itemid=53"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522538" y="2060575"/>
            <a:ext cx="6389687" cy="1362075"/>
          </a:xfrm>
        </p:spPr>
        <p:txBody>
          <a:bodyPr/>
          <a:lstStyle/>
          <a:p>
            <a:pPr>
              <a:defRPr/>
            </a:pPr>
            <a:r>
              <a:rPr lang="es-ES" sz="2400" dirty="0" smtClean="0"/>
              <a:t>Sistemas para proporcionar información sobre la forma en que se estén</a:t>
            </a:r>
            <a:br>
              <a:rPr lang="es-ES" sz="2400" dirty="0" smtClean="0"/>
            </a:br>
            <a:r>
              <a:rPr lang="es-ES" sz="2400" dirty="0" smtClean="0"/>
              <a:t>abordando y respetando las salvaguardias</a:t>
            </a:r>
            <a:r>
              <a:rPr lang="en-GB" sz="2400" dirty="0" smtClean="0">
                <a:latin typeface="+mj-lt"/>
              </a:rPr>
              <a:t/>
            </a:r>
            <a:br>
              <a:rPr lang="en-GB" sz="2400" dirty="0" smtClean="0">
                <a:latin typeface="+mj-lt"/>
              </a:rPr>
            </a:br>
            <a:r>
              <a:rPr lang="en-GB" sz="2400" b="0" dirty="0" err="1" smtClean="0">
                <a:latin typeface="+mj-lt"/>
              </a:rPr>
              <a:t>Decisión</a:t>
            </a:r>
            <a:r>
              <a:rPr lang="en-GB" sz="2400" b="0" dirty="0" smtClean="0">
                <a:latin typeface="+mj-lt"/>
              </a:rPr>
              <a:t> 1/CP.16</a:t>
            </a:r>
          </a:p>
        </p:txBody>
      </p:sp>
      <p:sp>
        <p:nvSpPr>
          <p:cNvPr id="3" name="Text Placeholder 2"/>
          <p:cNvSpPr>
            <a:spLocks noGrp="1"/>
          </p:cNvSpPr>
          <p:nvPr>
            <p:ph type="body" idx="1"/>
          </p:nvPr>
        </p:nvSpPr>
        <p:spPr>
          <a:xfrm>
            <a:off x="2971800" y="3789363"/>
            <a:ext cx="5272088" cy="2592387"/>
          </a:xfrm>
        </p:spPr>
        <p:txBody>
          <a:bodyPr>
            <a:normAutofit/>
          </a:bodyPr>
          <a:lstStyle/>
          <a:p>
            <a:pPr algn="ctr" eaLnBrk="1" hangingPunct="1">
              <a:defRPr/>
            </a:pPr>
            <a:endParaRPr lang="en-US" sz="1600" dirty="0" smtClean="0"/>
          </a:p>
          <a:p>
            <a:pPr algn="ctr" eaLnBrk="1" hangingPunct="1">
              <a:defRPr/>
            </a:pPr>
            <a:r>
              <a:rPr lang="en-US" sz="1600" dirty="0" err="1" smtClean="0"/>
              <a:t>Junio</a:t>
            </a:r>
            <a:r>
              <a:rPr lang="en-US" sz="1600" dirty="0" smtClean="0"/>
              <a:t> 2012</a:t>
            </a:r>
          </a:p>
          <a:p>
            <a:pPr algn="ctr" eaLnBrk="1" hangingPunct="1">
              <a:defRPr/>
            </a:pPr>
            <a:endParaRPr lang="en-GB" sz="1600" dirty="0" smtClean="0"/>
          </a:p>
          <a:p>
            <a:pPr algn="ctr" eaLnBrk="1" hangingPunct="1">
              <a:defRPr/>
            </a:pPr>
            <a:r>
              <a:rPr lang="en-GB" sz="1400" dirty="0" err="1" smtClean="0"/>
              <a:t>María</a:t>
            </a:r>
            <a:r>
              <a:rPr lang="en-GB" sz="1400" dirty="0" smtClean="0"/>
              <a:t> J. </a:t>
            </a:r>
            <a:r>
              <a:rPr lang="en-GB" sz="1400" dirty="0" err="1" smtClean="0"/>
              <a:t>Sanz</a:t>
            </a:r>
            <a:endParaRPr lang="en-GB" sz="1400" dirty="0" smtClean="0"/>
          </a:p>
          <a:p>
            <a:pPr algn="ctr" eaLnBrk="1" hangingPunct="1">
              <a:defRPr/>
            </a:pPr>
            <a:r>
              <a:rPr lang="en-GB" sz="1400" dirty="0" smtClean="0"/>
              <a:t>Forestry Department</a:t>
            </a:r>
          </a:p>
          <a:p>
            <a:pPr algn="ctr" eaLnBrk="1" hangingPunct="1">
              <a:defRPr/>
            </a:pPr>
            <a:r>
              <a:rPr lang="en-GB" sz="1400" dirty="0" smtClean="0"/>
              <a:t>FAO</a:t>
            </a:r>
          </a:p>
          <a:p>
            <a:pPr algn="ctr" eaLnBrk="1" hangingPunct="1">
              <a:defRPr/>
            </a:pPr>
            <a:r>
              <a:rPr lang="en-GB" sz="1400" dirty="0" smtClean="0"/>
              <a:t>UN-REDD Programme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2"/>
          <p:cNvSpPr>
            <a:spLocks noGrp="1"/>
          </p:cNvSpPr>
          <p:nvPr>
            <p:ph type="title"/>
          </p:nvPr>
        </p:nvSpPr>
        <p:spPr>
          <a:xfrm>
            <a:off x="2446338" y="131763"/>
            <a:ext cx="6543675" cy="1531937"/>
          </a:xfrm>
        </p:spPr>
        <p:txBody>
          <a:bodyPr/>
          <a:lstStyle/>
          <a:p>
            <a:r>
              <a:rPr lang="en-GB" sz="3600" dirty="0" smtClean="0"/>
              <a:t>The UNFCCC</a:t>
            </a:r>
            <a:br>
              <a:rPr lang="en-GB" sz="3600" dirty="0" smtClean="0"/>
            </a:br>
            <a:r>
              <a:rPr lang="en-GB" sz="2400" dirty="0" smtClean="0"/>
              <a:t>Decision 12/CP.17</a:t>
            </a:r>
            <a:br>
              <a:rPr lang="en-GB" sz="2400" dirty="0" smtClean="0"/>
            </a:br>
            <a:r>
              <a:rPr lang="en-GB" sz="2400" dirty="0" smtClean="0"/>
              <a:t>Further guidance....at COP18</a:t>
            </a:r>
          </a:p>
        </p:txBody>
      </p:sp>
      <p:sp>
        <p:nvSpPr>
          <p:cNvPr id="4" name="Content Placeholder 1"/>
          <p:cNvSpPr>
            <a:spLocks noGrp="1"/>
          </p:cNvSpPr>
          <p:nvPr>
            <p:ph idx="1"/>
          </p:nvPr>
        </p:nvSpPr>
        <p:spPr>
          <a:xfrm>
            <a:off x="107950" y="1773238"/>
            <a:ext cx="8856663" cy="4643437"/>
          </a:xfrm>
        </p:spPr>
        <p:txBody>
          <a:bodyPr/>
          <a:lstStyle/>
          <a:p>
            <a:pPr>
              <a:defRPr/>
            </a:pPr>
            <a:endParaRPr lang="es-PA" sz="2000" dirty="0" smtClean="0"/>
          </a:p>
          <a:p>
            <a:pPr>
              <a:defRPr/>
            </a:pPr>
            <a:r>
              <a:rPr lang="es-PA" dirty="0" smtClean="0"/>
              <a:t>Otras orientaciones:</a:t>
            </a:r>
          </a:p>
          <a:p>
            <a:pPr lvl="1">
              <a:defRPr/>
            </a:pPr>
            <a:r>
              <a:rPr lang="en-US" dirty="0" smtClean="0"/>
              <a:t>SBSTA36 </a:t>
            </a:r>
            <a:r>
              <a:rPr lang="en-US" dirty="0" err="1" smtClean="0"/>
              <a:t>debía</a:t>
            </a:r>
            <a:r>
              <a:rPr lang="en-US" dirty="0" smtClean="0"/>
              <a:t> </a:t>
            </a:r>
            <a:r>
              <a:rPr lang="en-US" dirty="0" err="1" smtClean="0"/>
              <a:t>considerar</a:t>
            </a:r>
            <a:r>
              <a:rPr lang="en-US" dirty="0" smtClean="0"/>
              <a:t> </a:t>
            </a:r>
            <a:r>
              <a:rPr lang="en-US" dirty="0" err="1" smtClean="0"/>
              <a:t>si</a:t>
            </a:r>
            <a:r>
              <a:rPr lang="en-US" dirty="0" smtClean="0"/>
              <a:t> </a:t>
            </a:r>
            <a:r>
              <a:rPr lang="en-US" dirty="0" err="1" smtClean="0"/>
              <a:t>es</a:t>
            </a:r>
            <a:r>
              <a:rPr lang="en-US" dirty="0" smtClean="0"/>
              <a:t> </a:t>
            </a:r>
            <a:r>
              <a:rPr lang="en-US" dirty="0" err="1" smtClean="0"/>
              <a:t>necesario</a:t>
            </a:r>
            <a:r>
              <a:rPr lang="en-US" dirty="0" smtClean="0"/>
              <a:t> </a:t>
            </a:r>
            <a:r>
              <a:rPr lang="en-US" dirty="0" err="1" smtClean="0"/>
              <a:t>proporcionar</a:t>
            </a:r>
            <a:r>
              <a:rPr lang="en-US" dirty="0" smtClean="0"/>
              <a:t> </a:t>
            </a:r>
            <a:r>
              <a:rPr lang="en-US" dirty="0" err="1" smtClean="0"/>
              <a:t>más</a:t>
            </a:r>
            <a:r>
              <a:rPr lang="en-US" dirty="0" smtClean="0"/>
              <a:t> </a:t>
            </a:r>
            <a:r>
              <a:rPr lang="es-ES" dirty="0" smtClean="0"/>
              <a:t>orientación para garantizar la transparencia, la coherencia, la exhaustividad y la eficacia al informar sobre la forma en que se están abordando y respetando todas las salvaguardias y, si procede, la COP tomará una decisión (COP18).</a:t>
            </a:r>
          </a:p>
          <a:p>
            <a:pPr>
              <a:defRPr/>
            </a:pPr>
            <a:r>
              <a:rPr lang="es-PA" dirty="0" smtClean="0"/>
              <a:t>SBSTA 36:</a:t>
            </a:r>
          </a:p>
          <a:p>
            <a:pPr lvl="1">
              <a:defRPr/>
            </a:pPr>
            <a:r>
              <a:rPr lang="es-PA" dirty="0" smtClean="0">
                <a:cs typeface="Arial" pitchFamily="34" charset="0"/>
              </a:rPr>
              <a:t>No se consideraron los SIS, se consideraran en SBSTA37.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20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2000"/>
                                        <p:tgtEl>
                                          <p:spTgt spid="4">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fade">
                                      <p:cBhvr>
                                        <p:cTn id="18"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2"/>
          <p:cNvSpPr>
            <a:spLocks noGrp="1"/>
          </p:cNvSpPr>
          <p:nvPr>
            <p:ph type="title"/>
          </p:nvPr>
        </p:nvSpPr>
        <p:spPr>
          <a:xfrm>
            <a:off x="2446338" y="131763"/>
            <a:ext cx="6543675" cy="1531937"/>
          </a:xfrm>
        </p:spPr>
        <p:txBody>
          <a:bodyPr/>
          <a:lstStyle/>
          <a:p>
            <a:r>
              <a:rPr lang="en-GB" sz="3600" smtClean="0"/>
              <a:t>Aspectos prácticos a considerar....</a:t>
            </a:r>
          </a:p>
        </p:txBody>
      </p:sp>
      <p:sp>
        <p:nvSpPr>
          <p:cNvPr id="4" name="Content Placeholder 1"/>
          <p:cNvSpPr>
            <a:spLocks noGrp="1"/>
          </p:cNvSpPr>
          <p:nvPr>
            <p:ph idx="1"/>
          </p:nvPr>
        </p:nvSpPr>
        <p:spPr>
          <a:xfrm>
            <a:off x="107950" y="1773238"/>
            <a:ext cx="8856663" cy="4643437"/>
          </a:xfrm>
        </p:spPr>
        <p:txBody>
          <a:bodyPr/>
          <a:lstStyle/>
          <a:p>
            <a:pPr>
              <a:defRPr/>
            </a:pPr>
            <a:r>
              <a:rPr lang="en-US" sz="2000" dirty="0" err="1" smtClean="0"/>
              <a:t>Qué</a:t>
            </a:r>
            <a:r>
              <a:rPr lang="en-US" sz="2000" dirty="0" smtClean="0"/>
              <a:t> </a:t>
            </a:r>
            <a:r>
              <a:rPr lang="en-US" sz="2000" dirty="0" err="1" smtClean="0"/>
              <a:t>entendemos</a:t>
            </a:r>
            <a:r>
              <a:rPr lang="en-US" sz="2000" dirty="0" smtClean="0"/>
              <a:t> </a:t>
            </a:r>
            <a:r>
              <a:rPr lang="en-US" sz="2000" dirty="0" err="1" smtClean="0"/>
              <a:t>por</a:t>
            </a:r>
            <a:r>
              <a:rPr lang="en-US" sz="2000" dirty="0" smtClean="0"/>
              <a:t> SIS (</a:t>
            </a:r>
            <a:r>
              <a:rPr lang="en-US" sz="2000" dirty="0" err="1" smtClean="0"/>
              <a:t>definición</a:t>
            </a:r>
            <a:r>
              <a:rPr lang="en-US" sz="2000" dirty="0" smtClean="0"/>
              <a:t>)?</a:t>
            </a:r>
          </a:p>
          <a:p>
            <a:pPr>
              <a:defRPr/>
            </a:pPr>
            <a:r>
              <a:rPr lang="en-US" sz="2000" dirty="0" err="1" smtClean="0"/>
              <a:t>Objetivos</a:t>
            </a:r>
            <a:r>
              <a:rPr lang="en-US" sz="2000" dirty="0" smtClean="0"/>
              <a:t> del SIS</a:t>
            </a:r>
          </a:p>
          <a:p>
            <a:pPr>
              <a:defRPr/>
            </a:pPr>
            <a:r>
              <a:rPr lang="en-US" sz="2000" dirty="0" err="1" smtClean="0"/>
              <a:t>Cuáles</a:t>
            </a:r>
            <a:r>
              <a:rPr lang="en-US" sz="2000" dirty="0" smtClean="0"/>
              <a:t> son </a:t>
            </a:r>
            <a:r>
              <a:rPr lang="en-US" sz="2000" dirty="0" err="1" smtClean="0"/>
              <a:t>las</a:t>
            </a:r>
            <a:r>
              <a:rPr lang="en-US" sz="2000" dirty="0" smtClean="0"/>
              <a:t> </a:t>
            </a:r>
            <a:r>
              <a:rPr lang="en-US" sz="2000" dirty="0" err="1" smtClean="0"/>
              <a:t>características</a:t>
            </a:r>
            <a:r>
              <a:rPr lang="en-US" sz="2000" dirty="0" smtClean="0"/>
              <a:t> </a:t>
            </a:r>
            <a:r>
              <a:rPr lang="en-US" sz="2000" dirty="0" err="1" smtClean="0"/>
              <a:t>que</a:t>
            </a:r>
            <a:r>
              <a:rPr lang="en-US" sz="2000" dirty="0" smtClean="0"/>
              <a:t> el SIS </a:t>
            </a:r>
            <a:r>
              <a:rPr lang="en-US" sz="2000" dirty="0" err="1" smtClean="0"/>
              <a:t>debe</a:t>
            </a:r>
            <a:r>
              <a:rPr lang="en-US" sz="2000" dirty="0" smtClean="0"/>
              <a:t> </a:t>
            </a:r>
            <a:r>
              <a:rPr lang="en-US" sz="2000" dirty="0" err="1" smtClean="0"/>
              <a:t>tener</a:t>
            </a:r>
            <a:r>
              <a:rPr lang="en-US" sz="2000" dirty="0" smtClean="0"/>
              <a:t> (</a:t>
            </a:r>
            <a:r>
              <a:rPr lang="en-US" sz="2000" dirty="0" err="1" smtClean="0"/>
              <a:t>teniendo</a:t>
            </a:r>
            <a:r>
              <a:rPr lang="en-US" sz="2000" dirty="0" smtClean="0"/>
              <a:t> en </a:t>
            </a:r>
            <a:r>
              <a:rPr lang="en-US" sz="2000" dirty="0" err="1" smtClean="0"/>
              <a:t>cuenta</a:t>
            </a:r>
            <a:r>
              <a:rPr lang="en-US" sz="2000" dirty="0" smtClean="0"/>
              <a:t> la </a:t>
            </a:r>
            <a:r>
              <a:rPr lang="en-US" sz="2000" dirty="0" err="1" smtClean="0"/>
              <a:t>decisión</a:t>
            </a:r>
            <a:r>
              <a:rPr lang="en-US" sz="2000" dirty="0" smtClean="0"/>
              <a:t> 12/CP.17?</a:t>
            </a:r>
          </a:p>
          <a:p>
            <a:pPr>
              <a:defRPr/>
            </a:pPr>
            <a:r>
              <a:rPr lang="en-US" sz="2000" dirty="0" smtClean="0"/>
              <a:t> </a:t>
            </a:r>
            <a:r>
              <a:rPr lang="en-US" sz="2000" b="1" dirty="0" err="1" smtClean="0"/>
              <a:t>Componentes</a:t>
            </a:r>
            <a:r>
              <a:rPr lang="en-US" sz="2000" b="1" dirty="0" smtClean="0"/>
              <a:t> clave de un SIS</a:t>
            </a:r>
          </a:p>
          <a:p>
            <a:pPr lvl="1">
              <a:defRPr/>
            </a:pPr>
            <a:r>
              <a:rPr lang="en-US" dirty="0" err="1" smtClean="0"/>
              <a:t>Qué</a:t>
            </a:r>
            <a:r>
              <a:rPr lang="en-US" dirty="0" smtClean="0"/>
              <a:t> </a:t>
            </a:r>
            <a:r>
              <a:rPr lang="en-US" dirty="0" err="1" smtClean="0"/>
              <a:t>información</a:t>
            </a:r>
            <a:r>
              <a:rPr lang="en-US" dirty="0" smtClean="0"/>
              <a:t> </a:t>
            </a:r>
            <a:r>
              <a:rPr lang="en-US" dirty="0" err="1" smtClean="0"/>
              <a:t>debe</a:t>
            </a:r>
            <a:r>
              <a:rPr lang="en-US" dirty="0" smtClean="0"/>
              <a:t> ser </a:t>
            </a:r>
            <a:r>
              <a:rPr lang="en-US" dirty="0" err="1" smtClean="0"/>
              <a:t>recopilada</a:t>
            </a:r>
            <a:endParaRPr lang="en-US" dirty="0" smtClean="0"/>
          </a:p>
          <a:p>
            <a:pPr lvl="1">
              <a:defRPr/>
            </a:pPr>
            <a:r>
              <a:rPr lang="en-US" dirty="0" err="1" smtClean="0"/>
              <a:t>Qué</a:t>
            </a:r>
            <a:r>
              <a:rPr lang="en-US" dirty="0" smtClean="0"/>
              <a:t> </a:t>
            </a:r>
            <a:r>
              <a:rPr lang="en-US" dirty="0" err="1" smtClean="0"/>
              <a:t>possibles</a:t>
            </a:r>
            <a:r>
              <a:rPr lang="en-US" dirty="0" smtClean="0"/>
              <a:t> </a:t>
            </a:r>
            <a:r>
              <a:rPr lang="en-US" dirty="0" err="1" smtClean="0"/>
              <a:t>indicadores</a:t>
            </a:r>
            <a:r>
              <a:rPr lang="en-US" dirty="0" smtClean="0"/>
              <a:t> se </a:t>
            </a:r>
            <a:r>
              <a:rPr lang="en-US" dirty="0" err="1" smtClean="0"/>
              <a:t>pueden</a:t>
            </a:r>
            <a:r>
              <a:rPr lang="en-US" dirty="0" smtClean="0"/>
              <a:t> </a:t>
            </a:r>
            <a:r>
              <a:rPr lang="en-US" dirty="0" err="1" smtClean="0"/>
              <a:t>utilizar</a:t>
            </a:r>
            <a:r>
              <a:rPr lang="en-US" dirty="0" smtClean="0"/>
              <a:t> </a:t>
            </a:r>
            <a:r>
              <a:rPr lang="en-US" dirty="0" err="1" smtClean="0"/>
              <a:t>para</a:t>
            </a:r>
            <a:r>
              <a:rPr lang="en-US" dirty="0" smtClean="0"/>
              <a:t> </a:t>
            </a:r>
            <a:r>
              <a:rPr lang="en-US" dirty="0" err="1" smtClean="0"/>
              <a:t>seguir</a:t>
            </a:r>
            <a:r>
              <a:rPr lang="en-US" dirty="0" smtClean="0"/>
              <a:t> el </a:t>
            </a:r>
            <a:r>
              <a:rPr lang="en-US" dirty="0" err="1" smtClean="0"/>
              <a:t>progreso</a:t>
            </a:r>
            <a:r>
              <a:rPr lang="en-US" dirty="0" smtClean="0"/>
              <a:t> de  </a:t>
            </a:r>
            <a:r>
              <a:rPr lang="en-US" dirty="0" err="1" smtClean="0"/>
              <a:t>como</a:t>
            </a:r>
            <a:r>
              <a:rPr lang="en-US" dirty="0" smtClean="0"/>
              <a:t> </a:t>
            </a:r>
            <a:r>
              <a:rPr lang="en-US" dirty="0" err="1" smtClean="0"/>
              <a:t>las</a:t>
            </a:r>
            <a:r>
              <a:rPr lang="en-US" dirty="0" smtClean="0"/>
              <a:t> </a:t>
            </a:r>
            <a:r>
              <a:rPr lang="en-US" dirty="0" err="1" smtClean="0"/>
              <a:t>salvaguardas</a:t>
            </a:r>
            <a:r>
              <a:rPr lang="en-US" dirty="0" smtClean="0"/>
              <a:t> </a:t>
            </a:r>
            <a:r>
              <a:rPr lang="en-US" dirty="0" err="1" smtClean="0"/>
              <a:t>están</a:t>
            </a:r>
            <a:r>
              <a:rPr lang="en-US" dirty="0" smtClean="0"/>
              <a:t> </a:t>
            </a:r>
            <a:r>
              <a:rPr lang="en-US" dirty="0" err="1" smtClean="0"/>
              <a:t>siendo</a:t>
            </a:r>
            <a:r>
              <a:rPr lang="en-US" dirty="0" smtClean="0"/>
              <a:t> </a:t>
            </a:r>
            <a:r>
              <a:rPr lang="en-US" dirty="0" err="1" smtClean="0"/>
              <a:t>abordadas</a:t>
            </a:r>
            <a:r>
              <a:rPr lang="en-US" dirty="0" smtClean="0"/>
              <a:t> </a:t>
            </a:r>
            <a:r>
              <a:rPr lang="en-US" dirty="0" err="1" smtClean="0"/>
              <a:t>por</a:t>
            </a:r>
            <a:r>
              <a:rPr lang="en-US" dirty="0" smtClean="0"/>
              <a:t> el </a:t>
            </a:r>
            <a:r>
              <a:rPr lang="en-US" dirty="0" err="1" smtClean="0"/>
              <a:t>país</a:t>
            </a:r>
            <a:endParaRPr lang="en-US" dirty="0" smtClean="0"/>
          </a:p>
          <a:p>
            <a:pPr lvl="1">
              <a:defRPr/>
            </a:pPr>
            <a:r>
              <a:rPr lang="en-US" dirty="0" err="1" smtClean="0"/>
              <a:t>Metodologías</a:t>
            </a:r>
            <a:r>
              <a:rPr lang="en-US" dirty="0" smtClean="0"/>
              <a:t> </a:t>
            </a:r>
            <a:r>
              <a:rPr lang="en-US" dirty="0" err="1" smtClean="0"/>
              <a:t>para</a:t>
            </a:r>
            <a:r>
              <a:rPr lang="en-US" dirty="0" smtClean="0"/>
              <a:t> la </a:t>
            </a:r>
            <a:r>
              <a:rPr lang="en-US" dirty="0" err="1" smtClean="0"/>
              <a:t>recolección</a:t>
            </a:r>
            <a:r>
              <a:rPr lang="en-US" dirty="0" smtClean="0"/>
              <a:t> de los </a:t>
            </a:r>
            <a:r>
              <a:rPr lang="en-US" dirty="0" err="1" smtClean="0"/>
              <a:t>datos</a:t>
            </a:r>
            <a:r>
              <a:rPr lang="en-US" dirty="0" smtClean="0"/>
              <a:t> e </a:t>
            </a:r>
            <a:r>
              <a:rPr lang="en-US" dirty="0" err="1" smtClean="0"/>
              <a:t>información</a:t>
            </a:r>
            <a:r>
              <a:rPr lang="en-US" dirty="0" smtClean="0"/>
              <a:t>, </a:t>
            </a:r>
            <a:r>
              <a:rPr lang="en-US" dirty="0" err="1" smtClean="0"/>
              <a:t>procesos</a:t>
            </a:r>
            <a:r>
              <a:rPr lang="en-US" dirty="0" smtClean="0"/>
              <a:t> y </a:t>
            </a:r>
            <a:r>
              <a:rPr lang="en-US" dirty="0" err="1" smtClean="0"/>
              <a:t>herramientas</a:t>
            </a:r>
            <a:r>
              <a:rPr lang="en-US" dirty="0" smtClean="0"/>
              <a:t> </a:t>
            </a:r>
          </a:p>
          <a:p>
            <a:pPr lvl="1">
              <a:defRPr/>
            </a:pPr>
            <a:r>
              <a:rPr lang="en-US" dirty="0" err="1" smtClean="0"/>
              <a:t>Cómo</a:t>
            </a:r>
            <a:r>
              <a:rPr lang="en-US" dirty="0" smtClean="0"/>
              <a:t> </a:t>
            </a:r>
            <a:r>
              <a:rPr lang="en-US" dirty="0" err="1" smtClean="0"/>
              <a:t>proveer</a:t>
            </a:r>
            <a:r>
              <a:rPr lang="en-US" dirty="0" smtClean="0"/>
              <a:t> y </a:t>
            </a:r>
            <a:r>
              <a:rPr lang="en-US" dirty="0" err="1" smtClean="0"/>
              <a:t>gestionar</a:t>
            </a:r>
            <a:r>
              <a:rPr lang="en-US" dirty="0" smtClean="0"/>
              <a:t> la </a:t>
            </a:r>
            <a:r>
              <a:rPr lang="en-US" dirty="0" err="1" smtClean="0"/>
              <a:t>informacíón</a:t>
            </a:r>
            <a:r>
              <a:rPr lang="en-US" dirty="0" smtClean="0"/>
              <a:t>  </a:t>
            </a:r>
          </a:p>
          <a:p>
            <a:pPr>
              <a:defRPr/>
            </a:pPr>
            <a:r>
              <a:rPr lang="en-US" sz="2000" b="1" dirty="0" err="1" smtClean="0"/>
              <a:t>Ligazón</a:t>
            </a:r>
            <a:r>
              <a:rPr lang="en-US" sz="2000" b="1" dirty="0" smtClean="0"/>
              <a:t> del SIS con el </a:t>
            </a:r>
            <a:r>
              <a:rPr lang="en-US" sz="2000" b="1" dirty="0" err="1" smtClean="0"/>
              <a:t>sistema</a:t>
            </a:r>
            <a:r>
              <a:rPr lang="en-US" sz="2000" b="1" dirty="0" smtClean="0"/>
              <a:t> de </a:t>
            </a:r>
            <a:r>
              <a:rPr lang="en-US" sz="2000" b="1" dirty="0" err="1" smtClean="0"/>
              <a:t>monitoreo</a:t>
            </a:r>
            <a:r>
              <a:rPr lang="en-US" sz="2000" b="1" dirty="0" smtClean="0"/>
              <a:t> </a:t>
            </a:r>
            <a:r>
              <a:rPr lang="en-US" sz="2000" b="1" dirty="0" err="1" smtClean="0"/>
              <a:t>forestal</a:t>
            </a:r>
            <a:r>
              <a:rPr lang="en-US" sz="2000" b="1" dirty="0" smtClean="0"/>
              <a:t>?</a:t>
            </a:r>
          </a:p>
          <a:p>
            <a:pPr>
              <a:defRPr/>
            </a:pPr>
            <a:r>
              <a:rPr lang="en-US" sz="2000" b="1" dirty="0" err="1" smtClean="0"/>
              <a:t>Proceso</a:t>
            </a:r>
            <a:r>
              <a:rPr lang="en-US" sz="2000" b="1" dirty="0" smtClean="0"/>
              <a:t> </a:t>
            </a:r>
            <a:r>
              <a:rPr lang="en-US" sz="2000" b="1" dirty="0" err="1" smtClean="0"/>
              <a:t>para</a:t>
            </a:r>
            <a:r>
              <a:rPr lang="en-US" sz="2000" b="1" dirty="0" smtClean="0"/>
              <a:t> </a:t>
            </a:r>
            <a:r>
              <a:rPr lang="en-US" sz="2000" b="1" dirty="0" err="1" smtClean="0"/>
              <a:t>desarrollar</a:t>
            </a:r>
            <a:r>
              <a:rPr lang="en-US" sz="2000" b="1" dirty="0" smtClean="0"/>
              <a:t> el SIS</a:t>
            </a:r>
            <a:endParaRPr lang="en-US" sz="2000" dirty="0" smtClean="0"/>
          </a:p>
          <a:p>
            <a:pPr>
              <a:defRPr/>
            </a:pPr>
            <a:endParaRPr lang="en-US" sz="2000" dirty="0" smtClean="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Effect transition="in" filter="fade">
                                      <p:cBhvr>
                                        <p:cTn id="25" dur="2000"/>
                                        <p:tgtEl>
                                          <p:spTgt spid="4">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fade">
                                      <p:cBhvr>
                                        <p:cTn id="28" dur="2000"/>
                                        <p:tgtEl>
                                          <p:spTgt spid="4">
                                            <p:txEl>
                                              <p:pRg st="5" end="5"/>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Effect transition="in" filter="fade">
                                      <p:cBhvr>
                                        <p:cTn id="31" dur="2000"/>
                                        <p:tgtEl>
                                          <p:spTgt spid="4">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txEl>
                                              <p:pRg st="7" end="7"/>
                                            </p:txEl>
                                          </p:spTgt>
                                        </p:tgtEl>
                                        <p:attrNameLst>
                                          <p:attrName>style.visibility</p:attrName>
                                        </p:attrNameLst>
                                      </p:cBhvr>
                                      <p:to>
                                        <p:strVal val="visible"/>
                                      </p:to>
                                    </p:set>
                                    <p:animEffect transition="in" filter="fade">
                                      <p:cBhvr>
                                        <p:cTn id="34" dur="2000"/>
                                        <p:tgtEl>
                                          <p:spTgt spid="4">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Effect transition="in" filter="fade">
                                      <p:cBhvr>
                                        <p:cTn id="39" dur="2000"/>
                                        <p:tgtEl>
                                          <p:spTgt spid="4">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4">
                                            <p:txEl>
                                              <p:pRg st="9" end="9"/>
                                            </p:txEl>
                                          </p:spTgt>
                                        </p:tgtEl>
                                        <p:attrNameLst>
                                          <p:attrName>style.visibility</p:attrName>
                                        </p:attrNameLst>
                                      </p:cBhvr>
                                      <p:to>
                                        <p:strVal val="visible"/>
                                      </p:to>
                                    </p:set>
                                    <p:animEffect transition="in" filter="fade">
                                      <p:cBhvr>
                                        <p:cTn id="44" dur="2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522862" y="1905001"/>
            <a:ext cx="6389783" cy="1517736"/>
          </a:xfrm>
        </p:spPr>
        <p:txBody>
          <a:bodyPr/>
          <a:lstStyle/>
          <a:p>
            <a:pPr algn="ctr">
              <a:defRPr/>
            </a:pPr>
            <a:r>
              <a:rPr lang="es-ES" sz="3000" dirty="0" smtClean="0"/>
              <a:t> Principios y Criterios Sociales y Ambientales del Programa ONU-REDD </a:t>
            </a:r>
            <a:endParaRPr lang="en-GB" sz="3000" b="0" dirty="0" smtClean="0">
              <a:latin typeface="+mj-lt"/>
            </a:endParaRPr>
          </a:p>
        </p:txBody>
      </p:sp>
      <p:sp>
        <p:nvSpPr>
          <p:cNvPr id="3" name="Text Placeholder 2"/>
          <p:cNvSpPr>
            <a:spLocks noGrp="1"/>
          </p:cNvSpPr>
          <p:nvPr>
            <p:ph type="body" idx="1"/>
          </p:nvPr>
        </p:nvSpPr>
        <p:spPr>
          <a:xfrm>
            <a:off x="2563538" y="3786201"/>
            <a:ext cx="5272070" cy="1442999"/>
          </a:xfrm>
        </p:spPr>
        <p:txBody>
          <a:bodyPr>
            <a:normAutofit/>
          </a:bodyPr>
          <a:lstStyle/>
          <a:p>
            <a:pPr algn="ctr" eaLnBrk="1" hangingPunct="1">
              <a:defRPr/>
            </a:pPr>
            <a:endParaRPr lang="en-GB" sz="1400" dirty="0" smtClean="0"/>
          </a:p>
          <a:p>
            <a:pPr algn="ctr" eaLnBrk="1" hangingPunct="1">
              <a:defRPr/>
            </a:pPr>
            <a:endParaRPr lang="en-GB" sz="1400" dirty="0" smtClean="0"/>
          </a:p>
          <a:p>
            <a:pPr algn="ctr" eaLnBrk="1" hangingPunct="1">
              <a:defRPr/>
            </a:pPr>
            <a:r>
              <a:rPr lang="en-GB" sz="1400" dirty="0" smtClean="0"/>
              <a:t>Silje Haugland, UNDP</a:t>
            </a:r>
            <a:endParaRPr lang="en-GB" sz="1400" dirty="0" smtClean="0"/>
          </a:p>
          <a:p>
            <a:pPr algn="ctr" eaLnBrk="1" hangingPunct="1">
              <a:defRPr/>
            </a:pPr>
            <a:endParaRPr lang="en-GB" sz="1400" dirty="0" smtClean="0"/>
          </a:p>
          <a:p>
            <a:pPr algn="ctr" eaLnBrk="1" hangingPunct="1">
              <a:defRPr/>
            </a:pPr>
            <a:r>
              <a:rPr lang="en-GB" sz="1400" dirty="0" err="1" smtClean="0"/>
              <a:t>Junio</a:t>
            </a:r>
            <a:r>
              <a:rPr lang="en-GB" sz="1400" dirty="0" smtClean="0"/>
              <a:t> </a:t>
            </a:r>
            <a:r>
              <a:rPr lang="en-GB" sz="1400" dirty="0" smtClean="0"/>
              <a:t>2012</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828800"/>
            <a:ext cx="8715436" cy="4672034"/>
          </a:xfrm>
        </p:spPr>
        <p:txBody>
          <a:bodyPr>
            <a:normAutofit/>
          </a:bodyPr>
          <a:lstStyle/>
          <a:p>
            <a:endParaRPr lang="es-ES" sz="1500" dirty="0" smtClean="0"/>
          </a:p>
          <a:p>
            <a:r>
              <a:rPr lang="es-ES" sz="1800" dirty="0" smtClean="0"/>
              <a:t>Los PCSA cubren toda la gama de cuestiones de </a:t>
            </a:r>
            <a:r>
              <a:rPr lang="es-ES" sz="1800" dirty="0" smtClean="0"/>
              <a:t>salvaguardas</a:t>
            </a:r>
            <a:r>
              <a:rPr lang="es-ES" sz="1800" dirty="0" smtClean="0"/>
              <a:t>, incluida la gobernanza, los derechos, los impactos sociales y ambientales positivos y negativos.</a:t>
            </a:r>
          </a:p>
          <a:p>
            <a:endParaRPr lang="es-ES" sz="1800" dirty="0" smtClean="0"/>
          </a:p>
          <a:p>
            <a:r>
              <a:rPr lang="es-ES" sz="1800" dirty="0" smtClean="0"/>
              <a:t>Los </a:t>
            </a:r>
            <a:r>
              <a:rPr lang="es-ES" sz="1800" dirty="0"/>
              <a:t>Principios y Criterios son coherentes con </a:t>
            </a:r>
            <a:r>
              <a:rPr lang="es-ES" sz="1800" dirty="0" smtClean="0"/>
              <a:t>la </a:t>
            </a:r>
            <a:r>
              <a:rPr lang="es-ES" sz="1800" dirty="0"/>
              <a:t>orientación proporcionada por los Acuerdos de Cancún, y </a:t>
            </a:r>
            <a:r>
              <a:rPr lang="es-ES" sz="1800" dirty="0" smtClean="0"/>
              <a:t>construidos en base al conocimiento previo </a:t>
            </a:r>
            <a:r>
              <a:rPr lang="es-ES" sz="1800" dirty="0"/>
              <a:t>y rica literatura sobre las garantías, normas y </a:t>
            </a:r>
            <a:r>
              <a:rPr lang="es-ES" sz="1800" dirty="0" smtClean="0"/>
              <a:t>certificación.</a:t>
            </a:r>
          </a:p>
          <a:p>
            <a:endParaRPr lang="es-ES" sz="1800" dirty="0" smtClean="0"/>
          </a:p>
          <a:p>
            <a:r>
              <a:rPr lang="es-ES" sz="1800" dirty="0" smtClean="0"/>
              <a:t>Se componen de </a:t>
            </a:r>
            <a:r>
              <a:rPr lang="es-ES" sz="1800" i="1" dirty="0" smtClean="0"/>
              <a:t>principios</a:t>
            </a:r>
            <a:r>
              <a:rPr lang="es-ES" sz="1800" dirty="0" smtClean="0"/>
              <a:t> generales y activos, son declaraciones fundamentales dentro de los cuales hay una lista de </a:t>
            </a:r>
            <a:r>
              <a:rPr lang="es-ES" sz="1800" i="1" dirty="0" smtClean="0"/>
              <a:t>criterios</a:t>
            </a:r>
            <a:r>
              <a:rPr lang="es-ES" sz="1800" dirty="0" smtClean="0"/>
              <a:t> identificados. </a:t>
            </a:r>
          </a:p>
          <a:p>
            <a:pPr>
              <a:buNone/>
            </a:pPr>
            <a:endParaRPr lang="es-ES" sz="1800" dirty="0" smtClean="0"/>
          </a:p>
          <a:p>
            <a:r>
              <a:rPr lang="es-ES" sz="1800" dirty="0" smtClean="0"/>
              <a:t>Tres principios sobre temas sociales, uno sobre la coherencia de la política social y del medio ambiente y tres sobre temas ambientales.</a:t>
            </a:r>
          </a:p>
          <a:p>
            <a:pPr>
              <a:buNone/>
            </a:pPr>
            <a:endParaRPr lang="es-ES" sz="1800" dirty="0" smtClean="0"/>
          </a:p>
          <a:p>
            <a:endParaRPr lang="es-ES" sz="1800" dirty="0" smtClean="0"/>
          </a:p>
          <a:p>
            <a:endParaRPr lang="es-ES" sz="1800" dirty="0" smtClean="0"/>
          </a:p>
          <a:p>
            <a:endParaRPr lang="es-ES" sz="1800" dirty="0" smtClean="0"/>
          </a:p>
          <a:p>
            <a:endParaRPr lang="en-US" sz="1800" dirty="0"/>
          </a:p>
        </p:txBody>
      </p:sp>
      <p:sp>
        <p:nvSpPr>
          <p:cNvPr id="5" name="Title 4"/>
          <p:cNvSpPr>
            <a:spLocks noGrp="1"/>
          </p:cNvSpPr>
          <p:nvPr>
            <p:ph type="title"/>
          </p:nvPr>
        </p:nvSpPr>
        <p:spPr>
          <a:xfrm>
            <a:off x="2743200" y="132201"/>
            <a:ext cx="6246564" cy="1696599"/>
          </a:xfrm>
        </p:spPr>
        <p:txBody>
          <a:bodyPr>
            <a:normAutofit fontScale="90000"/>
          </a:bodyPr>
          <a:lstStyle/>
          <a:p>
            <a:pPr algn="l"/>
            <a:r>
              <a:rPr lang="es-ES" sz="4000" b="1" dirty="0" smtClean="0"/>
              <a:t>¿Qué son los Principios y Criterios Sociales y Ambientales (PCSA)?</a:t>
            </a:r>
            <a:r>
              <a:rPr lang="es-ES"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20" y="1828800"/>
            <a:ext cx="8715436" cy="4800600"/>
          </a:xfrm>
        </p:spPr>
        <p:txBody>
          <a:bodyPr>
            <a:noAutofit/>
          </a:bodyPr>
          <a:lstStyle/>
          <a:p>
            <a:pPr>
              <a:buNone/>
            </a:pPr>
            <a:r>
              <a:rPr lang="es-ES" sz="1700" b="1" dirty="0" smtClean="0"/>
              <a:t>	Los principios y criterios han sido desarrollados a través de un proceso consultativo con la participación de las partes interesadas:</a:t>
            </a:r>
          </a:p>
          <a:p>
            <a:pPr>
              <a:buNone/>
            </a:pPr>
            <a:endParaRPr lang="es-ES" sz="1500" dirty="0" smtClean="0"/>
          </a:p>
          <a:p>
            <a:r>
              <a:rPr lang="es-ES" sz="1500" dirty="0" smtClean="0"/>
              <a:t>Los Principios y Criterios se presentaron ante la Junta Normativa del Programa en marzo de 2011 y se instó a los participantes a dar sus comentarios.  </a:t>
            </a:r>
          </a:p>
          <a:p>
            <a:endParaRPr lang="es-ES" sz="1500" dirty="0" smtClean="0"/>
          </a:p>
          <a:p>
            <a:r>
              <a:rPr lang="es-ES" sz="1500" dirty="0" smtClean="0"/>
              <a:t>Los Principios y Criterios fueron revisados teniendo en cuenta los comentarios recibidos tras la reunión de la Junta Normativa; con ello se creó una “segunda versión” que fue publicada con el propósito de tener nuevos comentarios. </a:t>
            </a:r>
          </a:p>
          <a:p>
            <a:pPr>
              <a:buNone/>
            </a:pPr>
            <a:endParaRPr lang="es-ES" sz="1500" dirty="0" smtClean="0"/>
          </a:p>
          <a:p>
            <a:r>
              <a:rPr lang="es-ES" sz="1500" dirty="0" smtClean="0"/>
              <a:t>La 3 versión de los PCSA y el borrador de la Herramienta de Beneficios y Riesgos </a:t>
            </a:r>
            <a:r>
              <a:rPr lang="es-ES" sz="1500" dirty="0" err="1" smtClean="0"/>
              <a:t>BeRT</a:t>
            </a:r>
            <a:r>
              <a:rPr lang="es-ES" sz="1500" dirty="0" smtClean="0"/>
              <a:t> (primera versión) fue enviada a consulta pública, entre octubre de 2011 y febrero de 2012 . </a:t>
            </a:r>
          </a:p>
          <a:p>
            <a:endParaRPr lang="es-ES" sz="1500" dirty="0" smtClean="0"/>
          </a:p>
          <a:p>
            <a:r>
              <a:rPr lang="es-ES" sz="1500" dirty="0" smtClean="0"/>
              <a:t>Se llevó a cabo un taller de seguimiento en Ginebra del 05 al 10 febrero 2012.</a:t>
            </a:r>
          </a:p>
          <a:p>
            <a:pPr>
              <a:buNone/>
            </a:pPr>
            <a:endParaRPr lang="es-ES" sz="1500" dirty="0" smtClean="0"/>
          </a:p>
          <a:p>
            <a:r>
              <a:rPr lang="es-ES" sz="1700" b="1" dirty="0" smtClean="0"/>
              <a:t>Los Principios y Criterios Sociales y Ambientales del Programa ONU-REDD fueron recibidos como marco rector en la octava Junta Normativa del Programa en Asunción (Paraguay), en marzo de 2012.</a:t>
            </a:r>
            <a:endParaRPr lang="en-US" sz="1700" b="1" dirty="0" smtClean="0"/>
          </a:p>
          <a:p>
            <a:pPr>
              <a:buNone/>
            </a:pPr>
            <a:endParaRPr lang="en-US" sz="1700" dirty="0"/>
          </a:p>
        </p:txBody>
      </p:sp>
      <p:sp>
        <p:nvSpPr>
          <p:cNvPr id="3" name="Title 2"/>
          <p:cNvSpPr>
            <a:spLocks noGrp="1"/>
          </p:cNvSpPr>
          <p:nvPr>
            <p:ph type="title"/>
          </p:nvPr>
        </p:nvSpPr>
        <p:spPr/>
        <p:txBody>
          <a:bodyPr/>
          <a:lstStyle/>
          <a:p>
            <a:r>
              <a:rPr lang="en-US" sz="3700" b="1" dirty="0" err="1" smtClean="0"/>
              <a:t>Proceso</a:t>
            </a:r>
            <a:endParaRPr lang="en-US" sz="37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85000" lnSpcReduction="20000"/>
          </a:bodyPr>
          <a:lstStyle/>
          <a:p>
            <a:pPr>
              <a:buNone/>
            </a:pPr>
            <a:endParaRPr lang="es-ES" dirty="0" smtClean="0"/>
          </a:p>
          <a:p>
            <a:r>
              <a:rPr lang="en-GB" dirty="0" err="1" smtClean="0"/>
              <a:t>Establecer</a:t>
            </a:r>
            <a:r>
              <a:rPr lang="en-GB" dirty="0" smtClean="0"/>
              <a:t>  un </a:t>
            </a:r>
            <a:r>
              <a:rPr lang="es-ES" dirty="0" smtClean="0"/>
              <a:t>marco de referencia </a:t>
            </a:r>
            <a:r>
              <a:rPr lang="en-GB" dirty="0" err="1" smtClean="0"/>
              <a:t>para</a:t>
            </a:r>
            <a:r>
              <a:rPr lang="en-GB" dirty="0" smtClean="0"/>
              <a:t> “</a:t>
            </a:r>
            <a:r>
              <a:rPr lang="en-GB" dirty="0" err="1" smtClean="0"/>
              <a:t>desembalar</a:t>
            </a:r>
            <a:r>
              <a:rPr lang="en-GB" dirty="0" smtClean="0"/>
              <a:t>” Cancun.</a:t>
            </a:r>
          </a:p>
          <a:p>
            <a:pPr lvl="1"/>
            <a:r>
              <a:rPr lang="es-ES" dirty="0" smtClean="0"/>
              <a:t>Y </a:t>
            </a:r>
            <a:r>
              <a:rPr lang="es-ES" dirty="0" err="1" smtClean="0"/>
              <a:t>asi</a:t>
            </a:r>
            <a:r>
              <a:rPr lang="es-ES" dirty="0" smtClean="0"/>
              <a:t> apoyar a los países que elaboren sus estrategias nacionales de REDD+ en concordancia con las salvaguardias de la Convención Marco de Naciones Unidas sobre el Cambio Climático (CMNUCC).</a:t>
            </a:r>
          </a:p>
          <a:p>
            <a:pPr>
              <a:buNone/>
            </a:pPr>
            <a:endParaRPr lang="en-GB" dirty="0" smtClean="0"/>
          </a:p>
          <a:p>
            <a:r>
              <a:rPr lang="en-GB" dirty="0" err="1" smtClean="0"/>
              <a:t>Establecer</a:t>
            </a:r>
            <a:r>
              <a:rPr lang="en-GB" dirty="0" smtClean="0"/>
              <a:t> un m</a:t>
            </a:r>
            <a:r>
              <a:rPr lang="es-ES" dirty="0" smtClean="0"/>
              <a:t>arco rector para abordar las cuestiones sociales y ambientales en el Programa ONU-REDD.</a:t>
            </a:r>
          </a:p>
          <a:p>
            <a:endParaRPr lang="es-ES" dirty="0" smtClean="0"/>
          </a:p>
          <a:p>
            <a:r>
              <a:rPr lang="es-ES" dirty="0" smtClean="0"/>
              <a:t>Identificar posibles </a:t>
            </a:r>
            <a:r>
              <a:rPr lang="es-ES" i="1" dirty="0" smtClean="0"/>
              <a:t>oportunidades</a:t>
            </a:r>
            <a:r>
              <a:rPr lang="es-ES" dirty="0" smtClean="0"/>
              <a:t> y </a:t>
            </a:r>
            <a:r>
              <a:rPr lang="es-ES" i="1" dirty="0" smtClean="0"/>
              <a:t>riesgos</a:t>
            </a:r>
            <a:r>
              <a:rPr lang="es-ES" dirty="0" smtClean="0"/>
              <a:t> de REDD+ y que se tomen las precauciones necesarias para abordarlos. </a:t>
            </a:r>
          </a:p>
          <a:p>
            <a:endParaRPr lang="es-ES" dirty="0" smtClean="0"/>
          </a:p>
          <a:p>
            <a:r>
              <a:rPr lang="es-ES" dirty="0" smtClean="0"/>
              <a:t>Reflejar un enfoque basado en los derechos humanos.</a:t>
            </a:r>
          </a:p>
          <a:p>
            <a:endParaRPr lang="es-ES" dirty="0" smtClean="0"/>
          </a:p>
          <a:p>
            <a:r>
              <a:rPr lang="es-ES" dirty="0" smtClean="0"/>
              <a:t>Respetar las convenciones de las Naciones Unidas, los tratados y declaraciones.</a:t>
            </a:r>
          </a:p>
          <a:p>
            <a:endParaRPr lang="es-ES" dirty="0" smtClean="0"/>
          </a:p>
          <a:p>
            <a:endParaRPr lang="es-ES" dirty="0" smtClean="0"/>
          </a:p>
          <a:p>
            <a:endParaRPr lang="es-ES" dirty="0" smtClean="0"/>
          </a:p>
          <a:p>
            <a:pPr lvl="1">
              <a:buNone/>
            </a:pPr>
            <a:endParaRPr lang="es-ES" dirty="0" smtClean="0"/>
          </a:p>
          <a:p>
            <a:pPr>
              <a:buNone/>
            </a:pPr>
            <a:endParaRPr lang="es-ES" dirty="0" smtClean="0"/>
          </a:p>
          <a:p>
            <a:endParaRPr lang="en-US" dirty="0"/>
          </a:p>
        </p:txBody>
      </p:sp>
      <p:sp>
        <p:nvSpPr>
          <p:cNvPr id="5" name="Title 4"/>
          <p:cNvSpPr>
            <a:spLocks noGrp="1"/>
          </p:cNvSpPr>
          <p:nvPr>
            <p:ph type="title"/>
          </p:nvPr>
        </p:nvSpPr>
        <p:spPr/>
        <p:txBody>
          <a:bodyPr>
            <a:normAutofit/>
          </a:bodyPr>
          <a:lstStyle/>
          <a:p>
            <a:pPr algn="l"/>
            <a:r>
              <a:rPr lang="es-ES" sz="3700" b="1" dirty="0" smtClean="0"/>
              <a:t>		Objetivos</a:t>
            </a:r>
            <a:endParaRPr lang="en-US" sz="3700" b="1" dirty="0"/>
          </a:p>
        </p:txBody>
      </p:sp>
      <p:sp>
        <p:nvSpPr>
          <p:cNvPr id="4" name="Rectangle 3"/>
          <p:cNvSpPr/>
          <p:nvPr/>
        </p:nvSpPr>
        <p:spPr>
          <a:xfrm>
            <a:off x="762000" y="2362200"/>
            <a:ext cx="7772400" cy="646331"/>
          </a:xfrm>
          <a:prstGeom prst="rect">
            <a:avLst/>
          </a:prstGeom>
        </p:spPr>
        <p:txBody>
          <a:bodyPr wrap="square">
            <a:spAutoFit/>
          </a:bodyPr>
          <a:lstStyle/>
          <a:p>
            <a:pPr algn="ctr">
              <a:defRPr/>
            </a:pPr>
            <a:endParaRPr lang="es-ES" dirty="0"/>
          </a:p>
          <a:p>
            <a:pPr algn="ctr">
              <a:defRPr/>
            </a:pPr>
            <a:endParaRPr lang="es-E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600200"/>
          <a:ext cx="8991600" cy="5557438"/>
        </p:xfrm>
        <a:graphic>
          <a:graphicData uri="http://schemas.openxmlformats.org/drawingml/2006/table">
            <a:tbl>
              <a:tblPr firstRow="1" bandRow="1">
                <a:tableStyleId>{5C22544A-7EE6-4342-B048-85BDC9FD1C3A}</a:tableStyleId>
              </a:tblPr>
              <a:tblGrid>
                <a:gridCol w="4495800"/>
                <a:gridCol w="4495800"/>
              </a:tblGrid>
              <a:tr h="351011">
                <a:tc>
                  <a:txBody>
                    <a:bodyPr/>
                    <a:lstStyle/>
                    <a:p>
                      <a:endParaRPr lang="en-US" dirty="0"/>
                    </a:p>
                  </a:txBody>
                  <a:tcPr/>
                </a:tc>
                <a:tc>
                  <a:txBody>
                    <a:bodyPr/>
                    <a:lstStyle/>
                    <a:p>
                      <a:endParaRPr lang="en-US" dirty="0"/>
                    </a:p>
                  </a:txBody>
                  <a:tcPr/>
                </a:tc>
              </a:tr>
              <a:tr h="2427830">
                <a:tc>
                  <a:txBody>
                    <a:bodyPr/>
                    <a:lstStyle/>
                    <a:p>
                      <a:r>
                        <a:rPr lang="es-ES" sz="1600" b="1" kern="1200" baseline="0" dirty="0" smtClean="0">
                          <a:solidFill>
                            <a:schemeClr val="tx1"/>
                          </a:solidFill>
                          <a:latin typeface="+mn-lt"/>
                          <a:ea typeface="+mn-ea"/>
                          <a:cs typeface="+mn-cs"/>
                        </a:rPr>
                        <a:t>Principio 1 –</a:t>
                      </a:r>
                      <a:r>
                        <a:rPr lang="es-ES" sz="1600" b="1" i="1" kern="1200" baseline="0" dirty="0" smtClean="0">
                          <a:solidFill>
                            <a:schemeClr val="tx1"/>
                          </a:solidFill>
                          <a:latin typeface="+mn-lt"/>
                          <a:ea typeface="+mn-ea"/>
                          <a:cs typeface="+mn-cs"/>
                        </a:rPr>
                        <a:t> Aplicar normas de gobernabilidad democrática, como se ven reflejadas en los compromisos nacionales y Acuerdos Multilaterales </a:t>
                      </a:r>
                      <a:endParaRPr lang="en-US" sz="1600" dirty="0"/>
                    </a:p>
                  </a:txBody>
                  <a:tcPr/>
                </a:tc>
                <a:tc>
                  <a:txBody>
                    <a:bodyPr/>
                    <a:lstStyle/>
                    <a:p>
                      <a:r>
                        <a:rPr lang="es-ES" sz="1600" kern="1200" baseline="0" dirty="0" smtClean="0">
                          <a:solidFill>
                            <a:schemeClr val="tx1"/>
                          </a:solidFill>
                          <a:latin typeface="+mn-lt"/>
                          <a:ea typeface="+mn-ea"/>
                          <a:cs typeface="+mn-cs"/>
                        </a:rPr>
                        <a:t>2 (b) La transparencia y eficacia de las estructuras de gobernanza forestal nacional,</a:t>
                      </a:r>
                    </a:p>
                    <a:p>
                      <a:r>
                        <a:rPr lang="es-ES" sz="1600" kern="1200" baseline="0" dirty="0" smtClean="0">
                          <a:solidFill>
                            <a:schemeClr val="tx1"/>
                          </a:solidFill>
                          <a:latin typeface="+mn-lt"/>
                          <a:ea typeface="+mn-ea"/>
                          <a:cs typeface="+mn-cs"/>
                        </a:rPr>
                        <a:t>teniendo en cuenta la legislación y la soberanía nacionales;</a:t>
                      </a:r>
                    </a:p>
                    <a:p>
                      <a:endParaRPr lang="es-ES" sz="1600" kern="1200" baseline="0" dirty="0" smtClean="0">
                        <a:solidFill>
                          <a:schemeClr val="tx1"/>
                        </a:solidFill>
                        <a:latin typeface="+mn-lt"/>
                        <a:ea typeface="+mn-ea"/>
                        <a:cs typeface="+mn-cs"/>
                      </a:endParaRPr>
                    </a:p>
                    <a:p>
                      <a:r>
                        <a:rPr lang="es-ES" sz="1600" kern="1200" baseline="0" dirty="0" smtClean="0">
                          <a:solidFill>
                            <a:schemeClr val="tx1"/>
                          </a:solidFill>
                          <a:latin typeface="+mn-lt"/>
                          <a:ea typeface="+mn-ea"/>
                          <a:cs typeface="+mn-cs"/>
                        </a:rPr>
                        <a:t>2 (d) La participación plena y efectiva de los interesados, en particular los pueblos</a:t>
                      </a:r>
                    </a:p>
                    <a:p>
                      <a:r>
                        <a:rPr lang="es-ES" sz="1600" kern="1200" baseline="0" dirty="0" smtClean="0">
                          <a:solidFill>
                            <a:schemeClr val="tx1"/>
                          </a:solidFill>
                          <a:latin typeface="+mn-lt"/>
                          <a:ea typeface="+mn-ea"/>
                          <a:cs typeface="+mn-cs"/>
                        </a:rPr>
                        <a:t>indígenas y las comunidades locales, en las medidas mencionadas en los párrafos 70 y 72 </a:t>
                      </a:r>
                      <a:r>
                        <a:rPr lang="en-US" sz="1600" kern="1200" baseline="0" dirty="0" smtClean="0">
                          <a:solidFill>
                            <a:schemeClr val="tx1"/>
                          </a:solidFill>
                          <a:latin typeface="+mn-lt"/>
                          <a:ea typeface="+mn-ea"/>
                          <a:cs typeface="+mn-cs"/>
                        </a:rPr>
                        <a:t>de la </a:t>
                      </a:r>
                      <a:r>
                        <a:rPr lang="en-US" sz="1600" kern="1200" baseline="0" dirty="0" err="1" smtClean="0">
                          <a:solidFill>
                            <a:schemeClr val="tx1"/>
                          </a:solidFill>
                          <a:latin typeface="+mn-lt"/>
                          <a:ea typeface="+mn-ea"/>
                          <a:cs typeface="+mn-cs"/>
                        </a:rPr>
                        <a:t>presente</a:t>
                      </a:r>
                      <a:r>
                        <a:rPr lang="en-US" sz="1600" kern="1200" baseline="0" dirty="0" smtClean="0">
                          <a:solidFill>
                            <a:schemeClr val="tx1"/>
                          </a:solidFill>
                          <a:latin typeface="+mn-lt"/>
                          <a:ea typeface="+mn-ea"/>
                          <a:cs typeface="+mn-cs"/>
                        </a:rPr>
                        <a:t> </a:t>
                      </a:r>
                      <a:r>
                        <a:rPr lang="en-US" sz="1600" kern="1200" baseline="0" dirty="0" err="1" smtClean="0">
                          <a:solidFill>
                            <a:schemeClr val="tx1"/>
                          </a:solidFill>
                          <a:latin typeface="+mn-lt"/>
                          <a:ea typeface="+mn-ea"/>
                          <a:cs typeface="+mn-cs"/>
                        </a:rPr>
                        <a:t>decisión</a:t>
                      </a:r>
                      <a:r>
                        <a:rPr lang="en-US" sz="1600" kern="1200" baseline="0" dirty="0" smtClean="0">
                          <a:solidFill>
                            <a:schemeClr val="tx1"/>
                          </a:solidFill>
                          <a:latin typeface="+mn-lt"/>
                          <a:ea typeface="+mn-ea"/>
                          <a:cs typeface="+mn-cs"/>
                        </a:rPr>
                        <a:t>;</a:t>
                      </a:r>
                    </a:p>
                  </a:txBody>
                  <a:tcPr/>
                </a:tc>
              </a:tr>
              <a:tr h="266183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600" b="1" kern="1200" baseline="0" dirty="0" smtClean="0">
                          <a:solidFill>
                            <a:schemeClr val="tx1"/>
                          </a:solidFill>
                          <a:latin typeface="+mn-lt"/>
                          <a:ea typeface="+mn-ea"/>
                          <a:cs typeface="+mn-cs"/>
                        </a:rPr>
                        <a:t>Principio 2 – Respetar y proteger los derechos de las partes interesadas de conformidad con las obligaciones internacionales. 	</a:t>
                      </a:r>
                    </a:p>
                    <a:p>
                      <a:endParaRPr lang="en-US" dirty="0"/>
                    </a:p>
                  </a:txBody>
                  <a:tcPr/>
                </a:tc>
                <a:tc>
                  <a:txBody>
                    <a:bodyPr/>
                    <a:lstStyle/>
                    <a:p>
                      <a:r>
                        <a:rPr lang="es-ES" sz="1600" kern="1200" baseline="0" dirty="0" smtClean="0">
                          <a:solidFill>
                            <a:schemeClr val="tx1"/>
                          </a:solidFill>
                          <a:latin typeface="+mn-lt"/>
                          <a:ea typeface="+mn-ea"/>
                          <a:cs typeface="+mn-cs"/>
                        </a:rPr>
                        <a:t>2 (c) El respeto de los conocimientos y los derechos de los pueblos indígenas y los</a:t>
                      </a:r>
                    </a:p>
                    <a:p>
                      <a:r>
                        <a:rPr lang="es-ES" sz="1600" kern="1200" baseline="0" dirty="0" smtClean="0">
                          <a:solidFill>
                            <a:schemeClr val="tx1"/>
                          </a:solidFill>
                          <a:latin typeface="+mn-lt"/>
                          <a:ea typeface="+mn-ea"/>
                          <a:cs typeface="+mn-cs"/>
                        </a:rPr>
                        <a:t>miembros de las comunidades locales, tomando en consideración las obligaciones</a:t>
                      </a:r>
                    </a:p>
                    <a:p>
                      <a:r>
                        <a:rPr lang="es-ES" sz="1600" kern="1200" baseline="0" dirty="0" smtClean="0">
                          <a:solidFill>
                            <a:schemeClr val="tx1"/>
                          </a:solidFill>
                          <a:latin typeface="+mn-lt"/>
                          <a:ea typeface="+mn-ea"/>
                          <a:cs typeface="+mn-cs"/>
                        </a:rPr>
                        <a:t>internacionales pertinentes y las circunstancias y la legislación nacionales, y teniendo presente que la Asamblea General de las Naciones Unidas ha aprobado la Declaración de las Naciones Unidas sobre los derechos de los pueblos indígenas;</a:t>
                      </a:r>
                      <a:endParaRPr lang="en-US" sz="1600" dirty="0" smtClean="0"/>
                    </a:p>
                    <a:p>
                      <a:endParaRPr lang="en-US" sz="1600" dirty="0"/>
                    </a:p>
                  </a:txBody>
                  <a:tcPr/>
                </a:tc>
              </a:tr>
            </a:tbl>
          </a:graphicData>
        </a:graphic>
      </p:graphicFrame>
      <p:sp>
        <p:nvSpPr>
          <p:cNvPr id="3" name="Title 2"/>
          <p:cNvSpPr>
            <a:spLocks noGrp="1"/>
          </p:cNvSpPr>
          <p:nvPr>
            <p:ph type="title"/>
          </p:nvPr>
        </p:nvSpPr>
        <p:spPr>
          <a:xfrm>
            <a:off x="2445745" y="609600"/>
            <a:ext cx="6544019" cy="1053946"/>
          </a:xfrm>
        </p:spPr>
        <p:txBody>
          <a:bodyPr>
            <a:normAutofit fontScale="90000"/>
          </a:bodyPr>
          <a:lstStyle/>
          <a:p>
            <a:r>
              <a:rPr lang="en-US" b="1" dirty="0" smtClean="0"/>
              <a:t>PCSA y </a:t>
            </a:r>
            <a:r>
              <a:rPr lang="en-US" b="1" dirty="0" err="1" smtClean="0"/>
              <a:t>secciónes</a:t>
            </a:r>
            <a:r>
              <a:rPr lang="en-US" b="1" dirty="0" smtClean="0"/>
              <a:t> </a:t>
            </a:r>
            <a:r>
              <a:rPr lang="en-US" b="1" dirty="0" err="1" smtClean="0"/>
              <a:t>pertinentes</a:t>
            </a:r>
            <a:r>
              <a:rPr lang="en-US" b="1" dirty="0" smtClean="0"/>
              <a:t> de los </a:t>
            </a:r>
            <a:r>
              <a:rPr lang="en-US" b="1" dirty="0" err="1" smtClean="0"/>
              <a:t>Acuerdos</a:t>
            </a:r>
            <a:r>
              <a:rPr lang="en-US" b="1" dirty="0" smtClean="0"/>
              <a:t> de </a:t>
            </a:r>
            <a:r>
              <a:rPr lang="en-US" b="1" dirty="0" err="1" smtClean="0"/>
              <a:t>Cancún</a:t>
            </a:r>
            <a:r>
              <a:rPr lang="en-US" b="1" dirty="0" smtClean="0"/>
              <a:t>  </a:t>
            </a:r>
            <a:br>
              <a:rPr lang="en-US" b="1" dirty="0" smtClean="0"/>
            </a:b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52600"/>
            <a:ext cx="8696356" cy="4800600"/>
          </a:xfrm>
        </p:spPr>
        <p:txBody>
          <a:bodyPr>
            <a:noAutofit/>
          </a:bodyPr>
          <a:lstStyle/>
          <a:p>
            <a:r>
              <a:rPr lang="es-ES" sz="1500" dirty="0" smtClean="0"/>
              <a:t>Puede </a:t>
            </a:r>
            <a:r>
              <a:rPr lang="es-ES" sz="1500" i="1" dirty="0" smtClean="0"/>
              <a:t>ayudar a poner en práctica </a:t>
            </a:r>
            <a:r>
              <a:rPr lang="es-ES" sz="1500" dirty="0" smtClean="0"/>
              <a:t>y </a:t>
            </a:r>
            <a:r>
              <a:rPr lang="es-ES" sz="1500" i="1" dirty="0" smtClean="0"/>
              <a:t>elaborar</a:t>
            </a:r>
            <a:r>
              <a:rPr lang="es-ES" sz="1500" dirty="0" smtClean="0"/>
              <a:t> los conceptos recogidos en los PCSA. </a:t>
            </a:r>
          </a:p>
          <a:p>
            <a:pPr lvl="0">
              <a:buNone/>
            </a:pPr>
            <a:endParaRPr lang="es-ES" sz="1500" dirty="0" smtClean="0"/>
          </a:p>
          <a:p>
            <a:r>
              <a:rPr lang="es-ES" sz="1500" dirty="0" smtClean="0"/>
              <a:t>La Herramienta de Beneficios y Riesgos (</a:t>
            </a:r>
            <a:r>
              <a:rPr lang="es-ES" sz="1500" dirty="0" err="1" smtClean="0"/>
              <a:t>BeRT</a:t>
            </a:r>
            <a:r>
              <a:rPr lang="es-ES" sz="1500" dirty="0" smtClean="0"/>
              <a:t>), ofrece más detalles específicos sobre los tipos de </a:t>
            </a:r>
            <a:r>
              <a:rPr lang="es-ES" sz="1500" i="1" dirty="0" smtClean="0"/>
              <a:t>preguntas</a:t>
            </a:r>
            <a:r>
              <a:rPr lang="es-ES" sz="1500" dirty="0" smtClean="0"/>
              <a:t> que los países necesitan saber contestar en el diseño de sus sistemas de salvaguardias nacionales. Elabora una serie de preguntas correspondientes a cada criterio para ayudar en la identificación de cuestiones que deben abordarse.</a:t>
            </a:r>
            <a:br>
              <a:rPr lang="es-ES" sz="1500" dirty="0" smtClean="0"/>
            </a:br>
            <a:endParaRPr lang="es-ES" sz="1500" dirty="0" smtClean="0"/>
          </a:p>
          <a:p>
            <a:r>
              <a:rPr lang="es-ES" sz="1500" dirty="0" err="1" smtClean="0"/>
              <a:t>BeRT</a:t>
            </a:r>
            <a:r>
              <a:rPr lang="es-ES" sz="1500" dirty="0" smtClean="0"/>
              <a:t> sirve para aplicar la PCSA; ofrece opciones para la gestión de los </a:t>
            </a:r>
            <a:r>
              <a:rPr lang="es-ES" sz="1500" i="1" dirty="0" smtClean="0"/>
              <a:t>riesgos</a:t>
            </a:r>
            <a:r>
              <a:rPr lang="es-ES" sz="1500" dirty="0" smtClean="0"/>
              <a:t> identificados y asimismo para obtener resultados positivos con el fin de lograr </a:t>
            </a:r>
            <a:r>
              <a:rPr lang="es-ES" sz="1500" i="1" dirty="0" smtClean="0"/>
              <a:t>múltiples beneficios</a:t>
            </a:r>
            <a:r>
              <a:rPr lang="es-ES" sz="1500" dirty="0" smtClean="0"/>
              <a:t>. </a:t>
            </a:r>
          </a:p>
          <a:p>
            <a:endParaRPr lang="es-ES" sz="1500" dirty="0" smtClean="0"/>
          </a:p>
          <a:p>
            <a:pPr lvl="0"/>
            <a:r>
              <a:rPr lang="es-ES" sz="1500" dirty="0" smtClean="0"/>
              <a:t>Para identificar los asuntos que deberán abordarse en los programas apoyados por ONU-REDD. </a:t>
            </a:r>
          </a:p>
          <a:p>
            <a:pPr lvl="0"/>
            <a:endParaRPr lang="es-ES" sz="1500" dirty="0" smtClean="0"/>
          </a:p>
          <a:p>
            <a:pPr lvl="0"/>
            <a:r>
              <a:rPr lang="es-ES" sz="1500" dirty="0" smtClean="0"/>
              <a:t>Para generar una relación concreta entre los Principios y Criterios, los Acuerdos Multilaterales pertinentes (expuestos anteriormente), y las políticas y guías operacionales de ONU-REDD sobre asuntos específicos.</a:t>
            </a:r>
          </a:p>
          <a:p>
            <a:pPr lvl="0">
              <a:buNone/>
            </a:pPr>
            <a:endParaRPr lang="es-ES" sz="1500" i="1" dirty="0" smtClean="0">
              <a:solidFill>
                <a:srgbClr val="FF0000"/>
              </a:solidFill>
            </a:endParaRPr>
          </a:p>
          <a:p>
            <a:pPr lvl="0"/>
            <a:r>
              <a:rPr lang="es-ES" sz="1500" i="1" dirty="0" smtClean="0"/>
              <a:t>Actualmente en proceso de revisión:</a:t>
            </a:r>
          </a:p>
          <a:p>
            <a:pPr lvl="0">
              <a:buFontTx/>
              <a:buChar char="-"/>
            </a:pPr>
            <a:r>
              <a:rPr lang="es-ES" sz="1500" i="1" dirty="0" smtClean="0"/>
              <a:t>Para simplificación de la herramienta</a:t>
            </a:r>
          </a:p>
          <a:p>
            <a:pPr lvl="0">
              <a:buFontTx/>
              <a:buChar char="-"/>
            </a:pPr>
            <a:r>
              <a:rPr lang="es-ES" sz="1500" i="1" dirty="0" smtClean="0"/>
              <a:t>Para definir cómo se aplica y por quién</a:t>
            </a:r>
          </a:p>
        </p:txBody>
      </p:sp>
      <p:sp>
        <p:nvSpPr>
          <p:cNvPr id="5" name="Title 4"/>
          <p:cNvSpPr>
            <a:spLocks noGrp="1"/>
          </p:cNvSpPr>
          <p:nvPr>
            <p:ph type="title"/>
          </p:nvPr>
        </p:nvSpPr>
        <p:spPr>
          <a:xfrm>
            <a:off x="2445745" y="132201"/>
            <a:ext cx="6544019" cy="1848999"/>
          </a:xfrm>
        </p:spPr>
        <p:txBody>
          <a:bodyPr>
            <a:normAutofit/>
          </a:bodyPr>
          <a:lstStyle/>
          <a:p>
            <a:r>
              <a:rPr lang="es-ES" sz="3600" b="1" dirty="0" smtClean="0"/>
              <a:t>¿Qué es La Herramienta de Beneficios y Riesgos (</a:t>
            </a:r>
            <a:r>
              <a:rPr lang="en-US" sz="3600" b="1" dirty="0" err="1" smtClean="0"/>
              <a:t>BeRT</a:t>
            </a:r>
            <a:r>
              <a:rPr lang="en-US" sz="3600" b="1" dirty="0" smtClean="0"/>
              <a:t>)?</a:t>
            </a:r>
            <a:endParaRPr lang="en-US" sz="36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err="1" smtClean="0"/>
              <a:t>Estructura</a:t>
            </a:r>
            <a:r>
              <a:rPr lang="en-US" b="1" dirty="0" smtClean="0"/>
              <a:t> </a:t>
            </a:r>
            <a:r>
              <a:rPr lang="en-US" b="1" dirty="0" err="1" smtClean="0"/>
              <a:t>BeRT</a:t>
            </a:r>
            <a:endParaRPr lang="en-US" b="1" dirty="0"/>
          </a:p>
        </p:txBody>
      </p:sp>
      <p:pic>
        <p:nvPicPr>
          <p:cNvPr id="5" name="Picture 4"/>
          <p:cNvPicPr>
            <a:picLocks noChangeAspect="1"/>
          </p:cNvPicPr>
          <p:nvPr/>
        </p:nvPicPr>
        <p:blipFill>
          <a:blip r:embed="rId3" cstate="print"/>
          <a:stretch>
            <a:fillRect/>
          </a:stretch>
        </p:blipFill>
        <p:spPr>
          <a:xfrm>
            <a:off x="0" y="1851025"/>
            <a:ext cx="9144000" cy="4126871"/>
          </a:xfrm>
          <a:prstGeom prst="rect">
            <a:avLst/>
          </a:prstGeom>
        </p:spPr>
      </p:pic>
    </p:spTree>
    <p:extLst>
      <p:ext uri="{BB962C8B-B14F-4D97-AF65-F5344CB8AC3E}">
        <p14:creationId xmlns="" xmlns:p14="http://schemas.microsoft.com/office/powerpoint/2010/main" val="29774569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endParaRPr lang="es-ES" dirty="0" smtClean="0"/>
          </a:p>
          <a:p>
            <a:r>
              <a:rPr lang="es-ES" dirty="0" smtClean="0"/>
              <a:t>Los PCSA pueden ayudar a los países a cumplir con los requerimientos de Cancún en el contexto de su propia situación nacional y definir su propio sistema de salvaguardias. </a:t>
            </a:r>
          </a:p>
          <a:p>
            <a:pPr>
              <a:buNone/>
            </a:pPr>
            <a:endParaRPr lang="es-ES" dirty="0" smtClean="0"/>
          </a:p>
          <a:p>
            <a:pPr marL="342900" lvl="1" indent="-342900">
              <a:buFont typeface="Arial" pitchFamily="34" charset="0"/>
              <a:buChar char="•"/>
            </a:pPr>
            <a:r>
              <a:rPr lang="es-ES" sz="3100" dirty="0" smtClean="0"/>
              <a:t>Pueden servir de punto de partida para las discusiones entre las partes implicadas  con el fin de identificar y priorizar las cuestiones de gobernabilidad de mayor importancia para REDD+ en un contexto nacional determinado.</a:t>
            </a:r>
            <a:endParaRPr lang="en-US" sz="3100" dirty="0" smtClean="0"/>
          </a:p>
          <a:p>
            <a:pPr>
              <a:buNone/>
            </a:pPr>
            <a:endParaRPr lang="es-ES" dirty="0" smtClean="0"/>
          </a:p>
          <a:p>
            <a:r>
              <a:rPr lang="es-ES" dirty="0" smtClean="0"/>
              <a:t>También existe la necesidad de crear un proceso para identificar los indicadores, las metodologías de medición y presentación de informes para obtener información sobre las salvaguardias. </a:t>
            </a:r>
          </a:p>
          <a:p>
            <a:pPr>
              <a:buNone/>
            </a:pPr>
            <a:endParaRPr lang="es-ES" dirty="0" smtClean="0"/>
          </a:p>
          <a:p>
            <a:pPr lvl="1">
              <a:buFont typeface="Wingdings" pitchFamily="2" charset="2"/>
              <a:buChar char="Ø"/>
            </a:pPr>
            <a:r>
              <a:rPr lang="es-ES" dirty="0" smtClean="0"/>
              <a:t>Las preguntas dentro de la Herramienta de Beneficios y Riesgos (</a:t>
            </a:r>
            <a:r>
              <a:rPr lang="es-ES" dirty="0" err="1" smtClean="0"/>
              <a:t>BeRT</a:t>
            </a:r>
            <a:r>
              <a:rPr lang="es-ES" dirty="0" smtClean="0"/>
              <a:t>) posiblemente podrían ser utilizadas como una base para formular los indicadores y las que definen qué medir.</a:t>
            </a:r>
          </a:p>
          <a:p>
            <a:pPr>
              <a:buNone/>
            </a:pPr>
            <a:endParaRPr lang="es-ES" sz="1800" dirty="0" smtClean="0"/>
          </a:p>
          <a:p>
            <a:endParaRPr lang="en-US" dirty="0"/>
          </a:p>
        </p:txBody>
      </p:sp>
      <p:sp>
        <p:nvSpPr>
          <p:cNvPr id="3" name="Title 2"/>
          <p:cNvSpPr>
            <a:spLocks noGrp="1"/>
          </p:cNvSpPr>
          <p:nvPr>
            <p:ph type="title"/>
          </p:nvPr>
        </p:nvSpPr>
        <p:spPr>
          <a:xfrm>
            <a:off x="2743200" y="304800"/>
            <a:ext cx="6246565" cy="2209800"/>
          </a:xfrm>
        </p:spPr>
        <p:txBody>
          <a:bodyPr>
            <a:normAutofit fontScale="90000"/>
          </a:bodyPr>
          <a:lstStyle/>
          <a:p>
            <a:pPr algn="l"/>
            <a:r>
              <a:rPr lang="es-ES" sz="4100" b="1" dirty="0" smtClean="0"/>
              <a:t>¿Cómo los PCSA/</a:t>
            </a:r>
            <a:r>
              <a:rPr lang="es-ES" sz="4100" b="1" dirty="0" err="1" smtClean="0"/>
              <a:t>BeRT</a:t>
            </a:r>
            <a:r>
              <a:rPr lang="es-ES" sz="4100" b="1" dirty="0" smtClean="0"/>
              <a:t> se utilizarán para desarrollar un SIS?</a:t>
            </a:r>
            <a:r>
              <a:rPr lang="es-ES" b="1" dirty="0" smtClean="0"/>
              <a:t/>
            </a:r>
            <a:br>
              <a:rPr lang="es-ES" b="1" dirty="0" smtClean="0"/>
            </a:b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5750" y="1882775"/>
            <a:ext cx="8607425" cy="4283075"/>
          </a:xfrm>
        </p:spPr>
        <p:txBody>
          <a:bodyPr>
            <a:noAutofit/>
          </a:bodyPr>
          <a:lstStyle/>
          <a:p>
            <a:pPr eaLnBrk="1" hangingPunct="1">
              <a:defRPr/>
            </a:pPr>
            <a:r>
              <a:rPr lang="es-PA" sz="2800" dirty="0" smtClean="0"/>
              <a:t>Los Acuerdos de Cancún: requerimiento de los SIS y especifican las salvaguardias</a:t>
            </a:r>
          </a:p>
          <a:p>
            <a:pPr eaLnBrk="1" hangingPunct="1">
              <a:defRPr/>
            </a:pPr>
            <a:r>
              <a:rPr lang="es-PA" sz="2800" dirty="0" smtClean="0"/>
              <a:t>Reunión Grupo de Expertos (UNFCCC) sobre SIS (Panamá, 2011)</a:t>
            </a:r>
          </a:p>
          <a:p>
            <a:pPr eaLnBrk="1" hangingPunct="1">
              <a:defRPr/>
            </a:pPr>
            <a:r>
              <a:rPr lang="es-PA" sz="2800" dirty="0" smtClean="0"/>
              <a:t>Decisión 12/CP.17, </a:t>
            </a:r>
            <a:r>
              <a:rPr lang="es-PA" sz="2800" dirty="0" err="1" smtClean="0"/>
              <a:t>Durban</a:t>
            </a:r>
            <a:endParaRPr lang="es-PA" sz="2800" dirty="0" smtClean="0"/>
          </a:p>
          <a:p>
            <a:pPr eaLnBrk="1" hangingPunct="1">
              <a:defRPr/>
            </a:pPr>
            <a:r>
              <a:rPr lang="es-PA" sz="2800" dirty="0" smtClean="0"/>
              <a:t>Algunos temas sobre los que reflexionar</a:t>
            </a:r>
          </a:p>
          <a:p>
            <a:pPr eaLnBrk="1" hangingPunct="1">
              <a:defRPr/>
            </a:pPr>
            <a:endParaRPr lang="es-PA" sz="2800" dirty="0" smtClean="0"/>
          </a:p>
        </p:txBody>
      </p:sp>
      <p:sp>
        <p:nvSpPr>
          <p:cNvPr id="14339" name="Title 2"/>
          <p:cNvSpPr>
            <a:spLocks noGrp="1"/>
          </p:cNvSpPr>
          <p:nvPr>
            <p:ph type="title"/>
          </p:nvPr>
        </p:nvSpPr>
        <p:spPr>
          <a:xfrm>
            <a:off x="2446338" y="131763"/>
            <a:ext cx="6543675" cy="1531937"/>
          </a:xfrm>
        </p:spPr>
        <p:txBody>
          <a:bodyPr>
            <a:normAutofit/>
          </a:bodyPr>
          <a:lstStyle/>
          <a:p>
            <a:pPr eaLnBrk="1" hangingPunct="1">
              <a:defRPr/>
            </a:pPr>
            <a:r>
              <a:rPr lang="en-GB" sz="3600" dirty="0" err="1" smtClean="0">
                <a:solidFill>
                  <a:schemeClr val="tx1">
                    <a:lumMod val="65000"/>
                    <a:lumOff val="35000"/>
                  </a:schemeClr>
                </a:solidFill>
              </a:rPr>
              <a:t>Indice</a:t>
            </a:r>
            <a:endParaRPr lang="en-GB" sz="3600" dirty="0" smtClean="0">
              <a:solidFill>
                <a:schemeClr val="tx1">
                  <a:lumMod val="65000"/>
                  <a:lumOff val="3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857364"/>
            <a:ext cx="8715436" cy="4848236"/>
          </a:xfrm>
        </p:spPr>
        <p:txBody>
          <a:bodyPr>
            <a:normAutofit fontScale="92500"/>
          </a:bodyPr>
          <a:lstStyle/>
          <a:p>
            <a:endParaRPr lang="en-US" dirty="0" smtClean="0"/>
          </a:p>
          <a:p>
            <a:r>
              <a:rPr lang="es-ES" dirty="0" smtClean="0"/>
              <a:t>Adaptar aún más la herramienta </a:t>
            </a:r>
            <a:r>
              <a:rPr lang="es-ES" dirty="0" err="1" smtClean="0"/>
              <a:t>BeRT</a:t>
            </a:r>
            <a:r>
              <a:rPr lang="es-ES" dirty="0" smtClean="0"/>
              <a:t> y desarrollar otras herramientas que respalden los PCSA, en la medida que sea necesario. </a:t>
            </a:r>
          </a:p>
          <a:p>
            <a:pPr>
              <a:buNone/>
            </a:pPr>
            <a:endParaRPr lang="es-ES" dirty="0" smtClean="0"/>
          </a:p>
          <a:p>
            <a:r>
              <a:rPr lang="es-ES" dirty="0" smtClean="0"/>
              <a:t>Poner a prueba los PCSA y la herramienta </a:t>
            </a:r>
            <a:r>
              <a:rPr lang="es-ES" dirty="0" err="1" smtClean="0"/>
              <a:t>BeRT</a:t>
            </a:r>
            <a:r>
              <a:rPr lang="es-ES" dirty="0" smtClean="0"/>
              <a:t> para distintas aplicaciones (desarrollo de programas, seguimiento y evaluación, etc.).</a:t>
            </a:r>
          </a:p>
          <a:p>
            <a:endParaRPr lang="en-US" dirty="0" smtClean="0"/>
          </a:p>
          <a:p>
            <a:r>
              <a:rPr lang="es-ES" dirty="0" smtClean="0"/>
              <a:t>Seguir trabajando en el establecimiento de vínculos formales con el FCPF y REDD+ SES.</a:t>
            </a:r>
          </a:p>
          <a:p>
            <a:pPr>
              <a:buNone/>
            </a:pPr>
            <a:endParaRPr lang="es-ES" dirty="0" smtClean="0"/>
          </a:p>
          <a:p>
            <a:r>
              <a:rPr lang="es-ES" dirty="0" smtClean="0"/>
              <a:t>Se informará sobre el progreso alcanzado en la Novena Reunión de la Junta Normativa del Programa ONU-REDD.</a:t>
            </a:r>
            <a:endParaRPr lang="en-US" dirty="0"/>
          </a:p>
        </p:txBody>
      </p:sp>
      <p:sp>
        <p:nvSpPr>
          <p:cNvPr id="4" name="Title 3"/>
          <p:cNvSpPr>
            <a:spLocks noGrp="1"/>
          </p:cNvSpPr>
          <p:nvPr>
            <p:ph type="title"/>
          </p:nvPr>
        </p:nvSpPr>
        <p:spPr>
          <a:xfrm>
            <a:off x="2445745" y="132201"/>
            <a:ext cx="6544019" cy="1848999"/>
          </a:xfrm>
        </p:spPr>
        <p:txBody>
          <a:bodyPr/>
          <a:lstStyle/>
          <a:p>
            <a:r>
              <a:rPr lang="en-US" b="1" dirty="0" smtClean="0"/>
              <a:t>Los </a:t>
            </a:r>
            <a:r>
              <a:rPr lang="en-US" b="1" dirty="0" err="1" smtClean="0"/>
              <a:t>próximos</a:t>
            </a:r>
            <a:r>
              <a:rPr lang="en-US" b="1" dirty="0" smtClean="0"/>
              <a:t> </a:t>
            </a:r>
            <a:r>
              <a:rPr lang="en-US" b="1" dirty="0" err="1" smtClean="0"/>
              <a:t>pasos</a:t>
            </a:r>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000" dirty="0" smtClean="0"/>
          </a:p>
          <a:p>
            <a:r>
              <a:rPr lang="en-US" sz="2000" b="1" dirty="0" smtClean="0"/>
              <a:t>Para </a:t>
            </a:r>
            <a:r>
              <a:rPr lang="en-US" sz="2000" b="1" dirty="0" err="1" smtClean="0"/>
              <a:t>ver</a:t>
            </a:r>
            <a:r>
              <a:rPr lang="en-US" sz="2000" b="1" dirty="0" smtClean="0"/>
              <a:t> los </a:t>
            </a:r>
            <a:r>
              <a:rPr lang="en-US" sz="2000" b="1" dirty="0" err="1" smtClean="0"/>
              <a:t>Principios</a:t>
            </a:r>
            <a:r>
              <a:rPr lang="en-US" sz="2000" b="1" dirty="0" smtClean="0"/>
              <a:t> y </a:t>
            </a:r>
            <a:r>
              <a:rPr lang="en-US" sz="2000" b="1" dirty="0" err="1" smtClean="0"/>
              <a:t>Criterias</a:t>
            </a:r>
            <a:r>
              <a:rPr lang="en-US" sz="2000" b="1" dirty="0" smtClean="0"/>
              <a:t>: </a:t>
            </a:r>
            <a:r>
              <a:rPr lang="en-US" sz="2000" dirty="0" smtClean="0">
                <a:hlinkClick r:id="rId3"/>
              </a:rPr>
              <a:t>http://www.unredd.net/~unredd/index.php?option=com_docman&amp;task=doc_download&amp;gid=6981&amp;Itemid=53</a:t>
            </a:r>
            <a:endParaRPr lang="en-US" sz="2000" dirty="0" smtClean="0"/>
          </a:p>
          <a:p>
            <a:pPr>
              <a:buNone/>
            </a:pPr>
            <a:endParaRPr lang="en-US" sz="2000" b="1" dirty="0"/>
          </a:p>
          <a:p>
            <a:r>
              <a:rPr lang="es-ES" sz="2000" b="1" dirty="0" smtClean="0"/>
              <a:t>PCSA, </a:t>
            </a:r>
            <a:r>
              <a:rPr lang="en-US" sz="2000" b="1" dirty="0" err="1" smtClean="0"/>
              <a:t>documento</a:t>
            </a:r>
            <a:r>
              <a:rPr lang="en-US" sz="2000" b="1" dirty="0" smtClean="0"/>
              <a:t> de </a:t>
            </a:r>
            <a:r>
              <a:rPr lang="en-US" sz="2000" b="1" dirty="0" err="1" smtClean="0"/>
              <a:t>apoyo</a:t>
            </a:r>
            <a:r>
              <a:rPr lang="en-US" sz="2000" b="1" dirty="0" smtClean="0"/>
              <a:t>: </a:t>
            </a:r>
            <a:r>
              <a:rPr lang="en-US" sz="2000" dirty="0" smtClean="0">
                <a:hlinkClick r:id="rId4"/>
              </a:rPr>
              <a:t>http://www.unredd.net/~unredd/index.php?option=com_docman&amp;task=doc_download&amp;gid=6806&amp;Itemid=53</a:t>
            </a:r>
            <a:endParaRPr lang="en-US" sz="2000" dirty="0" smtClean="0"/>
          </a:p>
          <a:p>
            <a:endParaRPr lang="en-US" dirty="0" smtClean="0"/>
          </a:p>
          <a:p>
            <a:endParaRPr lang="en-US" dirty="0"/>
          </a:p>
        </p:txBody>
      </p:sp>
      <p:sp>
        <p:nvSpPr>
          <p:cNvPr id="4" name="Title 3"/>
          <p:cNvSpPr>
            <a:spLocks noGrp="1"/>
          </p:cNvSpPr>
          <p:nvPr>
            <p:ph type="title"/>
          </p:nvPr>
        </p:nvSpPr>
        <p:spPr/>
        <p:txBody>
          <a:bodyPr/>
          <a:lstStyle/>
          <a:p>
            <a:pPr algn="l"/>
            <a:r>
              <a:rPr lang="en-US" dirty="0" smtClean="0"/>
              <a:t>	</a:t>
            </a:r>
            <a:r>
              <a:rPr lang="en-US" dirty="0" err="1" smtClean="0"/>
              <a:t>Recursos</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517525" y="2116138"/>
            <a:ext cx="7940675" cy="1362075"/>
          </a:xfrm>
        </p:spPr>
        <p:txBody>
          <a:bodyPr/>
          <a:lstStyle/>
          <a:p>
            <a:pPr eaLnBrk="1" hangingPunct="1">
              <a:defRPr/>
            </a:pPr>
            <a:r>
              <a:rPr lang="en-GB" sz="2800" b="0" dirty="0" err="1" smtClean="0">
                <a:latin typeface="+mj-lt"/>
              </a:rPr>
              <a:t>Gracias</a:t>
            </a:r>
            <a:r>
              <a:rPr lang="en-GB" sz="2800" b="0" dirty="0" smtClean="0">
                <a:latin typeface="+mj-lt"/>
              </a:rPr>
              <a:t>!</a:t>
            </a:r>
          </a:p>
        </p:txBody>
      </p:sp>
      <p:sp>
        <p:nvSpPr>
          <p:cNvPr id="3" name="Title 1"/>
          <p:cNvSpPr txBox="1">
            <a:spLocks/>
          </p:cNvSpPr>
          <p:nvPr/>
        </p:nvSpPr>
        <p:spPr bwMode="auto">
          <a:xfrm>
            <a:off x="3492500" y="6092825"/>
            <a:ext cx="2303463" cy="517525"/>
          </a:xfrm>
          <a:prstGeom prst="rect">
            <a:avLst/>
          </a:prstGeom>
          <a:noFill/>
          <a:ln w="9525">
            <a:noFill/>
            <a:miter lim="800000"/>
            <a:headEnd/>
            <a:tailEnd/>
          </a:ln>
        </p:spPr>
        <p:txBody>
          <a:bodyPr anchor="b"/>
          <a:lstStyle/>
          <a:p>
            <a:pPr eaLnBrk="0" hangingPunct="0">
              <a:defRPr/>
            </a:pPr>
            <a:r>
              <a:rPr lang="en-GB" dirty="0" smtClean="0">
                <a:solidFill>
                  <a:srgbClr val="595959"/>
                </a:solidFill>
                <a:latin typeface="Franklin Gothic Book" pitchFamily="34" charset="0"/>
                <a:ea typeface="+mj-ea"/>
                <a:cs typeface="+mj-cs"/>
              </a:rPr>
              <a:t> </a:t>
            </a:r>
            <a:endParaRPr lang="en-GB" dirty="0">
              <a:solidFill>
                <a:srgbClr val="595959"/>
              </a:solidFill>
              <a:latin typeface="Franklin Gothic Book" pitchFamily="34" charset="0"/>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2"/>
          <p:cNvSpPr>
            <a:spLocks noGrp="1"/>
          </p:cNvSpPr>
          <p:nvPr>
            <p:ph type="title"/>
          </p:nvPr>
        </p:nvSpPr>
        <p:spPr>
          <a:xfrm>
            <a:off x="2446338" y="131763"/>
            <a:ext cx="6543675" cy="1531937"/>
          </a:xfrm>
        </p:spPr>
        <p:txBody>
          <a:bodyPr/>
          <a:lstStyle/>
          <a:p>
            <a:r>
              <a:rPr lang="en-GB" sz="3600" smtClean="0"/>
              <a:t>The UNFCCC</a:t>
            </a:r>
          </a:p>
        </p:txBody>
      </p:sp>
      <p:sp>
        <p:nvSpPr>
          <p:cNvPr id="4" name="Content Placeholder 1"/>
          <p:cNvSpPr>
            <a:spLocks noGrp="1"/>
          </p:cNvSpPr>
          <p:nvPr>
            <p:ph idx="1"/>
          </p:nvPr>
        </p:nvSpPr>
        <p:spPr>
          <a:xfrm>
            <a:off x="107950" y="1773238"/>
            <a:ext cx="8856663" cy="4643437"/>
          </a:xfrm>
        </p:spPr>
        <p:txBody>
          <a:bodyPr/>
          <a:lstStyle/>
          <a:p>
            <a:pPr>
              <a:buFont typeface="Arial" pitchFamily="34" charset="0"/>
              <a:buNone/>
              <a:defRPr/>
            </a:pPr>
            <a:r>
              <a:rPr lang="es-PA" sz="2000" b="1" dirty="0" smtClean="0"/>
              <a:t>Decisión 1/CP.16 (Acuerdos de Cancún) – párrafo 71(d)</a:t>
            </a:r>
          </a:p>
          <a:p>
            <a:pPr>
              <a:buFont typeface="Arial" pitchFamily="34" charset="0"/>
              <a:buNone/>
              <a:defRPr/>
            </a:pPr>
            <a:r>
              <a:rPr lang="es-PA" sz="2000" dirty="0" smtClean="0"/>
              <a:t>La COP…</a:t>
            </a:r>
          </a:p>
          <a:p>
            <a:pPr>
              <a:defRPr/>
            </a:pPr>
            <a:r>
              <a:rPr lang="es-ES" sz="2000" i="1" dirty="0" smtClean="0"/>
              <a:t>Pide </a:t>
            </a:r>
            <a:r>
              <a:rPr lang="es-ES" sz="2000" dirty="0" smtClean="0"/>
              <a:t>a las Partes que son países en desarrollo que se propongan adoptar las medidas mencionadas en el párrafo 70 supra, en el contexto de un suministro de apoyo adecuado y previsible, que incluya recursos financieros y apoyo técnico y tecnológico a esas Partes, y </a:t>
            </a:r>
            <a:r>
              <a:rPr lang="es-ES" sz="2000" u="sng" dirty="0" smtClean="0"/>
              <a:t>en función de sus circunstancias nacionales y sus capacidades respectivas, </a:t>
            </a:r>
            <a:r>
              <a:rPr lang="en-US" sz="2000" u="sng" dirty="0" err="1" smtClean="0"/>
              <a:t>que</a:t>
            </a:r>
            <a:r>
              <a:rPr lang="en-US" sz="2000" u="sng" dirty="0" smtClean="0"/>
              <a:t> </a:t>
            </a:r>
            <a:r>
              <a:rPr lang="en-US" sz="2000" u="sng" dirty="0" err="1" smtClean="0"/>
              <a:t>elaboren</a:t>
            </a:r>
            <a:r>
              <a:rPr lang="en-US" sz="2000" u="sng" dirty="0" smtClean="0"/>
              <a:t> lo </a:t>
            </a:r>
            <a:r>
              <a:rPr lang="en-US" sz="2000" u="sng" dirty="0" err="1" smtClean="0"/>
              <a:t>siguiente</a:t>
            </a:r>
            <a:r>
              <a:rPr lang="es-PA" sz="2000" dirty="0" smtClean="0"/>
              <a:t>:</a:t>
            </a:r>
          </a:p>
          <a:p>
            <a:pPr>
              <a:defRPr/>
            </a:pPr>
            <a:r>
              <a:rPr lang="es-PA" sz="2000" dirty="0" smtClean="0"/>
              <a:t>…..</a:t>
            </a:r>
          </a:p>
          <a:p>
            <a:pPr>
              <a:defRPr/>
            </a:pPr>
            <a:r>
              <a:rPr lang="es-PA" sz="2000" dirty="0" smtClean="0"/>
              <a:t>(d) </a:t>
            </a:r>
            <a:r>
              <a:rPr lang="es-ES" sz="2000" dirty="0" smtClean="0"/>
              <a:t>Un </a:t>
            </a:r>
            <a:r>
              <a:rPr lang="es-ES" sz="2000" u="sng" dirty="0" smtClean="0"/>
              <a:t>sistema para proporcionar información </a:t>
            </a:r>
            <a:r>
              <a:rPr lang="es-ES" sz="2000" dirty="0" smtClean="0"/>
              <a:t>sobre la forma en que se estén abordando y respetando las salvaguardias que se señalan en el apéndice I de la presente decisión en todo el proceso de aplicación de las medidas mencionadas en el párrafo 70 </a:t>
            </a:r>
            <a:r>
              <a:rPr lang="es-ES" sz="2000" i="1" dirty="0" smtClean="0"/>
              <a:t>supra</a:t>
            </a:r>
            <a:r>
              <a:rPr lang="es-ES" sz="2000" dirty="0" smtClean="0"/>
              <a:t>, al tiempo que se respeta la soberanía</a:t>
            </a:r>
            <a:r>
              <a:rPr lang="es-PA" sz="2000" dirty="0" smtClean="0"/>
              <a:t>;</a:t>
            </a:r>
            <a:endParaRPr lang="es-PA" sz="2000" dirty="0" smtClean="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a:xfrm>
            <a:off x="2446338" y="131763"/>
            <a:ext cx="6543675" cy="1531937"/>
          </a:xfrm>
        </p:spPr>
        <p:txBody>
          <a:bodyPr/>
          <a:lstStyle/>
          <a:p>
            <a:r>
              <a:rPr lang="es-PA" sz="3600" dirty="0" smtClean="0"/>
              <a:t>Las </a:t>
            </a:r>
            <a:r>
              <a:rPr lang="es-PA" sz="3600" dirty="0" smtClean="0"/>
              <a:t>Salvaguardas </a:t>
            </a:r>
            <a:r>
              <a:rPr lang="es-PA" sz="3600" dirty="0" smtClean="0"/>
              <a:t/>
            </a:r>
            <a:br>
              <a:rPr lang="es-PA" sz="3600" dirty="0" smtClean="0"/>
            </a:br>
            <a:r>
              <a:rPr lang="es-PA" sz="3600" dirty="0" smtClean="0"/>
              <a:t>UNFCCC</a:t>
            </a:r>
          </a:p>
        </p:txBody>
      </p:sp>
      <p:sp>
        <p:nvSpPr>
          <p:cNvPr id="4" name="Content Placeholder 1"/>
          <p:cNvSpPr>
            <a:spLocks noGrp="1"/>
          </p:cNvSpPr>
          <p:nvPr>
            <p:ph idx="1"/>
          </p:nvPr>
        </p:nvSpPr>
        <p:spPr>
          <a:xfrm>
            <a:off x="107950" y="1773238"/>
            <a:ext cx="8856663" cy="4643437"/>
          </a:xfrm>
        </p:spPr>
        <p:txBody>
          <a:bodyPr/>
          <a:lstStyle/>
          <a:p>
            <a:pPr>
              <a:buFont typeface="+mj-lt"/>
              <a:buAutoNum type="alphaLcParenR"/>
              <a:defRPr/>
            </a:pPr>
            <a:endParaRPr lang="es-ES" sz="1400" dirty="0" smtClean="0"/>
          </a:p>
          <a:p>
            <a:pPr>
              <a:buFont typeface="+mj-lt"/>
              <a:buAutoNum type="alphaLcParenR"/>
              <a:defRPr/>
            </a:pPr>
            <a:r>
              <a:rPr lang="es-ES" sz="1400" dirty="0" smtClean="0"/>
              <a:t>La complementariedad o compatibilidad de las medidas con los objetivos de los programas  forestales nacionales y de las convenciones y los acuerdos internacionales </a:t>
            </a:r>
            <a:r>
              <a:rPr lang="en-US" sz="1400" dirty="0" err="1" smtClean="0"/>
              <a:t>sobre</a:t>
            </a:r>
            <a:r>
              <a:rPr lang="en-US" sz="1400" dirty="0" smtClean="0"/>
              <a:t> la </a:t>
            </a:r>
            <a:r>
              <a:rPr lang="en-US" sz="1400" dirty="0" err="1" smtClean="0"/>
              <a:t>materia</a:t>
            </a:r>
            <a:r>
              <a:rPr lang="en-US" sz="1400" dirty="0" smtClean="0"/>
              <a:t>;</a:t>
            </a:r>
          </a:p>
          <a:p>
            <a:pPr>
              <a:buFont typeface="+mj-lt"/>
              <a:buAutoNum type="alphaLcParenR"/>
              <a:defRPr/>
            </a:pPr>
            <a:r>
              <a:rPr lang="es-ES" sz="1400" dirty="0" smtClean="0"/>
              <a:t>La transparencia y eficacia de las estructuras de gobernanza forestal nacional, teniendo en cuenta la legislación y la soberanía nacionales;</a:t>
            </a:r>
          </a:p>
          <a:p>
            <a:pPr>
              <a:buFont typeface="+mj-lt"/>
              <a:buAutoNum type="alphaLcParenR"/>
              <a:defRPr/>
            </a:pPr>
            <a:r>
              <a:rPr lang="es-ES" sz="1400" dirty="0" smtClean="0"/>
              <a:t>El respeto de los conocimientos y los derechos de los pueblos indígenas y los miembros de las comunidades locales, tomando en consideración las obligaciones internacionales pertinentes y las circunstancias y la legislación nacionales, y teniendo presente que la Asamblea General de las Naciones Unidas ha aprobado la Declaración de las Naciones Unidas sobre los derechos de los pueblos indígenas;</a:t>
            </a:r>
          </a:p>
          <a:p>
            <a:pPr>
              <a:buFont typeface="+mj-lt"/>
              <a:buAutoNum type="alphaLcParenR"/>
              <a:defRPr/>
            </a:pPr>
            <a:r>
              <a:rPr lang="es-ES" sz="1400" dirty="0" smtClean="0"/>
              <a:t>La participación plena y efectiva de los interesados, en particular los pueblos indígenas y las comunidades locales, en las medidas mencionadas en los párrafos 70 y 72 </a:t>
            </a:r>
            <a:r>
              <a:rPr lang="en-US" sz="1400" dirty="0" smtClean="0"/>
              <a:t>de la </a:t>
            </a:r>
            <a:r>
              <a:rPr lang="en-US" sz="1400" dirty="0" err="1" smtClean="0"/>
              <a:t>presente</a:t>
            </a:r>
            <a:r>
              <a:rPr lang="en-US" sz="1400" dirty="0" smtClean="0"/>
              <a:t> </a:t>
            </a:r>
            <a:r>
              <a:rPr lang="en-US" sz="1400" dirty="0" err="1" smtClean="0"/>
              <a:t>decisión</a:t>
            </a:r>
            <a:r>
              <a:rPr lang="en-US" sz="1400" dirty="0" smtClean="0"/>
              <a:t>;</a:t>
            </a:r>
          </a:p>
          <a:p>
            <a:pPr>
              <a:buFont typeface="+mj-lt"/>
              <a:buAutoNum type="alphaLcParenR"/>
              <a:defRPr/>
            </a:pPr>
            <a:r>
              <a:rPr lang="es-ES" sz="1400" dirty="0" smtClean="0"/>
              <a:t>La compatibilidad de las medidas con la conservación de los bosques naturales y la diversidad biológica, velando por que las que se indican en el párrafo 70 de la presente decisión no se utilicen para la conversión de bosques naturales, sino que sirvan, en cambio, para incentivar la protección y la conservación de esos bosques y los servicios derivados de sus ecosistemas y para potenciar otros beneficios sociales y ambientales (1);</a:t>
            </a:r>
          </a:p>
          <a:p>
            <a:pPr>
              <a:buFont typeface="+mj-lt"/>
              <a:buAutoNum type="alphaLcParenR"/>
              <a:defRPr/>
            </a:pPr>
            <a:r>
              <a:rPr lang="es-ES" sz="1400" dirty="0" smtClean="0"/>
              <a:t>La adopción de medidas para hacer frente a los riesgos de reversión;</a:t>
            </a:r>
          </a:p>
          <a:p>
            <a:pPr>
              <a:buFont typeface="+mj-lt"/>
              <a:buAutoNum type="alphaLcParenR"/>
              <a:defRPr/>
            </a:pPr>
            <a:r>
              <a:rPr lang="es-ES" sz="1400" dirty="0" smtClean="0"/>
              <a:t>La adopción de medidas para reducir el desplazamiento de las emisiones.</a:t>
            </a:r>
          </a:p>
          <a:p>
            <a:pPr>
              <a:buFont typeface="Arial" pitchFamily="34" charset="0"/>
              <a:buNone/>
              <a:defRPr/>
            </a:pPr>
            <a:r>
              <a:rPr lang="en-US" sz="1400" dirty="0" smtClean="0"/>
              <a:t>(</a:t>
            </a:r>
            <a:r>
              <a:rPr lang="en-US" sz="900" dirty="0" smtClean="0"/>
              <a:t>1) Taking into account the need for sustainable livelihoods of indigenous peoples and local communities and their interdependence on forests in most countries, reflected in the United Nations Declaration on the Rights of Indigenous Peoples, as well as the International Mother Earth Day.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20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20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20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20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fade">
                                      <p:cBhvr>
                                        <p:cTn id="32" dur="20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fade">
                                      <p:cBhvr>
                                        <p:cTn id="37" dur="2000"/>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fade">
                                      <p:cBhvr>
                                        <p:cTn id="42"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2"/>
          <p:cNvSpPr>
            <a:spLocks noGrp="1"/>
          </p:cNvSpPr>
          <p:nvPr>
            <p:ph type="title"/>
          </p:nvPr>
        </p:nvSpPr>
        <p:spPr>
          <a:xfrm>
            <a:off x="2446338" y="131763"/>
            <a:ext cx="6543675" cy="1531937"/>
          </a:xfrm>
        </p:spPr>
        <p:txBody>
          <a:bodyPr/>
          <a:lstStyle/>
          <a:p>
            <a:r>
              <a:rPr lang="es-PA" sz="2800" smtClean="0"/>
              <a:t>UNFCCC </a:t>
            </a:r>
            <a:br>
              <a:rPr lang="es-PA" sz="2800" smtClean="0"/>
            </a:br>
            <a:r>
              <a:rPr lang="es-PA" sz="2800" smtClean="0"/>
              <a:t>Conclusiones del grupo de Expertos </a:t>
            </a:r>
            <a:br>
              <a:rPr lang="es-PA" sz="2800" smtClean="0"/>
            </a:br>
            <a:r>
              <a:rPr lang="es-PA" sz="2800" smtClean="0"/>
              <a:t>(Panama 2011)</a:t>
            </a:r>
            <a:br>
              <a:rPr lang="es-PA" sz="2800" smtClean="0"/>
            </a:br>
            <a:endParaRPr lang="es-PA" sz="2800" smtClean="0"/>
          </a:p>
        </p:txBody>
      </p:sp>
      <p:sp>
        <p:nvSpPr>
          <p:cNvPr id="4" name="Content Placeholder 1"/>
          <p:cNvSpPr>
            <a:spLocks noGrp="1"/>
          </p:cNvSpPr>
          <p:nvPr>
            <p:ph idx="1"/>
          </p:nvPr>
        </p:nvSpPr>
        <p:spPr>
          <a:xfrm>
            <a:off x="107950" y="1773238"/>
            <a:ext cx="8856663" cy="4643437"/>
          </a:xfrm>
        </p:spPr>
        <p:txBody>
          <a:bodyPr/>
          <a:lstStyle/>
          <a:p>
            <a:pPr>
              <a:defRPr/>
            </a:pPr>
            <a:r>
              <a:rPr lang="es-PA" sz="1800" dirty="0" smtClean="0"/>
              <a:t>Sistemas que pueden ser relevante pueden ya existir y estas operacionales a nivel nacional. </a:t>
            </a:r>
          </a:p>
          <a:p>
            <a:pPr>
              <a:defRPr/>
            </a:pPr>
            <a:r>
              <a:rPr lang="es-PA" sz="1800" dirty="0" smtClean="0"/>
              <a:t>Es interesante la armonización de las diferentes salvaguardas y herramientas para reportarlas que varias agencias internacionales implicadas en la implementación de REDD-plus requieren.</a:t>
            </a:r>
          </a:p>
          <a:p>
            <a:pPr>
              <a:defRPr/>
            </a:pPr>
            <a:r>
              <a:rPr lang="es-PA" sz="1800" dirty="0" smtClean="0"/>
              <a:t>Es importante el respeto por la soberanía, legislación y circunstancias nacionales de los países en vías de desarrollo. </a:t>
            </a:r>
          </a:p>
          <a:p>
            <a:pPr>
              <a:defRPr/>
            </a:pPr>
            <a:r>
              <a:rPr lang="es-PA" sz="1800" dirty="0" smtClean="0"/>
              <a:t>Las características de los SIS pueden incluir: simplicidad, trasparencia, flexibilidad de los sistemas, consistencia, ser completas, comprensivas, regularidad en la provisión y adecuada información, accesibilidad por parte de los actores implicados (</a:t>
            </a:r>
            <a:r>
              <a:rPr lang="es-PA" sz="1800" dirty="0" err="1" smtClean="0"/>
              <a:t>stakeholders</a:t>
            </a:r>
            <a:r>
              <a:rPr lang="es-PA" sz="1800" dirty="0" smtClean="0"/>
              <a:t>)</a:t>
            </a:r>
          </a:p>
          <a:p>
            <a:pPr>
              <a:defRPr/>
            </a:pPr>
            <a:r>
              <a:rPr lang="es-PA" sz="1800" dirty="0" smtClean="0"/>
              <a:t>Consideración de los aspectos de género.</a:t>
            </a:r>
          </a:p>
          <a:p>
            <a:pPr>
              <a:defRPr/>
            </a:pPr>
            <a:r>
              <a:rPr lang="es-PA" sz="1800" dirty="0" smtClean="0"/>
              <a:t>El diseño del SIS debe estar tutelado por el país y ser flexible permitiendo la mejora progresiva en el tiempo, se lo suficientemente general para acomodar las diferentes circunstancias nacionales y permitir la trasposición al contexto nacional. </a:t>
            </a:r>
          </a:p>
          <a:p>
            <a:pPr>
              <a:defRPr/>
            </a:pPr>
            <a:r>
              <a:rPr lang="es-PA" sz="1800" dirty="0" smtClean="0"/>
              <a:t>Directrices para identificar requerimientos mínimos y por los tanto evitar ser prescriptivo</a:t>
            </a:r>
          </a:p>
          <a:p>
            <a:pPr>
              <a:defRPr/>
            </a:pPr>
            <a:r>
              <a:rPr lang="es-PA" sz="1800" dirty="0" smtClean="0"/>
              <a:t>Se trata de un proceso de aprendizaje que requerirá de continuas mejoras. </a:t>
            </a:r>
            <a:endParaRPr lang="es-PA" sz="1800" dirty="0" smtClean="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20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20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20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20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20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a:xfrm>
            <a:off x="0" y="1700213"/>
            <a:ext cx="8856663" cy="4643437"/>
          </a:xfrm>
        </p:spPr>
        <p:txBody>
          <a:bodyPr/>
          <a:lstStyle/>
          <a:p>
            <a:pPr>
              <a:defRPr/>
            </a:pPr>
            <a:r>
              <a:rPr lang="es-PA" sz="2000" dirty="0" smtClean="0"/>
              <a:t>Algunas características:</a:t>
            </a:r>
          </a:p>
          <a:p>
            <a:pPr lvl="1">
              <a:defRPr/>
            </a:pPr>
            <a:r>
              <a:rPr lang="es-PA" sz="1800" dirty="0" smtClean="0"/>
              <a:t>El desarrollo y operación del SIS debe ser tutelada por el país, respetar la soberanía y legislación nacionales. </a:t>
            </a:r>
          </a:p>
          <a:p>
            <a:pPr lvl="1">
              <a:defRPr/>
            </a:pPr>
            <a:r>
              <a:rPr lang="es-PA" sz="1800" dirty="0" smtClean="0"/>
              <a:t>El proceso respetar y proveer información sobre las salvaguardas debe ser trasparente y asegurar la participación de todos los actores relevantes. </a:t>
            </a:r>
          </a:p>
          <a:p>
            <a:pPr>
              <a:defRPr/>
            </a:pPr>
            <a:r>
              <a:rPr lang="es-PA" sz="2000" dirty="0" smtClean="0"/>
              <a:t>Posibles canales para proveer la información fueron indicados por los expertos:</a:t>
            </a:r>
          </a:p>
          <a:p>
            <a:pPr lvl="1">
              <a:defRPr/>
            </a:pPr>
            <a:r>
              <a:rPr lang="es-PA" sz="1800" dirty="0" smtClean="0"/>
              <a:t>Comunicaciones Nacionales bajo la Convención </a:t>
            </a:r>
          </a:p>
          <a:p>
            <a:pPr lvl="1">
              <a:defRPr/>
            </a:pPr>
            <a:r>
              <a:rPr lang="es-PA" sz="1800" dirty="0" smtClean="0"/>
              <a:t>Reportes bianuales indicados para las </a:t>
            </a:r>
            <a:r>
              <a:rPr lang="es-PA" sz="1800" dirty="0" err="1" smtClean="0"/>
              <a:t>NAMAs</a:t>
            </a:r>
            <a:endParaRPr lang="es-PA" sz="1800" dirty="0" smtClean="0"/>
          </a:p>
          <a:p>
            <a:pPr lvl="1">
              <a:defRPr/>
            </a:pPr>
            <a:r>
              <a:rPr lang="es-PA" sz="1800" dirty="0" smtClean="0"/>
              <a:t>Una plataforma en la Web que se podría ir actualizando a medida que la información este disponible</a:t>
            </a:r>
          </a:p>
          <a:p>
            <a:pPr>
              <a:defRPr/>
            </a:pPr>
            <a:r>
              <a:rPr lang="es-PA" sz="2000" dirty="0" smtClean="0"/>
              <a:t>Frecuencia en la provisión de información:</a:t>
            </a:r>
          </a:p>
          <a:p>
            <a:pPr lvl="1">
              <a:defRPr/>
            </a:pPr>
            <a:r>
              <a:rPr lang="es-PA" sz="1600" dirty="0" smtClean="0"/>
              <a:t>La provisión a nivel nacional e internacional de información no necesariamente necesitará del mismo nivel de detalle, la misma periodicidad o canales de comunicación.</a:t>
            </a:r>
          </a:p>
          <a:p>
            <a:pPr lvl="1">
              <a:defRPr/>
            </a:pPr>
            <a:r>
              <a:rPr lang="es-PA" sz="1600" dirty="0" smtClean="0"/>
              <a:t>La frecuencia en la provisión de información a nivel nacional puede diferir de la internacional debido a la diferencia en los tipos de información y el detalle. </a:t>
            </a:r>
          </a:p>
        </p:txBody>
      </p:sp>
      <p:sp>
        <p:nvSpPr>
          <p:cNvPr id="19459" name="Title 2"/>
          <p:cNvSpPr>
            <a:spLocks noGrp="1"/>
          </p:cNvSpPr>
          <p:nvPr>
            <p:ph type="title"/>
          </p:nvPr>
        </p:nvSpPr>
        <p:spPr>
          <a:xfrm>
            <a:off x="2446338" y="168275"/>
            <a:ext cx="6543675" cy="1531938"/>
          </a:xfrm>
        </p:spPr>
        <p:txBody>
          <a:bodyPr/>
          <a:lstStyle/>
          <a:p>
            <a:r>
              <a:rPr lang="es-PA" sz="2800" smtClean="0"/>
              <a:t>UNFCCC </a:t>
            </a:r>
            <a:br>
              <a:rPr lang="es-PA" sz="2800" smtClean="0"/>
            </a:br>
            <a:r>
              <a:rPr lang="es-PA" sz="2800" smtClean="0"/>
              <a:t>Conclusiones del grupo de Expertos </a:t>
            </a:r>
            <a:br>
              <a:rPr lang="es-PA" sz="2800" smtClean="0"/>
            </a:br>
            <a:r>
              <a:rPr lang="es-PA" sz="2800" smtClean="0"/>
              <a:t>(Panama 2011) </a:t>
            </a:r>
            <a:r>
              <a:rPr lang="en-GB" sz="2800" smtClean="0"/>
              <a:t/>
            </a:r>
            <a:br>
              <a:rPr lang="en-GB" sz="2800" smtClean="0"/>
            </a:br>
            <a:endParaRPr lang="en-GB"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20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2000"/>
                                        <p:tgtEl>
                                          <p:spTgt spid="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2000"/>
                                        <p:tgtEl>
                                          <p:spTgt spid="4">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2000"/>
                                        <p:tgtEl>
                                          <p:spTgt spid="4">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2000"/>
                                        <p:tgtEl>
                                          <p:spTgt spid="4">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fade">
                                      <p:cBhvr>
                                        <p:cTn id="32" dur="2000"/>
                                        <p:tgtEl>
                                          <p:spTgt spid="4">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Effect transition="in" filter="fade">
                                      <p:cBhvr>
                                        <p:cTn id="35" dur="2000"/>
                                        <p:tgtEl>
                                          <p:spTgt spid="4">
                                            <p:txEl>
                                              <p:pRg st="8" end="8"/>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
                                            <p:txEl>
                                              <p:pRg st="9" end="9"/>
                                            </p:txEl>
                                          </p:spTgt>
                                        </p:tgtEl>
                                        <p:attrNameLst>
                                          <p:attrName>style.visibility</p:attrName>
                                        </p:attrNameLst>
                                      </p:cBhvr>
                                      <p:to>
                                        <p:strVal val="visible"/>
                                      </p:to>
                                    </p:set>
                                    <p:animEffect transition="in" filter="fade">
                                      <p:cBhvr>
                                        <p:cTn id="38" dur="2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
          <p:cNvSpPr>
            <a:spLocks noGrp="1"/>
          </p:cNvSpPr>
          <p:nvPr>
            <p:ph idx="1"/>
          </p:nvPr>
        </p:nvSpPr>
        <p:spPr>
          <a:xfrm>
            <a:off x="0" y="1700213"/>
            <a:ext cx="8856663" cy="4643437"/>
          </a:xfrm>
        </p:spPr>
        <p:txBody>
          <a:bodyPr/>
          <a:lstStyle/>
          <a:p>
            <a:pPr>
              <a:defRPr/>
            </a:pPr>
            <a:endParaRPr lang="es-PA" dirty="0" smtClean="0">
              <a:cs typeface="Arial" pitchFamily="34" charset="0"/>
            </a:endParaRPr>
          </a:p>
          <a:p>
            <a:pPr>
              <a:defRPr/>
            </a:pPr>
            <a:r>
              <a:rPr lang="es-PA" dirty="0" smtClean="0">
                <a:cs typeface="Arial" pitchFamily="34" charset="0"/>
              </a:rPr>
              <a:t>Respetando las salvaguardas: </a:t>
            </a:r>
          </a:p>
          <a:p>
            <a:pPr lvl="1">
              <a:defRPr/>
            </a:pPr>
            <a:r>
              <a:rPr lang="es-PA" dirty="0" smtClean="0">
                <a:cs typeface="Arial" pitchFamily="34" charset="0"/>
              </a:rPr>
              <a:t>Como </a:t>
            </a:r>
            <a:r>
              <a:rPr lang="es-PA" dirty="0" err="1" smtClean="0">
                <a:cs typeface="Arial" pitchFamily="34" charset="0"/>
              </a:rPr>
              <a:t>operacionalizar</a:t>
            </a:r>
            <a:r>
              <a:rPr lang="es-PA" dirty="0" smtClean="0">
                <a:cs typeface="Arial" pitchFamily="34" charset="0"/>
              </a:rPr>
              <a:t> las acciones y evaluar la efectividad</a:t>
            </a:r>
          </a:p>
          <a:p>
            <a:pPr>
              <a:defRPr/>
            </a:pPr>
            <a:r>
              <a:rPr lang="es-PA" dirty="0" smtClean="0">
                <a:cs typeface="Arial" pitchFamily="34" charset="0"/>
              </a:rPr>
              <a:t>Principios que pueden regir un SIS:</a:t>
            </a:r>
          </a:p>
          <a:p>
            <a:pPr lvl="1">
              <a:defRPr/>
            </a:pPr>
            <a:r>
              <a:rPr lang="es-PA" dirty="0" err="1" smtClean="0">
                <a:cs typeface="Arial" pitchFamily="34" charset="0"/>
              </a:rPr>
              <a:t>Comparabilidad</a:t>
            </a:r>
            <a:endParaRPr lang="es-PA" dirty="0" smtClean="0">
              <a:cs typeface="Arial" pitchFamily="34" charset="0"/>
            </a:endParaRPr>
          </a:p>
          <a:p>
            <a:pPr lvl="1">
              <a:defRPr/>
            </a:pPr>
            <a:r>
              <a:rPr lang="es-PA" dirty="0" smtClean="0">
                <a:cs typeface="Arial" pitchFamily="34" charset="0"/>
              </a:rPr>
              <a:t>Precisión (es un concepto más para variables cuantitativas/</a:t>
            </a:r>
            <a:r>
              <a:rPr lang="es-PA" dirty="0" err="1" smtClean="0">
                <a:cs typeface="Arial" pitchFamily="34" charset="0"/>
              </a:rPr>
              <a:t>Inv</a:t>
            </a:r>
            <a:r>
              <a:rPr lang="es-PA" dirty="0" smtClean="0">
                <a:cs typeface="Arial" pitchFamily="34" charset="0"/>
              </a:rPr>
              <a:t>  </a:t>
            </a:r>
            <a:r>
              <a:rPr lang="es-PA" dirty="0" err="1" smtClean="0">
                <a:cs typeface="Arial" pitchFamily="34" charset="0"/>
              </a:rPr>
              <a:t>GEIs</a:t>
            </a:r>
            <a:r>
              <a:rPr lang="es-PA" dirty="0" smtClean="0">
                <a:cs typeface="Arial" pitchFamily="34" charset="0"/>
              </a:rPr>
              <a:t>, para información cualitativa el concepto es “fiabilidad”)</a:t>
            </a:r>
          </a:p>
          <a:p>
            <a:pPr lvl="1">
              <a:defRPr/>
            </a:pPr>
            <a:r>
              <a:rPr lang="es-PA" dirty="0" smtClean="0">
                <a:cs typeface="Arial" pitchFamily="34" charset="0"/>
              </a:rPr>
              <a:t>Transparencia</a:t>
            </a:r>
          </a:p>
          <a:p>
            <a:pPr lvl="1">
              <a:defRPr/>
            </a:pPr>
            <a:endParaRPr lang="es-PA" dirty="0" smtClean="0">
              <a:cs typeface="Arial" pitchFamily="34" charset="0"/>
            </a:endParaRPr>
          </a:p>
        </p:txBody>
      </p:sp>
      <p:sp>
        <p:nvSpPr>
          <p:cNvPr id="5" name="Title 2"/>
          <p:cNvSpPr txBox="1">
            <a:spLocks/>
          </p:cNvSpPr>
          <p:nvPr/>
        </p:nvSpPr>
        <p:spPr bwMode="auto">
          <a:xfrm>
            <a:off x="2600325" y="312738"/>
            <a:ext cx="6543675" cy="1531937"/>
          </a:xfrm>
          <a:prstGeom prst="rect">
            <a:avLst/>
          </a:prstGeom>
          <a:noFill/>
          <a:ln w="9525">
            <a:noFill/>
            <a:miter lim="800000"/>
            <a:headEnd/>
            <a:tailEnd/>
          </a:ln>
        </p:spPr>
        <p:txBody>
          <a:bodyPr anchor="ctr"/>
          <a:lstStyle/>
          <a:p>
            <a:pPr algn="ctr" eaLnBrk="0" hangingPunct="0">
              <a:defRPr/>
            </a:pPr>
            <a:r>
              <a:rPr lang="es-PA" sz="2800" dirty="0">
                <a:solidFill>
                  <a:srgbClr val="595959"/>
                </a:solidFill>
                <a:latin typeface="Franklin Gothic Book" pitchFamily="34" charset="0"/>
                <a:ea typeface="+mj-ea"/>
                <a:cs typeface="+mj-cs"/>
              </a:rPr>
              <a:t>UNFCCC </a:t>
            </a:r>
            <a:br>
              <a:rPr lang="es-PA" sz="2800" dirty="0">
                <a:solidFill>
                  <a:srgbClr val="595959"/>
                </a:solidFill>
                <a:latin typeface="Franklin Gothic Book" pitchFamily="34" charset="0"/>
                <a:ea typeface="+mj-ea"/>
                <a:cs typeface="+mj-cs"/>
              </a:rPr>
            </a:br>
            <a:r>
              <a:rPr lang="es-PA" sz="2800" dirty="0">
                <a:solidFill>
                  <a:srgbClr val="595959"/>
                </a:solidFill>
                <a:latin typeface="Franklin Gothic Book" pitchFamily="34" charset="0"/>
                <a:ea typeface="+mj-ea"/>
                <a:cs typeface="+mj-cs"/>
              </a:rPr>
              <a:t>Conclusiones del grupo de Expertos </a:t>
            </a:r>
            <a:br>
              <a:rPr lang="es-PA" sz="2800" dirty="0">
                <a:solidFill>
                  <a:srgbClr val="595959"/>
                </a:solidFill>
                <a:latin typeface="Franklin Gothic Book" pitchFamily="34" charset="0"/>
                <a:ea typeface="+mj-ea"/>
                <a:cs typeface="+mj-cs"/>
              </a:rPr>
            </a:br>
            <a:r>
              <a:rPr lang="es-PA" sz="2800" dirty="0">
                <a:solidFill>
                  <a:srgbClr val="595959"/>
                </a:solidFill>
                <a:latin typeface="Franklin Gothic Book" pitchFamily="34" charset="0"/>
                <a:ea typeface="+mj-ea"/>
                <a:cs typeface="+mj-cs"/>
              </a:rPr>
              <a:t>(</a:t>
            </a:r>
            <a:r>
              <a:rPr lang="es-PA" sz="2800" dirty="0" err="1">
                <a:solidFill>
                  <a:srgbClr val="595959"/>
                </a:solidFill>
                <a:latin typeface="Franklin Gothic Book" pitchFamily="34" charset="0"/>
                <a:ea typeface="+mj-ea"/>
                <a:cs typeface="+mj-cs"/>
              </a:rPr>
              <a:t>Panama</a:t>
            </a:r>
            <a:r>
              <a:rPr lang="es-PA" sz="2800" dirty="0">
                <a:solidFill>
                  <a:srgbClr val="595959"/>
                </a:solidFill>
                <a:latin typeface="Franklin Gothic Book" pitchFamily="34" charset="0"/>
                <a:ea typeface="+mj-ea"/>
                <a:cs typeface="+mj-cs"/>
              </a:rPr>
              <a:t> 2011) </a:t>
            </a:r>
            <a:r>
              <a:rPr lang="en-GB" sz="2800" dirty="0">
                <a:solidFill>
                  <a:srgbClr val="595959"/>
                </a:solidFill>
                <a:latin typeface="Franklin Gothic Book" pitchFamily="34" charset="0"/>
                <a:ea typeface="+mj-ea"/>
                <a:cs typeface="+mj-cs"/>
              </a:rPr>
              <a:t/>
            </a:r>
            <a:br>
              <a:rPr lang="en-GB" sz="2800" dirty="0">
                <a:solidFill>
                  <a:srgbClr val="595959"/>
                </a:solidFill>
                <a:latin typeface="Franklin Gothic Book" pitchFamily="34" charset="0"/>
                <a:ea typeface="+mj-ea"/>
                <a:cs typeface="+mj-cs"/>
              </a:rPr>
            </a:br>
            <a:endParaRPr lang="en-GB" sz="2800" dirty="0">
              <a:solidFill>
                <a:srgbClr val="595959"/>
              </a:solidFill>
              <a:latin typeface="Franklin Gothic Book"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20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2000"/>
                                        <p:tgtEl>
                                          <p:spTgt spid="4">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4" end="4"/>
                                            </p:txEl>
                                          </p:spTgt>
                                        </p:tgtEl>
                                        <p:attrNameLst>
                                          <p:attrName>style.visibility</p:attrName>
                                        </p:attrNameLst>
                                      </p:cBhvr>
                                      <p:to>
                                        <p:strVal val="visible"/>
                                      </p:to>
                                    </p:set>
                                    <p:animEffect transition="in" filter="fade">
                                      <p:cBhvr>
                                        <p:cTn id="18" dur="2000"/>
                                        <p:tgtEl>
                                          <p:spTgt spid="4">
                                            <p:txEl>
                                              <p:pRg st="4" end="4"/>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2000"/>
                                        <p:tgtEl>
                                          <p:spTgt spid="4">
                                            <p:txEl>
                                              <p:pRg st="5" end="5"/>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txEl>
                                              <p:pRg st="6" end="6"/>
                                            </p:txEl>
                                          </p:spTgt>
                                        </p:tgtEl>
                                        <p:attrNameLst>
                                          <p:attrName>style.visibility</p:attrName>
                                        </p:attrNameLst>
                                      </p:cBhvr>
                                      <p:to>
                                        <p:strVal val="visible"/>
                                      </p:to>
                                    </p:set>
                                    <p:animEffect transition="in" filter="fade">
                                      <p:cBhvr>
                                        <p:cTn id="24"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a:xfrm>
            <a:off x="2446338" y="131763"/>
            <a:ext cx="6543675" cy="1531937"/>
          </a:xfrm>
        </p:spPr>
        <p:txBody>
          <a:bodyPr/>
          <a:lstStyle/>
          <a:p>
            <a:r>
              <a:rPr lang="en-GB" sz="3600" smtClean="0"/>
              <a:t>UNFCCC</a:t>
            </a:r>
            <a:br>
              <a:rPr lang="en-GB" sz="3600" smtClean="0"/>
            </a:br>
            <a:r>
              <a:rPr lang="en-GB" sz="2400" smtClean="0"/>
              <a:t>Decisión 12/CP.17</a:t>
            </a:r>
            <a:br>
              <a:rPr lang="en-GB" sz="2400" smtClean="0"/>
            </a:br>
            <a:r>
              <a:rPr lang="en-GB" sz="2400" smtClean="0"/>
              <a:t>SIS - Principios</a:t>
            </a:r>
          </a:p>
        </p:txBody>
      </p:sp>
      <p:sp>
        <p:nvSpPr>
          <p:cNvPr id="4" name="Content Placeholder 1"/>
          <p:cNvSpPr>
            <a:spLocks noGrp="1"/>
          </p:cNvSpPr>
          <p:nvPr>
            <p:ph idx="1"/>
          </p:nvPr>
        </p:nvSpPr>
        <p:spPr>
          <a:xfrm>
            <a:off x="107950" y="1773238"/>
            <a:ext cx="8856663" cy="4643437"/>
          </a:xfrm>
        </p:spPr>
        <p:txBody>
          <a:bodyPr/>
          <a:lstStyle/>
          <a:p>
            <a:pPr>
              <a:buFont typeface="Arial" pitchFamily="34" charset="0"/>
              <a:buNone/>
              <a:defRPr/>
            </a:pPr>
            <a:r>
              <a:rPr lang="es-PA" sz="2000" dirty="0" smtClean="0"/>
              <a:t>La COP decidió en </a:t>
            </a:r>
            <a:r>
              <a:rPr lang="es-PA" sz="2000" dirty="0" err="1" smtClean="0"/>
              <a:t>Durban</a:t>
            </a:r>
            <a:r>
              <a:rPr lang="es-PA" sz="2000" dirty="0" smtClean="0"/>
              <a:t> que….</a:t>
            </a:r>
          </a:p>
          <a:p>
            <a:pPr>
              <a:defRPr/>
            </a:pPr>
            <a:r>
              <a:rPr lang="es-ES" sz="2000" dirty="0" smtClean="0"/>
              <a:t>Los SIS deben, teniendo en cuenta las circunstancias nacionales y las capacidades respectivas, reconociendo la soberanía y la legislación nacionales y las obligaciones y los acuerdos internacionales pertinentes, y respetando las consideraciones de género</a:t>
            </a:r>
            <a:r>
              <a:rPr lang="es-PA" sz="2000" dirty="0" smtClean="0"/>
              <a:t>:</a:t>
            </a:r>
          </a:p>
          <a:p>
            <a:pPr marL="857250" lvl="1" indent="-457200">
              <a:buFont typeface="+mj-lt"/>
              <a:buAutoNum type="alphaLcParenR"/>
              <a:defRPr/>
            </a:pPr>
            <a:r>
              <a:rPr lang="es-ES" sz="1600" dirty="0" smtClean="0"/>
              <a:t>Ser coherentes con la orientación expuesta en el párrafo 1 del apéndice I de la </a:t>
            </a:r>
            <a:r>
              <a:rPr lang="en-US" sz="1600" dirty="0" smtClean="0"/>
              <a:t>decision 1/CP.16;</a:t>
            </a:r>
          </a:p>
          <a:p>
            <a:pPr marL="857250" lvl="1" indent="-457200">
              <a:buFont typeface="+mj-lt"/>
              <a:buAutoNum type="alphaLcParenR"/>
              <a:defRPr/>
            </a:pPr>
            <a:r>
              <a:rPr lang="es-ES" sz="1600" dirty="0" smtClean="0"/>
              <a:t>Proporcionar información transparente y coherente a la que puedan acceder todos los interesados y actualizarla con regularidad;</a:t>
            </a:r>
          </a:p>
          <a:p>
            <a:pPr marL="857250" lvl="1" indent="-457200">
              <a:buFont typeface="+mj-lt"/>
              <a:buAutoNum type="alphaLcParenR"/>
              <a:defRPr/>
            </a:pPr>
            <a:r>
              <a:rPr lang="es-ES" sz="1600" dirty="0" smtClean="0"/>
              <a:t>Ser transparentes y flexibles para permitir mejoras con el paso del tiempo;</a:t>
            </a:r>
          </a:p>
          <a:p>
            <a:pPr marL="857250" lvl="1" indent="-457200">
              <a:buFont typeface="+mj-lt"/>
              <a:buAutoNum type="alphaLcParenR"/>
              <a:defRPr/>
            </a:pPr>
            <a:r>
              <a:rPr lang="es-ES" sz="1600" dirty="0" smtClean="0"/>
              <a:t>Proporcionar información sobre la forma en que se están abordando y respetando todas las salvaguardias expuestas en el apéndice I de la decisión 1/CP.16;</a:t>
            </a:r>
          </a:p>
          <a:p>
            <a:pPr marL="857250" lvl="1" indent="-457200">
              <a:buFont typeface="+mj-lt"/>
              <a:buAutoNum type="alphaLcParenR"/>
              <a:defRPr/>
            </a:pPr>
            <a:r>
              <a:rPr lang="es-ES" sz="1600" dirty="0" smtClean="0"/>
              <a:t>Estar a cargo de los países y aplicarse a nivel nacional;</a:t>
            </a:r>
          </a:p>
          <a:p>
            <a:pPr marL="857250" lvl="1" indent="-457200">
              <a:buFont typeface="+mj-lt"/>
              <a:buAutoNum type="alphaLcParenR"/>
              <a:defRPr/>
            </a:pPr>
            <a:r>
              <a:rPr lang="es-ES" sz="1600" dirty="0" smtClean="0"/>
              <a:t>Basarse en los sistemas existentes, si los hubiera;</a:t>
            </a:r>
          </a:p>
          <a:p>
            <a:pPr>
              <a:defRPr/>
            </a:pPr>
            <a:endParaRPr lang="es-PA" sz="2000" dirty="0" smtClean="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2000"/>
                                        <p:tgtEl>
                                          <p:spTgt spid="4">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2000"/>
                                        <p:tgtEl>
                                          <p:spTgt spid="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2000"/>
                                        <p:tgtEl>
                                          <p:spTgt spid="4">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2000"/>
                                        <p:tgtEl>
                                          <p:spTgt spid="4">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2000"/>
                                        <p:tgtEl>
                                          <p:spTgt spid="4">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
                                            <p:txEl>
                                              <p:pRg st="7" end="7"/>
                                            </p:txEl>
                                          </p:spTgt>
                                        </p:tgtEl>
                                        <p:attrNameLst>
                                          <p:attrName>style.visibility</p:attrName>
                                        </p:attrNameLst>
                                      </p:cBhvr>
                                      <p:to>
                                        <p:strVal val="visible"/>
                                      </p:to>
                                    </p:set>
                                    <p:animEffect transition="in" filter="fade">
                                      <p:cBhvr>
                                        <p:cTn id="30"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a:xfrm>
            <a:off x="2446338" y="131763"/>
            <a:ext cx="6543675" cy="1531937"/>
          </a:xfrm>
        </p:spPr>
        <p:txBody>
          <a:bodyPr/>
          <a:lstStyle/>
          <a:p>
            <a:r>
              <a:rPr lang="es-PA" sz="3600" smtClean="0"/>
              <a:t>UNFCCC</a:t>
            </a:r>
            <a:br>
              <a:rPr lang="es-PA" sz="3600" smtClean="0"/>
            </a:br>
            <a:r>
              <a:rPr lang="es-PA" sz="2400" smtClean="0"/>
              <a:t>Decisión 12/CP.17</a:t>
            </a:r>
            <a:br>
              <a:rPr lang="es-PA" sz="2400" smtClean="0"/>
            </a:br>
            <a:r>
              <a:rPr lang="es-PA" sz="2400" smtClean="0"/>
              <a:t>Que y donde informar</a:t>
            </a:r>
          </a:p>
        </p:txBody>
      </p:sp>
      <p:sp>
        <p:nvSpPr>
          <p:cNvPr id="4" name="Content Placeholder 1"/>
          <p:cNvSpPr>
            <a:spLocks noGrp="1"/>
          </p:cNvSpPr>
          <p:nvPr>
            <p:ph idx="1"/>
          </p:nvPr>
        </p:nvSpPr>
        <p:spPr>
          <a:xfrm>
            <a:off x="107950" y="1773238"/>
            <a:ext cx="8856663" cy="4643437"/>
          </a:xfrm>
        </p:spPr>
        <p:txBody>
          <a:bodyPr/>
          <a:lstStyle/>
          <a:p>
            <a:pPr>
              <a:defRPr/>
            </a:pPr>
            <a:r>
              <a:rPr lang="es-PA" dirty="0" smtClean="0"/>
              <a:t>Que:</a:t>
            </a:r>
          </a:p>
          <a:p>
            <a:pPr lvl="1">
              <a:defRPr/>
            </a:pPr>
            <a:r>
              <a:rPr lang="es-ES" dirty="0" smtClean="0"/>
              <a:t>Resumen de la información sobre la forma en que se estén abordando y respetando todas las salvaguardias expuestas en el apéndice I de la decisión 1/CP.16 durante todas las fases de la </a:t>
            </a:r>
            <a:r>
              <a:rPr lang="en-US" dirty="0" err="1" smtClean="0"/>
              <a:t>ejecución</a:t>
            </a:r>
            <a:r>
              <a:rPr lang="en-US" dirty="0" smtClean="0"/>
              <a:t> de </a:t>
            </a:r>
            <a:r>
              <a:rPr lang="en-US" dirty="0" err="1" smtClean="0"/>
              <a:t>las</a:t>
            </a:r>
            <a:r>
              <a:rPr lang="en-US" dirty="0" smtClean="0"/>
              <a:t> </a:t>
            </a:r>
            <a:r>
              <a:rPr lang="en-US" dirty="0" err="1" smtClean="0"/>
              <a:t>actividades</a:t>
            </a:r>
            <a:endParaRPr lang="en-US" dirty="0" smtClean="0"/>
          </a:p>
          <a:p>
            <a:pPr>
              <a:defRPr/>
            </a:pPr>
            <a:r>
              <a:rPr lang="es-PA" dirty="0" smtClean="0"/>
              <a:t>Cuando y donde:</a:t>
            </a:r>
          </a:p>
          <a:p>
            <a:pPr lvl="1">
              <a:defRPr/>
            </a:pPr>
            <a:r>
              <a:rPr lang="es-PA" dirty="0" smtClean="0"/>
              <a:t>La información se enviará periódicamente</a:t>
            </a:r>
          </a:p>
          <a:p>
            <a:pPr lvl="1">
              <a:defRPr/>
            </a:pPr>
            <a:r>
              <a:rPr lang="es-ES" dirty="0" smtClean="0"/>
              <a:t>Se proporcionará periódicamente y se incluirá en las comunicaciones nacionales, de conformidad con las decisiones pertinentes de la COP sobre las directrices para las comunicaciones nacionales de las Partes no incluidas en el anexo I de la Convención, o por los canales de comunicación acordados por la Conferencia de las Partes</a:t>
            </a:r>
          </a:p>
          <a:p>
            <a:pPr lvl="1">
              <a:defRPr/>
            </a:pPr>
            <a:r>
              <a:rPr lang="es-ES" dirty="0" smtClean="0"/>
              <a:t>El momento de la primera presentación del resumen de la información, y la frecuencia de las presentaciones posteriores se considerará en la COP18 .</a:t>
            </a:r>
            <a:endParaRPr lang="es-PA" dirty="0" smtClean="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2000"/>
                                        <p:tgtEl>
                                          <p:spTgt spid="4">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2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5012</TotalTime>
  <Words>1989</Words>
  <Application>Microsoft Office PowerPoint</Application>
  <PresentationFormat>On-screen Show (4:3)</PresentationFormat>
  <Paragraphs>201</Paragraphs>
  <Slides>22</Slides>
  <Notes>13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Theme1</vt:lpstr>
      <vt:lpstr>Sistemas para proporcionar información sobre la forma en que se estén abordando y respetando las salvaguardias Decisión 1/CP.16</vt:lpstr>
      <vt:lpstr>Indice</vt:lpstr>
      <vt:lpstr>The UNFCCC</vt:lpstr>
      <vt:lpstr>Las Salvaguardas  UNFCCC</vt:lpstr>
      <vt:lpstr>UNFCCC  Conclusiones del grupo de Expertos  (Panama 2011) </vt:lpstr>
      <vt:lpstr>UNFCCC  Conclusiones del grupo de Expertos  (Panama 2011)  </vt:lpstr>
      <vt:lpstr>Slide 7</vt:lpstr>
      <vt:lpstr>UNFCCC Decisión 12/CP.17 SIS - Principios</vt:lpstr>
      <vt:lpstr>UNFCCC Decisión 12/CP.17 Que y donde informar</vt:lpstr>
      <vt:lpstr>The UNFCCC Decision 12/CP.17 Further guidance....at COP18</vt:lpstr>
      <vt:lpstr>Aspectos prácticos a considerar....</vt:lpstr>
      <vt:lpstr> Principios y Criterios Sociales y Ambientales del Programa ONU-REDD </vt:lpstr>
      <vt:lpstr>¿Qué son los Principios y Criterios Sociales y Ambientales (PCSA)? </vt:lpstr>
      <vt:lpstr>Proceso</vt:lpstr>
      <vt:lpstr>  Objetivos</vt:lpstr>
      <vt:lpstr>PCSA y secciónes pertinentes de los Acuerdos de Cancún   </vt:lpstr>
      <vt:lpstr>¿Qué es La Herramienta de Beneficios y Riesgos (BeRT)?</vt:lpstr>
      <vt:lpstr>Estructura BeRT</vt:lpstr>
      <vt:lpstr>¿Cómo los PCSA/BeRT se utilizarán para desarrollar un SIS? </vt:lpstr>
      <vt:lpstr>Los próximos pasos</vt:lpstr>
      <vt:lpstr> Recursos</vt:lpstr>
      <vt:lpstr>Gracias!</vt:lpstr>
    </vt:vector>
  </TitlesOfParts>
  <Company>FAO of the 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Monitoring &amp; MRV for REDD+ in Asia-Pacific: The UN-REDD Approach</dc:title>
  <dc:creator>Joel Scriven</dc:creator>
  <cp:lastModifiedBy>silje.haugland</cp:lastModifiedBy>
  <cp:revision>422</cp:revision>
  <dcterms:created xsi:type="dcterms:W3CDTF">2011-05-04T07:22:27Z</dcterms:created>
  <dcterms:modified xsi:type="dcterms:W3CDTF">2012-06-26T20:00:36Z</dcterms:modified>
</cp:coreProperties>
</file>