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78" r:id="rId2"/>
    <p:sldId id="286" r:id="rId3"/>
    <p:sldId id="279" r:id="rId4"/>
    <p:sldId id="282" r:id="rId5"/>
    <p:sldId id="283" r:id="rId6"/>
    <p:sldId id="287" r:id="rId7"/>
    <p:sldId id="284" r:id="rId8"/>
    <p:sldId id="285" r:id="rId9"/>
    <p:sldId id="281" r:id="rId1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61667" autoAdjust="0"/>
  </p:normalViewPr>
  <p:slideViewPr>
    <p:cSldViewPr snapToGrid="0">
      <p:cViewPr>
        <p:scale>
          <a:sx n="80" d="100"/>
          <a:sy n="80" d="100"/>
        </p:scale>
        <p:origin x="-184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150" y="-78"/>
      </p:cViewPr>
      <p:guideLst>
        <p:guide orient="horz" pos="2928"/>
        <p:guide pos="2168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>
              <a:defRPr/>
            </a:pPr>
            <a:fld id="{81CA3FD2-0240-4287-89C4-62DF2D1CA4CB}" type="datetimeFigureOut">
              <a:rPr lang="en-US"/>
              <a:pPr>
                <a:defRPr/>
              </a:pPr>
              <a:t>7/17/2012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sz="110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24508" y="4330763"/>
            <a:ext cx="6322316" cy="4784244"/>
          </a:xfrm>
        </p:spPr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4280" y="4285414"/>
            <a:ext cx="6747533" cy="4829594"/>
          </a:xfrm>
        </p:spPr>
        <p:txBody>
          <a:bodyPr>
            <a:noAutofit/>
          </a:bodyPr>
          <a:lstStyle/>
          <a:p>
            <a:endParaRPr lang="en-US" sz="8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318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42875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79888" y="3871913"/>
            <a:ext cx="4014787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99CC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99CC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For more information…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CC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Safeguard Information Systems (SIS): </a:t>
            </a:r>
            <a:br>
              <a:rPr lang="en-US" dirty="0" smtClean="0"/>
            </a:br>
            <a:r>
              <a:rPr lang="en-US" dirty="0" smtClean="0"/>
              <a:t>A Framework for discussion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968137"/>
          </a:xfrm>
        </p:spPr>
        <p:txBody>
          <a:bodyPr/>
          <a:lstStyle/>
          <a:p>
            <a:r>
              <a:rPr lang="en-US" b="1" dirty="0" smtClean="0"/>
              <a:t>Information and Monitoring Web Conference</a:t>
            </a:r>
          </a:p>
          <a:p>
            <a:r>
              <a:rPr lang="en-US" b="1" dirty="0" smtClean="0"/>
              <a:t>July 17, 2012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Defining an SIS</a:t>
            </a:r>
          </a:p>
          <a:p>
            <a:r>
              <a:rPr lang="en-US" sz="3200" dirty="0" smtClean="0"/>
              <a:t>Guiding Principles/Key Characteristics</a:t>
            </a:r>
          </a:p>
          <a:p>
            <a:r>
              <a:rPr lang="en-US" sz="3200" dirty="0" smtClean="0"/>
              <a:t>Key Components of an SIS</a:t>
            </a:r>
            <a:endParaRPr lang="en-US" sz="3200" b="1" dirty="0" smtClean="0"/>
          </a:p>
          <a:p>
            <a:r>
              <a:rPr lang="en-US" sz="3200" dirty="0" smtClean="0"/>
              <a:t>Process for Developing an SIS</a:t>
            </a:r>
          </a:p>
          <a:p>
            <a:r>
              <a:rPr lang="en-US" sz="3200" dirty="0" smtClean="0"/>
              <a:t>Linkage of an SIS to the NFMS</a:t>
            </a:r>
          </a:p>
          <a:p>
            <a:r>
              <a:rPr lang="en-US" sz="3200" dirty="0" smtClean="0"/>
              <a:t>Potential future work/deliverables in this area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Overview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Proposed working definition:</a:t>
            </a:r>
          </a:p>
          <a:p>
            <a:pPr>
              <a:buNone/>
            </a:pPr>
            <a:r>
              <a:rPr lang="en-US" sz="1600" i="1" dirty="0" smtClean="0"/>
              <a:t>The set of institutions and processes through which safeguard information is collected, </a:t>
            </a:r>
            <a:r>
              <a:rPr lang="en-US" sz="1600" b="1" i="1" dirty="0" smtClean="0"/>
              <a:t>evaluated</a:t>
            </a:r>
            <a:r>
              <a:rPr lang="en-US" sz="1600" i="1" dirty="0" smtClean="0"/>
              <a:t>, published and fed back into relevant institutions and local communities.</a:t>
            </a:r>
          </a:p>
          <a:p>
            <a:endParaRPr lang="en-US" sz="2000" dirty="0" smtClean="0"/>
          </a:p>
          <a:p>
            <a:r>
              <a:rPr lang="en-US" sz="2000" dirty="0" smtClean="0"/>
              <a:t>Main objectives of an SIS:</a:t>
            </a:r>
          </a:p>
          <a:p>
            <a:pPr lvl="1"/>
            <a:r>
              <a:rPr lang="en-US" sz="1600" dirty="0" smtClean="0"/>
              <a:t>Collect and provide data and information that demonstrates that UNFCCC-recognized safeguards are both “addressed” and “respected” throughout  the implementation of REDD+ activities</a:t>
            </a:r>
          </a:p>
          <a:p>
            <a:pPr lvl="2"/>
            <a:r>
              <a:rPr lang="en-US" sz="1400" dirty="0" smtClean="0"/>
              <a:t>“Addressed” used to refer to  institutions, policies, regulations, strategies, agreements, etc. that are relevant to a safeguard being in place, while “respected” means the safeguard being implemented effectively.</a:t>
            </a:r>
          </a:p>
          <a:p>
            <a:pPr lvl="1"/>
            <a:r>
              <a:rPr lang="en-US" sz="1600" dirty="0" smtClean="0"/>
              <a:t>Collecting such information could include identifying key indicators, providing qualitative  and wherever possible quantitative data, and thereby enabling the national evaluation of the social and environmental performance  of national REDD+ strategies.</a:t>
            </a:r>
          </a:p>
          <a:p>
            <a:pPr lvl="1">
              <a:buNone/>
            </a:pPr>
            <a:endParaRPr lang="en-US" sz="1600" dirty="0" smtClean="0"/>
          </a:p>
          <a:p>
            <a:r>
              <a:rPr lang="en-US" sz="2000" dirty="0" smtClean="0"/>
              <a:t>Other potential uses of an SIS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800" dirty="0" smtClean="0"/>
              <a:t> 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Defining an SIS: </a:t>
            </a:r>
            <a:br>
              <a:rPr lang="en-US" b="1" dirty="0" smtClean="0"/>
            </a:br>
            <a:r>
              <a:rPr lang="en-US" b="1" dirty="0" smtClean="0"/>
              <a:t>What are the Main Functions/Objectives?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 smtClean="0"/>
              <a:t>Transparency</a:t>
            </a:r>
          </a:p>
          <a:p>
            <a:pPr lvl="0"/>
            <a:r>
              <a:rPr lang="en-US" sz="2000" dirty="0" smtClean="0"/>
              <a:t>Participatory</a:t>
            </a:r>
          </a:p>
          <a:p>
            <a:pPr lvl="0"/>
            <a:r>
              <a:rPr lang="en-US" sz="2000" dirty="0" smtClean="0"/>
              <a:t>Feasibility</a:t>
            </a:r>
          </a:p>
          <a:p>
            <a:pPr lvl="0"/>
            <a:r>
              <a:rPr lang="en-US" sz="2000" dirty="0" smtClean="0"/>
              <a:t>Flexibility</a:t>
            </a:r>
          </a:p>
          <a:p>
            <a:pPr lvl="0"/>
            <a:r>
              <a:rPr lang="en-US" sz="2000" dirty="0" smtClean="0"/>
              <a:t>Consistency</a:t>
            </a:r>
          </a:p>
          <a:p>
            <a:pPr lvl="0"/>
            <a:r>
              <a:rPr lang="en-US" sz="2000" dirty="0" smtClean="0"/>
              <a:t>Completeness/Comprehensiveness</a:t>
            </a:r>
          </a:p>
          <a:p>
            <a:pPr lvl="0"/>
            <a:r>
              <a:rPr lang="en-US" sz="2000" dirty="0" smtClean="0"/>
              <a:t>Cost-effectiveness</a:t>
            </a:r>
          </a:p>
          <a:p>
            <a:pPr lvl="0"/>
            <a:r>
              <a:rPr lang="en-US" sz="2000" dirty="0" smtClean="0"/>
              <a:t>Practicality</a:t>
            </a:r>
          </a:p>
          <a:p>
            <a:pPr lvl="0"/>
            <a:r>
              <a:rPr lang="en-US" sz="2000" dirty="0" smtClean="0"/>
              <a:t>Simplicity</a:t>
            </a:r>
          </a:p>
          <a:p>
            <a:pPr lvl="0"/>
            <a:r>
              <a:rPr lang="en-US" sz="2000" dirty="0" smtClean="0"/>
              <a:t>Avoidance of duplication of other processes</a:t>
            </a:r>
          </a:p>
          <a:p>
            <a:pPr lvl="0"/>
            <a:r>
              <a:rPr lang="en-US" sz="2000" dirty="0" smtClean="0"/>
              <a:t>Progressive improvement over time (“Stepwise approach”)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Guiding Principles/Key Characteristics of an SIS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 stakeholder participation</a:t>
            </a:r>
          </a:p>
          <a:p>
            <a:r>
              <a:rPr lang="en-US" dirty="0" smtClean="0"/>
              <a:t>Data Policy</a:t>
            </a:r>
          </a:p>
          <a:p>
            <a:r>
              <a:rPr lang="en-US" dirty="0" smtClean="0"/>
              <a:t>Types of Information that could be collected/used</a:t>
            </a:r>
          </a:p>
          <a:p>
            <a:pPr lvl="1"/>
            <a:r>
              <a:rPr lang="en-US" dirty="0" smtClean="0"/>
              <a:t>Including processes for developing nationally appropriate indicators</a:t>
            </a:r>
          </a:p>
          <a:p>
            <a:r>
              <a:rPr lang="en-US" dirty="0" smtClean="0"/>
              <a:t>Data and information collection methods, processes, tools</a:t>
            </a:r>
          </a:p>
          <a:p>
            <a:r>
              <a:rPr lang="en-US" b="1" dirty="0" smtClean="0"/>
              <a:t>Management and Provision of data and information</a:t>
            </a:r>
          </a:p>
          <a:p>
            <a:r>
              <a:rPr lang="en-US" b="1" dirty="0" smtClean="0"/>
              <a:t>Evaluation of the Information</a:t>
            </a:r>
          </a:p>
          <a:p>
            <a:r>
              <a:rPr lang="en-US" dirty="0" smtClean="0"/>
              <a:t>Institutions and Processes for the operation of the SIS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Key Components of an SIS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 and Provision of data and information</a:t>
            </a:r>
          </a:p>
          <a:p>
            <a:pPr lvl="1"/>
            <a:r>
              <a:rPr lang="en-US" dirty="0" smtClean="0"/>
              <a:t>Storage, analysis, and provision of information to national stakeholders and international community</a:t>
            </a:r>
          </a:p>
          <a:p>
            <a:pPr lvl="2"/>
            <a:r>
              <a:rPr lang="en-US" dirty="0" smtClean="0"/>
              <a:t>Important difference between UNFCCC reporting and provision of information for stakeholders</a:t>
            </a:r>
          </a:p>
          <a:p>
            <a:pPr lvl="1"/>
            <a:r>
              <a:rPr lang="en-US" dirty="0" smtClean="0"/>
              <a:t>Coverage of information to be provided: comprehensive information from all REDD+-related sites or a sampling?</a:t>
            </a:r>
          </a:p>
          <a:p>
            <a:r>
              <a:rPr lang="en-US" dirty="0" smtClean="0"/>
              <a:t>Evaluation of the Information</a:t>
            </a:r>
          </a:p>
          <a:p>
            <a:pPr lvl="1"/>
            <a:r>
              <a:rPr lang="en-US" dirty="0" smtClean="0"/>
              <a:t>At national-level, validation or “reliability check” could occur through existing multi-stakeholder body of the national REDD+ management </a:t>
            </a:r>
          </a:p>
          <a:p>
            <a:pPr lvl="1"/>
            <a:r>
              <a:rPr lang="en-US" dirty="0" smtClean="0"/>
              <a:t>At UNFCCC level, summary information in the National Communications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dirty="0" smtClean="0"/>
              <a:t>Key Components of an SIS (continued): Highlighting Management, Provision and Evaluation of the Information</a:t>
            </a:r>
            <a:endParaRPr lang="en-U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assessment of existing requirements</a:t>
            </a:r>
          </a:p>
          <a:p>
            <a:r>
              <a:rPr lang="en-US" dirty="0" smtClean="0"/>
              <a:t>Gap analysis of existing and development of new processes and procedures </a:t>
            </a:r>
          </a:p>
          <a:p>
            <a:r>
              <a:rPr lang="en-US" dirty="0" smtClean="0"/>
              <a:t>Determination of indicators to be used in relation to safeguards</a:t>
            </a:r>
          </a:p>
          <a:p>
            <a:r>
              <a:rPr lang="en-US" dirty="0" smtClean="0"/>
              <a:t>Development of data collection and data sharing methodologies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Process for Developing an SIS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Pros/Cons of linking the systems</a:t>
            </a:r>
          </a:p>
          <a:p>
            <a:endParaRPr lang="en-US" dirty="0" smtClean="0"/>
          </a:p>
          <a:p>
            <a:r>
              <a:rPr lang="en-US" dirty="0" smtClean="0"/>
              <a:t>Discuss country positions on this linkage within UNFCCC</a:t>
            </a:r>
          </a:p>
          <a:p>
            <a:endParaRPr lang="en-US" dirty="0" smtClean="0"/>
          </a:p>
          <a:p>
            <a:r>
              <a:rPr lang="en-US" dirty="0" smtClean="0"/>
              <a:t>Country examples of this linkage being developed</a:t>
            </a:r>
          </a:p>
          <a:p>
            <a:endParaRPr lang="en-US" dirty="0" smtClean="0"/>
          </a:p>
          <a:p>
            <a:r>
              <a:rPr lang="en-US" dirty="0" smtClean="0"/>
              <a:t>What would such a  linkage look like?</a:t>
            </a:r>
          </a:p>
          <a:p>
            <a:pPr lvl="1"/>
            <a:r>
              <a:rPr lang="en-US" dirty="0" smtClean="0"/>
              <a:t>Is there a model(s) that UN-REDD could elaborate?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Linkage of an SIS to the NFMS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are the options for taking this UN-REDD “joint-thinking” on SIS forward?</a:t>
            </a:r>
          </a:p>
          <a:p>
            <a:pPr lvl="1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Framework document on SIS, as companion document to M&amp;MRV Framework?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SIS Options paper?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Country case studies? 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Tools?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Potential Deliverables?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1412</TotalTime>
  <Words>415</Words>
  <Application>Microsoft Office PowerPoint</Application>
  <PresentationFormat>On-screen Show (4:3)</PresentationFormat>
  <Paragraphs>75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Safeguard Information Systems (SIS):  A Framework for discussion</vt:lpstr>
      <vt:lpstr>Overview</vt:lpstr>
      <vt:lpstr>Defining an SIS:  What are the Main Functions/Objectives?</vt:lpstr>
      <vt:lpstr>Guiding Principles/Key Characteristics of an SIS</vt:lpstr>
      <vt:lpstr>Key Components of an SIS</vt:lpstr>
      <vt:lpstr>Key Components of an SIS (continued): Highlighting Management, Provision and Evaluation of the Information</vt:lpstr>
      <vt:lpstr>Process for Developing an SIS</vt:lpstr>
      <vt:lpstr>Linkage of an SIS to the NFMS</vt:lpstr>
      <vt:lpstr>Potential Deliverables?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kimberly.todd</cp:lastModifiedBy>
  <cp:revision>131</cp:revision>
  <dcterms:created xsi:type="dcterms:W3CDTF">2009-05-15T09:37:26Z</dcterms:created>
  <dcterms:modified xsi:type="dcterms:W3CDTF">2012-07-17T22:05:39Z</dcterms:modified>
</cp:coreProperties>
</file>