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7"/>
  </p:notesMasterIdLst>
  <p:sldIdLst>
    <p:sldId id="256" r:id="rId2"/>
    <p:sldId id="317" r:id="rId3"/>
    <p:sldId id="307" r:id="rId4"/>
    <p:sldId id="320" r:id="rId5"/>
    <p:sldId id="321" r:id="rId6"/>
    <p:sldId id="322" r:id="rId7"/>
    <p:sldId id="323" r:id="rId8"/>
    <p:sldId id="324" r:id="rId9"/>
    <p:sldId id="315" r:id="rId10"/>
    <p:sldId id="312" r:id="rId11"/>
    <p:sldId id="313" r:id="rId12"/>
    <p:sldId id="314" r:id="rId13"/>
    <p:sldId id="316" r:id="rId14"/>
    <p:sldId id="306" r:id="rId15"/>
    <p:sldId id="32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snapToObjects="1">
      <p:cViewPr varScale="1">
        <p:scale>
          <a:sx n="78" d="100"/>
          <a:sy n="78" d="100"/>
        </p:scale>
        <p:origin x="-9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1546BF-E744-4F9A-AF39-1C585FD1D002}" type="datetimeFigureOut">
              <a:rPr lang="en-US"/>
              <a:pPr>
                <a:defRPr/>
              </a:pPr>
              <a:t>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CFE667D-D597-4439-A6B7-3C412B1D657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7FFAE93-1B38-4EE4-94A7-97F6AE0F4DAB}" type="datetimeFigureOut">
              <a:rPr lang="en-US"/>
              <a:pPr>
                <a:defRPr/>
              </a:pPr>
              <a:t>2/8/2012</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ABDA709-6051-4400-802E-92CF25F939E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310865B-F520-47A2-9423-B7CB79E3D7A6}" type="datetimeFigureOut">
              <a:rPr lang="en-US"/>
              <a:pPr>
                <a:defRPr/>
              </a:pPr>
              <a:t>2/8/2012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131FEA-A633-49F3-A3F6-EA13C12FEF4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FC62128-1863-4A00-98B3-4C7BEC99ED37}" type="datetimeFigureOut">
              <a:rPr lang="en-US"/>
              <a:pPr>
                <a:defRPr/>
              </a:pPr>
              <a:t>2/8/2012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6C4125D-40CF-427F-8E30-EE8DB2BCF6F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3B4FEED-CDB9-4105-BF7A-B99B959F7973}" type="datetimeFigureOut">
              <a:rPr lang="en-US"/>
              <a:pPr>
                <a:defRPr/>
              </a:pPr>
              <a:t>2/8/2012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C3B8E3-BCA2-4065-9920-98B98A6E74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553A3E-2F04-4915-90A5-9CBBBCEA0F7B}" type="datetimeFigureOut">
              <a:rPr lang="en-US"/>
              <a:pPr>
                <a:defRPr/>
              </a:pPr>
              <a:t>2/8/2012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0F4E88-9A66-48E7-B2A7-742FC1058A4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29084B1-9CF0-4919-A254-ED854FF5B3B5}" type="datetimeFigureOut">
              <a:rPr lang="en-US"/>
              <a:pPr>
                <a:defRPr/>
              </a:pPr>
              <a:t>2/8/2012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024E82E-FAC6-4C82-96C9-03256FE177B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0B020FB-5D36-4D03-B46D-D0C463469040}" type="datetimeFigureOut">
              <a:rPr lang="en-US"/>
              <a:pPr>
                <a:defRPr/>
              </a:pPr>
              <a:t>2/8/2012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5F48880-D0BC-4D3E-9DC9-FB55E8DC8D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49C3365-5599-40EB-813A-59AB073425D1}" type="datetimeFigureOut">
              <a:rPr lang="en-US"/>
              <a:pPr>
                <a:defRPr/>
              </a:pPr>
              <a:t>2/8/2012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72A1AE9-321B-427D-B374-29C8A7539AF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87A1F6B-7434-45F8-B981-BACF3CE06429}" type="datetimeFigureOut">
              <a:rPr lang="en-US"/>
              <a:pPr>
                <a:defRPr/>
              </a:pPr>
              <a:t>2/8/2012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14C2053-4D0E-49B4-8E3D-BCB922F0776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69A98BF-E7CC-49E6-BFE0-6D76791858B0}" type="datetimeFigureOut">
              <a:rPr lang="en-US"/>
              <a:pPr>
                <a:defRPr/>
              </a:pPr>
              <a:t>2/8/2012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37FCF50-9250-41A6-8FCC-E6B194AD61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94E1CD1-C9E9-4A80-82B3-D5E7984AEC57}" type="datetimeFigureOut">
              <a:rPr lang="en-US"/>
              <a:pPr>
                <a:defRPr/>
              </a:pPr>
              <a:t>2/8/2012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92592D9-DE85-442E-9772-1FBE914FB2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0E96A5E-7A8F-40A0-AC10-B9512ADC7CD4}" type="datetimeFigureOut">
              <a:rPr lang="en-US"/>
              <a:pPr>
                <a:defRPr/>
              </a:pPr>
              <a:t>2/8/2012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AC8206C-10C5-4359-ADED-A6CDC699934D}"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99" r:id="rId1"/>
    <p:sldLayoutId id="2147483891" r:id="rId2"/>
    <p:sldLayoutId id="2147483900" r:id="rId3"/>
    <p:sldLayoutId id="2147483892" r:id="rId4"/>
    <p:sldLayoutId id="2147483893" r:id="rId5"/>
    <p:sldLayoutId id="2147483894" r:id="rId6"/>
    <p:sldLayoutId id="2147483895" r:id="rId7"/>
    <p:sldLayoutId id="2147483896" r:id="rId8"/>
    <p:sldLayoutId id="2147483901" r:id="rId9"/>
    <p:sldLayoutId id="2147483897" r:id="rId10"/>
    <p:sldLayoutId id="214748389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805" y="1071154"/>
            <a:ext cx="6629400" cy="2355671"/>
          </a:xfrm>
        </p:spPr>
        <p:txBody>
          <a:bodyPr/>
          <a:lstStyle/>
          <a:p>
            <a:pPr eaLnBrk="1" fontAlgn="auto" hangingPunct="1">
              <a:spcAft>
                <a:spcPts val="0"/>
              </a:spcAft>
              <a:defRPr/>
            </a:pPr>
            <a:r>
              <a:rPr lang="en-US" dirty="0" smtClean="0">
                <a:solidFill>
                  <a:srgbClr val="002060"/>
                </a:solidFill>
              </a:rPr>
              <a:t/>
            </a:r>
            <a:br>
              <a:rPr lang="en-US" dirty="0" smtClean="0">
                <a:solidFill>
                  <a:srgbClr val="002060"/>
                </a:solidFill>
              </a:rPr>
            </a:br>
            <a:endParaRPr lang="en-US" sz="2800" dirty="0"/>
          </a:p>
        </p:txBody>
      </p:sp>
      <p:sp>
        <p:nvSpPr>
          <p:cNvPr id="5123" name="Subtitle 2"/>
          <p:cNvSpPr>
            <a:spLocks noGrp="1"/>
          </p:cNvSpPr>
          <p:nvPr>
            <p:ph type="subTitle" idx="1"/>
          </p:nvPr>
        </p:nvSpPr>
        <p:spPr>
          <a:xfrm>
            <a:off x="247650" y="1736725"/>
            <a:ext cx="8634413" cy="2547938"/>
          </a:xfrm>
        </p:spPr>
        <p:txBody>
          <a:bodyPr/>
          <a:lstStyle/>
          <a:p>
            <a:pPr marR="0" algn="ctr" eaLnBrk="1" hangingPunct="1"/>
            <a:r>
              <a:rPr lang="en-US" sz="3600" smtClean="0">
                <a:solidFill>
                  <a:srgbClr val="F2F2F2"/>
                </a:solidFill>
              </a:rPr>
              <a:t>Sudan’s  feedback on UN-REDD Programme’s Social and Environmental Principles and Criteria (SEPC)- A Benefit and Risks Tool (BeRT) </a:t>
            </a:r>
          </a:p>
        </p:txBody>
      </p:sp>
      <p:pic>
        <p:nvPicPr>
          <p:cNvPr id="5124" name="Picture 2" descr="C:\Users\dell\Pictures\UNEP Picture\DSC00627.JPG"/>
          <p:cNvPicPr>
            <a:picLocks noChangeAspect="1" noChangeArrowheads="1"/>
          </p:cNvPicPr>
          <p:nvPr/>
        </p:nvPicPr>
        <p:blipFill>
          <a:blip r:embed="rId2"/>
          <a:srcRect/>
          <a:stretch>
            <a:fillRect/>
          </a:stretch>
        </p:blipFill>
        <p:spPr bwMode="auto">
          <a:xfrm>
            <a:off x="5937504" y="4284617"/>
            <a:ext cx="3133345" cy="257338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2" descr="D:\flash nagwa\adil\adil photo\تصحر\DSC01316.JPG"/>
          <p:cNvPicPr>
            <a:picLocks noChangeAspect="1" noChangeArrowheads="1"/>
          </p:cNvPicPr>
          <p:nvPr/>
        </p:nvPicPr>
        <p:blipFill>
          <a:blip r:embed="rId3" cstate="print"/>
          <a:srcRect/>
          <a:stretch>
            <a:fillRect/>
          </a:stretch>
        </p:blipFill>
        <p:spPr bwMode="auto">
          <a:xfrm>
            <a:off x="37648" y="4284618"/>
            <a:ext cx="2668976" cy="257338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26" name="Picture 6" descr="غابات شعار copy"/>
          <p:cNvPicPr>
            <a:picLocks noChangeAspect="1" noChangeArrowheads="1"/>
          </p:cNvPicPr>
          <p:nvPr/>
        </p:nvPicPr>
        <p:blipFill>
          <a:blip r:embed="rId4"/>
          <a:srcRect/>
          <a:stretch>
            <a:fillRect/>
          </a:stretch>
        </p:blipFill>
        <p:spPr bwMode="auto">
          <a:xfrm>
            <a:off x="7272338" y="0"/>
            <a:ext cx="1871662" cy="1358900"/>
          </a:xfrm>
          <a:prstGeom prst="rect">
            <a:avLst/>
          </a:prstGeom>
          <a:noFill/>
          <a:ln w="9525">
            <a:noFill/>
            <a:miter lim="800000"/>
            <a:headEnd/>
            <a:tailEnd/>
          </a:ln>
        </p:spPr>
      </p:pic>
      <p:pic>
        <p:nvPicPr>
          <p:cNvPr id="5127" name="Picture 4"/>
          <p:cNvPicPr>
            <a:picLocks noChangeAspect="1" noChangeArrowheads="1"/>
          </p:cNvPicPr>
          <p:nvPr/>
        </p:nvPicPr>
        <p:blipFill>
          <a:blip r:embed="rId5"/>
          <a:srcRect/>
          <a:stretch>
            <a:fillRect/>
          </a:stretch>
        </p:blipFill>
        <p:spPr bwMode="auto">
          <a:xfrm>
            <a:off x="0" y="0"/>
            <a:ext cx="1906588" cy="1358900"/>
          </a:xfrm>
          <a:prstGeom prst="rect">
            <a:avLst/>
          </a:prstGeom>
          <a:noFill/>
          <a:ln w="9525">
            <a:noFill/>
            <a:miter lim="800000"/>
            <a:headEnd/>
            <a:tailEnd/>
          </a:ln>
        </p:spPr>
      </p:pic>
      <p:sp>
        <p:nvSpPr>
          <p:cNvPr id="5128" name="TextBox 12"/>
          <p:cNvSpPr txBox="1">
            <a:spLocks noChangeArrowheads="1"/>
          </p:cNvSpPr>
          <p:nvPr/>
        </p:nvSpPr>
        <p:spPr bwMode="auto">
          <a:xfrm>
            <a:off x="7272338" y="1358900"/>
            <a:ext cx="1871662" cy="276999"/>
          </a:xfrm>
          <a:prstGeom prst="rect">
            <a:avLst/>
          </a:prstGeom>
          <a:solidFill>
            <a:schemeClr val="tx1"/>
          </a:solidFill>
          <a:ln w="9525">
            <a:noFill/>
            <a:miter lim="800000"/>
            <a:headEnd/>
            <a:tailEnd/>
          </a:ln>
        </p:spPr>
        <p:txBody>
          <a:bodyPr wrap="square">
            <a:spAutoFit/>
          </a:bodyPr>
          <a:lstStyle/>
          <a:p>
            <a:pPr algn="ctr"/>
            <a:r>
              <a:rPr lang="en-US" sz="1200" b="1">
                <a:solidFill>
                  <a:srgbClr val="003300"/>
                </a:solidFill>
                <a:latin typeface="Constantia" pitchFamily="18" charset="0"/>
              </a:rPr>
              <a:t>FNC</a:t>
            </a:r>
          </a:p>
        </p:txBody>
      </p:sp>
      <p:pic>
        <p:nvPicPr>
          <p:cNvPr id="5132" name="Picture 12" descr="G:\جنوب كردفان\201012312028.jpg"/>
          <p:cNvPicPr>
            <a:picLocks noChangeAspect="1" noChangeArrowheads="1"/>
          </p:cNvPicPr>
          <p:nvPr/>
        </p:nvPicPr>
        <p:blipFill>
          <a:blip r:embed="rId6" cstate="print"/>
          <a:srcRect/>
          <a:stretch>
            <a:fillRect/>
          </a:stretch>
        </p:blipFill>
        <p:spPr bwMode="auto">
          <a:xfrm>
            <a:off x="2779776" y="4284664"/>
            <a:ext cx="3060192" cy="257333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4538"/>
          </a:xfrm>
        </p:spPr>
        <p:txBody>
          <a:bodyPr>
            <a:normAutofit fontScale="90000"/>
          </a:bodyPr>
          <a:lstStyle/>
          <a:p>
            <a:pPr eaLnBrk="1" fontAlgn="auto" hangingPunct="1">
              <a:spcAft>
                <a:spcPts val="0"/>
              </a:spcAft>
              <a:defRPr/>
            </a:pPr>
            <a:r>
              <a:rPr lang="en-US" dirty="0" smtClean="0"/>
              <a:t>Detailed comments </a:t>
            </a:r>
            <a:endParaRPr lang="en-US" dirty="0"/>
          </a:p>
        </p:txBody>
      </p:sp>
      <p:graphicFrame>
        <p:nvGraphicFramePr>
          <p:cNvPr id="19504" name="Group 48"/>
          <p:cNvGraphicFramePr>
            <a:graphicFrameLocks noGrp="1"/>
          </p:cNvGraphicFramePr>
          <p:nvPr>
            <p:ph idx="1"/>
          </p:nvPr>
        </p:nvGraphicFramePr>
        <p:xfrm>
          <a:off x="0" y="744538"/>
          <a:ext cx="9144000" cy="6274755"/>
        </p:xfrm>
        <a:graphic>
          <a:graphicData uri="http://schemas.openxmlformats.org/drawingml/2006/table">
            <a:tbl>
              <a:tblPr/>
              <a:tblGrid>
                <a:gridCol w="2279650"/>
                <a:gridCol w="1325563"/>
                <a:gridCol w="5538787"/>
              </a:tblGrid>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Principle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Criterion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Comments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7663">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Principle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Apply norms of democratic, governance, including those reflected in national commitments and agreements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D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1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508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Integration of</a:t>
                      </a:r>
                      <a:r>
                        <a:rPr kumimoji="0" lang="en-US" sz="1600" b="0" i="0" u="none" strike="noStrike" cap="none" normalizeH="0" baseline="0" smtClean="0">
                          <a:ln>
                            <a:noFill/>
                          </a:ln>
                          <a:solidFill>
                            <a:srgbClr val="FF0000"/>
                          </a:solidFill>
                          <a:effectLst/>
                          <a:latin typeface="Constantia" pitchFamily="18" charset="0"/>
                          <a:cs typeface="Arial" charset="0"/>
                        </a:rPr>
                        <a:t> indigenous and national systems and legal pluralism.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782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3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Ensure equal and easy accessibility to information related to REDD+, with consideration to </a:t>
                      </a:r>
                      <a:r>
                        <a:rPr kumimoji="0" lang="en-US" sz="1600" b="0" i="0" u="none" strike="noStrike" cap="none" normalizeH="0" baseline="0" smtClean="0">
                          <a:ln>
                            <a:noFill/>
                          </a:ln>
                          <a:solidFill>
                            <a:srgbClr val="FF0000"/>
                          </a:solidFill>
                          <a:effectLst/>
                          <a:latin typeface="Constantia" pitchFamily="18" charset="0"/>
                          <a:cs typeface="Arial" charset="0"/>
                        </a:rPr>
                        <a:t>illiterate and remote people </a:t>
                      </a:r>
                      <a:r>
                        <a:rPr kumimoji="0" lang="en-US" sz="1600" b="0" i="0" u="none" strike="noStrike" cap="none" normalizeH="0" baseline="0" smtClean="0">
                          <a:ln>
                            <a:noFill/>
                          </a:ln>
                          <a:solidFill>
                            <a:srgbClr val="000000"/>
                          </a:solidFill>
                          <a:effectLst/>
                          <a:latin typeface="Constantia" pitchFamily="18" charset="0"/>
                          <a:cs typeface="Arial" charset="0"/>
                        </a:rPr>
                        <a:t>in the rural areas.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30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This is applicable in Sudan community forests.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782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In the part of enforcement of law, it could be better to add enforcement of plural and combatable  laws (Indigenous and national laws).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30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Integration of indigenous and national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19088">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Principle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Respect and Protect stakeholders rights, including human rights, statutory and customary rights, and collective rights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7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30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8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Adding </a:t>
                      </a:r>
                      <a:r>
                        <a:rPr kumimoji="0" lang="en-US" sz="1600" b="0" i="0" u="none" strike="noStrike" cap="none" normalizeH="0" baseline="0" smtClean="0">
                          <a:ln>
                            <a:noFill/>
                          </a:ln>
                          <a:solidFill>
                            <a:srgbClr val="FF0000"/>
                          </a:solidFill>
                          <a:effectLst/>
                          <a:latin typeface="Constantia" pitchFamily="18" charset="0"/>
                          <a:cs typeface="Arial" charset="0"/>
                        </a:rPr>
                        <a:t>gender mainstreaming </a:t>
                      </a:r>
                      <a:r>
                        <a:rPr kumimoji="0" lang="en-US" sz="1600" b="0" i="0" u="none" strike="noStrike" cap="none" normalizeH="0" baseline="0" smtClean="0">
                          <a:ln>
                            <a:noFill/>
                          </a:ln>
                          <a:solidFill>
                            <a:srgbClr val="000000"/>
                          </a:solidFill>
                          <a:effectLst/>
                          <a:latin typeface="Constantia" pitchFamily="18" charset="0"/>
                          <a:cs typeface="Arial" charset="0"/>
                        </a:rPr>
                        <a:t>in all REDD+ activities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609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9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Information accessibility should consider  </a:t>
                      </a:r>
                      <a:r>
                        <a:rPr kumimoji="0" lang="en-US" sz="1600" b="0" i="0" u="none" strike="noStrike" cap="none" normalizeH="0" baseline="0" smtClean="0">
                          <a:ln>
                            <a:noFill/>
                          </a:ln>
                          <a:solidFill>
                            <a:srgbClr val="FF0000"/>
                          </a:solidFill>
                          <a:effectLst/>
                          <a:latin typeface="Constantia" pitchFamily="18" charset="0"/>
                          <a:cs typeface="Arial" charset="0"/>
                        </a:rPr>
                        <a:t>illiterate people by using radio and other media.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6270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10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Ensure there is </a:t>
                      </a:r>
                      <a:r>
                        <a:rPr kumimoji="0" lang="en-US" sz="1600" b="0" i="0" u="none" strike="noStrike" cap="none" normalizeH="0" baseline="0" smtClean="0">
                          <a:ln>
                            <a:noFill/>
                          </a:ln>
                          <a:solidFill>
                            <a:srgbClr val="FF0000"/>
                          </a:solidFill>
                          <a:effectLst/>
                          <a:latin typeface="Constantia" pitchFamily="18" charset="0"/>
                          <a:cs typeface="Arial" charset="0"/>
                        </a:rPr>
                        <a:t>no compulsory resettlement </a:t>
                      </a:r>
                      <a:r>
                        <a:rPr kumimoji="0" lang="en-US" sz="1600" b="0" i="0" u="none" strike="noStrike" cap="none" normalizeH="0" baseline="0" smtClean="0">
                          <a:ln>
                            <a:noFill/>
                          </a:ln>
                          <a:solidFill>
                            <a:srgbClr val="000000"/>
                          </a:solidFill>
                          <a:effectLst/>
                          <a:latin typeface="Constantia" pitchFamily="18" charset="0"/>
                          <a:cs typeface="Arial" charset="0"/>
                        </a:rPr>
                        <a:t>as a result of REDD+.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6270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2" name="Group 32"/>
          <p:cNvGraphicFramePr>
            <a:graphicFrameLocks noGrp="1"/>
          </p:cNvGraphicFramePr>
          <p:nvPr>
            <p:ph idx="1"/>
          </p:nvPr>
        </p:nvGraphicFramePr>
        <p:xfrm>
          <a:off x="0" y="0"/>
          <a:ext cx="9144000" cy="6126480"/>
        </p:xfrm>
        <a:graphic>
          <a:graphicData uri="http://schemas.openxmlformats.org/drawingml/2006/table">
            <a:tbl>
              <a:tblPr/>
              <a:tblGrid>
                <a:gridCol w="3048000"/>
                <a:gridCol w="1616075"/>
                <a:gridCol w="4479925"/>
              </a:tblGrid>
              <a:tr h="5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Principle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Criterion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Comments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15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A0C"/>
                          </a:solidFill>
                          <a:effectLst/>
                          <a:latin typeface="Constantia" pitchFamily="18" charset="0"/>
                          <a:cs typeface="Arial" charset="0"/>
                        </a:rPr>
                        <a:t>Principle 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A0C"/>
                          </a:solidFill>
                          <a:effectLst/>
                          <a:latin typeface="Constantia" pitchFamily="18" charset="0"/>
                          <a:cs typeface="Arial" charset="0"/>
                        </a:rPr>
                        <a:t>Promote and enhance forests’ contribution to sustainable livelihoods</a:t>
                      </a:r>
                      <a:endParaRPr kumimoji="0" lang="en-US" sz="1800" b="0" i="0" u="none" strike="noStrike" cap="none" normalizeH="0" baseline="0" smtClean="0">
                        <a:ln>
                          <a:noFill/>
                        </a:ln>
                        <a:solidFill>
                          <a:srgbClr val="000A0C"/>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D9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12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715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70C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High consideration to win-win approach, socio-economic development and REDD+ should meet the stakeholder’s needs during </a:t>
                      </a:r>
                      <a:r>
                        <a:rPr kumimoji="0" lang="en-US" sz="1800" b="0" i="0" u="none" strike="noStrike" cap="none" normalizeH="0" baseline="0" smtClean="0">
                          <a:ln>
                            <a:noFill/>
                          </a:ln>
                          <a:solidFill>
                            <a:srgbClr val="FF0000"/>
                          </a:solidFill>
                          <a:effectLst/>
                          <a:latin typeface="Constantia" pitchFamily="18" charset="0"/>
                          <a:cs typeface="Arial" charset="0"/>
                        </a:rPr>
                        <a:t>15 years as minimum.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7150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Constantia" pitchFamily="18" charset="0"/>
                          <a:cs typeface="Arial" charset="0"/>
                        </a:rPr>
                        <a:t>Principle 4: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Constantia" pitchFamily="18" charset="0"/>
                          <a:cs typeface="Arial" charset="0"/>
                        </a:rPr>
                        <a:t>Contribute to low-carbon, climate-resilient sustainable development policy, consistent with national development strategies, national forest programmes and commitments under international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Constantia" pitchFamily="18" charset="0"/>
                          <a:cs typeface="Arial" charset="0"/>
                        </a:rPr>
                        <a:t>conventions and agreements.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14</a:t>
                      </a:r>
                      <a:endParaRPr kumimoji="0" lang="en-US" sz="1800" b="0" i="0" u="none" strike="noStrike" cap="none" normalizeH="0" baseline="0" smtClean="0">
                        <a:ln>
                          <a:noFill/>
                        </a:ln>
                        <a:solidFill>
                          <a:srgbClr val="000000"/>
                        </a:solidFill>
                        <a:effectLst/>
                        <a:latin typeface="Constant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nstantia" pitchFamily="18" charset="0"/>
                          <a:cs typeface="Arial" charset="0"/>
                        </a:rPr>
                        <a:t>Community based </a:t>
                      </a:r>
                      <a:r>
                        <a:rPr kumimoji="0" lang="en-US" sz="1800" b="0" i="0" u="none" strike="noStrike" cap="none" normalizeH="0" baseline="0" smtClean="0">
                          <a:ln>
                            <a:noFill/>
                          </a:ln>
                          <a:solidFill>
                            <a:srgbClr val="000000"/>
                          </a:solidFill>
                          <a:effectLst/>
                          <a:latin typeface="Constantia" pitchFamily="18" charset="0"/>
                          <a:cs typeface="Arial" charset="0"/>
                        </a:rPr>
                        <a:t>adaptation and mitigation/ </a:t>
                      </a:r>
                      <a:r>
                        <a:rPr kumimoji="0" lang="en-US" sz="1800" b="0" i="0" u="none" strike="noStrike" cap="none" normalizeH="0" baseline="0" smtClean="0">
                          <a:ln>
                            <a:noFill/>
                          </a:ln>
                          <a:solidFill>
                            <a:srgbClr val="FF0000"/>
                          </a:solidFill>
                          <a:effectLst/>
                          <a:latin typeface="Constantia" pitchFamily="18" charset="0"/>
                          <a:cs typeface="Arial" charset="0"/>
                        </a:rPr>
                        <a:t>Indigenous knowledge  </a:t>
                      </a:r>
                      <a:r>
                        <a:rPr kumimoji="0" lang="en-US" sz="1800" b="0" i="0" u="none" strike="noStrike" cap="none" normalizeH="0" baseline="0" smtClean="0">
                          <a:ln>
                            <a:noFill/>
                          </a:ln>
                          <a:solidFill>
                            <a:srgbClr val="000000"/>
                          </a:solidFill>
                          <a:effectLst/>
                          <a:latin typeface="Constantia" pitchFamily="18" charset="0"/>
                          <a:cs typeface="Arial" charset="0"/>
                        </a:rPr>
                        <a:t>should be included.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715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15</a:t>
                      </a:r>
                      <a:endParaRPr kumimoji="0" lang="en-US" sz="1800" b="0" i="0" u="none" strike="noStrike" cap="none" normalizeH="0" baseline="0" smtClean="0">
                        <a:ln>
                          <a:noFill/>
                        </a:ln>
                        <a:solidFill>
                          <a:srgbClr val="000000"/>
                        </a:solidFill>
                        <a:effectLst/>
                        <a:latin typeface="Constant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cs typeface="Arial" charset="0"/>
                        </a:rPr>
                        <a:t>REDD+ reversal impact drivers should include </a:t>
                      </a:r>
                      <a:r>
                        <a:rPr kumimoji="0" lang="en-US" sz="1800" b="0" i="0" u="none" strike="noStrike" cap="none" normalizeH="0" baseline="0" smtClean="0">
                          <a:ln>
                            <a:noFill/>
                          </a:ln>
                          <a:solidFill>
                            <a:srgbClr val="FF0000"/>
                          </a:solidFill>
                          <a:effectLst/>
                          <a:latin typeface="Constantia" pitchFamily="18" charset="0"/>
                          <a:cs typeface="Arial" charset="0"/>
                        </a:rPr>
                        <a:t>the drivers in short term (4 years); medium term (7) and long term (15).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715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715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17</a:t>
                      </a:r>
                      <a:endParaRPr kumimoji="0" lang="en-US" sz="1800" b="0" i="0" u="none" strike="noStrike" cap="none" normalizeH="0" baseline="0" smtClean="0">
                        <a:ln>
                          <a:noFill/>
                        </a:ln>
                        <a:solidFill>
                          <a:srgbClr val="000000"/>
                        </a:solidFill>
                        <a:effectLst/>
                        <a:latin typeface="Constant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Group 31"/>
          <p:cNvGraphicFramePr>
            <a:graphicFrameLocks noGrp="1"/>
          </p:cNvGraphicFramePr>
          <p:nvPr>
            <p:ph idx="1"/>
          </p:nvPr>
        </p:nvGraphicFramePr>
        <p:xfrm>
          <a:off x="0" y="0"/>
          <a:ext cx="9144000" cy="6912611"/>
        </p:xfrm>
        <a:graphic>
          <a:graphicData uri="http://schemas.openxmlformats.org/drawingml/2006/table">
            <a:tbl>
              <a:tblPr/>
              <a:tblGrid>
                <a:gridCol w="3048000"/>
                <a:gridCol w="1431925"/>
                <a:gridCol w="4664075"/>
              </a:tblGrid>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Principle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Criterion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onstantia" pitchFamily="18" charset="0"/>
                          <a:cs typeface="Arial" charset="0"/>
                        </a:rPr>
                        <a:t>Comments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401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A0C"/>
                          </a:solidFill>
                          <a:effectLst/>
                          <a:latin typeface="Constantia" pitchFamily="18" charset="0"/>
                          <a:cs typeface="Arial" charset="0"/>
                        </a:rPr>
                        <a:t>Principle 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A0C"/>
                          </a:solidFill>
                          <a:effectLst/>
                          <a:latin typeface="Constantia" pitchFamily="18" charset="0"/>
                          <a:cs typeface="Arial" charset="0"/>
                        </a:rPr>
                        <a:t>Protect natural forest from degradation and/or conversion to other land uses, including</a:t>
                      </a:r>
                      <a:br>
                        <a:rPr kumimoji="0" lang="en-US" sz="1600" b="0" i="0" u="none" strike="noStrike" cap="none" normalizeH="0" baseline="0" smtClean="0">
                          <a:ln>
                            <a:noFill/>
                          </a:ln>
                          <a:solidFill>
                            <a:srgbClr val="000A0C"/>
                          </a:solidFill>
                          <a:effectLst/>
                          <a:latin typeface="Constantia" pitchFamily="18" charset="0"/>
                          <a:cs typeface="Arial" charset="0"/>
                        </a:rPr>
                      </a:br>
                      <a:r>
                        <a:rPr kumimoji="0" lang="en-US" sz="1600" b="0" i="0" u="none" strike="noStrike" cap="none" normalizeH="0" baseline="0" smtClean="0">
                          <a:ln>
                            <a:noFill/>
                          </a:ln>
                          <a:solidFill>
                            <a:srgbClr val="000A0C"/>
                          </a:solidFill>
                          <a:effectLst/>
                          <a:latin typeface="Constantia" pitchFamily="18" charset="0"/>
                          <a:cs typeface="Arial" charset="0"/>
                        </a:rPr>
                        <a:t>plantation forest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18</a:t>
                      </a:r>
                      <a:endParaRPr kumimoji="0" lang="en-US" sz="1600" b="0" i="0" u="none" strike="noStrike" cap="none" normalizeH="0" baseline="0" smtClean="0">
                        <a:ln>
                          <a:noFill/>
                        </a:ln>
                        <a:solidFill>
                          <a:srgbClr val="000000"/>
                        </a:solidFill>
                        <a:effectLst/>
                        <a:latin typeface="Constant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Each country's needs should be considered as they pertain to afforestation as means of livelihood, such as in South Sudan and Congo, the top priority is to meet the people basic needs. The focus should be how to meet the REDD+ activates and local people's needs, though promoting new sustainable livelihoods, intensive for social development and reducing forest degradation (not to be changed to other land use , extraction of fuel for local people is a part of the natural ecosystem , moreover extraction of some of deadwood and grasses enhance natural regeneration and reduce the fire risk).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7858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19</a:t>
                      </a:r>
                      <a:endParaRPr kumimoji="0" lang="en-US" sz="1600" b="0" i="0" u="none" strike="noStrike" cap="none" normalizeH="0" baseline="0" smtClean="0">
                        <a:ln>
                          <a:noFill/>
                        </a:ln>
                        <a:solidFill>
                          <a:srgbClr val="000000"/>
                        </a:solidFill>
                        <a:effectLst/>
                        <a:latin typeface="Constant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Suggestion: instead of using only infrastructure development, it could be better using physical developments.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016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20</a:t>
                      </a: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93662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A0C"/>
                          </a:solidFill>
                          <a:effectLst/>
                          <a:latin typeface="Constantia" pitchFamily="18" charset="0"/>
                          <a:cs typeface="Arial" charset="0"/>
                        </a:rPr>
                        <a:t>Principle 6: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A0C"/>
                          </a:solidFill>
                          <a:effectLst/>
                          <a:latin typeface="Constantia" pitchFamily="18" charset="0"/>
                          <a:cs typeface="Arial" charset="0"/>
                        </a:rPr>
                        <a:t>Maintain and enhance multiple functions of forest to deliver benefits including biodiversity</a:t>
                      </a:r>
                      <a:br>
                        <a:rPr kumimoji="0" lang="en-US" sz="1600" b="0" i="0" u="none" strike="noStrike" cap="none" normalizeH="0" baseline="0" smtClean="0">
                          <a:ln>
                            <a:noFill/>
                          </a:ln>
                          <a:solidFill>
                            <a:srgbClr val="000A0C"/>
                          </a:solidFill>
                          <a:effectLst/>
                          <a:latin typeface="Constantia" pitchFamily="18" charset="0"/>
                          <a:cs typeface="Arial" charset="0"/>
                        </a:rPr>
                      </a:br>
                      <a:r>
                        <a:rPr kumimoji="0" lang="en-US" sz="1600" b="0" i="0" u="none" strike="noStrike" cap="none" normalizeH="0" baseline="0" smtClean="0">
                          <a:ln>
                            <a:noFill/>
                          </a:ln>
                          <a:solidFill>
                            <a:srgbClr val="000A0C"/>
                          </a:solidFill>
                          <a:effectLst/>
                          <a:latin typeface="Constantia" pitchFamily="18" charset="0"/>
                          <a:cs typeface="Arial" charset="0"/>
                        </a:rPr>
                        <a:t>conservation and ecosystem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DB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21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Co-benefits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655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Arial" charset="0"/>
                          <a:cs typeface="Arial" charset="0"/>
                        </a:rPr>
                        <a:t>Criterion 22</a:t>
                      </a: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Add:</a:t>
                      </a:r>
                      <a:r>
                        <a:rPr kumimoji="0" lang="en-US" sz="1600" b="0" i="0" u="none" strike="noStrike" cap="none" normalizeH="0" baseline="0" smtClean="0">
                          <a:ln>
                            <a:noFill/>
                          </a:ln>
                          <a:solidFill>
                            <a:srgbClr val="FF0000"/>
                          </a:solidFill>
                          <a:effectLst/>
                          <a:latin typeface="Constantia" pitchFamily="18" charset="0"/>
                          <a:cs typeface="Arial" charset="0"/>
                        </a:rPr>
                        <a:t> sustainability – managed for long-term.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50" name="Group 22"/>
          <p:cNvGraphicFramePr>
            <a:graphicFrameLocks noGrp="1"/>
          </p:cNvGraphicFramePr>
          <p:nvPr>
            <p:ph idx="1"/>
          </p:nvPr>
        </p:nvGraphicFramePr>
        <p:xfrm>
          <a:off x="457200" y="927100"/>
          <a:ext cx="8229600" cy="2449830"/>
        </p:xfrm>
        <a:graphic>
          <a:graphicData uri="http://schemas.openxmlformats.org/drawingml/2006/table">
            <a:tbl>
              <a:tblPr/>
              <a:tblGrid>
                <a:gridCol w="2743200"/>
                <a:gridCol w="1776413"/>
                <a:gridCol w="370998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Principle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Criterion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cs typeface="Arial" charset="0"/>
                        </a:rPr>
                        <a:t>Comments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A0C"/>
                          </a:solidFill>
                          <a:effectLst/>
                          <a:latin typeface="Constantia" pitchFamily="18" charset="0"/>
                          <a:cs typeface="Arial" charset="0"/>
                        </a:rPr>
                        <a:t>Principle 7: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A0C"/>
                          </a:solidFill>
                          <a:effectLst/>
                          <a:latin typeface="Constantia" pitchFamily="18" charset="0"/>
                          <a:cs typeface="Arial" charset="0"/>
                        </a:rPr>
                        <a:t> Minimise adverse impacts (direct and indirect) on non-forest ecosystem services and biodiversity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23</a:t>
                      </a: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24</a:t>
                      </a: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onstanti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70C0"/>
                          </a:solidFill>
                          <a:effectLst/>
                          <a:latin typeface="Arial" charset="0"/>
                          <a:cs typeface="Arial" charset="0"/>
                        </a:rPr>
                        <a:t>Criterion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onstantia" pitchFamily="18" charset="0"/>
                          <a:cs typeface="Arial" charset="0"/>
                        </a:rPr>
                        <a:t>Applying REDD+ in the land that has been depredated by mechanized agricultural schemes could recover and rehabilitate quickly the land.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75"/>
          </a:xfrm>
        </p:spPr>
        <p:txBody>
          <a:bodyPr>
            <a:normAutofit fontScale="90000"/>
          </a:bodyPr>
          <a:lstStyle/>
          <a:p>
            <a:pPr eaLnBrk="1" fontAlgn="auto" hangingPunct="1">
              <a:spcAft>
                <a:spcPts val="0"/>
              </a:spcAft>
              <a:defRPr/>
            </a:pPr>
            <a:r>
              <a:rPr lang="en-US" dirty="0" smtClean="0"/>
              <a:t>SEPC BeRT Sudan Group</a:t>
            </a:r>
            <a:endParaRPr lang="en-US" dirty="0"/>
          </a:p>
        </p:txBody>
      </p:sp>
      <p:graphicFrame>
        <p:nvGraphicFramePr>
          <p:cNvPr id="23621" name="Group 69"/>
          <p:cNvGraphicFramePr>
            <a:graphicFrameLocks noGrp="1"/>
          </p:cNvGraphicFramePr>
          <p:nvPr>
            <p:ph idx="1"/>
          </p:nvPr>
        </p:nvGraphicFramePr>
        <p:xfrm>
          <a:off x="169863" y="785813"/>
          <a:ext cx="8829675" cy="3556003"/>
        </p:xfrm>
        <a:graphic>
          <a:graphicData uri="http://schemas.openxmlformats.org/drawingml/2006/table">
            <a:tbl>
              <a:tblPr/>
              <a:tblGrid>
                <a:gridCol w="2913062"/>
                <a:gridCol w="1333500"/>
                <a:gridCol w="4583113"/>
              </a:tblGrid>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onstantia" pitchFamily="18" charset="0"/>
                          <a:cs typeface="Arial"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onstantia" pitchFamily="18" charset="0"/>
                          <a:cs typeface="Arial" charset="0"/>
                        </a:rPr>
                        <a:t>Gender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onstantia" pitchFamily="18" charset="0"/>
                          <a:cs typeface="Arial" charset="0"/>
                        </a:rPr>
                        <a:t>Organization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Dr. Abdalla Gaafar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pitchFamily="18" charset="0"/>
                          <a:cs typeface="Arial" charset="0"/>
                        </a:rPr>
                        <a:t>Chief of TS, FNC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Dr. Mey Ahmed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pitchFamily="18" charset="0"/>
                          <a:cs typeface="Arial" charset="0"/>
                        </a:rPr>
                        <a:t>UNEP-Climate Change  and Peace Building Focal Point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Dr. Sayeda Khalil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Sudan REDD+ Desk, FNC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Fatima Mohamed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Kordofan State Forests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Mona Mohamed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tantia" pitchFamily="18" charset="0"/>
                          <a:cs typeface="Arial" charset="0"/>
                        </a:rPr>
                        <a:t>Kordofan</a:t>
                      </a:r>
                      <a:r>
                        <a:rPr kumimoji="0" lang="en-US" sz="1400" b="0" i="0" u="none" strike="noStrike" cap="none" normalizeH="0" baseline="0" dirty="0" smtClean="0">
                          <a:ln>
                            <a:noFill/>
                          </a:ln>
                          <a:solidFill>
                            <a:srgbClr val="000000"/>
                          </a:solidFill>
                          <a:effectLst/>
                          <a:latin typeface="Constantia" pitchFamily="18" charset="0"/>
                          <a:cs typeface="Arial" charset="0"/>
                        </a:rPr>
                        <a:t> TS, FNC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Mustafa Yousif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pitchFamily="18" charset="0"/>
                          <a:cs typeface="Arial" charset="0"/>
                        </a:rPr>
                        <a:t>Central, TS, FNC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Taghreed 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Gadaref State Forest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Mohamed Ahmed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tantia" pitchFamily="18" charset="0"/>
                          <a:cs typeface="Arial" charset="0"/>
                        </a:rPr>
                        <a:t>Central, TS, FNC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tantia" pitchFamily="18" charset="0"/>
                          <a:cs typeface="Arial" charset="0"/>
                        </a:rPr>
                        <a:t>Sawsan</a:t>
                      </a:r>
                      <a:r>
                        <a:rPr kumimoji="0" lang="en-US" sz="1400" b="0" i="0" u="none" strike="noStrike" cap="none" normalizeH="0" baseline="0" dirty="0" smtClean="0">
                          <a:ln>
                            <a:noFill/>
                          </a:ln>
                          <a:solidFill>
                            <a:srgbClr val="000000"/>
                          </a:solidFill>
                          <a:effectLst/>
                          <a:latin typeface="Constantia" pitchFamily="18" charset="0"/>
                          <a:cs typeface="Arial" charset="0"/>
                        </a:rPr>
                        <a:t> 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onstantia" pitchFamily="18" charset="0"/>
                          <a:cs typeface="Arial" charset="0"/>
                        </a:rPr>
                        <a:t>NGO, Sudanese Social  Forest Society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pic>
        <p:nvPicPr>
          <p:cNvPr id="18481" name="Picture 2"/>
          <p:cNvPicPr>
            <a:picLocks noChangeAspect="1" noChangeArrowheads="1"/>
          </p:cNvPicPr>
          <p:nvPr/>
        </p:nvPicPr>
        <p:blipFill>
          <a:blip r:embed="rId2"/>
          <a:srcRect/>
          <a:stretch>
            <a:fillRect/>
          </a:stretch>
        </p:blipFill>
        <p:spPr bwMode="auto">
          <a:xfrm>
            <a:off x="169863" y="4170363"/>
            <a:ext cx="8829675" cy="268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5632" y="2292096"/>
            <a:ext cx="7571232" cy="1015663"/>
          </a:xfrm>
          <a:prstGeom prst="rect">
            <a:avLst/>
          </a:prstGeom>
          <a:noFill/>
        </p:spPr>
        <p:txBody>
          <a:bodyPr wrap="square" lIns="91440" tIns="45720" rIns="91440" bIns="45720">
            <a:spAutoFit/>
          </a:bodyPr>
          <a:lstStyle/>
          <a:p>
            <a:pPr algn="ct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THANKS </a:t>
            </a:r>
            <a:endPar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9461" name="Picture 5"/>
          <p:cNvPicPr>
            <a:picLocks noChangeAspect="1" noChangeArrowheads="1"/>
          </p:cNvPicPr>
          <p:nvPr/>
        </p:nvPicPr>
        <p:blipFill>
          <a:blip r:embed="rId2" cstate="print"/>
          <a:srcRect/>
          <a:stretch>
            <a:fillRect/>
          </a:stretch>
        </p:blipFill>
        <p:spPr bwMode="auto">
          <a:xfrm>
            <a:off x="1" y="4529328"/>
            <a:ext cx="3169920" cy="2319347"/>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463" name="Picture 7" descr="I:\10الاحزمة 1MSDCF\DSC04224.JPG"/>
          <p:cNvPicPr>
            <a:picLocks noChangeAspect="1" noChangeArrowheads="1"/>
          </p:cNvPicPr>
          <p:nvPr/>
        </p:nvPicPr>
        <p:blipFill>
          <a:blip r:embed="rId3" cstate="print"/>
          <a:srcRect/>
          <a:stretch>
            <a:fillRect/>
          </a:stretch>
        </p:blipFill>
        <p:spPr bwMode="auto">
          <a:xfrm>
            <a:off x="6193300" y="4651247"/>
            <a:ext cx="2942512" cy="2206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64" name="Picture 8" descr="I:\10الاحزمة 1MSDCF\DSC04109.JPG"/>
          <p:cNvPicPr>
            <a:picLocks noChangeAspect="1" noChangeArrowheads="1"/>
          </p:cNvPicPr>
          <p:nvPr/>
        </p:nvPicPr>
        <p:blipFill>
          <a:blip r:embed="rId4" cstate="print"/>
          <a:srcRect/>
          <a:stretch>
            <a:fillRect/>
          </a:stretch>
        </p:blipFill>
        <p:spPr bwMode="auto">
          <a:xfrm>
            <a:off x="3169921" y="4575869"/>
            <a:ext cx="3043021" cy="2282131"/>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61938"/>
            <a:ext cx="8229600" cy="965200"/>
          </a:xfrm>
        </p:spPr>
        <p:txBody>
          <a:bodyPr/>
          <a:lstStyle/>
          <a:p>
            <a:pPr eaLnBrk="1" hangingPunct="1"/>
            <a:r>
              <a:rPr lang="en-US" smtClean="0"/>
              <a:t>Sudan Testing SEPC Tool</a:t>
            </a:r>
          </a:p>
        </p:txBody>
      </p:sp>
      <p:sp>
        <p:nvSpPr>
          <p:cNvPr id="6147" name="Content Placeholder 2"/>
          <p:cNvSpPr>
            <a:spLocks noGrp="1"/>
          </p:cNvSpPr>
          <p:nvPr>
            <p:ph idx="1"/>
          </p:nvPr>
        </p:nvSpPr>
        <p:spPr>
          <a:xfrm>
            <a:off x="287338" y="1227138"/>
            <a:ext cx="8609012" cy="5097462"/>
          </a:xfrm>
        </p:spPr>
        <p:txBody>
          <a:bodyPr/>
          <a:lstStyle/>
          <a:p>
            <a:pPr eaLnBrk="1" hangingPunct="1"/>
            <a:r>
              <a:rPr lang="en-US" sz="2300" smtClean="0"/>
              <a:t>A two-day  workshop, including: 8 participants from FNC (three from HQ and others from eastern and western Sudan); 1 from NGO; and 1 from UNEP as technical support and facilitator; and </a:t>
            </a:r>
          </a:p>
          <a:p>
            <a:pPr eaLnBrk="1" hangingPunct="1"/>
            <a:r>
              <a:rPr lang="en-US" sz="2300" smtClean="0"/>
              <a:t> Six-day field work expedition within Western Sudan</a:t>
            </a:r>
            <a:r>
              <a:rPr lang="en-US" smtClean="0"/>
              <a:t>.</a:t>
            </a:r>
          </a:p>
        </p:txBody>
      </p:sp>
      <p:pic>
        <p:nvPicPr>
          <p:cNvPr id="6148" name="Picture 3"/>
          <p:cNvPicPr>
            <a:picLocks noChangeAspect="1" noChangeArrowheads="1"/>
          </p:cNvPicPr>
          <p:nvPr/>
        </p:nvPicPr>
        <p:blipFill>
          <a:blip r:embed="rId2"/>
          <a:srcRect/>
          <a:stretch>
            <a:fillRect/>
          </a:stretch>
        </p:blipFill>
        <p:spPr bwMode="auto">
          <a:xfrm>
            <a:off x="0" y="3098800"/>
            <a:ext cx="9144000" cy="375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9725" y="195263"/>
            <a:ext cx="8516938" cy="3060700"/>
          </a:xfrm>
        </p:spPr>
        <p:txBody>
          <a:bodyPr>
            <a:normAutofit lnSpcReduction="10000"/>
          </a:bodyPr>
          <a:lstStyle/>
          <a:p>
            <a:pPr marR="0" algn="l" eaLnBrk="1" hangingPunct="1">
              <a:lnSpc>
                <a:spcPct val="80000"/>
              </a:lnSpc>
              <a:defRPr/>
            </a:pPr>
            <a:r>
              <a:rPr lang="en-US" sz="2000" b="1" dirty="0" smtClean="0">
                <a:solidFill>
                  <a:srgbClr val="0000CC"/>
                </a:solidFill>
              </a:rPr>
              <a:t>The main objectives of SEPC workshop:</a:t>
            </a:r>
          </a:p>
          <a:p>
            <a:pPr marR="0" algn="l" eaLnBrk="1" hangingPunct="1">
              <a:lnSpc>
                <a:spcPct val="80000"/>
              </a:lnSpc>
              <a:defRPr/>
            </a:pPr>
            <a:endParaRPr lang="en-US" sz="1600" dirty="0" smtClean="0">
              <a:solidFill>
                <a:srgbClr val="002060"/>
              </a:solidFill>
            </a:endParaRPr>
          </a:p>
          <a:p>
            <a:pPr marR="0" algn="l" eaLnBrk="1" hangingPunct="1">
              <a:lnSpc>
                <a:spcPct val="80000"/>
              </a:lnSpc>
              <a:defRPr/>
            </a:pPr>
            <a:r>
              <a:rPr lang="en-US" sz="1600" dirty="0" smtClean="0">
                <a:solidFill>
                  <a:srgbClr val="002060"/>
                </a:solidFill>
              </a:rPr>
              <a:t>1. To identify the SPEC tool’s benefits for designing The Sudan National REDD </a:t>
            </a:r>
            <a:r>
              <a:rPr lang="en-US" sz="1600" dirty="0" err="1" smtClean="0">
                <a:solidFill>
                  <a:srgbClr val="002060"/>
                </a:solidFill>
              </a:rPr>
              <a:t>programme</a:t>
            </a:r>
            <a:r>
              <a:rPr lang="en-US" sz="1600" dirty="0" smtClean="0">
                <a:solidFill>
                  <a:srgbClr val="002060"/>
                </a:solidFill>
              </a:rPr>
              <a:t>;</a:t>
            </a:r>
            <a:r>
              <a:rPr lang="en-US" sz="1600" dirty="0" smtClean="0">
                <a:solidFill>
                  <a:srgbClr val="002060"/>
                </a:solidFill>
              </a:rPr>
              <a:t> </a:t>
            </a:r>
          </a:p>
          <a:p>
            <a:pPr marR="0" algn="l" eaLnBrk="1" hangingPunct="1">
              <a:lnSpc>
                <a:spcPct val="80000"/>
              </a:lnSpc>
              <a:defRPr/>
            </a:pPr>
            <a:endParaRPr lang="en-US" sz="1600" dirty="0" smtClean="0">
              <a:solidFill>
                <a:srgbClr val="002060"/>
              </a:solidFill>
            </a:endParaRPr>
          </a:p>
          <a:p>
            <a:pPr marR="0" algn="l" eaLnBrk="1" hangingPunct="1">
              <a:lnSpc>
                <a:spcPct val="80000"/>
              </a:lnSpc>
              <a:defRPr/>
            </a:pPr>
            <a:r>
              <a:rPr lang="en-US" sz="1600" dirty="0" smtClean="0">
                <a:solidFill>
                  <a:srgbClr val="002060"/>
                </a:solidFill>
              </a:rPr>
              <a:t> 2. To  explore the useful of SEPC tool on the ground, in accordance with the context in the Sudan context and its utility in designing the REDD+ </a:t>
            </a:r>
            <a:r>
              <a:rPr lang="en-US" sz="1600" dirty="0" smtClean="0">
                <a:solidFill>
                  <a:srgbClr val="002060"/>
                </a:solidFill>
              </a:rPr>
              <a:t>national </a:t>
            </a:r>
            <a:r>
              <a:rPr lang="en-US" sz="1600" dirty="0" err="1" smtClean="0">
                <a:solidFill>
                  <a:srgbClr val="002060"/>
                </a:solidFill>
              </a:rPr>
              <a:t>programme</a:t>
            </a:r>
            <a:r>
              <a:rPr lang="en-US" sz="1600" dirty="0" smtClean="0">
                <a:solidFill>
                  <a:srgbClr val="002060"/>
                </a:solidFill>
              </a:rPr>
              <a:t>;</a:t>
            </a:r>
            <a:endParaRPr lang="en-US" sz="1600" dirty="0" smtClean="0">
              <a:solidFill>
                <a:srgbClr val="002060"/>
              </a:solidFill>
            </a:endParaRPr>
          </a:p>
          <a:p>
            <a:pPr marR="0" algn="l" eaLnBrk="1" hangingPunct="1">
              <a:lnSpc>
                <a:spcPct val="80000"/>
              </a:lnSpc>
              <a:buFont typeface="Calibri" pitchFamily="34" charset="0"/>
              <a:buAutoNum type="arabicPeriod"/>
              <a:defRPr/>
            </a:pPr>
            <a:endParaRPr lang="en-US" sz="1600" dirty="0" smtClean="0">
              <a:solidFill>
                <a:srgbClr val="002060"/>
              </a:solidFill>
            </a:endParaRPr>
          </a:p>
          <a:p>
            <a:pPr marR="0" algn="l" eaLnBrk="1" hangingPunct="1">
              <a:lnSpc>
                <a:spcPct val="80000"/>
              </a:lnSpc>
              <a:defRPr/>
            </a:pPr>
            <a:r>
              <a:rPr lang="en-US" sz="1600" dirty="0" smtClean="0">
                <a:solidFill>
                  <a:srgbClr val="002060"/>
                </a:solidFill>
              </a:rPr>
              <a:t>3. To  combine and receive SEPC feedback from the ground (indigenous people, forest dependants and  local communities; and </a:t>
            </a:r>
          </a:p>
          <a:p>
            <a:pPr marR="0" algn="l" eaLnBrk="1" hangingPunct="1">
              <a:lnSpc>
                <a:spcPct val="80000"/>
              </a:lnSpc>
              <a:defRPr/>
            </a:pPr>
            <a:endParaRPr lang="en-US" sz="1600" dirty="0" smtClean="0">
              <a:solidFill>
                <a:srgbClr val="002060"/>
              </a:solidFill>
            </a:endParaRPr>
          </a:p>
          <a:p>
            <a:pPr marR="0" algn="l" eaLnBrk="1" hangingPunct="1">
              <a:lnSpc>
                <a:spcPct val="80000"/>
              </a:lnSpc>
              <a:defRPr/>
            </a:pPr>
            <a:r>
              <a:rPr lang="en-US" sz="1600" dirty="0" smtClean="0">
                <a:solidFill>
                  <a:srgbClr val="002060"/>
                </a:solidFill>
              </a:rPr>
              <a:t>4.To comment on the suitability of tool within Sudan</a:t>
            </a:r>
            <a:r>
              <a:rPr lang="en-US" sz="900" dirty="0" smtClean="0">
                <a:solidFill>
                  <a:srgbClr val="002060"/>
                </a:solidFill>
              </a:rPr>
              <a:t>.</a:t>
            </a:r>
          </a:p>
          <a:p>
            <a:pPr marR="0" algn="l" eaLnBrk="1" hangingPunct="1">
              <a:lnSpc>
                <a:spcPct val="80000"/>
              </a:lnSpc>
              <a:defRPr/>
            </a:pPr>
            <a:endParaRPr lang="en-US" sz="900" dirty="0" smtClean="0">
              <a:solidFill>
                <a:srgbClr val="072428"/>
              </a:solidFill>
            </a:endParaRPr>
          </a:p>
          <a:p>
            <a:pPr marR="0" algn="l" eaLnBrk="1" hangingPunct="1">
              <a:lnSpc>
                <a:spcPct val="80000"/>
              </a:lnSpc>
              <a:defRPr/>
            </a:pPr>
            <a:r>
              <a:rPr lang="en-US" sz="1600" b="1" dirty="0" smtClean="0">
                <a:solidFill>
                  <a:srgbClr val="072428"/>
                </a:solidFill>
              </a:rPr>
              <a:t>Workshop </a:t>
            </a:r>
            <a:r>
              <a:rPr lang="en-US" sz="1600" b="1" dirty="0" err="1" smtClean="0">
                <a:solidFill>
                  <a:srgbClr val="072428"/>
                </a:solidFill>
              </a:rPr>
              <a:t>programme</a:t>
            </a:r>
            <a:r>
              <a:rPr lang="en-US" sz="1600" b="1" dirty="0" smtClean="0">
                <a:solidFill>
                  <a:srgbClr val="072428"/>
                </a:solidFill>
              </a:rPr>
              <a:t>:</a:t>
            </a:r>
          </a:p>
          <a:p>
            <a:pPr marR="0" algn="l" eaLnBrk="1" hangingPunct="1">
              <a:lnSpc>
                <a:spcPct val="80000"/>
              </a:lnSpc>
              <a:defRPr/>
            </a:pPr>
            <a:r>
              <a:rPr lang="en-US" sz="900" dirty="0" smtClean="0">
                <a:solidFill>
                  <a:srgbClr val="0000CC"/>
                </a:solidFill>
              </a:rPr>
              <a:t>  </a:t>
            </a:r>
            <a:endParaRPr lang="en-US" sz="700" dirty="0" smtClean="0"/>
          </a:p>
        </p:txBody>
      </p:sp>
      <p:graphicFrame>
        <p:nvGraphicFramePr>
          <p:cNvPr id="16436" name="Group 52"/>
          <p:cNvGraphicFramePr>
            <a:graphicFrameLocks noGrp="1"/>
          </p:cNvGraphicFramePr>
          <p:nvPr/>
        </p:nvGraphicFramePr>
        <p:xfrm>
          <a:off x="166688" y="3363913"/>
          <a:ext cx="8843962" cy="3399793"/>
        </p:xfrm>
        <a:graphic>
          <a:graphicData uri="http://schemas.openxmlformats.org/drawingml/2006/table">
            <a:tbl>
              <a:tblPr/>
              <a:tblGrid>
                <a:gridCol w="2947987"/>
                <a:gridCol w="3302000"/>
                <a:gridCol w="2593975"/>
              </a:tblGrid>
              <a:tr h="2492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nstantia" pitchFamily="18" charset="0"/>
                          <a:cs typeface="Arial" charset="0"/>
                        </a:rPr>
                        <a:t>1</a:t>
                      </a:r>
                      <a:r>
                        <a:rPr kumimoji="0" lang="en-US" sz="1400" b="1" i="0" u="none" strike="noStrike" cap="none" normalizeH="0" baseline="30000" smtClean="0">
                          <a:ln>
                            <a:noFill/>
                          </a:ln>
                          <a:solidFill>
                            <a:schemeClr val="tx1"/>
                          </a:solidFill>
                          <a:effectLst/>
                          <a:latin typeface="Constantia" pitchFamily="18" charset="0"/>
                          <a:cs typeface="Arial" charset="0"/>
                        </a:rPr>
                        <a:t>st</a:t>
                      </a:r>
                      <a:r>
                        <a:rPr kumimoji="0" lang="en-US" sz="1400" b="1" i="0" u="none" strike="noStrike" cap="none" normalizeH="0" baseline="0" smtClean="0">
                          <a:ln>
                            <a:noFill/>
                          </a:ln>
                          <a:solidFill>
                            <a:schemeClr val="tx1"/>
                          </a:solidFill>
                          <a:effectLst/>
                          <a:latin typeface="Constantia" pitchFamily="18" charset="0"/>
                          <a:cs typeface="Arial" charset="0"/>
                        </a:rPr>
                        <a:t> Day (10 Jan.2012)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onstantia" pitchFamily="18" charset="0"/>
                        <a:cs typeface="Arial" charset="0"/>
                      </a:endParaRP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9:00 – 12:00</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1- Brainstorming (Sudan National program for REDD plus) </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 </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Break </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12:30 – 2:30</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Group 1</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Principle 1,2 </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3:00 0 4:00</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Discussion and comments</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All the group</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nstantia" pitchFamily="18" charset="0"/>
                          <a:cs typeface="Arial" charset="0"/>
                        </a:rPr>
                        <a:t>2</a:t>
                      </a:r>
                      <a:r>
                        <a:rPr kumimoji="0" lang="en-US" sz="1400" b="1" i="0" u="none" strike="noStrike" cap="none" normalizeH="0" baseline="30000" smtClean="0">
                          <a:ln>
                            <a:noFill/>
                          </a:ln>
                          <a:solidFill>
                            <a:schemeClr val="tx1"/>
                          </a:solidFill>
                          <a:effectLst/>
                          <a:latin typeface="Constantia" pitchFamily="18" charset="0"/>
                          <a:cs typeface="Arial" charset="0"/>
                        </a:rPr>
                        <a:t>nd</a:t>
                      </a:r>
                      <a:r>
                        <a:rPr kumimoji="0" lang="en-US" sz="1400" b="1" i="0" u="none" strike="noStrike" cap="none" normalizeH="0" baseline="0" smtClean="0">
                          <a:ln>
                            <a:noFill/>
                          </a:ln>
                          <a:solidFill>
                            <a:schemeClr val="tx1"/>
                          </a:solidFill>
                          <a:effectLst/>
                          <a:latin typeface="Constantia" pitchFamily="18" charset="0"/>
                          <a:cs typeface="Arial" charset="0"/>
                        </a:rPr>
                        <a:t> Day (11 Jan. 2012)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onstantia" pitchFamily="18" charset="0"/>
                        <a:cs typeface="Arial" charset="0"/>
                      </a:endParaRP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9:00 - 11</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Group 2</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Principle 3, 6, 7</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Break </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12:00 – 2:00</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Group 3</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Principle 4,5</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2:00 – 3:00</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Discussion  and comments</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Constantia" pitchFamily="18" charset="0"/>
                          <a:cs typeface="Arial" charset="0"/>
                        </a:rPr>
                        <a:t> </a:t>
                      </a:r>
                    </a:p>
                  </a:txBody>
                  <a:tcPr marL="53474" marR="534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algn="ctr">
              <a:defRPr/>
            </a:pPr>
            <a:r>
              <a:rPr lang="en-US" dirty="0" smtClean="0"/>
              <a:t>Implementation of the tool</a:t>
            </a:r>
          </a:p>
        </p:txBody>
      </p:sp>
      <p:sp>
        <p:nvSpPr>
          <p:cNvPr id="8195" name="Subtitle 2"/>
          <p:cNvSpPr>
            <a:spLocks noGrp="1"/>
          </p:cNvSpPr>
          <p:nvPr>
            <p:ph type="subTitle" idx="1"/>
          </p:nvPr>
        </p:nvSpPr>
        <p:spPr>
          <a:xfrm>
            <a:off x="533400" y="3228975"/>
            <a:ext cx="7854950" cy="1752600"/>
          </a:xfrm>
        </p:spPr>
        <p:txBody>
          <a:bodyPr/>
          <a:lstStyle/>
          <a:p>
            <a:pPr marR="0" algn="ctr"/>
            <a:r>
              <a:rPr lang="en-US" sz="4400" b="1" smtClean="0"/>
              <a:t>Nabag Forest Reserve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1524000"/>
          </a:xfrm>
        </p:spPr>
        <p:txBody>
          <a:bodyPr>
            <a:normAutofit fontScale="90000"/>
          </a:bodyPr>
          <a:lstStyle/>
          <a:p>
            <a:pPr>
              <a:defRPr/>
            </a:pPr>
            <a:r>
              <a:rPr lang="en-US" sz="3600" b="1" dirty="0" smtClean="0"/>
              <a:t>Rehabilitation of Nabag Forest by local communities(Activities similar to REDD+)</a:t>
            </a:r>
            <a:r>
              <a:rPr lang="en-US" sz="3600" dirty="0" smtClean="0"/>
              <a:t/>
            </a:r>
            <a:br>
              <a:rPr lang="en-US" sz="3600" dirty="0" smtClean="0"/>
            </a:br>
            <a:endParaRPr lang="en-US" sz="3600" dirty="0" smtClean="0"/>
          </a:p>
        </p:txBody>
      </p:sp>
      <p:sp>
        <p:nvSpPr>
          <p:cNvPr id="9219" name="TextBox 2"/>
          <p:cNvSpPr txBox="1">
            <a:spLocks noChangeArrowheads="1"/>
          </p:cNvSpPr>
          <p:nvPr/>
        </p:nvSpPr>
        <p:spPr bwMode="auto">
          <a:xfrm>
            <a:off x="381000" y="1600200"/>
            <a:ext cx="4724400" cy="4400550"/>
          </a:xfrm>
          <a:prstGeom prst="rect">
            <a:avLst/>
          </a:prstGeom>
          <a:noFill/>
          <a:ln w="9525">
            <a:noFill/>
            <a:miter lim="800000"/>
            <a:headEnd/>
            <a:tailEnd/>
          </a:ln>
        </p:spPr>
        <p:txBody>
          <a:bodyPr>
            <a:spAutoFit/>
          </a:bodyPr>
          <a:lstStyle/>
          <a:p>
            <a:pPr algn="just">
              <a:buFont typeface="Wingdings" pitchFamily="2" charset="2"/>
              <a:buChar char="v"/>
            </a:pPr>
            <a:r>
              <a:rPr lang="en-US" sz="2000" b="1">
                <a:latin typeface="Calibri" pitchFamily="34" charset="0"/>
              </a:rPr>
              <a:t>Location: South Kordofan State, West Sudan (gum arabic belt)</a:t>
            </a:r>
            <a:endParaRPr lang="en-US" sz="2000">
              <a:latin typeface="Calibri" pitchFamily="34" charset="0"/>
            </a:endParaRPr>
          </a:p>
          <a:p>
            <a:pPr algn="just">
              <a:buFont typeface="Wingdings" pitchFamily="2" charset="2"/>
              <a:buChar char="v"/>
            </a:pPr>
            <a:r>
              <a:rPr lang="en-US" sz="2000" b="1">
                <a:latin typeface="Calibri" pitchFamily="34" charset="0"/>
              </a:rPr>
              <a:t>Area: 4000 ha</a:t>
            </a:r>
            <a:endParaRPr lang="en-US" sz="2000">
              <a:latin typeface="Calibri" pitchFamily="34" charset="0"/>
            </a:endParaRPr>
          </a:p>
          <a:p>
            <a:pPr algn="just">
              <a:buFont typeface="Wingdings" pitchFamily="2" charset="2"/>
              <a:buChar char="v"/>
            </a:pPr>
            <a:r>
              <a:rPr lang="en-US" sz="2000" b="1">
                <a:latin typeface="Calibri" pitchFamily="34" charset="0"/>
              </a:rPr>
              <a:t>Objectives: Rehabilitation of degraded forest for the protection, conservation, production and sustainable management of Nabag forest for the purpose of poverty reduction and environmental conservation</a:t>
            </a:r>
            <a:endParaRPr lang="en-US" sz="2000">
              <a:latin typeface="Calibri" pitchFamily="34" charset="0"/>
            </a:endParaRPr>
          </a:p>
          <a:p>
            <a:pPr algn="just">
              <a:buFont typeface="Wingdings" pitchFamily="2" charset="2"/>
              <a:buChar char="v"/>
            </a:pPr>
            <a:r>
              <a:rPr lang="en-US" sz="2000" b="1">
                <a:latin typeface="Calibri" pitchFamily="34" charset="0"/>
              </a:rPr>
              <a:t>Rehabilitation started 2004 through agroforestry farming system</a:t>
            </a:r>
            <a:endParaRPr lang="en-US" sz="2000">
              <a:latin typeface="Calibri" pitchFamily="34" charset="0"/>
            </a:endParaRPr>
          </a:p>
          <a:p>
            <a:pPr algn="just">
              <a:buFont typeface="Wingdings" pitchFamily="2" charset="2"/>
              <a:buChar char="v"/>
            </a:pPr>
            <a:r>
              <a:rPr lang="en-US" sz="2000" b="1">
                <a:latin typeface="Calibri" pitchFamily="34" charset="0"/>
              </a:rPr>
              <a:t>500 families out of 13 villages were involved (4000 persons 35%  are women)</a:t>
            </a:r>
            <a:endParaRPr lang="en-US" sz="2000">
              <a:latin typeface="Calibri" pitchFamily="34" charset="0"/>
            </a:endParaRPr>
          </a:p>
          <a:p>
            <a:pPr algn="just">
              <a:buFont typeface="Wingdings" pitchFamily="2" charset="2"/>
              <a:buChar char="v"/>
            </a:pPr>
            <a:r>
              <a:rPr lang="en-US" sz="2000" b="1">
                <a:latin typeface="Calibri" pitchFamily="34" charset="0"/>
              </a:rPr>
              <a:t>Families selection based on: Landless people, poor, Gender</a:t>
            </a:r>
            <a:endParaRPr lang="en-US" sz="2000">
              <a:latin typeface="Calibri" pitchFamily="34" charset="0"/>
            </a:endParaRPr>
          </a:p>
        </p:txBody>
      </p:sp>
      <p:pic>
        <p:nvPicPr>
          <p:cNvPr id="3076" name="Picture 4" descr="I:\10الاحزمة 1MSDCF\DSC04104.JPG"/>
          <p:cNvPicPr>
            <a:picLocks noChangeAspect="1" noChangeArrowheads="1"/>
          </p:cNvPicPr>
          <p:nvPr/>
        </p:nvPicPr>
        <p:blipFill>
          <a:blip r:embed="rId2" cstate="print"/>
          <a:srcRect/>
          <a:stretch>
            <a:fillRect/>
          </a:stretch>
        </p:blipFill>
        <p:spPr bwMode="auto">
          <a:xfrm>
            <a:off x="5257800" y="2133600"/>
            <a:ext cx="3759423" cy="2819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Methodologies used to test the Tool</a:t>
            </a:r>
            <a:r>
              <a:rPr lang="en-US" dirty="0" smtClean="0"/>
              <a:t/>
            </a:r>
            <a:br>
              <a:rPr lang="en-US" dirty="0" smtClean="0"/>
            </a:br>
            <a:endParaRPr lang="en-US" dirty="0" smtClean="0"/>
          </a:p>
        </p:txBody>
      </p:sp>
      <p:sp>
        <p:nvSpPr>
          <p:cNvPr id="10243" name="TextBox 2"/>
          <p:cNvSpPr txBox="1">
            <a:spLocks noChangeArrowheads="1"/>
          </p:cNvSpPr>
          <p:nvPr/>
        </p:nvSpPr>
        <p:spPr bwMode="auto">
          <a:xfrm>
            <a:off x="304800" y="1828800"/>
            <a:ext cx="5638800" cy="4154488"/>
          </a:xfrm>
          <a:prstGeom prst="rect">
            <a:avLst/>
          </a:prstGeom>
          <a:noFill/>
          <a:ln w="9525">
            <a:noFill/>
            <a:miter lim="800000"/>
            <a:headEnd/>
            <a:tailEnd/>
          </a:ln>
        </p:spPr>
        <p:txBody>
          <a:bodyPr>
            <a:spAutoFit/>
          </a:bodyPr>
          <a:lstStyle/>
          <a:p>
            <a:pPr>
              <a:buFont typeface="Wingdings" pitchFamily="2" charset="2"/>
              <a:buChar char="v"/>
            </a:pPr>
            <a:r>
              <a:rPr lang="en-US" sz="2400" b="1">
                <a:latin typeface="Calibri" pitchFamily="34" charset="0"/>
              </a:rPr>
              <a:t>Questionnaire</a:t>
            </a:r>
            <a:endParaRPr lang="en-US" sz="2400">
              <a:latin typeface="Calibri" pitchFamily="34" charset="0"/>
            </a:endParaRPr>
          </a:p>
          <a:p>
            <a:pPr>
              <a:buFont typeface="Wingdings" pitchFamily="2" charset="2"/>
              <a:buChar char="v"/>
            </a:pPr>
            <a:r>
              <a:rPr lang="en-US" sz="2400" b="1">
                <a:latin typeface="Calibri" pitchFamily="34" charset="0"/>
              </a:rPr>
              <a:t>Meetings</a:t>
            </a:r>
            <a:endParaRPr lang="en-US" sz="2400">
              <a:latin typeface="Calibri" pitchFamily="34" charset="0"/>
            </a:endParaRPr>
          </a:p>
          <a:p>
            <a:pPr>
              <a:buFont typeface="Wingdings" pitchFamily="2" charset="2"/>
              <a:buChar char="v"/>
            </a:pPr>
            <a:r>
              <a:rPr lang="en-US" sz="2400" b="1">
                <a:latin typeface="Calibri" pitchFamily="34" charset="0"/>
              </a:rPr>
              <a:t>Group Discussion</a:t>
            </a:r>
            <a:endParaRPr lang="en-US" sz="2400">
              <a:latin typeface="Calibri" pitchFamily="34" charset="0"/>
            </a:endParaRPr>
          </a:p>
          <a:p>
            <a:r>
              <a:rPr lang="en-US" sz="2400" b="1">
                <a:latin typeface="Calibri" pitchFamily="34" charset="0"/>
              </a:rPr>
              <a:t> </a:t>
            </a:r>
            <a:endParaRPr lang="en-US" sz="2400">
              <a:latin typeface="Calibri" pitchFamily="34" charset="0"/>
            </a:endParaRPr>
          </a:p>
          <a:p>
            <a:r>
              <a:rPr lang="en-US" sz="2400" b="1">
                <a:latin typeface="Calibri" pitchFamily="34" charset="0"/>
              </a:rPr>
              <a:t> </a:t>
            </a:r>
            <a:endParaRPr lang="en-US" sz="2400">
              <a:latin typeface="Calibri" pitchFamily="34" charset="0"/>
            </a:endParaRPr>
          </a:p>
          <a:p>
            <a:pPr>
              <a:buFont typeface="Wingdings" pitchFamily="2" charset="2"/>
              <a:buChar char="v"/>
            </a:pPr>
            <a:r>
              <a:rPr lang="en-US" sz="2400" b="1">
                <a:latin typeface="Calibri" pitchFamily="34" charset="0"/>
              </a:rPr>
              <a:t>Main issues tested</a:t>
            </a:r>
            <a:endParaRPr lang="en-US" sz="2400">
              <a:latin typeface="Calibri" pitchFamily="34" charset="0"/>
            </a:endParaRPr>
          </a:p>
          <a:p>
            <a:pPr>
              <a:buFont typeface="Wingdings" pitchFamily="2" charset="2"/>
              <a:buChar char="Ø"/>
            </a:pPr>
            <a:r>
              <a:rPr lang="en-US" sz="2400" b="1">
                <a:latin typeface="Calibri" pitchFamily="34" charset="0"/>
              </a:rPr>
              <a:t>Socio economics aspect</a:t>
            </a:r>
            <a:endParaRPr lang="en-US" sz="2400">
              <a:latin typeface="Calibri" pitchFamily="34" charset="0"/>
            </a:endParaRPr>
          </a:p>
          <a:p>
            <a:pPr>
              <a:buFont typeface="Wingdings" pitchFamily="2" charset="2"/>
              <a:buChar char="Ø"/>
            </a:pPr>
            <a:r>
              <a:rPr lang="en-US" sz="2400" b="1">
                <a:latin typeface="Calibri" pitchFamily="34" charset="0"/>
              </a:rPr>
              <a:t>Environmental aspects</a:t>
            </a:r>
            <a:endParaRPr lang="en-US" sz="2400">
              <a:latin typeface="Calibri" pitchFamily="34" charset="0"/>
            </a:endParaRPr>
          </a:p>
          <a:p>
            <a:pPr>
              <a:buFont typeface="Wingdings" pitchFamily="2" charset="2"/>
              <a:buChar char="Ø"/>
            </a:pPr>
            <a:r>
              <a:rPr lang="en-US" sz="2400" b="1">
                <a:latin typeface="Calibri" pitchFamily="34" charset="0"/>
              </a:rPr>
              <a:t>Future Participatory Forest Management</a:t>
            </a:r>
            <a:endParaRPr lang="en-US" sz="2400">
              <a:latin typeface="Calibri" pitchFamily="34" charset="0"/>
            </a:endParaRPr>
          </a:p>
          <a:p>
            <a:pPr>
              <a:buFont typeface="Wingdings" pitchFamily="2" charset="2"/>
              <a:buChar char="Ø"/>
            </a:pPr>
            <a:r>
              <a:rPr lang="en-US" sz="2400" b="1">
                <a:latin typeface="Calibri" pitchFamily="34" charset="0"/>
              </a:rPr>
              <a:t>Sustainability of activities in the future</a:t>
            </a:r>
            <a:endParaRPr lang="en-US" sz="2400">
              <a:latin typeface="Calibri" pitchFamily="34" charset="0"/>
            </a:endParaRPr>
          </a:p>
          <a:p>
            <a:endParaRPr lang="en-US" sz="2400">
              <a:latin typeface="Calibri" pitchFamily="34" charset="0"/>
            </a:endParaRPr>
          </a:p>
        </p:txBody>
      </p:sp>
      <p:pic>
        <p:nvPicPr>
          <p:cNvPr id="4" name="Picture 6" descr="F:\صور نبق\IMG_2045.JPG"/>
          <p:cNvPicPr>
            <a:picLocks noChangeAspect="1" noChangeArrowheads="1"/>
          </p:cNvPicPr>
          <p:nvPr/>
        </p:nvPicPr>
        <p:blipFill>
          <a:blip r:embed="rId2" cstate="print"/>
          <a:srcRect/>
          <a:stretch>
            <a:fillRect/>
          </a:stretch>
        </p:blipFill>
        <p:spPr bwMode="auto">
          <a:xfrm>
            <a:off x="5105400" y="1250432"/>
            <a:ext cx="3962400" cy="2229103"/>
          </a:xfrm>
          <a:prstGeom prst="rect">
            <a:avLst/>
          </a:prstGeom>
          <a:noFill/>
          <a:ln>
            <a:noFill/>
          </a:ln>
          <a:effectLst>
            <a:outerShdw blurRad="44450" dist="27940" dir="5400000" algn="ctr">
              <a:srgbClr val="000000">
                <a:alpha val="32000"/>
              </a:srgbClr>
            </a:outerShdw>
          </a:effectLst>
          <a:scene3d>
            <a:camera prst="obliqueTopLeft"/>
            <a:lightRig rig="balanced" dir="t">
              <a:rot lat="0" lon="0" rev="8700000"/>
            </a:lightRig>
          </a:scene3d>
          <a:sp3d>
            <a:bevelT w="190500" h="38100"/>
          </a:sp3d>
        </p:spPr>
      </p:pic>
      <p:pic>
        <p:nvPicPr>
          <p:cNvPr id="5" name="Picture 4" descr="F:\صور نبق\IMG_2044.JPG"/>
          <p:cNvPicPr>
            <a:picLocks noChangeAspect="1" noChangeArrowheads="1"/>
          </p:cNvPicPr>
          <p:nvPr/>
        </p:nvPicPr>
        <p:blipFill>
          <a:blip r:embed="rId3" cstate="print"/>
          <a:srcRect/>
          <a:stretch>
            <a:fillRect/>
          </a:stretch>
        </p:blipFill>
        <p:spPr bwMode="auto">
          <a:xfrm>
            <a:off x="5867400" y="4495800"/>
            <a:ext cx="3124200" cy="208615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pPr>
              <a:defRPr/>
            </a:pPr>
            <a:r>
              <a:rPr lang="en-US" b="1" dirty="0" smtClean="0"/>
              <a:t>Outcomes</a:t>
            </a:r>
            <a:endParaRPr lang="en-US" dirty="0" smtClean="0"/>
          </a:p>
        </p:txBody>
      </p:sp>
      <p:sp>
        <p:nvSpPr>
          <p:cNvPr id="11267" name="TextBox 2"/>
          <p:cNvSpPr txBox="1">
            <a:spLocks noChangeArrowheads="1"/>
          </p:cNvSpPr>
          <p:nvPr/>
        </p:nvSpPr>
        <p:spPr bwMode="auto">
          <a:xfrm>
            <a:off x="0" y="1143000"/>
            <a:ext cx="8763000" cy="5632450"/>
          </a:xfrm>
          <a:prstGeom prst="rect">
            <a:avLst/>
          </a:prstGeom>
          <a:noFill/>
          <a:ln w="9525">
            <a:noFill/>
            <a:miter lim="800000"/>
            <a:headEnd/>
            <a:tailEnd/>
          </a:ln>
        </p:spPr>
        <p:txBody>
          <a:bodyPr>
            <a:spAutoFit/>
          </a:bodyPr>
          <a:lstStyle/>
          <a:p>
            <a:pPr>
              <a:buFont typeface="Wingdings" pitchFamily="2" charset="2"/>
              <a:buChar char="v"/>
            </a:pPr>
            <a:r>
              <a:rPr lang="en-US" sz="2000" b="1">
                <a:latin typeface="Calibri" pitchFamily="34" charset="0"/>
              </a:rPr>
              <a:t>Stability of the community around the forest (during the rainy season for agroforestry and during drought season for gum production</a:t>
            </a:r>
            <a:endParaRPr lang="en-US" sz="2000">
              <a:latin typeface="Calibri" pitchFamily="34" charset="0"/>
            </a:endParaRPr>
          </a:p>
          <a:p>
            <a:pPr>
              <a:buFont typeface="Wingdings" pitchFamily="2" charset="2"/>
              <a:buChar char="v"/>
            </a:pPr>
            <a:r>
              <a:rPr lang="en-US" sz="2000" b="1">
                <a:latin typeface="Calibri" pitchFamily="34" charset="0"/>
              </a:rPr>
              <a:t>Increase in income by 145%</a:t>
            </a:r>
            <a:endParaRPr lang="en-US" sz="2000">
              <a:latin typeface="Calibri" pitchFamily="34" charset="0"/>
            </a:endParaRPr>
          </a:p>
          <a:p>
            <a:pPr>
              <a:buFont typeface="Wingdings" pitchFamily="2" charset="2"/>
              <a:buChar char="v"/>
            </a:pPr>
            <a:r>
              <a:rPr lang="en-US" sz="2000" b="1">
                <a:latin typeface="Calibri" pitchFamily="34" charset="0"/>
              </a:rPr>
              <a:t>Increase in agricultural crops production by 50% compared with area outside the forest</a:t>
            </a:r>
            <a:endParaRPr lang="en-US" sz="2000">
              <a:latin typeface="Calibri" pitchFamily="34" charset="0"/>
            </a:endParaRPr>
          </a:p>
          <a:p>
            <a:pPr>
              <a:buFont typeface="Wingdings" pitchFamily="2" charset="2"/>
              <a:buChar char="v"/>
            </a:pPr>
            <a:r>
              <a:rPr lang="en-US" sz="2000" b="1">
                <a:latin typeface="Calibri" pitchFamily="34" charset="0"/>
              </a:rPr>
              <a:t>Reduction in fuelwood consumption by 30%</a:t>
            </a:r>
            <a:endParaRPr lang="en-US" sz="2000">
              <a:latin typeface="Calibri" pitchFamily="34" charset="0"/>
            </a:endParaRPr>
          </a:p>
          <a:p>
            <a:pPr>
              <a:buFont typeface="Wingdings" pitchFamily="2" charset="2"/>
              <a:buChar char="v"/>
            </a:pPr>
            <a:r>
              <a:rPr lang="en-US" sz="2000" b="1">
                <a:latin typeface="Calibri" pitchFamily="34" charset="0"/>
              </a:rPr>
              <a:t>High awareness about role of forest</a:t>
            </a:r>
            <a:endParaRPr lang="en-US" sz="2000">
              <a:latin typeface="Calibri" pitchFamily="34" charset="0"/>
            </a:endParaRPr>
          </a:p>
          <a:p>
            <a:pPr>
              <a:buFont typeface="Wingdings" pitchFamily="2" charset="2"/>
              <a:buChar char="v"/>
            </a:pPr>
            <a:r>
              <a:rPr lang="en-US" sz="2000" b="1">
                <a:latin typeface="Calibri" pitchFamily="34" charset="0"/>
              </a:rPr>
              <a:t>High degree of willingness to contribute in  protection, conservation and management of the forest</a:t>
            </a:r>
            <a:endParaRPr lang="en-US" sz="2000">
              <a:latin typeface="Calibri" pitchFamily="34" charset="0"/>
            </a:endParaRPr>
          </a:p>
          <a:p>
            <a:pPr>
              <a:buFont typeface="Wingdings" pitchFamily="2" charset="2"/>
              <a:buChar char="v"/>
            </a:pPr>
            <a:r>
              <a:rPr lang="en-US" sz="2000" b="1">
                <a:latin typeface="Calibri" pitchFamily="34" charset="0"/>
              </a:rPr>
              <a:t>Activities found to be sustainable(continuation of income generated from forest)</a:t>
            </a:r>
            <a:endParaRPr lang="en-US" sz="2000">
              <a:latin typeface="Calibri" pitchFamily="34" charset="0"/>
            </a:endParaRPr>
          </a:p>
          <a:p>
            <a:pPr>
              <a:buFont typeface="Wingdings" pitchFamily="2" charset="2"/>
              <a:buChar char="v"/>
            </a:pPr>
            <a:r>
              <a:rPr lang="en-US" sz="2000" b="1">
                <a:latin typeface="Calibri" pitchFamily="34" charset="0"/>
              </a:rPr>
              <a:t>Revenue can be calculated from</a:t>
            </a:r>
            <a:endParaRPr lang="en-US" sz="2000">
              <a:latin typeface="Calibri" pitchFamily="34" charset="0"/>
            </a:endParaRPr>
          </a:p>
          <a:p>
            <a:pPr>
              <a:buFont typeface="Wingdings" pitchFamily="2" charset="2"/>
              <a:buChar char="v"/>
            </a:pPr>
            <a:r>
              <a:rPr lang="en-US" sz="2000" b="1">
                <a:latin typeface="Calibri" pitchFamily="34" charset="0"/>
              </a:rPr>
              <a:t>Crop production</a:t>
            </a:r>
            <a:endParaRPr lang="en-US" sz="2000">
              <a:latin typeface="Calibri" pitchFamily="34" charset="0"/>
            </a:endParaRPr>
          </a:p>
          <a:p>
            <a:pPr>
              <a:buFont typeface="Wingdings" pitchFamily="2" charset="2"/>
              <a:buChar char="v"/>
            </a:pPr>
            <a:r>
              <a:rPr lang="en-US" sz="2000" b="1">
                <a:latin typeface="Calibri" pitchFamily="34" charset="0"/>
              </a:rPr>
              <a:t>Gum production </a:t>
            </a:r>
            <a:endParaRPr lang="en-US" sz="2000">
              <a:latin typeface="Calibri" pitchFamily="34" charset="0"/>
            </a:endParaRPr>
          </a:p>
          <a:p>
            <a:pPr>
              <a:buFont typeface="Wingdings" pitchFamily="2" charset="2"/>
              <a:buChar char="v"/>
            </a:pPr>
            <a:r>
              <a:rPr lang="en-US" sz="2000" b="1">
                <a:latin typeface="Calibri" pitchFamily="34" charset="0"/>
              </a:rPr>
              <a:t>Seeds production</a:t>
            </a:r>
            <a:endParaRPr lang="en-US" sz="2000">
              <a:latin typeface="Calibri" pitchFamily="34" charset="0"/>
            </a:endParaRPr>
          </a:p>
          <a:p>
            <a:pPr>
              <a:buFont typeface="Wingdings" pitchFamily="2" charset="2"/>
              <a:buChar char="v"/>
            </a:pPr>
            <a:r>
              <a:rPr lang="en-US" sz="2000" b="1">
                <a:latin typeface="Calibri" pitchFamily="34" charset="0"/>
              </a:rPr>
              <a:t>Fodder production</a:t>
            </a:r>
            <a:endParaRPr lang="en-US" sz="2000">
              <a:latin typeface="Calibri" pitchFamily="34" charset="0"/>
            </a:endParaRPr>
          </a:p>
          <a:p>
            <a:pPr>
              <a:buFont typeface="Wingdings" pitchFamily="2" charset="2"/>
              <a:buChar char="v"/>
            </a:pPr>
            <a:r>
              <a:rPr lang="en-US" sz="2000" b="1">
                <a:latin typeface="Calibri" pitchFamily="34" charset="0"/>
              </a:rPr>
              <a:t>Carbon sequestration and storage (rotation of Acacia senegal=23 years)</a:t>
            </a:r>
            <a:endParaRPr lang="en-US" sz="2000">
              <a:latin typeface="Calibri" pitchFamily="34" charset="0"/>
            </a:endParaRPr>
          </a:p>
          <a:p>
            <a:pPr>
              <a:buFont typeface="Wingdings" pitchFamily="2" charset="2"/>
              <a:buChar char="v"/>
            </a:pPr>
            <a:r>
              <a:rPr lang="en-US" sz="2000" b="1">
                <a:latin typeface="Calibri" pitchFamily="34" charset="0"/>
              </a:rPr>
              <a:t>Wood  production at the end of the rotation</a:t>
            </a: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914400"/>
          </a:xfrm>
        </p:spPr>
        <p:txBody>
          <a:bodyPr/>
          <a:lstStyle/>
          <a:p>
            <a:pPr>
              <a:defRPr/>
            </a:pPr>
            <a:r>
              <a:rPr lang="en-US" b="1" smtClean="0"/>
              <a:t>Activities implemented</a:t>
            </a:r>
            <a:endParaRPr lang="en-US" smtClean="0"/>
          </a:p>
        </p:txBody>
      </p:sp>
      <p:sp>
        <p:nvSpPr>
          <p:cNvPr id="12291" name="TextBox 2"/>
          <p:cNvSpPr txBox="1">
            <a:spLocks noChangeArrowheads="1"/>
          </p:cNvSpPr>
          <p:nvPr/>
        </p:nvSpPr>
        <p:spPr bwMode="auto">
          <a:xfrm>
            <a:off x="381000" y="1524000"/>
            <a:ext cx="5486400" cy="4524375"/>
          </a:xfrm>
          <a:prstGeom prst="rect">
            <a:avLst/>
          </a:prstGeom>
          <a:noFill/>
          <a:ln w="9525">
            <a:noFill/>
            <a:miter lim="800000"/>
            <a:headEnd/>
            <a:tailEnd/>
          </a:ln>
        </p:spPr>
        <p:txBody>
          <a:bodyPr>
            <a:spAutoFit/>
          </a:bodyPr>
          <a:lstStyle/>
          <a:p>
            <a:pPr algn="just">
              <a:buFont typeface="Wingdings" pitchFamily="2" charset="2"/>
              <a:buChar char="v"/>
            </a:pPr>
            <a:r>
              <a:rPr lang="en-US" sz="2400" b="1">
                <a:latin typeface="Calibri" pitchFamily="34" charset="0"/>
              </a:rPr>
              <a:t>Awareness raising and training (Agroforestry, tree planting, …etc)</a:t>
            </a:r>
            <a:endParaRPr lang="en-US" sz="2400">
              <a:latin typeface="Calibri" pitchFamily="34" charset="0"/>
            </a:endParaRPr>
          </a:p>
          <a:p>
            <a:pPr algn="just">
              <a:buFont typeface="Wingdings" pitchFamily="2" charset="2"/>
              <a:buChar char="v"/>
            </a:pPr>
            <a:r>
              <a:rPr lang="en-US" sz="2400" b="1">
                <a:latin typeface="Calibri" pitchFamily="34" charset="0"/>
              </a:rPr>
              <a:t>Community organization setup: Gum Arabic Producers</a:t>
            </a:r>
            <a:r>
              <a:rPr lang="en-US" sz="2400" b="1" i="1">
                <a:latin typeface="Calibri" pitchFamily="34" charset="0"/>
              </a:rPr>
              <a:t> </a:t>
            </a:r>
            <a:r>
              <a:rPr lang="en-US" sz="2400" b="1">
                <a:latin typeface="Calibri" pitchFamily="34" charset="0"/>
              </a:rPr>
              <a:t>Cooperatives (25 GAPCs) and village committees(selected by GAPCs)</a:t>
            </a:r>
            <a:endParaRPr lang="en-US" sz="2400">
              <a:latin typeface="Calibri" pitchFamily="34" charset="0"/>
            </a:endParaRPr>
          </a:p>
          <a:p>
            <a:pPr algn="just">
              <a:buFont typeface="Wingdings" pitchFamily="2" charset="2"/>
              <a:buChar char="v"/>
            </a:pPr>
            <a:r>
              <a:rPr lang="en-US" sz="2400" b="1">
                <a:latin typeface="Calibri" pitchFamily="34" charset="0"/>
              </a:rPr>
              <a:t>Agroforestry</a:t>
            </a:r>
            <a:endParaRPr lang="en-US" sz="2400">
              <a:latin typeface="Calibri" pitchFamily="34" charset="0"/>
            </a:endParaRPr>
          </a:p>
          <a:p>
            <a:pPr algn="just">
              <a:buFont typeface="Wingdings" pitchFamily="2" charset="2"/>
              <a:buChar char="v"/>
            </a:pPr>
            <a:r>
              <a:rPr lang="en-US" sz="2400" b="1">
                <a:latin typeface="Calibri" pitchFamily="34" charset="0"/>
              </a:rPr>
              <a:t>Forest protection</a:t>
            </a:r>
            <a:endParaRPr lang="en-US" sz="2400">
              <a:latin typeface="Calibri" pitchFamily="34" charset="0"/>
            </a:endParaRPr>
          </a:p>
          <a:p>
            <a:pPr algn="just">
              <a:buFont typeface="Wingdings" pitchFamily="2" charset="2"/>
              <a:buChar char="v"/>
            </a:pPr>
            <a:r>
              <a:rPr lang="en-US" sz="2400" b="1">
                <a:latin typeface="Calibri" pitchFamily="34" charset="0"/>
              </a:rPr>
              <a:t>Gum production</a:t>
            </a:r>
            <a:endParaRPr lang="en-US" sz="2400">
              <a:latin typeface="Calibri" pitchFamily="34" charset="0"/>
            </a:endParaRPr>
          </a:p>
          <a:p>
            <a:pPr algn="just">
              <a:buFont typeface="Wingdings" pitchFamily="2" charset="2"/>
              <a:buChar char="v"/>
            </a:pPr>
            <a:r>
              <a:rPr lang="en-US" sz="2400" b="1">
                <a:latin typeface="Calibri" pitchFamily="34" charset="0"/>
              </a:rPr>
              <a:t>Energy program (using alternatives and improved stoves )</a:t>
            </a:r>
            <a:endParaRPr lang="en-US" sz="2400">
              <a:latin typeface="Calibri" pitchFamily="34" charset="0"/>
            </a:endParaRPr>
          </a:p>
          <a:p>
            <a:pPr algn="just"/>
            <a:endParaRPr lang="en-US" sz="2400">
              <a:latin typeface="Calibri" pitchFamily="34" charset="0"/>
            </a:endParaRPr>
          </a:p>
        </p:txBody>
      </p:sp>
      <p:pic>
        <p:nvPicPr>
          <p:cNvPr id="6148" name="Picture 4" descr="F:\صور نبق\IMG_2044.JPG"/>
          <p:cNvPicPr>
            <a:picLocks noChangeAspect="1" noChangeArrowheads="1"/>
          </p:cNvPicPr>
          <p:nvPr/>
        </p:nvPicPr>
        <p:blipFill>
          <a:blip r:embed="rId2" cstate="print"/>
          <a:srcRect/>
          <a:stretch>
            <a:fillRect/>
          </a:stretch>
        </p:blipFill>
        <p:spPr bwMode="auto">
          <a:xfrm>
            <a:off x="6172200" y="4952999"/>
            <a:ext cx="2895600" cy="162895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49" name="Picture 5" descr="F:\صور نبق\IMG_2075.JPG"/>
          <p:cNvPicPr>
            <a:picLocks noChangeAspect="1" noChangeArrowheads="1"/>
          </p:cNvPicPr>
          <p:nvPr/>
        </p:nvPicPr>
        <p:blipFill>
          <a:blip r:embed="rId3" cstate="print"/>
          <a:srcRect/>
          <a:stretch>
            <a:fillRect/>
          </a:stretch>
        </p:blipFill>
        <p:spPr bwMode="auto">
          <a:xfrm>
            <a:off x="6141486" y="3124200"/>
            <a:ext cx="2926314" cy="1646238"/>
          </a:xfrm>
          <a:prstGeom prst="rect">
            <a:avLst/>
          </a:prstGeom>
          <a:ln w="381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65125"/>
            <a:ext cx="8229600" cy="784225"/>
          </a:xfrm>
        </p:spPr>
        <p:txBody>
          <a:bodyPr/>
          <a:lstStyle/>
          <a:p>
            <a:pPr eaLnBrk="1" hangingPunct="1"/>
            <a:r>
              <a:rPr lang="en-US" sz="4000" b="1" dirty="0" smtClean="0"/>
              <a:t>General  Comment</a:t>
            </a:r>
          </a:p>
        </p:txBody>
      </p:sp>
      <p:sp>
        <p:nvSpPr>
          <p:cNvPr id="13315" name="Content Placeholder 2"/>
          <p:cNvSpPr>
            <a:spLocks noGrp="1"/>
          </p:cNvSpPr>
          <p:nvPr>
            <p:ph idx="1"/>
          </p:nvPr>
        </p:nvSpPr>
        <p:spPr>
          <a:xfrm>
            <a:off x="195263" y="1149350"/>
            <a:ext cx="4481512" cy="5175250"/>
          </a:xfrm>
        </p:spPr>
        <p:txBody>
          <a:bodyPr/>
          <a:lstStyle/>
          <a:p>
            <a:pPr eaLnBrk="1" hangingPunct="1"/>
            <a:r>
              <a:rPr lang="en-US" sz="2000" dirty="0" smtClean="0"/>
              <a:t>The SEPC tool is very useful to be used as a </a:t>
            </a:r>
            <a:r>
              <a:rPr lang="en-US" sz="2000" dirty="0" smtClean="0"/>
              <a:t>safeguard, implementing of REDD+ activities, national frame work and help in monitoring system, </a:t>
            </a:r>
            <a:r>
              <a:rPr lang="en-US" sz="2000" dirty="0" smtClean="0"/>
              <a:t>but it should consider the variety of contexts within developing countries:</a:t>
            </a:r>
          </a:p>
          <a:p>
            <a:pPr lvl="1" eaLnBrk="1" hangingPunct="1"/>
            <a:r>
              <a:rPr lang="en-US" sz="2000" dirty="0" smtClean="0">
                <a:solidFill>
                  <a:srgbClr val="002060"/>
                </a:solidFill>
              </a:rPr>
              <a:t>Different circumstances, environments and interests; </a:t>
            </a:r>
          </a:p>
          <a:p>
            <a:pPr lvl="1" eaLnBrk="1" hangingPunct="1"/>
            <a:r>
              <a:rPr lang="en-US" sz="2000" dirty="0" smtClean="0">
                <a:solidFill>
                  <a:srgbClr val="002060"/>
                </a:solidFill>
              </a:rPr>
              <a:t>Ensure sustainability as major factor ; and</a:t>
            </a:r>
          </a:p>
          <a:p>
            <a:pPr lvl="1" eaLnBrk="1" hangingPunct="1"/>
            <a:r>
              <a:rPr lang="en-US" sz="2000" dirty="0" smtClean="0">
                <a:solidFill>
                  <a:srgbClr val="002060"/>
                </a:solidFill>
              </a:rPr>
              <a:t> High need to nationalize the tools accordingly to specific  need based country. </a:t>
            </a:r>
          </a:p>
          <a:p>
            <a:pPr lvl="1" eaLnBrk="1" hangingPunct="1"/>
            <a:r>
              <a:rPr lang="en-US" sz="2000" dirty="0" smtClean="0">
                <a:solidFill>
                  <a:srgbClr val="002060"/>
                </a:solidFill>
              </a:rPr>
              <a:t>There is no criterion to assess the sustainability of the REDD+ issues and activities in the future</a:t>
            </a:r>
          </a:p>
          <a:p>
            <a:pPr lvl="1" eaLnBrk="1" hangingPunct="1"/>
            <a:endParaRPr lang="en-US" sz="2200" dirty="0" smtClean="0">
              <a:solidFill>
                <a:srgbClr val="002060"/>
              </a:solidFill>
            </a:endParaRPr>
          </a:p>
          <a:p>
            <a:pPr eaLnBrk="1" hangingPunct="1"/>
            <a:endParaRPr lang="en-US" dirty="0" smtClean="0"/>
          </a:p>
        </p:txBody>
      </p:sp>
      <p:pic>
        <p:nvPicPr>
          <p:cNvPr id="13316" name="Picture 3"/>
          <p:cNvPicPr>
            <a:picLocks noChangeAspect="1" noChangeArrowheads="1"/>
          </p:cNvPicPr>
          <p:nvPr/>
        </p:nvPicPr>
        <p:blipFill>
          <a:blip r:embed="rId2"/>
          <a:srcRect/>
          <a:stretch>
            <a:fillRect/>
          </a:stretch>
        </p:blipFill>
        <p:spPr bwMode="auto">
          <a:xfrm>
            <a:off x="4676775" y="992188"/>
            <a:ext cx="4467225" cy="394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2610</TotalTime>
  <Words>1115</Words>
  <Application>Microsoft Office PowerPoint</Application>
  <PresentationFormat>On-screen Show (4:3)</PresentationFormat>
  <Paragraphs>189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 </vt:lpstr>
      <vt:lpstr>Sudan Testing SEPC Tool</vt:lpstr>
      <vt:lpstr>Slide 3</vt:lpstr>
      <vt:lpstr>Implementation of the tool</vt:lpstr>
      <vt:lpstr>Rehabilitation of Nabag Forest by local communities(Activities similar to REDD+) </vt:lpstr>
      <vt:lpstr>Methodologies used to test the Tool </vt:lpstr>
      <vt:lpstr>Outcomes</vt:lpstr>
      <vt:lpstr>Activities implemented</vt:lpstr>
      <vt:lpstr>General  Comment</vt:lpstr>
      <vt:lpstr>Detailed comments </vt:lpstr>
      <vt:lpstr>Slide 11</vt:lpstr>
      <vt:lpstr>Slide 12</vt:lpstr>
      <vt:lpstr>Slide 13</vt:lpstr>
      <vt:lpstr>SEPC BeRT Sudan Group</vt:lpstr>
      <vt:lpstr>Slide 15</vt:lpstr>
    </vt:vector>
  </TitlesOfParts>
  <Company>meyahmed@gmail.com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REASON</dc:title>
  <dc:creator>Mey Ahmed</dc:creator>
  <cp:lastModifiedBy>Hassomy</cp:lastModifiedBy>
  <cp:revision>82</cp:revision>
  <dcterms:created xsi:type="dcterms:W3CDTF">2012-01-07T11:52:54Z</dcterms:created>
  <dcterms:modified xsi:type="dcterms:W3CDTF">2012-02-08T15:23:44Z</dcterms:modified>
</cp:coreProperties>
</file>