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57" r:id="rId3"/>
    <p:sldId id="258" r:id="rId4"/>
    <p:sldId id="262" r:id="rId5"/>
    <p:sldId id="264" r:id="rId6"/>
    <p:sldId id="263" r:id="rId7"/>
    <p:sldId id="270" r:id="rId8"/>
    <p:sldId id="260" r:id="rId9"/>
    <p:sldId id="265" r:id="rId10"/>
    <p:sldId id="266" r:id="rId11"/>
    <p:sldId id="271" r:id="rId12"/>
    <p:sldId id="272" r:id="rId13"/>
    <p:sldId id="273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306" autoAdjust="0"/>
  </p:normalViewPr>
  <p:slideViewPr>
    <p:cSldViewPr>
      <p:cViewPr>
        <p:scale>
          <a:sx n="93" d="100"/>
          <a:sy n="93" d="100"/>
        </p:scale>
        <p:origin x="-642" y="4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2820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9ABAC9-3ADB-4973-9DF3-B167026E9A6B}" type="datetimeFigureOut">
              <a:rPr lang="en-GB" smtClean="0"/>
              <a:t>25/03/2013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405EC1-AE37-4CB8-A7EF-6BC6A7C6FE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11969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405EC1-AE37-4CB8-A7EF-6BC6A7C6FEBB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47497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683C7D14-CFFC-4245-B56A-5CE9F06B615B}" type="datetimeFigureOut">
              <a:rPr lang="en-GB" smtClean="0"/>
              <a:t>25/03/2013</a:t>
            </a:fld>
            <a:endParaRPr lang="en-GB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D4F67CA-AB89-46A4-8995-FAF423C07A61}" type="slidenum">
              <a:rPr lang="en-GB" smtClean="0"/>
              <a:t>‹#›</a:t>
            </a:fld>
            <a:endParaRPr lang="en-GB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C7D14-CFFC-4245-B56A-5CE9F06B615B}" type="datetimeFigureOut">
              <a:rPr lang="en-GB" smtClean="0"/>
              <a:t>25/03/2013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F67CA-AB89-46A4-8995-FAF423C07A6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C7D14-CFFC-4245-B56A-5CE9F06B615B}" type="datetimeFigureOut">
              <a:rPr lang="en-GB" smtClean="0"/>
              <a:t>25/03/2013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F67CA-AB89-46A4-8995-FAF423C07A6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C7D14-CFFC-4245-B56A-5CE9F06B615B}" type="datetimeFigureOut">
              <a:rPr lang="en-GB" smtClean="0"/>
              <a:t>25/03/2013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F67CA-AB89-46A4-8995-FAF423C07A6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C7D14-CFFC-4245-B56A-5CE9F06B615B}" type="datetimeFigureOut">
              <a:rPr lang="en-GB" smtClean="0"/>
              <a:t>25/03/2013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F67CA-AB89-46A4-8995-FAF423C07A6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C7D14-CFFC-4245-B56A-5CE9F06B615B}" type="datetimeFigureOut">
              <a:rPr lang="en-GB" smtClean="0"/>
              <a:t>25/03/2013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F67CA-AB89-46A4-8995-FAF423C07A61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C7D14-CFFC-4245-B56A-5CE9F06B615B}" type="datetimeFigureOut">
              <a:rPr lang="en-GB" smtClean="0"/>
              <a:t>25/03/2013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F67CA-AB89-46A4-8995-FAF423C07A6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C7D14-CFFC-4245-B56A-5CE9F06B615B}" type="datetimeFigureOut">
              <a:rPr lang="en-GB" smtClean="0"/>
              <a:t>25/03/2013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F67CA-AB89-46A4-8995-FAF423C07A6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C7D14-CFFC-4245-B56A-5CE9F06B615B}" type="datetimeFigureOut">
              <a:rPr lang="en-GB" smtClean="0"/>
              <a:t>25/03/2013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F67CA-AB89-46A4-8995-FAF423C07A6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C7D14-CFFC-4245-B56A-5CE9F06B615B}" type="datetimeFigureOut">
              <a:rPr lang="en-GB" smtClean="0"/>
              <a:t>25/03/2013</a:t>
            </a:fld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F67CA-AB89-46A4-8995-FAF423C07A61}" type="slidenum">
              <a:rPr lang="en-GB" smtClean="0"/>
              <a:t>‹#›</a:t>
            </a:fld>
            <a:endParaRPr lang="en-GB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C7D14-CFFC-4245-B56A-5CE9F06B615B}" type="datetimeFigureOut">
              <a:rPr lang="en-GB" smtClean="0"/>
              <a:t>25/03/2013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F67CA-AB89-46A4-8995-FAF423C07A6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683C7D14-CFFC-4245-B56A-5CE9F06B615B}" type="datetimeFigureOut">
              <a:rPr lang="en-GB" smtClean="0"/>
              <a:t>25/03/2013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1D4F67CA-AB89-46A4-8995-FAF423C07A61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5536" y="5013176"/>
            <a:ext cx="3811960" cy="1470025"/>
          </a:xfrm>
        </p:spPr>
        <p:txBody>
          <a:bodyPr>
            <a:noAutofit/>
          </a:bodyPr>
          <a:lstStyle/>
          <a:p>
            <a:r>
              <a:rPr lang="en-US" sz="3200" b="1" dirty="0">
                <a:solidFill>
                  <a:srgbClr val="0070C0"/>
                </a:solidFill>
                <a:latin typeface="Book Antiqua" pitchFamily="18" charset="0"/>
              </a:rPr>
              <a:t>Assessing options for the design of an effective, efficient and equitable fund management system for REDD+ finance in Nepal</a:t>
            </a:r>
            <a:r>
              <a:rPr lang="en-GB" sz="3200" dirty="0">
                <a:solidFill>
                  <a:srgbClr val="0070C0"/>
                </a:solidFill>
                <a:latin typeface="Book Antiqua" pitchFamily="18" charset="0"/>
              </a:rPr>
              <a:t/>
            </a:r>
            <a:br>
              <a:rPr lang="en-GB" sz="3200" dirty="0">
                <a:solidFill>
                  <a:srgbClr val="0070C0"/>
                </a:solidFill>
                <a:latin typeface="Book Antiqua" pitchFamily="18" charset="0"/>
              </a:rPr>
            </a:br>
            <a:endParaRPr lang="en-GB" sz="3200" dirty="0">
              <a:solidFill>
                <a:srgbClr val="0070C0"/>
              </a:solidFill>
              <a:latin typeface="Book Antiqua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96136" y="5085184"/>
            <a:ext cx="2480320" cy="1057672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latin typeface="Book Antiqua" pitchFamily="18" charset="0"/>
              </a:rPr>
              <a:t>Rajesh </a:t>
            </a:r>
            <a:r>
              <a:rPr lang="en-US" dirty="0" err="1" smtClean="0">
                <a:solidFill>
                  <a:schemeClr val="tx1"/>
                </a:solidFill>
                <a:latin typeface="Book Antiqua" pitchFamily="18" charset="0"/>
              </a:rPr>
              <a:t>Rai</a:t>
            </a:r>
            <a:r>
              <a:rPr lang="en-US" dirty="0" smtClean="0">
                <a:solidFill>
                  <a:schemeClr val="tx1"/>
                </a:solidFill>
                <a:latin typeface="Book Antiqua" pitchFamily="18" charset="0"/>
              </a:rPr>
              <a:t> </a:t>
            </a:r>
            <a:endParaRPr lang="en-GB" dirty="0">
              <a:solidFill>
                <a:schemeClr val="tx1"/>
              </a:solidFill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3870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673144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Book Antiqua" pitchFamily="18" charset="0"/>
              </a:rPr>
              <a:t>Key issues (</a:t>
            </a:r>
            <a:r>
              <a:rPr lang="en-US" sz="3200" dirty="0" err="1" smtClean="0">
                <a:latin typeface="Book Antiqua" pitchFamily="18" charset="0"/>
              </a:rPr>
              <a:t>contd</a:t>
            </a:r>
            <a:r>
              <a:rPr lang="en-US" sz="3200" dirty="0" smtClean="0">
                <a:latin typeface="Book Antiqua" pitchFamily="18" charset="0"/>
              </a:rPr>
              <a:t>….)</a:t>
            </a:r>
            <a:endParaRPr lang="en-GB" sz="3200" dirty="0">
              <a:latin typeface="Book Antiqu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916832"/>
            <a:ext cx="6777317" cy="3915797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Book Antiqua" pitchFamily="18" charset="0"/>
              </a:rPr>
              <a:t>Institutional </a:t>
            </a:r>
            <a:r>
              <a:rPr lang="en-US" sz="2800" dirty="0" smtClean="0">
                <a:latin typeface="Book Antiqua" pitchFamily="18" charset="0"/>
              </a:rPr>
              <a:t>Modality </a:t>
            </a:r>
          </a:p>
          <a:p>
            <a:pPr lvl="1"/>
            <a:r>
              <a:rPr lang="en-US" sz="2600" dirty="0" smtClean="0">
                <a:latin typeface="Book Antiqua" pitchFamily="18" charset="0"/>
              </a:rPr>
              <a:t> Project based, </a:t>
            </a:r>
          </a:p>
          <a:p>
            <a:pPr lvl="1"/>
            <a:r>
              <a:rPr lang="en-US" sz="2600" dirty="0">
                <a:latin typeface="Book Antiqua" pitchFamily="18" charset="0"/>
              </a:rPr>
              <a:t> </a:t>
            </a:r>
            <a:r>
              <a:rPr lang="en-US" sz="2600" dirty="0" smtClean="0">
                <a:latin typeface="Book Antiqua" pitchFamily="18" charset="0"/>
              </a:rPr>
              <a:t>Separate trust funds, </a:t>
            </a:r>
          </a:p>
          <a:p>
            <a:pPr lvl="1"/>
            <a:r>
              <a:rPr lang="en-US" sz="2600" dirty="0">
                <a:latin typeface="Book Antiqua" pitchFamily="18" charset="0"/>
              </a:rPr>
              <a:t> </a:t>
            </a:r>
            <a:r>
              <a:rPr lang="en-US" sz="2600" dirty="0" smtClean="0">
                <a:latin typeface="Book Antiqua" pitchFamily="18" charset="0"/>
              </a:rPr>
              <a:t>Funds managed by the government, </a:t>
            </a:r>
          </a:p>
          <a:p>
            <a:pPr lvl="1"/>
            <a:r>
              <a:rPr lang="en-US" sz="2600" dirty="0" smtClean="0">
                <a:latin typeface="Book Antiqua" pitchFamily="18" charset="0"/>
              </a:rPr>
              <a:t>Budgetary support, </a:t>
            </a:r>
          </a:p>
          <a:p>
            <a:pPr marL="365760" lvl="1" indent="0">
              <a:buNone/>
            </a:pPr>
            <a:r>
              <a:rPr lang="en-US" sz="2600" dirty="0" smtClean="0">
                <a:latin typeface="Book Antiqua" pitchFamily="18" charset="0"/>
              </a:rPr>
              <a:t>On </a:t>
            </a:r>
            <a:r>
              <a:rPr lang="en-US" sz="2600" dirty="0" smtClean="0">
                <a:latin typeface="Book Antiqua" pitchFamily="18" charset="0"/>
              </a:rPr>
              <a:t>budget /Off budget </a:t>
            </a:r>
          </a:p>
          <a:p>
            <a:r>
              <a:rPr lang="en-US" sz="2800" dirty="0" smtClean="0">
                <a:latin typeface="Book Antiqua" pitchFamily="18" charset="0"/>
              </a:rPr>
              <a:t> The size of REDD+ fund,</a:t>
            </a:r>
            <a:endParaRPr lang="en-GB" sz="2800" dirty="0"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8931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9592" y="2276872"/>
            <a:ext cx="7024744" cy="422920"/>
          </a:xfrm>
        </p:spPr>
        <p:txBody>
          <a:bodyPr>
            <a:noAutofit/>
          </a:bodyPr>
          <a:lstStyle/>
          <a:p>
            <a:r>
              <a:rPr lang="en-US" sz="2800" b="1" dirty="0">
                <a:latin typeface="Book Antiqua" pitchFamily="18" charset="0"/>
              </a:rPr>
              <a:t>Framework for assessing the REDD+ financing </a:t>
            </a:r>
            <a:r>
              <a:rPr lang="en-US" sz="2800" b="1" dirty="0" smtClean="0">
                <a:latin typeface="Book Antiqua" pitchFamily="18" charset="0"/>
              </a:rPr>
              <a:t>modalities </a:t>
            </a:r>
            <a:r>
              <a:rPr lang="en-US" sz="2000" dirty="0" smtClean="0">
                <a:latin typeface="Book Antiqua" pitchFamily="18" charset="0"/>
              </a:rPr>
              <a:t>Adopted </a:t>
            </a:r>
            <a:r>
              <a:rPr lang="en-US" sz="2000" dirty="0">
                <a:latin typeface="Book Antiqua" pitchFamily="18" charset="0"/>
              </a:rPr>
              <a:t>from </a:t>
            </a:r>
            <a:r>
              <a:rPr lang="en-US" sz="2000" dirty="0" err="1">
                <a:latin typeface="Book Antiqua" pitchFamily="18" charset="0"/>
              </a:rPr>
              <a:t>Angelsen</a:t>
            </a:r>
            <a:r>
              <a:rPr lang="en-US" sz="2000" dirty="0">
                <a:latin typeface="Book Antiqua" pitchFamily="18" charset="0"/>
              </a:rPr>
              <a:t> </a:t>
            </a:r>
            <a:r>
              <a:rPr lang="en-US" sz="2000" i="1" dirty="0">
                <a:latin typeface="Book Antiqua" pitchFamily="18" charset="0"/>
              </a:rPr>
              <a:t>et al</a:t>
            </a:r>
            <a:r>
              <a:rPr lang="en-US" sz="2000" dirty="0">
                <a:latin typeface="Book Antiqua" pitchFamily="18" charset="0"/>
              </a:rPr>
              <a:t>. 2009, and </a:t>
            </a:r>
            <a:r>
              <a:rPr lang="en-US" sz="2000" dirty="0" err="1">
                <a:latin typeface="Book Antiqua" pitchFamily="18" charset="0"/>
              </a:rPr>
              <a:t>Vetn</a:t>
            </a:r>
            <a:r>
              <a:rPr lang="en-US" sz="2000" dirty="0">
                <a:latin typeface="Book Antiqua" pitchFamily="18" charset="0"/>
              </a:rPr>
              <a:t> and </a:t>
            </a:r>
            <a:r>
              <a:rPr lang="en-US" sz="2000" dirty="0" err="1">
                <a:latin typeface="Book Antiqua" pitchFamily="18" charset="0"/>
              </a:rPr>
              <a:t>Vedeld</a:t>
            </a:r>
            <a:r>
              <a:rPr lang="en-US" sz="2000" dirty="0">
                <a:latin typeface="Book Antiqua" pitchFamily="18" charset="0"/>
              </a:rPr>
              <a:t> 2011 </a:t>
            </a:r>
            <a:r>
              <a:rPr lang="en-GB" sz="2000" dirty="0">
                <a:latin typeface="Book Antiqua" pitchFamily="18" charset="0"/>
              </a:rPr>
              <a:t/>
            </a:r>
            <a:br>
              <a:rPr lang="en-GB" sz="2000" dirty="0">
                <a:latin typeface="Book Antiqua" pitchFamily="18" charset="0"/>
              </a:rPr>
            </a:br>
            <a:r>
              <a:rPr lang="en-GB" sz="2800" b="1" dirty="0">
                <a:latin typeface="Book Antiqua" pitchFamily="18" charset="0"/>
              </a:rPr>
              <a:t/>
            </a:r>
            <a:br>
              <a:rPr lang="en-GB" sz="2800" b="1" dirty="0">
                <a:latin typeface="Book Antiqua" pitchFamily="18" charset="0"/>
              </a:rPr>
            </a:br>
            <a:endParaRPr lang="en-GB" sz="2800" dirty="0">
              <a:latin typeface="Book Antiqua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6366452"/>
              </p:ext>
            </p:extLst>
          </p:nvPr>
        </p:nvGraphicFramePr>
        <p:xfrm>
          <a:off x="611560" y="2060848"/>
          <a:ext cx="7704855" cy="4511040"/>
        </p:xfrm>
        <a:graphic>
          <a:graphicData uri="http://schemas.openxmlformats.org/drawingml/2006/table">
            <a:tbl>
              <a:tblPr firstRow="1" firstCol="1" bandRow="1"/>
              <a:tblGrid>
                <a:gridCol w="648071"/>
                <a:gridCol w="1509288"/>
                <a:gridCol w="1618020"/>
                <a:gridCol w="1788398"/>
                <a:gridCol w="2141078"/>
              </a:tblGrid>
              <a:tr h="377308">
                <a:tc>
                  <a:txBody>
                    <a:bodyPr/>
                    <a:lstStyle/>
                    <a:p>
                      <a:pPr>
                        <a:spcAft>
                          <a:spcPts val="1200"/>
                        </a:spcAft>
                      </a:pPr>
                      <a:r>
                        <a:rPr lang="en-US" sz="1200" b="1" dirty="0">
                          <a:effectLst/>
                          <a:latin typeface="Book Antiqua" pitchFamily="18" charset="0"/>
                          <a:ea typeface="MS Mincho"/>
                          <a:cs typeface="Mangal"/>
                        </a:rPr>
                        <a:t>Criteria</a:t>
                      </a:r>
                      <a:endParaRPr lang="en-GB" sz="1200" dirty="0">
                        <a:effectLst/>
                        <a:latin typeface="Book Antiqua" pitchFamily="18" charset="0"/>
                        <a:ea typeface="MS Mincho"/>
                        <a:cs typeface="Mangal"/>
                      </a:endParaRPr>
                    </a:p>
                  </a:txBody>
                  <a:tcPr marL="54347" marR="54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1200"/>
                        </a:spcAft>
                      </a:pPr>
                      <a:r>
                        <a:rPr lang="en-US" sz="1200" b="1" dirty="0">
                          <a:effectLst/>
                          <a:latin typeface="Book Antiqua" pitchFamily="18" charset="0"/>
                          <a:ea typeface="MS Mincho"/>
                          <a:cs typeface="Mangal"/>
                        </a:rPr>
                        <a:t>Project based </a:t>
                      </a:r>
                      <a:endParaRPr lang="en-GB" sz="1200" dirty="0">
                        <a:effectLst/>
                        <a:latin typeface="Book Antiqua" pitchFamily="18" charset="0"/>
                        <a:ea typeface="MS Mincho"/>
                        <a:cs typeface="Mangal"/>
                      </a:endParaRPr>
                    </a:p>
                  </a:txBody>
                  <a:tcPr marL="54347" marR="54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1200"/>
                        </a:spcAft>
                      </a:pPr>
                      <a:r>
                        <a:rPr lang="en-US" sz="1200" b="1">
                          <a:effectLst/>
                          <a:latin typeface="Book Antiqua" pitchFamily="18" charset="0"/>
                          <a:ea typeface="MS Mincho"/>
                          <a:cs typeface="Mangal"/>
                        </a:rPr>
                        <a:t>Trust funds </a:t>
                      </a:r>
                      <a:endParaRPr lang="en-GB" sz="1200">
                        <a:effectLst/>
                        <a:latin typeface="Book Antiqua" pitchFamily="18" charset="0"/>
                        <a:ea typeface="MS Mincho"/>
                        <a:cs typeface="Mangal"/>
                      </a:endParaRPr>
                    </a:p>
                  </a:txBody>
                  <a:tcPr marL="54347" marR="54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1200"/>
                        </a:spcAft>
                      </a:pPr>
                      <a:r>
                        <a:rPr lang="en-US" sz="1200" b="1" dirty="0">
                          <a:effectLst/>
                          <a:latin typeface="Book Antiqua" pitchFamily="18" charset="0"/>
                          <a:ea typeface="MS Mincho"/>
                          <a:cs typeface="Mangal"/>
                        </a:rPr>
                        <a:t>Separate funds managed under the government </a:t>
                      </a:r>
                      <a:endParaRPr lang="en-GB" sz="1200" dirty="0">
                        <a:effectLst/>
                        <a:latin typeface="Book Antiqua" pitchFamily="18" charset="0"/>
                        <a:ea typeface="MS Mincho"/>
                        <a:cs typeface="Mangal"/>
                      </a:endParaRPr>
                    </a:p>
                  </a:txBody>
                  <a:tcPr marL="54347" marR="54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1200"/>
                        </a:spcAft>
                      </a:pPr>
                      <a:r>
                        <a:rPr lang="en-US" sz="1200" b="1">
                          <a:effectLst/>
                          <a:latin typeface="Book Antiqua" pitchFamily="18" charset="0"/>
                          <a:ea typeface="MS Mincho"/>
                          <a:cs typeface="Mangal"/>
                        </a:rPr>
                        <a:t>Budgetary support </a:t>
                      </a:r>
                      <a:endParaRPr lang="en-GB" sz="1200">
                        <a:effectLst/>
                        <a:latin typeface="Book Antiqua" pitchFamily="18" charset="0"/>
                        <a:ea typeface="MS Mincho"/>
                        <a:cs typeface="Mangal"/>
                      </a:endParaRPr>
                    </a:p>
                  </a:txBody>
                  <a:tcPr marL="54347" marR="54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8396">
                <a:tc>
                  <a:txBody>
                    <a:bodyPr/>
                    <a:lstStyle/>
                    <a:p>
                      <a:pPr>
                        <a:spcAft>
                          <a:spcPts val="1200"/>
                        </a:spcAft>
                      </a:pPr>
                      <a:r>
                        <a:rPr lang="en-US" sz="1200" b="1">
                          <a:effectLst/>
                          <a:latin typeface="Book Antiqua" pitchFamily="18" charset="0"/>
                          <a:ea typeface="MS Mincho"/>
                          <a:cs typeface="Mangal"/>
                        </a:rPr>
                        <a:t>Effectiveness</a:t>
                      </a:r>
                      <a:endParaRPr lang="en-GB" sz="1200">
                        <a:effectLst/>
                        <a:latin typeface="Book Antiqua" pitchFamily="18" charset="0"/>
                        <a:ea typeface="MS Mincho"/>
                        <a:cs typeface="Mangal"/>
                      </a:endParaRPr>
                    </a:p>
                  </a:txBody>
                  <a:tcPr marL="54347" marR="54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Book Antiqua" pitchFamily="18" charset="0"/>
                          <a:ea typeface="MS Mincho"/>
                          <a:cs typeface="Mangal"/>
                        </a:rPr>
                        <a:t>(+) attract private funding</a:t>
                      </a:r>
                      <a:endParaRPr lang="en-GB" sz="1200" dirty="0">
                        <a:effectLst/>
                        <a:latin typeface="Book Antiqua" pitchFamily="18" charset="0"/>
                        <a:ea typeface="MS Mincho"/>
                        <a:cs typeface="Mangal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Book Antiqua" pitchFamily="18" charset="0"/>
                          <a:ea typeface="MS Mincho"/>
                          <a:cs typeface="Mangal"/>
                        </a:rPr>
                        <a:t>(-) leakage, </a:t>
                      </a:r>
                      <a:r>
                        <a:rPr lang="en-US" sz="1200" dirty="0" err="1">
                          <a:effectLst/>
                          <a:latin typeface="Book Antiqua" pitchFamily="18" charset="0"/>
                          <a:ea typeface="MS Mincho"/>
                          <a:cs typeface="Mangal"/>
                        </a:rPr>
                        <a:t>additionality</a:t>
                      </a:r>
                      <a:r>
                        <a:rPr lang="en-US" sz="1200" dirty="0">
                          <a:effectLst/>
                          <a:latin typeface="Book Antiqua" pitchFamily="18" charset="0"/>
                          <a:ea typeface="MS Mincho"/>
                          <a:cs typeface="Mangal"/>
                        </a:rPr>
                        <a:t>, permanence and coordination</a:t>
                      </a:r>
                      <a:endParaRPr lang="en-GB" sz="1200" dirty="0">
                        <a:effectLst/>
                        <a:latin typeface="Book Antiqua" pitchFamily="18" charset="0"/>
                        <a:ea typeface="MS Mincho"/>
                        <a:cs typeface="Mangal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Book Antiqua" pitchFamily="18" charset="0"/>
                          <a:ea typeface="MS Mincho"/>
                          <a:cs typeface="Mangal"/>
                        </a:rPr>
                        <a:t> </a:t>
                      </a:r>
                      <a:endParaRPr lang="en-GB" sz="1200" dirty="0">
                        <a:effectLst/>
                        <a:latin typeface="Book Antiqua" pitchFamily="18" charset="0"/>
                        <a:ea typeface="MS Mincho"/>
                        <a:cs typeface="Mangal"/>
                      </a:endParaRPr>
                    </a:p>
                  </a:txBody>
                  <a:tcPr marL="54347" marR="54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Book Antiqua" pitchFamily="18" charset="0"/>
                          <a:ea typeface="MS Mincho"/>
                          <a:cs typeface="Mangal"/>
                        </a:rPr>
                        <a:t>(+) attract public funding</a:t>
                      </a:r>
                      <a:endParaRPr lang="en-GB" sz="1200" dirty="0">
                        <a:effectLst/>
                        <a:latin typeface="Book Antiqua" pitchFamily="18" charset="0"/>
                        <a:ea typeface="MS Mincho"/>
                        <a:cs typeface="Mangal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Book Antiqua" pitchFamily="18" charset="0"/>
                          <a:ea typeface="MS Mincho"/>
                          <a:cs typeface="Mangal"/>
                        </a:rPr>
                        <a:t>(+) Fairly strong on leakage </a:t>
                      </a:r>
                      <a:endParaRPr lang="en-GB" sz="1200" dirty="0">
                        <a:effectLst/>
                        <a:latin typeface="Book Antiqua" pitchFamily="18" charset="0"/>
                        <a:ea typeface="MS Mincho"/>
                        <a:cs typeface="Mangal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Book Antiqua" pitchFamily="18" charset="0"/>
                          <a:ea typeface="MS Mincho"/>
                          <a:cs typeface="Mangal"/>
                        </a:rPr>
                        <a:t>(+) Fairly good on permanence</a:t>
                      </a:r>
                      <a:endParaRPr lang="en-GB" sz="1200" dirty="0">
                        <a:effectLst/>
                        <a:latin typeface="Book Antiqua" pitchFamily="18" charset="0"/>
                        <a:ea typeface="MS Mincho"/>
                        <a:cs typeface="Mangal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Book Antiqua" pitchFamily="18" charset="0"/>
                          <a:ea typeface="MS Mincho"/>
                          <a:cs typeface="Mangal"/>
                        </a:rPr>
                        <a:t>(-)  </a:t>
                      </a:r>
                      <a:r>
                        <a:rPr lang="en-US" sz="1200" dirty="0" err="1">
                          <a:effectLst/>
                          <a:latin typeface="Book Antiqua" pitchFamily="18" charset="0"/>
                          <a:ea typeface="MS Mincho"/>
                          <a:cs typeface="Mangal"/>
                        </a:rPr>
                        <a:t>additionality</a:t>
                      </a:r>
                      <a:endParaRPr lang="en-GB" sz="1200" dirty="0">
                        <a:effectLst/>
                        <a:latin typeface="Book Antiqua" pitchFamily="18" charset="0"/>
                        <a:ea typeface="MS Mincho"/>
                        <a:cs typeface="Mangal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Book Antiqua" pitchFamily="18" charset="0"/>
                          <a:ea typeface="MS Mincho"/>
                          <a:cs typeface="Mangal"/>
                        </a:rPr>
                        <a:t>(-)  weak coordination</a:t>
                      </a:r>
                      <a:endParaRPr lang="en-GB" sz="1200" dirty="0">
                        <a:effectLst/>
                        <a:latin typeface="Book Antiqua" pitchFamily="18" charset="0"/>
                        <a:ea typeface="MS Mincho"/>
                        <a:cs typeface="Mangal"/>
                      </a:endParaRPr>
                    </a:p>
                  </a:txBody>
                  <a:tcPr marL="54347" marR="54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Book Antiqua" pitchFamily="18" charset="0"/>
                          <a:ea typeface="MS Mincho"/>
                          <a:cs typeface="Mangal"/>
                        </a:rPr>
                        <a:t> (+) leakage and permanence issues can be addressed </a:t>
                      </a:r>
                      <a:endParaRPr lang="en-GB" sz="1200" dirty="0">
                        <a:effectLst/>
                        <a:latin typeface="Book Antiqua" pitchFamily="18" charset="0"/>
                        <a:ea typeface="MS Mincho"/>
                        <a:cs typeface="Mangal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Book Antiqua" pitchFamily="18" charset="0"/>
                          <a:ea typeface="MS Mincho"/>
                          <a:cs typeface="Mangal"/>
                        </a:rPr>
                        <a:t>(+) Fairly good on sector coordination</a:t>
                      </a:r>
                      <a:endParaRPr lang="en-GB" sz="1200" dirty="0">
                        <a:effectLst/>
                        <a:latin typeface="Book Antiqua" pitchFamily="18" charset="0"/>
                        <a:ea typeface="MS Mincho"/>
                        <a:cs typeface="Mangal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Book Antiqua" pitchFamily="18" charset="0"/>
                          <a:ea typeface="MS Mincho"/>
                          <a:cs typeface="Mangal"/>
                        </a:rPr>
                        <a:t>(-) Attraction of private funding depends on international regime </a:t>
                      </a:r>
                      <a:endParaRPr lang="en-GB" sz="1200" dirty="0">
                        <a:effectLst/>
                        <a:latin typeface="Book Antiqua" pitchFamily="18" charset="0"/>
                        <a:ea typeface="MS Mincho"/>
                        <a:cs typeface="Mangal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Book Antiqua" pitchFamily="18" charset="0"/>
                          <a:ea typeface="MS Mincho"/>
                          <a:cs typeface="Mangal"/>
                        </a:rPr>
                        <a:t> (-) Issues on </a:t>
                      </a:r>
                      <a:r>
                        <a:rPr lang="en-US" sz="1200" dirty="0" err="1">
                          <a:effectLst/>
                          <a:latin typeface="Book Antiqua" pitchFamily="18" charset="0"/>
                          <a:ea typeface="MS Mincho"/>
                          <a:cs typeface="Mangal"/>
                        </a:rPr>
                        <a:t>additionality</a:t>
                      </a:r>
                      <a:endParaRPr lang="en-GB" sz="1200" dirty="0">
                        <a:effectLst/>
                        <a:latin typeface="Book Antiqua" pitchFamily="18" charset="0"/>
                        <a:ea typeface="MS Mincho"/>
                        <a:cs typeface="Mangal"/>
                      </a:endParaRPr>
                    </a:p>
                  </a:txBody>
                  <a:tcPr marL="54347" marR="54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Book Antiqua" pitchFamily="18" charset="0"/>
                          <a:ea typeface="MS Mincho"/>
                          <a:cs typeface="Mangal"/>
                        </a:rPr>
                        <a:t>(+) Rather strong on leakage</a:t>
                      </a:r>
                      <a:endParaRPr lang="en-GB" sz="1200" dirty="0">
                        <a:effectLst/>
                        <a:latin typeface="Book Antiqua" pitchFamily="18" charset="0"/>
                        <a:ea typeface="MS Mincho"/>
                        <a:cs typeface="Mangal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Book Antiqua" pitchFamily="18" charset="0"/>
                          <a:ea typeface="MS Mincho"/>
                          <a:cs typeface="Mangal"/>
                        </a:rPr>
                        <a:t>(+) Strong on sector coordination</a:t>
                      </a:r>
                      <a:endParaRPr lang="en-GB" sz="1200" dirty="0">
                        <a:effectLst/>
                        <a:latin typeface="Book Antiqua" pitchFamily="18" charset="0"/>
                        <a:ea typeface="MS Mincho"/>
                        <a:cs typeface="Mangal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Book Antiqua" pitchFamily="18" charset="0"/>
                          <a:ea typeface="MS Mincho"/>
                          <a:cs typeface="Mangal"/>
                        </a:rPr>
                        <a:t> (+) Permanence can be gained with high state commitment</a:t>
                      </a:r>
                      <a:endParaRPr lang="en-GB" sz="1200" dirty="0">
                        <a:effectLst/>
                        <a:latin typeface="Book Antiqua" pitchFamily="18" charset="0"/>
                        <a:ea typeface="MS Mincho"/>
                        <a:cs typeface="Mangal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Book Antiqua" pitchFamily="18" charset="0"/>
                          <a:ea typeface="MS Mincho"/>
                          <a:cs typeface="Mangal"/>
                        </a:rPr>
                        <a:t> (-) difficult to attract private funding </a:t>
                      </a:r>
                      <a:endParaRPr lang="en-GB" sz="1200" dirty="0">
                        <a:effectLst/>
                        <a:latin typeface="Book Antiqua" pitchFamily="18" charset="0"/>
                        <a:ea typeface="MS Mincho"/>
                        <a:cs typeface="Mangal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Book Antiqua" pitchFamily="18" charset="0"/>
                          <a:ea typeface="MS Mincho"/>
                          <a:cs typeface="Mangal"/>
                        </a:rPr>
                        <a:t>(-) </a:t>
                      </a:r>
                      <a:r>
                        <a:rPr lang="en-US" sz="1200" dirty="0" err="1">
                          <a:effectLst/>
                          <a:latin typeface="Book Antiqua" pitchFamily="18" charset="0"/>
                          <a:ea typeface="MS Mincho"/>
                          <a:cs typeface="Mangal"/>
                        </a:rPr>
                        <a:t>Additionality</a:t>
                      </a:r>
                      <a:endParaRPr lang="en-GB" sz="1200" dirty="0">
                        <a:effectLst/>
                        <a:latin typeface="Book Antiqua" pitchFamily="18" charset="0"/>
                        <a:ea typeface="MS Mincho"/>
                        <a:cs typeface="Mangal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Book Antiqua" pitchFamily="18" charset="0"/>
                          <a:ea typeface="MS Mincho"/>
                          <a:cs typeface="Mangal"/>
                        </a:rPr>
                        <a:t> </a:t>
                      </a:r>
                      <a:endParaRPr lang="en-GB" sz="1200" dirty="0">
                        <a:effectLst/>
                        <a:latin typeface="Book Antiqua" pitchFamily="18" charset="0"/>
                        <a:ea typeface="MS Mincho"/>
                        <a:cs typeface="Mangal"/>
                      </a:endParaRPr>
                    </a:p>
                  </a:txBody>
                  <a:tcPr marL="54347" marR="54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36641">
                <a:tc>
                  <a:txBody>
                    <a:bodyPr/>
                    <a:lstStyle/>
                    <a:p>
                      <a:pPr>
                        <a:spcAft>
                          <a:spcPts val="1200"/>
                        </a:spcAft>
                      </a:pPr>
                      <a:r>
                        <a:rPr lang="en-US" sz="1200" b="1">
                          <a:effectLst/>
                          <a:latin typeface="Book Antiqua" pitchFamily="18" charset="0"/>
                          <a:ea typeface="MS Mincho"/>
                          <a:cs typeface="Mangal"/>
                        </a:rPr>
                        <a:t>Efficiency</a:t>
                      </a:r>
                      <a:endParaRPr lang="en-GB" sz="1200">
                        <a:effectLst/>
                        <a:latin typeface="Book Antiqua" pitchFamily="18" charset="0"/>
                        <a:ea typeface="MS Mincho"/>
                        <a:cs typeface="Mangal"/>
                      </a:endParaRPr>
                    </a:p>
                  </a:txBody>
                  <a:tcPr marL="54347" marR="54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1200"/>
                        </a:spcAft>
                      </a:pPr>
                      <a:r>
                        <a:rPr lang="en-US" sz="1200">
                          <a:effectLst/>
                          <a:latin typeface="Book Antiqua" pitchFamily="18" charset="0"/>
                          <a:ea typeface="MS Mincho"/>
                          <a:cs typeface="Mangal"/>
                        </a:rPr>
                        <a:t>(+) Cost-efficient REDD+ investment </a:t>
                      </a:r>
                      <a:endParaRPr lang="en-GB" sz="1200">
                        <a:effectLst/>
                        <a:latin typeface="Book Antiqua" pitchFamily="18" charset="0"/>
                        <a:ea typeface="MS Mincho"/>
                        <a:cs typeface="Mangal"/>
                      </a:endParaRPr>
                    </a:p>
                    <a:p>
                      <a:pPr>
                        <a:spcAft>
                          <a:spcPts val="1200"/>
                        </a:spcAft>
                      </a:pPr>
                      <a:r>
                        <a:rPr lang="en-US" sz="1200">
                          <a:effectLst/>
                          <a:latin typeface="Book Antiqua" pitchFamily="18" charset="0"/>
                          <a:ea typeface="MS Mincho"/>
                          <a:cs typeface="Mangal"/>
                        </a:rPr>
                        <a:t>(-) High transaction costs</a:t>
                      </a:r>
                      <a:endParaRPr lang="en-GB" sz="1200">
                        <a:effectLst/>
                        <a:latin typeface="Book Antiqua" pitchFamily="18" charset="0"/>
                        <a:ea typeface="MS Mincho"/>
                        <a:cs typeface="Mangal"/>
                      </a:endParaRPr>
                    </a:p>
                    <a:p>
                      <a:pPr>
                        <a:spcAft>
                          <a:spcPts val="1200"/>
                        </a:spcAft>
                      </a:pPr>
                      <a:r>
                        <a:rPr lang="en-US" sz="1200">
                          <a:effectLst/>
                          <a:latin typeface="Book Antiqua" pitchFamily="18" charset="0"/>
                          <a:ea typeface="MS Mincho"/>
                          <a:cs typeface="Mangal"/>
                        </a:rPr>
                        <a:t> </a:t>
                      </a:r>
                      <a:endParaRPr lang="en-GB" sz="1200">
                        <a:effectLst/>
                        <a:latin typeface="Book Antiqua" pitchFamily="18" charset="0"/>
                        <a:ea typeface="MS Mincho"/>
                        <a:cs typeface="Mangal"/>
                      </a:endParaRPr>
                    </a:p>
                  </a:txBody>
                  <a:tcPr marL="54347" marR="54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1200"/>
                        </a:spcAft>
                      </a:pPr>
                      <a:r>
                        <a:rPr lang="en-US" sz="1200">
                          <a:effectLst/>
                          <a:latin typeface="Book Antiqua" pitchFamily="18" charset="0"/>
                          <a:ea typeface="MS Mincho"/>
                          <a:cs typeface="Mangal"/>
                        </a:rPr>
                        <a:t>(+) Fairly good capacity to keep transaction costs down</a:t>
                      </a:r>
                      <a:endParaRPr lang="en-GB" sz="1200">
                        <a:effectLst/>
                        <a:latin typeface="Book Antiqua" pitchFamily="18" charset="0"/>
                        <a:ea typeface="MS Mincho"/>
                        <a:cs typeface="Mangal"/>
                      </a:endParaRPr>
                    </a:p>
                  </a:txBody>
                  <a:tcPr marL="54347" marR="54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1200"/>
                        </a:spcAft>
                      </a:pPr>
                      <a:r>
                        <a:rPr lang="en-US" sz="1200">
                          <a:effectLst/>
                          <a:latin typeface="Book Antiqua" pitchFamily="18" charset="0"/>
                          <a:ea typeface="MS Mincho"/>
                          <a:cs typeface="Mangal"/>
                        </a:rPr>
                        <a:t>(+) Low transaction costs</a:t>
                      </a:r>
                      <a:endParaRPr lang="en-GB" sz="1200">
                        <a:effectLst/>
                        <a:latin typeface="Book Antiqua" pitchFamily="18" charset="0"/>
                        <a:ea typeface="MS Mincho"/>
                        <a:cs typeface="Mangal"/>
                      </a:endParaRPr>
                    </a:p>
                    <a:p>
                      <a:pPr>
                        <a:spcAft>
                          <a:spcPts val="1200"/>
                        </a:spcAft>
                      </a:pPr>
                      <a:r>
                        <a:rPr lang="en-US" sz="1200">
                          <a:effectLst/>
                          <a:latin typeface="Book Antiqua" pitchFamily="18" charset="0"/>
                          <a:ea typeface="MS Mincho"/>
                          <a:cs typeface="Mangal"/>
                        </a:rPr>
                        <a:t>Issues concerning most low cost REDD+ options</a:t>
                      </a:r>
                      <a:endParaRPr lang="en-GB" sz="1200">
                        <a:effectLst/>
                        <a:latin typeface="Book Antiqua" pitchFamily="18" charset="0"/>
                        <a:ea typeface="MS Mincho"/>
                        <a:cs typeface="Mangal"/>
                      </a:endParaRPr>
                    </a:p>
                  </a:txBody>
                  <a:tcPr marL="54347" marR="54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1200"/>
                        </a:spcAft>
                      </a:pPr>
                      <a:r>
                        <a:rPr lang="en-US" sz="1200">
                          <a:effectLst/>
                          <a:latin typeface="Book Antiqua" pitchFamily="18" charset="0"/>
                          <a:ea typeface="MS Mincho"/>
                          <a:cs typeface="Mangal"/>
                        </a:rPr>
                        <a:t>(+) Good potential to keep transaction costs down</a:t>
                      </a:r>
                      <a:endParaRPr lang="en-GB" sz="1200">
                        <a:effectLst/>
                        <a:latin typeface="Book Antiqua" pitchFamily="18" charset="0"/>
                        <a:ea typeface="MS Mincho"/>
                        <a:cs typeface="Mangal"/>
                      </a:endParaRPr>
                    </a:p>
                  </a:txBody>
                  <a:tcPr marL="54347" marR="54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74198">
                <a:tc>
                  <a:txBody>
                    <a:bodyPr/>
                    <a:lstStyle/>
                    <a:p>
                      <a:pPr>
                        <a:spcAft>
                          <a:spcPts val="1200"/>
                        </a:spcAft>
                      </a:pPr>
                      <a:r>
                        <a:rPr lang="en-US" sz="1200" b="1">
                          <a:effectLst/>
                          <a:latin typeface="Book Antiqua" pitchFamily="18" charset="0"/>
                          <a:ea typeface="MS Mincho"/>
                          <a:cs typeface="Mangal"/>
                        </a:rPr>
                        <a:t>Equity</a:t>
                      </a:r>
                      <a:endParaRPr lang="en-GB" sz="1200">
                        <a:effectLst/>
                        <a:latin typeface="Book Antiqua" pitchFamily="18" charset="0"/>
                        <a:ea typeface="MS Mincho"/>
                        <a:cs typeface="Mangal"/>
                      </a:endParaRPr>
                    </a:p>
                  </a:txBody>
                  <a:tcPr marL="54347" marR="54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1200"/>
                        </a:spcAft>
                      </a:pPr>
                      <a:r>
                        <a:rPr lang="en-US" sz="1200" dirty="0">
                          <a:effectLst/>
                          <a:latin typeface="Book Antiqua" pitchFamily="18" charset="0"/>
                          <a:ea typeface="MS Mincho"/>
                          <a:cs typeface="Mangal"/>
                        </a:rPr>
                        <a:t>(-)Intermediaries capture REDD+ rents</a:t>
                      </a:r>
                      <a:endParaRPr lang="en-GB" sz="1200" dirty="0">
                        <a:effectLst/>
                        <a:latin typeface="Book Antiqua" pitchFamily="18" charset="0"/>
                        <a:ea typeface="MS Mincho"/>
                        <a:cs typeface="Mangal"/>
                      </a:endParaRPr>
                    </a:p>
                  </a:txBody>
                  <a:tcPr marL="54347" marR="54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1200"/>
                        </a:spcAft>
                      </a:pPr>
                      <a:r>
                        <a:rPr lang="en-US" sz="1200">
                          <a:effectLst/>
                          <a:latin typeface="Book Antiqua" pitchFamily="18" charset="0"/>
                          <a:ea typeface="MS Mincho"/>
                          <a:cs typeface="Mangal"/>
                        </a:rPr>
                        <a:t>(-) Elite capture at local level</a:t>
                      </a:r>
                      <a:endParaRPr lang="en-GB" sz="1200">
                        <a:effectLst/>
                        <a:latin typeface="Book Antiqua" pitchFamily="18" charset="0"/>
                        <a:ea typeface="MS Mincho"/>
                        <a:cs typeface="Mangal"/>
                      </a:endParaRPr>
                    </a:p>
                  </a:txBody>
                  <a:tcPr marL="54347" marR="54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1200"/>
                        </a:spcAft>
                      </a:pPr>
                      <a:r>
                        <a:rPr lang="en-US" sz="1200">
                          <a:effectLst/>
                          <a:latin typeface="Book Antiqua" pitchFamily="18" charset="0"/>
                          <a:ea typeface="MS Mincho"/>
                          <a:cs typeface="Mangal"/>
                        </a:rPr>
                        <a:t>(-) Elite capture </a:t>
                      </a:r>
                      <a:endParaRPr lang="en-GB" sz="1200">
                        <a:effectLst/>
                        <a:latin typeface="Book Antiqua" pitchFamily="18" charset="0"/>
                        <a:ea typeface="MS Mincho"/>
                        <a:cs typeface="Mangal"/>
                      </a:endParaRPr>
                    </a:p>
                  </a:txBody>
                  <a:tcPr marL="54347" marR="54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Book Antiqua" pitchFamily="18" charset="0"/>
                          <a:ea typeface="MS Mincho"/>
                          <a:cs typeface="Mangal"/>
                        </a:rPr>
                        <a:t>(+) Equity can be gained by strong state commitment</a:t>
                      </a:r>
                      <a:endParaRPr lang="en-GB" sz="1200" dirty="0">
                        <a:effectLst/>
                        <a:latin typeface="Book Antiqua" pitchFamily="18" charset="0"/>
                        <a:ea typeface="MS Mincho"/>
                        <a:cs typeface="Mangal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Book Antiqua" pitchFamily="18" charset="0"/>
                          <a:ea typeface="MS Mincho"/>
                          <a:cs typeface="Mangal"/>
                        </a:rPr>
                        <a:t>(-) funds used for other purposes than REDD+</a:t>
                      </a:r>
                      <a:endParaRPr lang="en-GB" sz="1200" dirty="0">
                        <a:effectLst/>
                        <a:latin typeface="Book Antiqua" pitchFamily="18" charset="0"/>
                        <a:ea typeface="MS Mincho"/>
                        <a:cs typeface="Mangal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Book Antiqua" pitchFamily="18" charset="0"/>
                          <a:ea typeface="MS Mincho"/>
                          <a:cs typeface="Mangal"/>
                        </a:rPr>
                        <a:t> (-)Elite capture at all levels</a:t>
                      </a:r>
                      <a:endParaRPr lang="en-GB" sz="1200" dirty="0">
                        <a:effectLst/>
                        <a:latin typeface="Book Antiqua" pitchFamily="18" charset="0"/>
                        <a:ea typeface="MS Mincho"/>
                        <a:cs typeface="Mangal"/>
                      </a:endParaRPr>
                    </a:p>
                  </a:txBody>
                  <a:tcPr marL="54347" marR="54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1329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200" dirty="0" smtClean="0">
                <a:latin typeface="Book Antiqua" pitchFamily="18" charset="0"/>
              </a:rPr>
              <a:t>Preliminary findings from review of national development and conservation initiatives </a:t>
            </a:r>
            <a:endParaRPr lang="en-GB" sz="3200" dirty="0">
              <a:latin typeface="Book Antiqu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2132856"/>
            <a:ext cx="7704856" cy="4032448"/>
          </a:xfrm>
        </p:spPr>
        <p:txBody>
          <a:bodyPr>
            <a:noAutofit/>
          </a:bodyPr>
          <a:lstStyle/>
          <a:p>
            <a:pPr lvl="0"/>
            <a:r>
              <a:rPr lang="en-US" sz="2000" dirty="0" smtClean="0"/>
              <a:t>MOE adopts (SSRP)“one </a:t>
            </a:r>
            <a:r>
              <a:rPr lang="en-US" sz="2000" dirty="0"/>
              <a:t>door only” policy </a:t>
            </a:r>
            <a:r>
              <a:rPr lang="en-US" sz="2000" dirty="0" smtClean="0"/>
              <a:t>for </a:t>
            </a:r>
            <a:r>
              <a:rPr lang="en-US" sz="2000" dirty="0"/>
              <a:t>development partner interaction ensures sufficient fund and equitable distribution across the districts.  </a:t>
            </a:r>
            <a:endParaRPr lang="en-GB" sz="2000" dirty="0"/>
          </a:p>
          <a:p>
            <a:pPr lvl="0"/>
            <a:r>
              <a:rPr lang="en-US" sz="2000" dirty="0" err="1"/>
              <a:t>GoN</a:t>
            </a:r>
            <a:r>
              <a:rPr lang="en-US" sz="2000" dirty="0"/>
              <a:t> and donors have developed a Joint Financing Arrangement (JFA</a:t>
            </a:r>
            <a:r>
              <a:rPr lang="en-US" sz="2000" dirty="0" smtClean="0"/>
              <a:t>), </a:t>
            </a:r>
          </a:p>
          <a:p>
            <a:pPr lvl="0"/>
            <a:r>
              <a:rPr lang="en-US" sz="2000" dirty="0" smtClean="0"/>
              <a:t>Governance </a:t>
            </a:r>
            <a:r>
              <a:rPr lang="en-US" sz="2000" dirty="0"/>
              <a:t>and Accountability Action plan of PAF &amp; SSRP identifies corporate governance, coordination and cooperation between program and government agencies. </a:t>
            </a:r>
            <a:endParaRPr lang="en-US" sz="2000" dirty="0" smtClean="0"/>
          </a:p>
          <a:p>
            <a:pPr lvl="0"/>
            <a:r>
              <a:rPr lang="en-US" sz="2000" dirty="0" smtClean="0"/>
              <a:t>Minister </a:t>
            </a:r>
            <a:r>
              <a:rPr lang="en-US" sz="2000" dirty="0"/>
              <a:t>of Environment chairs AEPC governing board and representatives from other line ministries, industry and NGOs, which is a good practice of multi stakeholder approach. 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338101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9592" y="764704"/>
            <a:ext cx="7024744" cy="720080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Book Antiqua" pitchFamily="18" charset="0"/>
              </a:rPr>
              <a:t>Findings </a:t>
            </a:r>
            <a:r>
              <a:rPr lang="en-US" sz="3200" dirty="0" err="1" smtClean="0">
                <a:latin typeface="Book Antiqua" pitchFamily="18" charset="0"/>
              </a:rPr>
              <a:t>cont</a:t>
            </a:r>
            <a:r>
              <a:rPr lang="en-US" sz="3200" dirty="0" smtClean="0">
                <a:latin typeface="Book Antiqua" pitchFamily="18" charset="0"/>
              </a:rPr>
              <a:t>…..</a:t>
            </a:r>
            <a:endParaRPr lang="en-GB" sz="3200" dirty="0">
              <a:latin typeface="Book Antiqu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700808"/>
            <a:ext cx="7344932" cy="4680520"/>
          </a:xfrm>
        </p:spPr>
        <p:txBody>
          <a:bodyPr>
            <a:noAutofit/>
          </a:bodyPr>
          <a:lstStyle/>
          <a:p>
            <a:pPr lvl="0"/>
            <a:r>
              <a:rPr lang="en-US" sz="2000" dirty="0"/>
              <a:t>P</a:t>
            </a:r>
            <a:r>
              <a:rPr lang="en-US" sz="2000" dirty="0" smtClean="0"/>
              <a:t>erformance </a:t>
            </a:r>
            <a:r>
              <a:rPr lang="en-US" sz="2000" dirty="0"/>
              <a:t>based grant disbursement modality adopted by LGCDP helps to encourage implementing agents </a:t>
            </a:r>
            <a:r>
              <a:rPr lang="en-US" sz="2000" dirty="0" smtClean="0"/>
              <a:t>and </a:t>
            </a:r>
            <a:r>
              <a:rPr lang="en-US" sz="2000" dirty="0"/>
              <a:t>also facilitates equitable distribution of </a:t>
            </a:r>
            <a:r>
              <a:rPr lang="en-US" sz="2000" dirty="0" smtClean="0"/>
              <a:t>funds.</a:t>
            </a:r>
            <a:endParaRPr lang="en-GB" sz="2000" dirty="0"/>
          </a:p>
          <a:p>
            <a:pPr lvl="0"/>
            <a:r>
              <a:rPr lang="en-US" sz="2000" dirty="0"/>
              <a:t>SSRP manages direct funding and technical assistance, which is not a part of the Red Book program, through Joint Steering Committee.</a:t>
            </a:r>
            <a:endParaRPr lang="en-GB" sz="2000" dirty="0"/>
          </a:p>
          <a:p>
            <a:pPr lvl="0"/>
            <a:r>
              <a:rPr lang="en-US" sz="2000" dirty="0"/>
              <a:t>PAF practices outcome based reporting system and also carries out project impact </a:t>
            </a:r>
            <a:r>
              <a:rPr lang="en-US" sz="2000" dirty="0" smtClean="0"/>
              <a:t>assessment, and manages management information system,</a:t>
            </a:r>
            <a:endParaRPr lang="en-GB" sz="2000" dirty="0"/>
          </a:p>
          <a:p>
            <a:pPr lvl="0"/>
            <a:r>
              <a:rPr lang="en-US" sz="2000" dirty="0"/>
              <a:t>Social auditing system practices by LGCDP, PAF and SSRP enhances public ownership, transparency and involvement of beneficiaries. </a:t>
            </a:r>
            <a:endParaRPr lang="en-GB" sz="2000" dirty="0"/>
          </a:p>
          <a:p>
            <a:endParaRPr lang="en-GB" sz="2000" dirty="0"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7400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GB" sz="3200">
              <a:latin typeface="Book Antiqu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Book Antiqua" pitchFamily="18" charset="0"/>
              </a:rPr>
              <a:t>Thank you </a:t>
            </a:r>
            <a:endParaRPr lang="en-GB" sz="2800" dirty="0"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8931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latin typeface="Book Antiqua" pitchFamily="18" charset="0"/>
              </a:rPr>
              <a:t>Outline </a:t>
            </a:r>
            <a:endParaRPr lang="en-GB" sz="3200" dirty="0">
              <a:latin typeface="Book Antiqu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>
                <a:latin typeface="Book Antiqua" pitchFamily="18" charset="0"/>
              </a:rPr>
              <a:t>Background,</a:t>
            </a:r>
          </a:p>
          <a:p>
            <a:r>
              <a:rPr lang="en-US" sz="2800" dirty="0" smtClean="0">
                <a:latin typeface="Book Antiqua" pitchFamily="18" charset="0"/>
              </a:rPr>
              <a:t>Objectives, </a:t>
            </a:r>
          </a:p>
          <a:p>
            <a:r>
              <a:rPr lang="en-US" sz="2800" dirty="0" smtClean="0">
                <a:latin typeface="Book Antiqua" pitchFamily="18" charset="0"/>
              </a:rPr>
              <a:t>Scope, </a:t>
            </a:r>
          </a:p>
          <a:p>
            <a:r>
              <a:rPr lang="en-US" sz="2800" dirty="0" smtClean="0">
                <a:latin typeface="Book Antiqua" pitchFamily="18" charset="0"/>
              </a:rPr>
              <a:t>Methodology,</a:t>
            </a:r>
          </a:p>
          <a:p>
            <a:r>
              <a:rPr lang="en-US" sz="2800" dirty="0" smtClean="0">
                <a:latin typeface="Book Antiqua" pitchFamily="18" charset="0"/>
              </a:rPr>
              <a:t> </a:t>
            </a:r>
            <a:r>
              <a:rPr lang="en-US" sz="2800" dirty="0">
                <a:latin typeface="Book Antiqua" pitchFamily="18" charset="0"/>
              </a:rPr>
              <a:t>Framework,</a:t>
            </a:r>
          </a:p>
          <a:p>
            <a:r>
              <a:rPr lang="en-US" sz="2800" dirty="0" smtClean="0">
                <a:latin typeface="Book Antiqua" pitchFamily="18" charset="0"/>
              </a:rPr>
              <a:t>Key issues, </a:t>
            </a:r>
          </a:p>
          <a:p>
            <a:r>
              <a:rPr lang="en-US" sz="2800" dirty="0" smtClean="0">
                <a:latin typeface="Book Antiqua" pitchFamily="18" charset="0"/>
              </a:rPr>
              <a:t>Preliminary findings</a:t>
            </a:r>
            <a:r>
              <a:rPr lang="en-US" sz="2800" dirty="0" smtClean="0">
                <a:latin typeface="Book Antiqua" pitchFamily="18" charset="0"/>
              </a:rPr>
              <a:t>,  </a:t>
            </a:r>
            <a:endParaRPr lang="en-US" sz="2800" dirty="0" smtClean="0">
              <a:latin typeface="Book Antiqua" pitchFamily="18" charset="0"/>
            </a:endParaRPr>
          </a:p>
          <a:p>
            <a:endParaRPr lang="en-US" sz="2800" dirty="0" smtClean="0">
              <a:latin typeface="Book Antiqua" pitchFamily="18" charset="0"/>
            </a:endParaRPr>
          </a:p>
          <a:p>
            <a:endParaRPr lang="en-GB" sz="2800" dirty="0"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9541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latin typeface="Book Antiqua" pitchFamily="18" charset="0"/>
              </a:rPr>
              <a:t>Background</a:t>
            </a:r>
            <a:r>
              <a:rPr lang="en-US" sz="3200" dirty="0">
                <a:latin typeface="Book Antiqua" pitchFamily="18" charset="0"/>
              </a:rPr>
              <a:t/>
            </a:r>
            <a:br>
              <a:rPr lang="en-US" sz="3200" dirty="0">
                <a:latin typeface="Book Antiqua" pitchFamily="18" charset="0"/>
              </a:rPr>
            </a:br>
            <a:endParaRPr lang="en-GB" sz="3200" dirty="0">
              <a:latin typeface="Book Antiqu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2400" dirty="0" smtClean="0">
                <a:latin typeface="Book Antiqua" pitchFamily="18" charset="0"/>
              </a:rPr>
              <a:t>REDD+ is in piloting phase,</a:t>
            </a:r>
          </a:p>
          <a:p>
            <a:pPr marL="0" indent="0">
              <a:buNone/>
            </a:pPr>
            <a:r>
              <a:rPr lang="en-US" sz="2400" dirty="0" smtClean="0">
                <a:latin typeface="Book Antiqua" pitchFamily="18" charset="0"/>
              </a:rPr>
              <a:t> </a:t>
            </a:r>
          </a:p>
          <a:p>
            <a:r>
              <a:rPr lang="en-US" sz="2400" dirty="0" smtClean="0">
                <a:latin typeface="Book Antiqua" pitchFamily="18" charset="0"/>
              </a:rPr>
              <a:t>Volume of REDD+ finance increases in future when the program comes into the implementation phase, </a:t>
            </a:r>
          </a:p>
          <a:p>
            <a:pPr marL="0" indent="0">
              <a:buNone/>
            </a:pPr>
            <a:endParaRPr lang="en-US" sz="2400" dirty="0" smtClean="0">
              <a:latin typeface="Book Antiqua" pitchFamily="18" charset="0"/>
            </a:endParaRPr>
          </a:p>
          <a:p>
            <a:r>
              <a:rPr lang="en-US" sz="2400" dirty="0" smtClean="0">
                <a:latin typeface="Book Antiqua" pitchFamily="18" charset="0"/>
              </a:rPr>
              <a:t>A country may receive funds from various sources – market and non-market, </a:t>
            </a:r>
          </a:p>
          <a:p>
            <a:pPr marL="0" indent="0">
              <a:buNone/>
            </a:pPr>
            <a:endParaRPr lang="en-US" sz="2400" dirty="0" smtClean="0">
              <a:latin typeface="Book Antiqua" pitchFamily="18" charset="0"/>
            </a:endParaRPr>
          </a:p>
          <a:p>
            <a:r>
              <a:rPr lang="en-US" sz="2400" dirty="0" smtClean="0">
                <a:latin typeface="Book Antiqua" pitchFamily="18" charset="0"/>
              </a:rPr>
              <a:t>Effective , efficient &amp; equitable distribution of REDD+ funds contributes to harmonize benefits distribution, addressing drivers of forest resource depletion and creating country ownership, </a:t>
            </a:r>
            <a:endParaRPr lang="en-GB" sz="2400" dirty="0"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8931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latin typeface="Book Antiqua" pitchFamily="18" charset="0"/>
              </a:rPr>
              <a:t>Objectives </a:t>
            </a:r>
            <a:endParaRPr lang="en-GB" sz="3200" dirty="0">
              <a:latin typeface="Book Antiqu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Book Antiqua" pitchFamily="18" charset="0"/>
              </a:rPr>
              <a:t>To </a:t>
            </a:r>
            <a:r>
              <a:rPr lang="en-US" sz="2400" dirty="0">
                <a:latin typeface="Book Antiqua" pitchFamily="18" charset="0"/>
              </a:rPr>
              <a:t>identify and assess the potential options for REDD+ </a:t>
            </a:r>
            <a:r>
              <a:rPr lang="en-US" sz="2400" dirty="0" smtClean="0">
                <a:latin typeface="Book Antiqua" pitchFamily="18" charset="0"/>
              </a:rPr>
              <a:t>financing </a:t>
            </a:r>
            <a:r>
              <a:rPr lang="en-US" sz="2400" dirty="0">
                <a:latin typeface="Book Antiqua" pitchFamily="18" charset="0"/>
              </a:rPr>
              <a:t>mechanism in </a:t>
            </a:r>
            <a:r>
              <a:rPr lang="en-US" sz="2400" dirty="0" smtClean="0">
                <a:latin typeface="Book Antiqua" pitchFamily="18" charset="0"/>
              </a:rPr>
              <a:t>Nepal,</a:t>
            </a:r>
          </a:p>
          <a:p>
            <a:pPr marL="0" indent="0">
              <a:buNone/>
            </a:pPr>
            <a:endParaRPr lang="en-US" sz="2400" dirty="0" smtClean="0">
              <a:latin typeface="Book Antiqua" pitchFamily="18" charset="0"/>
            </a:endParaRPr>
          </a:p>
          <a:p>
            <a:pPr lvl="0"/>
            <a:r>
              <a:rPr lang="en-US" sz="2400" dirty="0" smtClean="0">
                <a:latin typeface="Book Antiqua" pitchFamily="18" charset="0"/>
              </a:rPr>
              <a:t>Suggest potential </a:t>
            </a:r>
            <a:r>
              <a:rPr lang="en-US" sz="2400" dirty="0">
                <a:latin typeface="Book Antiqua" pitchFamily="18" charset="0"/>
              </a:rPr>
              <a:t>options for REDD+ financing considering possible fluctuations in the carbon </a:t>
            </a:r>
            <a:r>
              <a:rPr lang="en-US" sz="2400" dirty="0" smtClean="0">
                <a:latin typeface="Book Antiqua" pitchFamily="18" charset="0"/>
              </a:rPr>
              <a:t>price,</a:t>
            </a:r>
            <a:endParaRPr lang="en-GB" sz="2400" dirty="0">
              <a:latin typeface="Book Antiqua" pitchFamily="18" charset="0"/>
            </a:endParaRPr>
          </a:p>
          <a:p>
            <a:endParaRPr lang="en-GB" sz="2400" dirty="0"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8931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9670" y="620688"/>
            <a:ext cx="7024744" cy="745152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Book Antiqua" pitchFamily="18" charset="0"/>
              </a:rPr>
              <a:t>Scope of the study </a:t>
            </a:r>
            <a:endParaRPr lang="en-GB" sz="3200" dirty="0">
              <a:latin typeface="Book Antiqua" pitchFamily="18" charset="0"/>
            </a:endParaRPr>
          </a:p>
        </p:txBody>
      </p:sp>
      <p:cxnSp>
        <p:nvCxnSpPr>
          <p:cNvPr id="29" name="Straight Connector 28"/>
          <p:cNvCxnSpPr/>
          <p:nvPr/>
        </p:nvCxnSpPr>
        <p:spPr>
          <a:xfrm>
            <a:off x="2463336" y="2326364"/>
            <a:ext cx="101143" cy="3600400"/>
          </a:xfrm>
          <a:prstGeom prst="line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grpSp>
        <p:nvGrpSpPr>
          <p:cNvPr id="34" name="Group 33"/>
          <p:cNvGrpSpPr/>
          <p:nvPr/>
        </p:nvGrpSpPr>
        <p:grpSpPr>
          <a:xfrm>
            <a:off x="179512" y="1988840"/>
            <a:ext cx="8496944" cy="4752529"/>
            <a:chOff x="179512" y="1988840"/>
            <a:chExt cx="8496944" cy="4752529"/>
          </a:xfrm>
        </p:grpSpPr>
        <p:sp>
          <p:nvSpPr>
            <p:cNvPr id="7" name="Oval 6"/>
            <p:cNvSpPr/>
            <p:nvPr/>
          </p:nvSpPr>
          <p:spPr>
            <a:xfrm>
              <a:off x="683568" y="1988840"/>
              <a:ext cx="1372344" cy="129614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Market  </a:t>
              </a:r>
              <a:r>
                <a:rPr lang="en-US" sz="1200" dirty="0" smtClean="0"/>
                <a:t>(compliance &amp; voluntary)</a:t>
              </a:r>
              <a:endParaRPr lang="en-GB" sz="1200" dirty="0"/>
            </a:p>
          </p:txBody>
        </p:sp>
        <p:sp>
          <p:nvSpPr>
            <p:cNvPr id="8" name="Oval 7"/>
            <p:cNvSpPr/>
            <p:nvPr/>
          </p:nvSpPr>
          <p:spPr>
            <a:xfrm>
              <a:off x="179512" y="3363189"/>
              <a:ext cx="1584176" cy="164998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Private </a:t>
              </a:r>
            </a:p>
            <a:p>
              <a:pPr algn="ctr"/>
              <a:r>
                <a:rPr lang="en-US" sz="1100" dirty="0" smtClean="0"/>
                <a:t>(Foundations/ Charitable, Corporate social responsibility )</a:t>
              </a:r>
              <a:endParaRPr lang="en-GB" sz="1100" dirty="0"/>
            </a:p>
          </p:txBody>
        </p:sp>
        <p:cxnSp>
          <p:nvCxnSpPr>
            <p:cNvPr id="10" name="Straight Arrow Connector 9"/>
            <p:cNvCxnSpPr>
              <a:stCxn id="7" idx="5"/>
            </p:cNvCxnSpPr>
            <p:nvPr/>
          </p:nvCxnSpPr>
          <p:spPr>
            <a:xfrm>
              <a:off x="1854937" y="3095168"/>
              <a:ext cx="1276903" cy="53604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/>
            <p:nvPr/>
          </p:nvCxnSpPr>
          <p:spPr>
            <a:xfrm flipV="1">
              <a:off x="1835696" y="4365104"/>
              <a:ext cx="792088" cy="7200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Oval 14"/>
            <p:cNvSpPr/>
            <p:nvPr/>
          </p:nvSpPr>
          <p:spPr>
            <a:xfrm>
              <a:off x="545840" y="5256061"/>
              <a:ext cx="1510072" cy="148530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Public  </a:t>
              </a:r>
            </a:p>
            <a:p>
              <a:pPr algn="ctr"/>
              <a:r>
                <a:rPr lang="en-US" sz="1000" dirty="0" smtClean="0"/>
                <a:t>(Bilateral initiatives, Global Fund, National Fund)</a:t>
              </a:r>
              <a:endParaRPr lang="en-GB" sz="1000" dirty="0"/>
            </a:p>
          </p:txBody>
        </p:sp>
        <p:cxnSp>
          <p:nvCxnSpPr>
            <p:cNvPr id="17" name="Straight Arrow Connector 16"/>
            <p:cNvCxnSpPr>
              <a:endCxn id="18" idx="3"/>
            </p:cNvCxnSpPr>
            <p:nvPr/>
          </p:nvCxnSpPr>
          <p:spPr>
            <a:xfrm flipV="1">
              <a:off x="1935254" y="4746094"/>
              <a:ext cx="913982" cy="80277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Oval 17"/>
            <p:cNvSpPr/>
            <p:nvPr/>
          </p:nvSpPr>
          <p:spPr>
            <a:xfrm>
              <a:off x="2627784" y="3609121"/>
              <a:ext cx="1512168" cy="133204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National Level</a:t>
              </a:r>
            </a:p>
            <a:p>
              <a:pPr algn="ctr"/>
              <a:r>
                <a:rPr lang="en-US" dirty="0" smtClean="0"/>
                <a:t> </a:t>
              </a:r>
              <a:r>
                <a:rPr lang="en-US" sz="1200" dirty="0" smtClean="0"/>
                <a:t>(Fund Management)</a:t>
              </a:r>
              <a:endParaRPr lang="en-GB" sz="1200" dirty="0"/>
            </a:p>
          </p:txBody>
        </p:sp>
        <p:cxnSp>
          <p:nvCxnSpPr>
            <p:cNvPr id="22" name="Straight Arrow Connector 21"/>
            <p:cNvCxnSpPr>
              <a:stCxn id="18" idx="6"/>
            </p:cNvCxnSpPr>
            <p:nvPr/>
          </p:nvCxnSpPr>
          <p:spPr>
            <a:xfrm flipV="1">
              <a:off x="4139952" y="4275144"/>
              <a:ext cx="1080120" cy="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Oval 22"/>
            <p:cNvSpPr/>
            <p:nvPr/>
          </p:nvSpPr>
          <p:spPr>
            <a:xfrm>
              <a:off x="5220072" y="3789040"/>
              <a:ext cx="936104" cy="95705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/>
                <a:t>Local Actors </a:t>
              </a:r>
              <a:endParaRPr lang="en-GB" sz="1200" dirty="0"/>
            </a:p>
          </p:txBody>
        </p:sp>
        <p:sp>
          <p:nvSpPr>
            <p:cNvPr id="24" name="Oval 23"/>
            <p:cNvSpPr/>
            <p:nvPr/>
          </p:nvSpPr>
          <p:spPr>
            <a:xfrm>
              <a:off x="7092280" y="3499456"/>
              <a:ext cx="1584176" cy="125421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/>
                <a:t>Drivers of Deforestation/ Forest degradation </a:t>
              </a:r>
              <a:endParaRPr lang="en-GB" sz="1100" dirty="0"/>
            </a:p>
          </p:txBody>
        </p:sp>
        <p:cxnSp>
          <p:nvCxnSpPr>
            <p:cNvPr id="26" name="Straight Arrow Connector 25"/>
            <p:cNvCxnSpPr>
              <a:stCxn id="23" idx="6"/>
            </p:cNvCxnSpPr>
            <p:nvPr/>
          </p:nvCxnSpPr>
          <p:spPr>
            <a:xfrm>
              <a:off x="6156176" y="4267567"/>
              <a:ext cx="1008112" cy="7578"/>
            </a:xfrm>
            <a:prstGeom prst="straightConnector1">
              <a:avLst/>
            </a:prstGeom>
            <a:ln>
              <a:prstDash val="lg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TextBox 31"/>
            <p:cNvSpPr txBox="1"/>
            <p:nvPr/>
          </p:nvSpPr>
          <p:spPr>
            <a:xfrm>
              <a:off x="4095564" y="3609121"/>
              <a:ext cx="108012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i="1" dirty="0" smtClean="0">
                  <a:solidFill>
                    <a:srgbClr val="00B050"/>
                  </a:solidFill>
                </a:rPr>
                <a:t>Fund flow </a:t>
              </a:r>
              <a:endParaRPr lang="en-GB" sz="1600" i="1" dirty="0">
                <a:solidFill>
                  <a:srgbClr val="00B050"/>
                </a:solidFill>
              </a:endParaRPr>
            </a:p>
          </p:txBody>
        </p:sp>
      </p:grpSp>
      <p:cxnSp>
        <p:nvCxnSpPr>
          <p:cNvPr id="33" name="Straight Connector 32"/>
          <p:cNvCxnSpPr/>
          <p:nvPr/>
        </p:nvCxnSpPr>
        <p:spPr>
          <a:xfrm>
            <a:off x="6548871" y="2320262"/>
            <a:ext cx="101143" cy="3600400"/>
          </a:xfrm>
          <a:prstGeom prst="line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28931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latin typeface="Book Antiqua" pitchFamily="18" charset="0"/>
              </a:rPr>
              <a:t>Methodology </a:t>
            </a:r>
            <a:endParaRPr lang="en-GB" sz="3200" dirty="0">
              <a:latin typeface="Book Antiqu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400" dirty="0" smtClean="0">
                <a:latin typeface="Book Antiqua" pitchFamily="18" charset="0"/>
              </a:rPr>
              <a:t>Review of public fund flow mechanisms, </a:t>
            </a:r>
          </a:p>
          <a:p>
            <a:pPr lvl="1"/>
            <a:r>
              <a:rPr lang="en-US" sz="2000" dirty="0" smtClean="0">
                <a:latin typeface="Book Antiqua" pitchFamily="18" charset="0"/>
              </a:rPr>
              <a:t>National level development and conservation programs, </a:t>
            </a:r>
          </a:p>
          <a:p>
            <a:pPr lvl="1"/>
            <a:r>
              <a:rPr lang="en-US" sz="2000" dirty="0" smtClean="0">
                <a:latin typeface="Book Antiqua" pitchFamily="18" charset="0"/>
              </a:rPr>
              <a:t>REDD+ piloting in Nepal, </a:t>
            </a:r>
          </a:p>
          <a:p>
            <a:pPr lvl="1"/>
            <a:r>
              <a:rPr lang="en-US" sz="2000" dirty="0" smtClean="0">
                <a:latin typeface="Book Antiqua" pitchFamily="18" charset="0"/>
              </a:rPr>
              <a:t>REDD+ international practices, </a:t>
            </a:r>
          </a:p>
          <a:p>
            <a:pPr marL="457200" lvl="1" indent="0">
              <a:buNone/>
            </a:pPr>
            <a:endParaRPr lang="en-US" sz="2000" dirty="0" smtClean="0">
              <a:latin typeface="Book Antiqua" pitchFamily="18" charset="0"/>
            </a:endParaRPr>
          </a:p>
          <a:p>
            <a:r>
              <a:rPr lang="en-US" sz="2400" dirty="0" smtClean="0">
                <a:latin typeface="Book Antiqua" pitchFamily="18" charset="0"/>
              </a:rPr>
              <a:t>Key person consultations </a:t>
            </a:r>
            <a:r>
              <a:rPr lang="en-US" sz="1700" dirty="0" smtClean="0">
                <a:latin typeface="Book Antiqua" pitchFamily="18" charset="0"/>
              </a:rPr>
              <a:t>(</a:t>
            </a:r>
            <a:r>
              <a:rPr lang="en-US" sz="1700" dirty="0">
                <a:latin typeface="Book Antiqua" pitchFamily="18" charset="0"/>
              </a:rPr>
              <a:t>tax, fiscal policies, natural resources management and REDD</a:t>
            </a:r>
            <a:r>
              <a:rPr lang="en-US" sz="1700" dirty="0" smtClean="0">
                <a:latin typeface="Book Antiqua" pitchFamily="18" charset="0"/>
              </a:rPr>
              <a:t>+), </a:t>
            </a:r>
          </a:p>
          <a:p>
            <a:endParaRPr lang="en-US" sz="2400" dirty="0">
              <a:latin typeface="Book Antiqua" pitchFamily="18" charset="0"/>
            </a:endParaRPr>
          </a:p>
          <a:p>
            <a:r>
              <a:rPr lang="en-US" sz="2400" dirty="0" smtClean="0">
                <a:latin typeface="Book Antiqua" pitchFamily="18" charset="0"/>
              </a:rPr>
              <a:t>Local level interactions and Focus group discussions,</a:t>
            </a:r>
            <a:endParaRPr lang="en-GB" sz="2400" dirty="0"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8931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latin typeface="Book Antiqua" pitchFamily="18" charset="0"/>
              </a:rPr>
              <a:t>Review of some national financing schemes </a:t>
            </a:r>
            <a:endParaRPr lang="en-GB" sz="3200" dirty="0">
              <a:latin typeface="Book Antiqu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/>
            <a:r>
              <a:rPr lang="en-US" sz="2000" dirty="0">
                <a:latin typeface="Book Antiqua" pitchFamily="18" charset="0"/>
              </a:rPr>
              <a:t>Local Governance and Community Development Program (LGCDP), </a:t>
            </a:r>
            <a:endParaRPr lang="en-GB" sz="2000" dirty="0">
              <a:latin typeface="Book Antiqua" pitchFamily="18" charset="0"/>
            </a:endParaRPr>
          </a:p>
          <a:p>
            <a:pPr lvl="0"/>
            <a:r>
              <a:rPr lang="en-US" sz="2000" dirty="0">
                <a:latin typeface="Book Antiqua" pitchFamily="18" charset="0"/>
              </a:rPr>
              <a:t>Poverty Alleviation Fund (PAF),</a:t>
            </a:r>
            <a:endParaRPr lang="en-GB" sz="2000" dirty="0">
              <a:latin typeface="Book Antiqua" pitchFamily="18" charset="0"/>
            </a:endParaRPr>
          </a:p>
          <a:p>
            <a:pPr lvl="0"/>
            <a:r>
              <a:rPr lang="en-US" sz="2000" dirty="0">
                <a:latin typeface="Book Antiqua" pitchFamily="18" charset="0"/>
              </a:rPr>
              <a:t>The Nepal Peace Funds (NPF), </a:t>
            </a:r>
            <a:endParaRPr lang="en-GB" sz="2000" dirty="0">
              <a:latin typeface="Book Antiqua" pitchFamily="18" charset="0"/>
            </a:endParaRPr>
          </a:p>
          <a:p>
            <a:pPr lvl="0"/>
            <a:r>
              <a:rPr lang="en-US" sz="2000" dirty="0">
                <a:latin typeface="Book Antiqua" pitchFamily="18" charset="0"/>
              </a:rPr>
              <a:t>The School Sector Reform Program (SSRP),</a:t>
            </a:r>
            <a:endParaRPr lang="en-GB" sz="2000" dirty="0">
              <a:latin typeface="Book Antiqua" pitchFamily="18" charset="0"/>
            </a:endParaRPr>
          </a:p>
          <a:p>
            <a:pPr lvl="0"/>
            <a:r>
              <a:rPr lang="en-US" sz="2000" dirty="0">
                <a:latin typeface="Book Antiqua" pitchFamily="18" charset="0"/>
              </a:rPr>
              <a:t>The Alternative Energy Promotion Center (AEPC), </a:t>
            </a:r>
            <a:endParaRPr lang="en-GB" sz="2000" dirty="0">
              <a:latin typeface="Book Antiqua" pitchFamily="18" charset="0"/>
            </a:endParaRPr>
          </a:p>
          <a:p>
            <a:pPr lvl="0"/>
            <a:r>
              <a:rPr lang="en-US" sz="2000" dirty="0">
                <a:latin typeface="Book Antiqua" pitchFamily="18" charset="0"/>
              </a:rPr>
              <a:t>Nepal Disaster Risk Reduction Consortium (NRRC), </a:t>
            </a:r>
            <a:endParaRPr lang="en-GB" sz="2000" dirty="0">
              <a:latin typeface="Book Antiqua" pitchFamily="18" charset="0"/>
            </a:endParaRPr>
          </a:p>
          <a:p>
            <a:pPr lvl="0"/>
            <a:r>
              <a:rPr lang="en-US" sz="2000" dirty="0">
                <a:latin typeface="Book Antiqua" pitchFamily="18" charset="0"/>
              </a:rPr>
              <a:t>National Trust for Nature Conservation (NTNC), </a:t>
            </a:r>
            <a:endParaRPr lang="en-GB" sz="2000" dirty="0">
              <a:latin typeface="Book Antiqua" pitchFamily="18" charset="0"/>
            </a:endParaRPr>
          </a:p>
          <a:p>
            <a:pPr lvl="0"/>
            <a:r>
              <a:rPr lang="en-US" sz="2000" dirty="0">
                <a:latin typeface="Book Antiqua" pitchFamily="18" charset="0"/>
              </a:rPr>
              <a:t>Buffer Zone Management Fund (BZMF), </a:t>
            </a:r>
            <a:endParaRPr lang="en-GB" sz="2000" dirty="0">
              <a:latin typeface="Book Antiqua" pitchFamily="18" charset="0"/>
            </a:endParaRPr>
          </a:p>
          <a:p>
            <a:endParaRPr lang="en-GB" sz="2000" dirty="0"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5048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764704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Book Antiqua" pitchFamily="18" charset="0"/>
              </a:rPr>
              <a:t>Framework </a:t>
            </a:r>
            <a:r>
              <a:rPr lang="en-US" sz="3200" dirty="0">
                <a:latin typeface="Book Antiqua" pitchFamily="18" charset="0"/>
              </a:rPr>
              <a:t/>
            </a:r>
            <a:br>
              <a:rPr lang="en-US" sz="3200" dirty="0">
                <a:latin typeface="Book Antiqua" pitchFamily="18" charset="0"/>
              </a:rPr>
            </a:br>
            <a:endParaRPr lang="en-GB" sz="3200" dirty="0">
              <a:latin typeface="Book Antiqu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Book Antiqua" pitchFamily="18" charset="0"/>
              </a:rPr>
              <a:t>UN-REDD+ Corruption Risk Assessment Methodology,</a:t>
            </a:r>
          </a:p>
          <a:p>
            <a:pPr marL="0" indent="0">
              <a:buNone/>
            </a:pPr>
            <a:r>
              <a:rPr lang="en-US" sz="2400" dirty="0" smtClean="0">
                <a:latin typeface="Book Antiqua" pitchFamily="18" charset="0"/>
              </a:rPr>
              <a:t> </a:t>
            </a:r>
          </a:p>
          <a:p>
            <a:r>
              <a:rPr lang="en-US" sz="2400" dirty="0" smtClean="0">
                <a:latin typeface="Book Antiqua" pitchFamily="18" charset="0"/>
              </a:rPr>
              <a:t>Effective, Efficient and Equitable fund flow mechanism,</a:t>
            </a:r>
          </a:p>
          <a:p>
            <a:pPr marL="0" indent="0">
              <a:buNone/>
            </a:pPr>
            <a:r>
              <a:rPr lang="en-US" sz="2400" dirty="0" smtClean="0">
                <a:latin typeface="Book Antiqua" pitchFamily="18" charset="0"/>
              </a:rPr>
              <a:t> </a:t>
            </a:r>
          </a:p>
          <a:p>
            <a:r>
              <a:rPr lang="en-US" sz="2400" dirty="0" smtClean="0">
                <a:latin typeface="Book Antiqua" pitchFamily="18" charset="0"/>
              </a:rPr>
              <a:t>Avoidance of misrepresentation and misappropriation  of financial flows </a:t>
            </a:r>
            <a:endParaRPr lang="en-GB" sz="2400" dirty="0"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8931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latin typeface="Book Antiqua" pitchFamily="18" charset="0"/>
              </a:rPr>
              <a:t>Key issues </a:t>
            </a:r>
            <a:endParaRPr lang="en-GB" sz="3200" dirty="0">
              <a:latin typeface="Book Antiqu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sz="2600" dirty="0" smtClean="0">
                <a:latin typeface="Book Antiqua" pitchFamily="18" charset="0"/>
              </a:rPr>
              <a:t>Basis of rewarding the forest managers </a:t>
            </a:r>
          </a:p>
          <a:p>
            <a:pPr lvl="2"/>
            <a:r>
              <a:rPr lang="en-US" sz="2400" dirty="0" smtClean="0">
                <a:latin typeface="Book Antiqua" pitchFamily="18" charset="0"/>
              </a:rPr>
              <a:t>Output/result base (carbon stock, biodiversity conservation) </a:t>
            </a:r>
          </a:p>
          <a:p>
            <a:pPr lvl="2"/>
            <a:r>
              <a:rPr lang="en-US" sz="2400" dirty="0">
                <a:latin typeface="Book Antiqua" pitchFamily="18" charset="0"/>
              </a:rPr>
              <a:t> </a:t>
            </a:r>
            <a:r>
              <a:rPr lang="en-US" sz="2400" dirty="0" smtClean="0">
                <a:latin typeface="Book Antiqua" pitchFamily="18" charset="0"/>
              </a:rPr>
              <a:t>Input (</a:t>
            </a:r>
            <a:r>
              <a:rPr lang="en-US" sz="2400" dirty="0" err="1" smtClean="0">
                <a:latin typeface="Book Antiqua" pitchFamily="18" charset="0"/>
              </a:rPr>
              <a:t>labour</a:t>
            </a:r>
            <a:r>
              <a:rPr lang="en-US" sz="2400" dirty="0" smtClean="0">
                <a:latin typeface="Book Antiqua" pitchFamily="18" charset="0"/>
              </a:rPr>
              <a:t>, financial resources) </a:t>
            </a:r>
          </a:p>
          <a:p>
            <a:pPr lvl="2"/>
            <a:r>
              <a:rPr lang="en-US" sz="2400" dirty="0">
                <a:latin typeface="Book Antiqua" pitchFamily="18" charset="0"/>
              </a:rPr>
              <a:t> </a:t>
            </a:r>
            <a:r>
              <a:rPr lang="en-US" sz="2400" dirty="0" smtClean="0">
                <a:latin typeface="Book Antiqua" pitchFamily="18" charset="0"/>
              </a:rPr>
              <a:t>Opportunity costs (changing livelihood activities), </a:t>
            </a:r>
          </a:p>
          <a:p>
            <a:pPr lvl="2"/>
            <a:r>
              <a:rPr lang="en-US" sz="2400" dirty="0" smtClean="0">
                <a:latin typeface="Book Antiqua" pitchFamily="18" charset="0"/>
              </a:rPr>
              <a:t>Monitoring cost, </a:t>
            </a:r>
          </a:p>
          <a:p>
            <a:pPr lvl="2"/>
            <a:endParaRPr lang="en-GB" sz="2400" dirty="0"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8931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330</TotalTime>
  <Words>795</Words>
  <Application>Microsoft Office PowerPoint</Application>
  <PresentationFormat>On-screen Show (4:3)</PresentationFormat>
  <Paragraphs>123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Austin</vt:lpstr>
      <vt:lpstr>Assessing options for the design of an effective, efficient and equitable fund management system for REDD+ finance in Nepal </vt:lpstr>
      <vt:lpstr>Outline </vt:lpstr>
      <vt:lpstr>Background </vt:lpstr>
      <vt:lpstr>Objectives </vt:lpstr>
      <vt:lpstr>Scope of the study </vt:lpstr>
      <vt:lpstr>Methodology </vt:lpstr>
      <vt:lpstr>Review of some national financing schemes </vt:lpstr>
      <vt:lpstr>Framework  </vt:lpstr>
      <vt:lpstr>Key issues </vt:lpstr>
      <vt:lpstr>Key issues (contd….)</vt:lpstr>
      <vt:lpstr>Framework for assessing the REDD+ financing modalities Adopted from Angelsen et al. 2009, and Vetn and Vedeld 2011   </vt:lpstr>
      <vt:lpstr>Preliminary findings from review of national development and conservation initiatives </vt:lpstr>
      <vt:lpstr>Findings cont…..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Assessing options for the design of an effective, efficient and equitable fund management system for REDD+ finance in Nepal </dc:title>
  <dc:creator>Rajesh</dc:creator>
  <cp:lastModifiedBy>Rajesh</cp:lastModifiedBy>
  <cp:revision>51</cp:revision>
  <dcterms:created xsi:type="dcterms:W3CDTF">2013-03-22T11:08:07Z</dcterms:created>
  <dcterms:modified xsi:type="dcterms:W3CDTF">2013-03-25T02:24:13Z</dcterms:modified>
</cp:coreProperties>
</file>