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2"/>
  </p:notesMasterIdLst>
  <p:handoutMasterIdLst>
    <p:handoutMasterId r:id="rId23"/>
  </p:handoutMasterIdLst>
  <p:sldIdLst>
    <p:sldId id="256" r:id="rId2"/>
    <p:sldId id="311" r:id="rId3"/>
    <p:sldId id="312" r:id="rId4"/>
    <p:sldId id="313" r:id="rId5"/>
    <p:sldId id="297" r:id="rId6"/>
    <p:sldId id="323" r:id="rId7"/>
    <p:sldId id="314" r:id="rId8"/>
    <p:sldId id="298" r:id="rId9"/>
    <p:sldId id="322" r:id="rId10"/>
    <p:sldId id="324" r:id="rId11"/>
    <p:sldId id="320" r:id="rId12"/>
    <p:sldId id="309" r:id="rId13"/>
    <p:sldId id="321" r:id="rId14"/>
    <p:sldId id="315" r:id="rId15"/>
    <p:sldId id="310" r:id="rId16"/>
    <p:sldId id="300" r:id="rId17"/>
    <p:sldId id="316" r:id="rId18"/>
    <p:sldId id="318" r:id="rId19"/>
    <p:sldId id="308" r:id="rId20"/>
    <p:sldId id="319" r:id="rId2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itchFamily="34" charset="0"/>
        <a:ea typeface="ヒラギノ角ゴ Pro W3" pitchFamily="-102" charset="-128"/>
        <a:cs typeface="+mn-cs"/>
      </a:defRPr>
    </a:lvl1pPr>
    <a:lvl2pPr marL="457200" algn="l" rtl="0" eaLnBrk="0" fontAlgn="base" hangingPunct="0">
      <a:spcBef>
        <a:spcPct val="0"/>
      </a:spcBef>
      <a:spcAft>
        <a:spcPct val="0"/>
      </a:spcAft>
      <a:defRPr sz="2400" kern="1200">
        <a:solidFill>
          <a:schemeClr val="tx1"/>
        </a:solidFill>
        <a:latin typeface="Arial" pitchFamily="34" charset="0"/>
        <a:ea typeface="ヒラギノ角ゴ Pro W3" pitchFamily="-102" charset="-128"/>
        <a:cs typeface="+mn-cs"/>
      </a:defRPr>
    </a:lvl2pPr>
    <a:lvl3pPr marL="914400" algn="l" rtl="0" eaLnBrk="0" fontAlgn="base" hangingPunct="0">
      <a:spcBef>
        <a:spcPct val="0"/>
      </a:spcBef>
      <a:spcAft>
        <a:spcPct val="0"/>
      </a:spcAft>
      <a:defRPr sz="2400" kern="1200">
        <a:solidFill>
          <a:schemeClr val="tx1"/>
        </a:solidFill>
        <a:latin typeface="Arial" pitchFamily="34" charset="0"/>
        <a:ea typeface="ヒラギノ角ゴ Pro W3" pitchFamily="-102" charset="-128"/>
        <a:cs typeface="+mn-cs"/>
      </a:defRPr>
    </a:lvl3pPr>
    <a:lvl4pPr marL="1371600" algn="l" rtl="0" eaLnBrk="0" fontAlgn="base" hangingPunct="0">
      <a:spcBef>
        <a:spcPct val="0"/>
      </a:spcBef>
      <a:spcAft>
        <a:spcPct val="0"/>
      </a:spcAft>
      <a:defRPr sz="2400" kern="1200">
        <a:solidFill>
          <a:schemeClr val="tx1"/>
        </a:solidFill>
        <a:latin typeface="Arial" pitchFamily="34" charset="0"/>
        <a:ea typeface="ヒラギノ角ゴ Pro W3" pitchFamily="-102" charset="-128"/>
        <a:cs typeface="+mn-cs"/>
      </a:defRPr>
    </a:lvl4pPr>
    <a:lvl5pPr marL="1828800" algn="l" rtl="0" eaLnBrk="0" fontAlgn="base" hangingPunct="0">
      <a:spcBef>
        <a:spcPct val="0"/>
      </a:spcBef>
      <a:spcAft>
        <a:spcPct val="0"/>
      </a:spcAft>
      <a:defRPr sz="2400" kern="1200">
        <a:solidFill>
          <a:schemeClr val="tx1"/>
        </a:solidFill>
        <a:latin typeface="Arial" pitchFamily="34" charset="0"/>
        <a:ea typeface="ヒラギノ角ゴ Pro W3" pitchFamily="-102" charset="-128"/>
        <a:cs typeface="+mn-cs"/>
      </a:defRPr>
    </a:lvl5pPr>
    <a:lvl6pPr marL="2286000" algn="l" defTabSz="914400" rtl="0" eaLnBrk="1" latinLnBrk="0" hangingPunct="1">
      <a:defRPr sz="2400" kern="1200">
        <a:solidFill>
          <a:schemeClr val="tx1"/>
        </a:solidFill>
        <a:latin typeface="Arial" pitchFamily="34" charset="0"/>
        <a:ea typeface="ヒラギノ角ゴ Pro W3" pitchFamily="-102" charset="-128"/>
        <a:cs typeface="+mn-cs"/>
      </a:defRPr>
    </a:lvl6pPr>
    <a:lvl7pPr marL="2743200" algn="l" defTabSz="914400" rtl="0" eaLnBrk="1" latinLnBrk="0" hangingPunct="1">
      <a:defRPr sz="2400" kern="1200">
        <a:solidFill>
          <a:schemeClr val="tx1"/>
        </a:solidFill>
        <a:latin typeface="Arial" pitchFamily="34" charset="0"/>
        <a:ea typeface="ヒラギノ角ゴ Pro W3" pitchFamily="-102" charset="-128"/>
        <a:cs typeface="+mn-cs"/>
      </a:defRPr>
    </a:lvl7pPr>
    <a:lvl8pPr marL="3200400" algn="l" defTabSz="914400" rtl="0" eaLnBrk="1" latinLnBrk="0" hangingPunct="1">
      <a:defRPr sz="2400" kern="1200">
        <a:solidFill>
          <a:schemeClr val="tx1"/>
        </a:solidFill>
        <a:latin typeface="Arial" pitchFamily="34" charset="0"/>
        <a:ea typeface="ヒラギノ角ゴ Pro W3" pitchFamily="-102" charset="-128"/>
        <a:cs typeface="+mn-cs"/>
      </a:defRPr>
    </a:lvl8pPr>
    <a:lvl9pPr marL="3657600" algn="l" defTabSz="914400" rtl="0" eaLnBrk="1" latinLnBrk="0" hangingPunct="1">
      <a:defRPr sz="2400" kern="1200">
        <a:solidFill>
          <a:schemeClr val="tx1"/>
        </a:solidFill>
        <a:latin typeface="Arial" pitchFamily="34" charset="0"/>
        <a:ea typeface="ヒラギノ角ゴ Pro W3" pitchFamily="-102"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425968"/>
    <a:srgbClr val="F8F8F8"/>
    <a:srgbClr val="C7ABDF"/>
    <a:srgbClr val="8E8E8E"/>
    <a:srgbClr val="B0B0B0"/>
    <a:srgbClr val="EC83E5"/>
    <a:srgbClr val="8BA5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60"/>
  </p:normalViewPr>
  <p:slideViewPr>
    <p:cSldViewPr snapToGrid="0" showGuides="1">
      <p:cViewPr varScale="1">
        <p:scale>
          <a:sx n="83" d="100"/>
          <a:sy n="83" d="100"/>
        </p:scale>
        <p:origin x="-1092" y="-90"/>
      </p:cViewPr>
      <p:guideLst>
        <p:guide orient="horz" pos="212"/>
        <p:guide pos="287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0"/>
    </p:cViewPr>
  </p:sorterViewPr>
  <p:notesViewPr>
    <p:cSldViewPr snapToGrid="0" showGuides="1">
      <p:cViewPr varScale="1">
        <p:scale>
          <a:sx n="91" d="100"/>
          <a:sy n="91" d="100"/>
        </p:scale>
        <p:origin x="-4592"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65" charset="0"/>
                <a:ea typeface="ヒラギノ角ゴ Pro W3" pitchFamily="-65" charset="-128"/>
                <a:cs typeface="ヒラギノ角ゴ Pro W3" pitchFamily="-65" charset="-128"/>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fld id="{3BD0B68B-C4D5-416F-B4E6-F1CF80F99961}" type="datetime1">
              <a:rPr lang="en-US" altLang="en-US"/>
              <a:pPr>
                <a:defRPr/>
              </a:pPr>
              <a:t>09/07/2014</a:t>
            </a:fld>
            <a:endParaRPr lang="en-US" alt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65" charset="0"/>
                <a:ea typeface="ヒラギノ角ゴ Pro W3" pitchFamily="-65" charset="-128"/>
                <a:cs typeface="ヒラギノ角ゴ Pro W3" pitchFamily="-65" charset="-128"/>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52683C39-ADF3-4DA7-AD39-2566585CA76F}" type="slidenum">
              <a:rPr lang="en-US" altLang="en-US"/>
              <a:pPr>
                <a:defRPr/>
              </a:pPr>
              <a:t>‹#›</a:t>
            </a:fld>
            <a:endParaRPr lang="en-US" altLang="en-US"/>
          </a:p>
        </p:txBody>
      </p:sp>
    </p:spTree>
    <p:extLst>
      <p:ext uri="{BB962C8B-B14F-4D97-AF65-F5344CB8AC3E}">
        <p14:creationId xmlns:p14="http://schemas.microsoft.com/office/powerpoint/2010/main" val="196817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defRPr>
            </a:lvl1pPr>
          </a:lstStyle>
          <a:p>
            <a:pPr>
              <a:defRPr/>
            </a:pPr>
            <a:fld id="{3751F9B3-7945-4924-A263-8A3E88B1340D}" type="datetime1">
              <a:rPr lang="en-US" altLang="en-US"/>
              <a:pPr>
                <a:defRPr/>
              </a:pPr>
              <a:t>09/07/2014</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pPr>
              <a:defRPr/>
            </a:pPr>
            <a:fld id="{AD6D4D55-3485-4586-8805-A308E62CEC97}" type="slidenum">
              <a:rPr lang="en-US" altLang="en-US"/>
              <a:pPr>
                <a:defRPr/>
              </a:pPr>
              <a:t>‹#›</a:t>
            </a:fld>
            <a:endParaRPr lang="en-US" altLang="en-US"/>
          </a:p>
        </p:txBody>
      </p:sp>
    </p:spTree>
    <p:extLst>
      <p:ext uri="{BB962C8B-B14F-4D97-AF65-F5344CB8AC3E}">
        <p14:creationId xmlns:p14="http://schemas.microsoft.com/office/powerpoint/2010/main" val="8502032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ヒラギノ角ゴ Pro W3" pitchFamily="-103" charset="-128"/>
        <a:cs typeface="ヒラギノ角ゴ Pro W3" pitchFamily="-103" charset="-128"/>
      </a:defRPr>
    </a:lvl1pPr>
    <a:lvl2pPr marL="457200" algn="l" rtl="0" eaLnBrk="0" fontAlgn="base" hangingPunct="0">
      <a:spcBef>
        <a:spcPct val="30000"/>
      </a:spcBef>
      <a:spcAft>
        <a:spcPct val="0"/>
      </a:spcAft>
      <a:defRPr sz="1200" kern="1200">
        <a:solidFill>
          <a:schemeClr val="tx1"/>
        </a:solidFill>
        <a:latin typeface="+mn-lt"/>
        <a:ea typeface="ヒラギノ角ゴ Pro W3" pitchFamily="-103"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ＭＳ Ｐゴシック" pitchFamily="-1" charset="-128"/>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ヒラギノ角ゴ Pro W3" pitchFamily="-106" charset="-128"/>
        <a:cs typeface="ヒラギノ角ゴ Pro W3" pitchFamily="-106" charset="-12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ea typeface="ヒラギノ角ゴ Pro W3" pitchFamily="-102" charset="-128"/>
            </a:endParaRPr>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ヒラギノ角ゴ Pro W3" pitchFamily="-102" charset="-128"/>
              </a:defRPr>
            </a:lvl1pPr>
            <a:lvl2pPr marL="37931725" indent="-37474525">
              <a:spcBef>
                <a:spcPct val="30000"/>
              </a:spcBef>
              <a:defRPr sz="1200">
                <a:solidFill>
                  <a:schemeClr val="tx1"/>
                </a:solidFill>
                <a:latin typeface="Calibri" pitchFamily="34" charset="0"/>
                <a:ea typeface="ヒラギノ角ゴ Pro W3" pitchFamily="-102" charset="-128"/>
              </a:defRPr>
            </a:lvl2pPr>
            <a:lvl3pPr marL="1143000" indent="-228600">
              <a:spcBef>
                <a:spcPct val="30000"/>
              </a:spcBef>
              <a:defRPr sz="1200">
                <a:solidFill>
                  <a:schemeClr val="tx1"/>
                </a:solidFill>
                <a:latin typeface="Calibri" pitchFamily="34" charset="0"/>
                <a:ea typeface="MS PGothic" pitchFamily="34" charset="-128"/>
              </a:defRPr>
            </a:lvl3pPr>
            <a:lvl4pPr marL="1600200" indent="-228600">
              <a:spcBef>
                <a:spcPct val="30000"/>
              </a:spcBef>
              <a:defRPr sz="1200">
                <a:solidFill>
                  <a:schemeClr val="tx1"/>
                </a:solidFill>
                <a:latin typeface="Calibri" pitchFamily="34" charset="0"/>
                <a:ea typeface="MS PGothic" pitchFamily="34" charset="-128"/>
              </a:defRPr>
            </a:lvl4pPr>
            <a:lvl5pPr marL="2057400" indent="-228600">
              <a:spcBef>
                <a:spcPct val="30000"/>
              </a:spcBef>
              <a:defRPr sz="1200">
                <a:solidFill>
                  <a:schemeClr val="tx1"/>
                </a:solidFill>
                <a:latin typeface="Calibri" pitchFamily="34" charset="0"/>
                <a:ea typeface="ヒラギノ角ゴ Pro W3" pitchFamily="-102"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9pPr>
          </a:lstStyle>
          <a:p>
            <a:pPr>
              <a:spcBef>
                <a:spcPct val="0"/>
              </a:spcBef>
            </a:pPr>
            <a:fld id="{1AF20208-A598-4DFC-B3D5-AFE184617A04}" type="slidenum">
              <a:rPr lang="en-US" altLang="en-US" smtClean="0"/>
              <a:pPr>
                <a:spcBef>
                  <a:spcPct val="0"/>
                </a:spcBef>
              </a:pPr>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ea typeface="ヒラギノ角ゴ Pro W3" pitchFamily="-102" charset="-128"/>
            </a:endParaRPr>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ヒラギノ角ゴ Pro W3" pitchFamily="-102" charset="-128"/>
              </a:defRPr>
            </a:lvl1pPr>
            <a:lvl2pPr marL="37931725" indent="-37474525">
              <a:spcBef>
                <a:spcPct val="30000"/>
              </a:spcBef>
              <a:defRPr sz="1200">
                <a:solidFill>
                  <a:schemeClr val="tx1"/>
                </a:solidFill>
                <a:latin typeface="Calibri" pitchFamily="34" charset="0"/>
                <a:ea typeface="ヒラギノ角ゴ Pro W3" pitchFamily="-102" charset="-128"/>
              </a:defRPr>
            </a:lvl2pPr>
            <a:lvl3pPr marL="1143000" indent="-228600">
              <a:spcBef>
                <a:spcPct val="30000"/>
              </a:spcBef>
              <a:defRPr sz="1200">
                <a:solidFill>
                  <a:schemeClr val="tx1"/>
                </a:solidFill>
                <a:latin typeface="Calibri" pitchFamily="34" charset="0"/>
                <a:ea typeface="MS PGothic" pitchFamily="34" charset="-128"/>
              </a:defRPr>
            </a:lvl3pPr>
            <a:lvl4pPr marL="1600200" indent="-228600">
              <a:spcBef>
                <a:spcPct val="30000"/>
              </a:spcBef>
              <a:defRPr sz="1200">
                <a:solidFill>
                  <a:schemeClr val="tx1"/>
                </a:solidFill>
                <a:latin typeface="Calibri" pitchFamily="34" charset="0"/>
                <a:ea typeface="MS PGothic" pitchFamily="34" charset="-128"/>
              </a:defRPr>
            </a:lvl4pPr>
            <a:lvl5pPr marL="2057400" indent="-228600">
              <a:spcBef>
                <a:spcPct val="30000"/>
              </a:spcBef>
              <a:defRPr sz="1200">
                <a:solidFill>
                  <a:schemeClr val="tx1"/>
                </a:solidFill>
                <a:latin typeface="Calibri" pitchFamily="34" charset="0"/>
                <a:ea typeface="ヒラギノ角ゴ Pro W3" pitchFamily="-102"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9pPr>
          </a:lstStyle>
          <a:p>
            <a:pPr>
              <a:spcBef>
                <a:spcPct val="0"/>
              </a:spcBef>
            </a:pPr>
            <a:fld id="{86E7D8AB-CB3D-4F4A-BC58-A8A38FEE3F54}" type="slidenum">
              <a:rPr lang="en-US" altLang="en-US" smtClean="0"/>
              <a:pPr>
                <a:spcBef>
                  <a:spcPct val="0"/>
                </a:spcBef>
              </a:pPr>
              <a:t>2</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ea typeface="ヒラギノ角ゴ Pro W3" pitchFamily="-102" charset="-128"/>
            </a:endParaRPr>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ヒラギノ角ゴ Pro W3" pitchFamily="-102" charset="-128"/>
              </a:defRPr>
            </a:lvl1pPr>
            <a:lvl2pPr marL="37931725" indent="-37474525">
              <a:spcBef>
                <a:spcPct val="30000"/>
              </a:spcBef>
              <a:defRPr sz="1200">
                <a:solidFill>
                  <a:schemeClr val="tx1"/>
                </a:solidFill>
                <a:latin typeface="Calibri" pitchFamily="34" charset="0"/>
                <a:ea typeface="ヒラギノ角ゴ Pro W3" pitchFamily="-102" charset="-128"/>
              </a:defRPr>
            </a:lvl2pPr>
            <a:lvl3pPr marL="1143000" indent="-228600">
              <a:spcBef>
                <a:spcPct val="30000"/>
              </a:spcBef>
              <a:defRPr sz="1200">
                <a:solidFill>
                  <a:schemeClr val="tx1"/>
                </a:solidFill>
                <a:latin typeface="Calibri" pitchFamily="34" charset="0"/>
                <a:ea typeface="MS PGothic" pitchFamily="34" charset="-128"/>
              </a:defRPr>
            </a:lvl3pPr>
            <a:lvl4pPr marL="1600200" indent="-228600">
              <a:spcBef>
                <a:spcPct val="30000"/>
              </a:spcBef>
              <a:defRPr sz="1200">
                <a:solidFill>
                  <a:schemeClr val="tx1"/>
                </a:solidFill>
                <a:latin typeface="Calibri" pitchFamily="34" charset="0"/>
                <a:ea typeface="MS PGothic" pitchFamily="34" charset="-128"/>
              </a:defRPr>
            </a:lvl4pPr>
            <a:lvl5pPr marL="2057400" indent="-228600">
              <a:spcBef>
                <a:spcPct val="30000"/>
              </a:spcBef>
              <a:defRPr sz="1200">
                <a:solidFill>
                  <a:schemeClr val="tx1"/>
                </a:solidFill>
                <a:latin typeface="Calibri" pitchFamily="34" charset="0"/>
                <a:ea typeface="ヒラギノ角ゴ Pro W3" pitchFamily="-102"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9pPr>
          </a:lstStyle>
          <a:p>
            <a:pPr>
              <a:spcBef>
                <a:spcPct val="0"/>
              </a:spcBef>
            </a:pPr>
            <a:fld id="{C342EBE8-9799-4593-B44A-90B5DA19522C}" type="slidenum">
              <a:rPr lang="en-US" altLang="en-US" smtClean="0"/>
              <a:pPr>
                <a:spcBef>
                  <a:spcPct val="0"/>
                </a:spcBef>
              </a:pPr>
              <a:t>3</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ea typeface="ヒラギノ角ゴ Pro W3" pitchFamily="-102" charset="-128"/>
              </a:rPr>
              <a:t>Stora Enso’s troubled experience – as one of the good guys -- proves a lesson to all investors going forward. Problems with international land acquisitions have grown faster than their rewards, despite considerable investment from the IFC to guard them against conflict. This just proves that much more needs to be done to ensure compliance including strengthening IFC’s own position on the ever growing risks of ignoring forest tenure rights..</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ヒラギノ角ゴ Pro W3" pitchFamily="-102" charset="-128"/>
              </a:defRPr>
            </a:lvl1pPr>
            <a:lvl2pPr marL="37931725" indent="-37474525">
              <a:spcBef>
                <a:spcPct val="30000"/>
              </a:spcBef>
              <a:defRPr sz="1200">
                <a:solidFill>
                  <a:schemeClr val="tx1"/>
                </a:solidFill>
                <a:latin typeface="Calibri" pitchFamily="34" charset="0"/>
                <a:ea typeface="ヒラギノ角ゴ Pro W3" pitchFamily="-102" charset="-128"/>
              </a:defRPr>
            </a:lvl2pPr>
            <a:lvl3pPr marL="1143000" indent="-228600">
              <a:spcBef>
                <a:spcPct val="30000"/>
              </a:spcBef>
              <a:defRPr sz="1200">
                <a:solidFill>
                  <a:schemeClr val="tx1"/>
                </a:solidFill>
                <a:latin typeface="Calibri" pitchFamily="34" charset="0"/>
                <a:ea typeface="MS PGothic" pitchFamily="34" charset="-128"/>
              </a:defRPr>
            </a:lvl3pPr>
            <a:lvl4pPr marL="1600200" indent="-228600">
              <a:spcBef>
                <a:spcPct val="30000"/>
              </a:spcBef>
              <a:defRPr sz="1200">
                <a:solidFill>
                  <a:schemeClr val="tx1"/>
                </a:solidFill>
                <a:latin typeface="Calibri" pitchFamily="34" charset="0"/>
                <a:ea typeface="MS PGothic" pitchFamily="34" charset="-128"/>
              </a:defRPr>
            </a:lvl4pPr>
            <a:lvl5pPr marL="2057400" indent="-228600">
              <a:spcBef>
                <a:spcPct val="30000"/>
              </a:spcBef>
              <a:defRPr sz="1200">
                <a:solidFill>
                  <a:schemeClr val="tx1"/>
                </a:solidFill>
                <a:latin typeface="Calibri" pitchFamily="34" charset="0"/>
                <a:ea typeface="ヒラギノ角ゴ Pro W3" pitchFamily="-102"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9pPr>
          </a:lstStyle>
          <a:p>
            <a:pPr>
              <a:spcBef>
                <a:spcPct val="0"/>
              </a:spcBef>
            </a:pPr>
            <a:fld id="{DCD072E6-3135-46DE-8C58-B92640CE36C5}" type="slidenum">
              <a:rPr lang="en-US" altLang="en-US" smtClean="0"/>
              <a:pPr>
                <a:spcBef>
                  <a:spcPct val="0"/>
                </a:spcBef>
              </a:pPr>
              <a:t>14</a:t>
            </a:fld>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ea typeface="ヒラギノ角ゴ Pro W3" pitchFamily="-102" charset="-128"/>
              </a:rPr>
              <a:t>To achieve this outcome in 2013–2017 we are:</a:t>
            </a:r>
          </a:p>
          <a:p>
            <a:r>
              <a:rPr lang="en-US" altLang="en-US" smtClean="0">
                <a:ea typeface="ヒラギノ角ゴ Pro W3" pitchFamily="-102" charset="-128"/>
              </a:rPr>
              <a:t>Engaging more strongly with the private sector, especially major agricultural businesses and international investors in infrastructure and extractive industries, and with the governments of key emerging economies, such as Brazil, China and the Republic of Korea, to help them set norms for their global investments.</a:t>
            </a:r>
          </a:p>
          <a:p>
            <a:r>
              <a:rPr lang="en-US" altLang="en-US" smtClean="0">
                <a:ea typeface="ヒラギノ角ゴ Pro W3" pitchFamily="-102" charset="-128"/>
              </a:rPr>
              <a:t>Assisting agricultural, food, and forestry companies to shift to sustainable supply chains, leveraging their connections and public commitments to advance tenure, governance, and market reforms.</a:t>
            </a:r>
          </a:p>
          <a:p>
            <a:r>
              <a:rPr lang="en-US" altLang="en-US" smtClean="0">
                <a:ea typeface="ヒラギノ角ゴ Pro W3" pitchFamily="-102" charset="-128"/>
              </a:rPr>
              <a:t>Expanding support for gender justice in natural resource management and tenure reform.</a:t>
            </a:r>
          </a:p>
          <a:p>
            <a:r>
              <a:rPr lang="en-US" altLang="en-US" smtClean="0">
                <a:ea typeface="ヒラギノ角ゴ Pro W3" pitchFamily="-102" charset="-128"/>
              </a:rPr>
              <a:t>Strengthening and expanding multistakeholder collaborative platforms in developing countries, and collaboration with civil-society organizations.</a:t>
            </a:r>
          </a:p>
          <a:p>
            <a:r>
              <a:rPr lang="en-US" altLang="en-US" smtClean="0">
                <a:ea typeface="ヒラギノ角ゴ Pro W3" pitchFamily="-102" charset="-128"/>
              </a:rPr>
              <a:t>Supporting the development of public–private initiatives and investment mechanisms to raise private funds to implement tenure reform.</a:t>
            </a:r>
          </a:p>
          <a:p>
            <a:r>
              <a:rPr lang="en-US" altLang="en-US" smtClean="0">
                <a:ea typeface="ヒラギノ角ゴ Pro W3" pitchFamily="-102" charset="-128"/>
              </a:rPr>
              <a:t> </a:t>
            </a:r>
          </a:p>
          <a:p>
            <a:endParaRPr lang="en-US" altLang="en-US" smtClean="0">
              <a:ea typeface="ヒラギノ角ゴ Pro W3" pitchFamily="-102" charset="-128"/>
            </a:endParaRP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ea typeface="ヒラギノ角ゴ Pro W3" pitchFamily="-102" charset="-128"/>
              </a:defRPr>
            </a:lvl1pPr>
            <a:lvl2pPr marL="37931725" indent="-37474525">
              <a:spcBef>
                <a:spcPct val="30000"/>
              </a:spcBef>
              <a:defRPr sz="1200">
                <a:solidFill>
                  <a:schemeClr val="tx1"/>
                </a:solidFill>
                <a:latin typeface="Calibri" pitchFamily="34" charset="0"/>
                <a:ea typeface="ヒラギノ角ゴ Pro W3" pitchFamily="-102" charset="-128"/>
              </a:defRPr>
            </a:lvl2pPr>
            <a:lvl3pPr marL="1143000" indent="-228600">
              <a:spcBef>
                <a:spcPct val="30000"/>
              </a:spcBef>
              <a:defRPr sz="1200">
                <a:solidFill>
                  <a:schemeClr val="tx1"/>
                </a:solidFill>
                <a:latin typeface="Calibri" pitchFamily="34" charset="0"/>
                <a:ea typeface="MS PGothic" pitchFamily="34" charset="-128"/>
              </a:defRPr>
            </a:lvl3pPr>
            <a:lvl4pPr marL="1600200" indent="-228600">
              <a:spcBef>
                <a:spcPct val="30000"/>
              </a:spcBef>
              <a:defRPr sz="1200">
                <a:solidFill>
                  <a:schemeClr val="tx1"/>
                </a:solidFill>
                <a:latin typeface="Calibri" pitchFamily="34" charset="0"/>
                <a:ea typeface="MS PGothic" pitchFamily="34" charset="-128"/>
              </a:defRPr>
            </a:lvl4pPr>
            <a:lvl5pPr marL="2057400" indent="-228600">
              <a:spcBef>
                <a:spcPct val="30000"/>
              </a:spcBef>
              <a:defRPr sz="1200">
                <a:solidFill>
                  <a:schemeClr val="tx1"/>
                </a:solidFill>
                <a:latin typeface="Calibri" pitchFamily="34" charset="0"/>
                <a:ea typeface="ヒラギノ角ゴ Pro W3" pitchFamily="-102"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02" charset="-128"/>
              </a:defRPr>
            </a:lvl9pPr>
          </a:lstStyle>
          <a:p>
            <a:pPr>
              <a:spcBef>
                <a:spcPct val="0"/>
              </a:spcBef>
            </a:pPr>
            <a:fld id="{20996FCC-5BEE-4B90-9202-F2D7C084D89F}" type="slidenum">
              <a:rPr lang="en-US" altLang="en-US" smtClean="0"/>
              <a:pPr>
                <a:spcBef>
                  <a:spcPct val="0"/>
                </a:spcBef>
              </a:pPr>
              <a:t>15</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l="421" t="82642" r="421" b="374"/>
          <a:stretch>
            <a:fillRect/>
          </a:stretch>
        </p:blipFill>
        <p:spPr bwMode="auto">
          <a:xfrm>
            <a:off x="0" y="5683250"/>
            <a:ext cx="914400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a:cxnSpLocks noChangeShapeType="1"/>
          </p:cNvCxnSpPr>
          <p:nvPr userDrawn="1"/>
        </p:nvCxnSpPr>
        <p:spPr bwMode="auto">
          <a:xfrm rot="5400000">
            <a:off x="3846513" y="2735263"/>
            <a:ext cx="1512887" cy="1587"/>
          </a:xfrm>
          <a:prstGeom prst="line">
            <a:avLst/>
          </a:prstGeom>
          <a:noFill/>
          <a:ln w="25400">
            <a:solidFill>
              <a:srgbClr val="FFFFFF"/>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nvGrpSpPr>
          <p:cNvPr id="7" name="Group 12"/>
          <p:cNvGrpSpPr>
            <a:grpSpLocks/>
          </p:cNvGrpSpPr>
          <p:nvPr userDrawn="1"/>
        </p:nvGrpSpPr>
        <p:grpSpPr bwMode="auto">
          <a:xfrm>
            <a:off x="0" y="0"/>
            <a:ext cx="9144000" cy="6858000"/>
            <a:chOff x="-11" y="0"/>
            <a:chExt cx="9144011" cy="6858000"/>
          </a:xfrm>
        </p:grpSpPr>
        <p:sp>
          <p:nvSpPr>
            <p:cNvPr id="8" name="Round Same Side Corner Rectangle 7"/>
            <p:cNvSpPr/>
            <p:nvPr userDrawn="1"/>
          </p:nvSpPr>
          <p:spPr>
            <a:xfrm rot="5400000">
              <a:off x="-323067" y="2380456"/>
              <a:ext cx="1355725" cy="709614"/>
            </a:xfrm>
            <a:prstGeom prst="round2SameRect">
              <a:avLst>
                <a:gd name="adj1" fmla="val 15828"/>
                <a:gd name="adj2" fmla="val 0"/>
              </a:avLst>
            </a:prstGeom>
            <a:solidFill>
              <a:srgbClr val="8BA5C8"/>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9" name="Rectangle 8"/>
            <p:cNvSpPr/>
            <p:nvPr userDrawn="1"/>
          </p:nvSpPr>
          <p:spPr>
            <a:xfrm>
              <a:off x="-11" y="0"/>
              <a:ext cx="138113" cy="6858000"/>
            </a:xfrm>
            <a:prstGeom prst="rect">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Rectangle 9"/>
            <p:cNvSpPr/>
            <p:nvPr userDrawn="1"/>
          </p:nvSpPr>
          <p:spPr>
            <a:xfrm>
              <a:off x="-11" y="0"/>
              <a:ext cx="9144011" cy="138113"/>
            </a:xfrm>
            <a:prstGeom prst="rect">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1" name="Rectangle 10"/>
            <p:cNvSpPr/>
            <p:nvPr userDrawn="1"/>
          </p:nvSpPr>
          <p:spPr>
            <a:xfrm>
              <a:off x="8997950" y="0"/>
              <a:ext cx="146050" cy="6858000"/>
            </a:xfrm>
            <a:prstGeom prst="rect">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ectangle 11"/>
            <p:cNvSpPr/>
            <p:nvPr userDrawn="1"/>
          </p:nvSpPr>
          <p:spPr>
            <a:xfrm>
              <a:off x="-11" y="6711950"/>
              <a:ext cx="9144011" cy="146050"/>
            </a:xfrm>
            <a:prstGeom prst="rect">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grpSp>
      <p:pic>
        <p:nvPicPr>
          <p:cNvPr id="13" name="Picture 16"/>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805738" y="579438"/>
            <a:ext cx="709612"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106959" y="1880477"/>
            <a:ext cx="3185641" cy="1711951"/>
          </a:xfrm>
        </p:spPr>
        <p:txBody>
          <a:bodyPr>
            <a:noAutofit/>
          </a:bodyPr>
          <a:lstStyle>
            <a:lvl1pPr algn="l">
              <a:lnSpc>
                <a:spcPts val="4300"/>
              </a:lnSpc>
              <a:defRPr sz="4400" b="1" cap="none" baseline="0">
                <a:solidFill>
                  <a:srgbClr val="FF6600"/>
                </a:solidFill>
              </a:defRPr>
            </a:lvl1pPr>
          </a:lstStyle>
          <a:p>
            <a:r>
              <a:rPr lang="en-US" dirty="0" smtClean="0"/>
              <a:t>Click to edit Master title</a:t>
            </a:r>
            <a:endParaRPr lang="en-US" dirty="0"/>
          </a:p>
        </p:txBody>
      </p:sp>
      <p:sp>
        <p:nvSpPr>
          <p:cNvPr id="3" name="Subtitle 2"/>
          <p:cNvSpPr>
            <a:spLocks noGrp="1"/>
          </p:cNvSpPr>
          <p:nvPr>
            <p:ph type="subTitle" idx="1"/>
          </p:nvPr>
        </p:nvSpPr>
        <p:spPr>
          <a:xfrm>
            <a:off x="4823824" y="1886860"/>
            <a:ext cx="3634375" cy="1699185"/>
          </a:xfrm>
        </p:spPr>
        <p:txBody>
          <a:bodyPr anchor="ctr">
            <a:noAutofit/>
          </a:bodyPr>
          <a:lstStyle>
            <a:lvl1pPr marL="0" indent="0" algn="l">
              <a:lnSpc>
                <a:spcPct val="110000"/>
              </a:lnSpc>
              <a:buNone/>
              <a:defRPr sz="2800">
                <a:solidFill>
                  <a:schemeClr val="tx1">
                    <a:lumMod val="85000"/>
                    <a:lumOff val="15000"/>
                  </a:schemeClr>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6" name="Text Placeholder 15"/>
          <p:cNvSpPr>
            <a:spLocks noGrp="1"/>
          </p:cNvSpPr>
          <p:nvPr>
            <p:ph type="body" sz="quarter" idx="10"/>
          </p:nvPr>
        </p:nvSpPr>
        <p:spPr>
          <a:xfrm>
            <a:off x="4830763" y="3657600"/>
            <a:ext cx="3684938" cy="1035050"/>
          </a:xfrm>
        </p:spPr>
        <p:txBody>
          <a:bodyPr/>
          <a:lstStyle>
            <a:lvl1pPr>
              <a:defRPr sz="2000">
                <a:latin typeface="+mn-lt"/>
              </a:defRPr>
            </a:lvl1pPr>
          </a:lstStyle>
          <a:p>
            <a:pPr lvl="0"/>
            <a:r>
              <a:rPr lang="en-US" dirty="0" smtClean="0"/>
              <a:t>Click to edit Master text styles</a:t>
            </a:r>
          </a:p>
        </p:txBody>
      </p:sp>
    </p:spTree>
    <p:extLst>
      <p:ext uri="{BB962C8B-B14F-4D97-AF65-F5344CB8AC3E}">
        <p14:creationId xmlns:p14="http://schemas.microsoft.com/office/powerpoint/2010/main" val="821303307"/>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3_divider slide">
    <p:spTree>
      <p:nvGrpSpPr>
        <p:cNvPr id="1" name=""/>
        <p:cNvGrpSpPr/>
        <p:nvPr/>
      </p:nvGrpSpPr>
      <p:grpSpPr>
        <a:xfrm>
          <a:off x="0" y="0"/>
          <a:ext cx="0" cy="0"/>
          <a:chOff x="0" y="0"/>
          <a:chExt cx="0" cy="0"/>
        </a:xfrm>
      </p:grpSpPr>
      <p:pic>
        <p:nvPicPr>
          <p:cNvPr id="5" name="Picture 11"/>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38" y="336550"/>
            <a:ext cx="1158876"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489075"/>
            <a:ext cx="9144000" cy="536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 Same Side Corner Rectangle 6"/>
          <p:cNvSpPr/>
          <p:nvPr userDrawn="1"/>
        </p:nvSpPr>
        <p:spPr>
          <a:xfrm rot="16200000">
            <a:off x="8500269" y="559594"/>
            <a:ext cx="863600" cy="423862"/>
          </a:xfrm>
          <a:prstGeom prst="round2SameRect">
            <a:avLst>
              <a:gd name="adj1" fmla="val 23727"/>
              <a:gd name="adj2" fmla="val 0"/>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pic>
        <p:nvPicPr>
          <p:cNvPr id="8" name="Picture 17"/>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7996238" y="371475"/>
            <a:ext cx="5969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lide Number Placeholder 3"/>
          <p:cNvSpPr txBox="1">
            <a:spLocks/>
          </p:cNvSpPr>
          <p:nvPr userDrawn="1"/>
        </p:nvSpPr>
        <p:spPr>
          <a:xfrm>
            <a:off x="8739188" y="588963"/>
            <a:ext cx="412750" cy="365125"/>
          </a:xfrm>
          <a:prstGeom prst="rect">
            <a:avLst/>
          </a:prstGeom>
        </p:spPr>
        <p:txBody>
          <a:bodyPr anchor="ctr"/>
          <a:lstStyle>
            <a:lvl1pPr>
              <a:defRPr sz="2400">
                <a:solidFill>
                  <a:schemeClr val="tx1"/>
                </a:solidFill>
                <a:latin typeface="Arial" charset="0"/>
                <a:ea typeface="ヒラギノ角ゴ Pro W3" pitchFamily="-102" charset="-128"/>
              </a:defRPr>
            </a:lvl1pPr>
            <a:lvl2pPr marL="37931725" indent="-37474525">
              <a:defRPr sz="2400">
                <a:solidFill>
                  <a:schemeClr val="tx1"/>
                </a:solidFill>
                <a:latin typeface="Arial" charset="0"/>
                <a:ea typeface="ヒラギノ角ゴ Pro W3" pitchFamily="-102" charset="-128"/>
              </a:defRPr>
            </a:lvl2pPr>
            <a:lvl3pPr marL="1143000" indent="-228600">
              <a:defRPr sz="2400">
                <a:solidFill>
                  <a:schemeClr val="tx1"/>
                </a:solidFill>
                <a:latin typeface="Arial" charset="0"/>
                <a:ea typeface="ヒラギノ角ゴ Pro W3" pitchFamily="-102" charset="-128"/>
              </a:defRPr>
            </a:lvl3pPr>
            <a:lvl4pPr marL="1600200" indent="-228600">
              <a:defRPr sz="2400">
                <a:solidFill>
                  <a:schemeClr val="tx1"/>
                </a:solidFill>
                <a:latin typeface="Arial" charset="0"/>
                <a:ea typeface="ヒラギノ角ゴ Pro W3" pitchFamily="-102" charset="-128"/>
              </a:defRPr>
            </a:lvl4pPr>
            <a:lvl5pPr marL="2057400" indent="-228600">
              <a:defRPr sz="2400">
                <a:solidFill>
                  <a:schemeClr val="tx1"/>
                </a:solidFill>
                <a:latin typeface="Arial" charset="0"/>
                <a:ea typeface="ヒラギノ角ゴ Pro W3" pitchFamily="-102" charset="-128"/>
              </a:defRPr>
            </a:lvl5pPr>
            <a:lvl6pPr marL="2514600" indent="-228600" eaLnBrk="0" fontAlgn="base" hangingPunct="0">
              <a:spcBef>
                <a:spcPct val="0"/>
              </a:spcBef>
              <a:spcAft>
                <a:spcPct val="0"/>
              </a:spcAft>
              <a:defRPr sz="2400">
                <a:solidFill>
                  <a:schemeClr val="tx1"/>
                </a:solidFill>
                <a:latin typeface="Arial" charset="0"/>
                <a:ea typeface="ヒラギノ角ゴ Pro W3" pitchFamily="-102" charset="-128"/>
              </a:defRPr>
            </a:lvl6pPr>
            <a:lvl7pPr marL="2971800" indent="-228600" eaLnBrk="0" fontAlgn="base" hangingPunct="0">
              <a:spcBef>
                <a:spcPct val="0"/>
              </a:spcBef>
              <a:spcAft>
                <a:spcPct val="0"/>
              </a:spcAft>
              <a:defRPr sz="2400">
                <a:solidFill>
                  <a:schemeClr val="tx1"/>
                </a:solidFill>
                <a:latin typeface="Arial" charset="0"/>
                <a:ea typeface="ヒラギノ角ゴ Pro W3" pitchFamily="-102" charset="-128"/>
              </a:defRPr>
            </a:lvl7pPr>
            <a:lvl8pPr marL="3429000" indent="-228600" eaLnBrk="0" fontAlgn="base" hangingPunct="0">
              <a:spcBef>
                <a:spcPct val="0"/>
              </a:spcBef>
              <a:spcAft>
                <a:spcPct val="0"/>
              </a:spcAft>
              <a:defRPr sz="2400">
                <a:solidFill>
                  <a:schemeClr val="tx1"/>
                </a:solidFill>
                <a:latin typeface="Arial" charset="0"/>
                <a:ea typeface="ヒラギノ角ゴ Pro W3" pitchFamily="-102" charset="-128"/>
              </a:defRPr>
            </a:lvl8pPr>
            <a:lvl9pPr marL="3886200" indent="-228600" eaLnBrk="0" fontAlgn="base" hangingPunct="0">
              <a:spcBef>
                <a:spcPct val="0"/>
              </a:spcBef>
              <a:spcAft>
                <a:spcPct val="0"/>
              </a:spcAft>
              <a:defRPr sz="2400">
                <a:solidFill>
                  <a:schemeClr val="tx1"/>
                </a:solidFill>
                <a:latin typeface="Arial" charset="0"/>
                <a:ea typeface="ヒラギノ角ゴ Pro W3" pitchFamily="-102" charset="-128"/>
              </a:defRPr>
            </a:lvl9pPr>
          </a:lstStyle>
          <a:p>
            <a:pPr algn="ctr" eaLnBrk="1" hangingPunct="1">
              <a:defRPr/>
            </a:pPr>
            <a:fld id="{320302F2-285D-4200-A3E1-4AB4910D84C5}" type="slidenum">
              <a:rPr lang="en-US" altLang="en-US" sz="1200" smtClean="0">
                <a:solidFill>
                  <a:srgbClr val="FFFFFF"/>
                </a:solidFill>
                <a:latin typeface="Calibri" pitchFamily="34" charset="0"/>
              </a:rPr>
              <a:pPr algn="ctr" eaLnBrk="1" hangingPunct="1">
                <a:defRPr/>
              </a:pPr>
              <a:t>‹#›</a:t>
            </a:fld>
            <a:endParaRPr lang="en-US" altLang="en-US" sz="1200" smtClean="0">
              <a:solidFill>
                <a:srgbClr val="FFFFFF"/>
              </a:solidFill>
              <a:latin typeface="Calibri" pitchFamily="34" charset="0"/>
            </a:endParaRPr>
          </a:p>
        </p:txBody>
      </p:sp>
      <p:sp>
        <p:nvSpPr>
          <p:cNvPr id="4" name="Title Placeholder 1"/>
          <p:cNvSpPr>
            <a:spLocks noGrp="1"/>
          </p:cNvSpPr>
          <p:nvPr>
            <p:ph type="title"/>
          </p:nvPr>
        </p:nvSpPr>
        <p:spPr bwMode="auto">
          <a:xfrm>
            <a:off x="1389207" y="354748"/>
            <a:ext cx="5783263" cy="852487"/>
          </a:xfrm>
          <a:prstGeom prst="rect">
            <a:avLst/>
          </a:prstGeom>
          <a:noFill/>
          <a:ln>
            <a:noFill/>
          </a:ln>
          <a:extLst/>
        </p:spPr>
        <p:txBody>
          <a:bodyPr/>
          <a:lstStyle>
            <a:lvl1pPr>
              <a:defRPr lang="en-US" dirty="0"/>
            </a:lvl1pPr>
          </a:lstStyle>
          <a:p>
            <a:pPr lvl="0"/>
            <a:r>
              <a:rPr lang="en-US" dirty="0"/>
              <a:t>Click to edit </a:t>
            </a:r>
            <a:r>
              <a:rPr lang="en-US" dirty="0" smtClean="0"/>
              <a:t>Master </a:t>
            </a:r>
            <a:r>
              <a:rPr lang="en-US" dirty="0"/>
              <a:t>title style</a:t>
            </a:r>
          </a:p>
        </p:txBody>
      </p:sp>
      <p:sp>
        <p:nvSpPr>
          <p:cNvPr id="3" name="Text Placeholder 2"/>
          <p:cNvSpPr>
            <a:spLocks noGrp="1"/>
          </p:cNvSpPr>
          <p:nvPr>
            <p:ph type="body" sz="quarter" idx="13"/>
          </p:nvPr>
        </p:nvSpPr>
        <p:spPr>
          <a:xfrm>
            <a:off x="0" y="336550"/>
            <a:ext cx="1150602" cy="1047540"/>
          </a:xfrm>
        </p:spPr>
        <p:txBody>
          <a:bodyPr anchor="ctr">
            <a:noAutofit/>
          </a:bodyPr>
          <a:lstStyle>
            <a:lvl1pPr algn="ctr">
              <a:defRPr lang="en-US" sz="8800" b="1" spc="70" dirty="0">
                <a:solidFill>
                  <a:srgbClr val="FFFFFF"/>
                </a:solidFill>
                <a:effectLst>
                  <a:outerShdw blurRad="38100" dist="38100" dir="2700000" algn="tl">
                    <a:srgbClr val="000000">
                      <a:alpha val="43137"/>
                    </a:srgbClr>
                  </a:outerShdw>
                </a:effectLst>
                <a:latin typeface="+mj-lt"/>
                <a:ea typeface="ヒラギノ角ゴ Pro W3" pitchFamily="-65" charset="-128"/>
                <a:cs typeface="ヒラギノ角ゴ Pro W3" pitchFamily="-65" charset="-128"/>
              </a:defRPr>
            </a:lvl1pPr>
          </a:lstStyle>
          <a:p>
            <a:pPr lvl="0"/>
            <a:r>
              <a:rPr lang="en-US" dirty="0" smtClean="0"/>
              <a:t>C</a:t>
            </a:r>
            <a:endParaRPr lang="en-US" dirty="0"/>
          </a:p>
        </p:txBody>
      </p:sp>
      <p:sp>
        <p:nvSpPr>
          <p:cNvPr id="14" name="Text Placeholder 13"/>
          <p:cNvSpPr>
            <a:spLocks noGrp="1"/>
          </p:cNvSpPr>
          <p:nvPr>
            <p:ph type="body" sz="quarter" idx="14"/>
          </p:nvPr>
        </p:nvSpPr>
        <p:spPr>
          <a:xfrm>
            <a:off x="1389207" y="1861777"/>
            <a:ext cx="6615112" cy="4441825"/>
          </a:xfrm>
        </p:spPr>
        <p:txBody>
          <a:bodyPr/>
          <a:lstStyle>
            <a:lvl1pPr>
              <a:lnSpc>
                <a:spcPts val="2200"/>
              </a:lnSpc>
              <a:defRPr sz="1800" b="1">
                <a:solidFill>
                  <a:srgbClr val="425968"/>
                </a:solidFill>
                <a:latin typeface="+mj-lt"/>
              </a:defRPr>
            </a:lvl1pPr>
            <a:lvl2pPr>
              <a:lnSpc>
                <a:spcPts val="2200"/>
              </a:lnSpc>
              <a:defRPr sz="1800">
                <a:solidFill>
                  <a:srgbClr val="425968"/>
                </a:solidFill>
                <a:latin typeface="+mj-lt"/>
              </a:defRPr>
            </a:lvl2pPr>
            <a:lvl3pPr>
              <a:lnSpc>
                <a:spcPts val="2200"/>
              </a:lnSpc>
              <a:defRPr sz="1800">
                <a:solidFill>
                  <a:srgbClr val="425968"/>
                </a:solidFill>
                <a:latin typeface="+mj-lt"/>
              </a:defRPr>
            </a:lvl3pPr>
            <a:lvl4pPr>
              <a:lnSpc>
                <a:spcPts val="2200"/>
              </a:lnSpc>
              <a:defRPr sz="1800">
                <a:solidFill>
                  <a:srgbClr val="425968"/>
                </a:solidFill>
                <a:latin typeface="+mj-lt"/>
              </a:defRPr>
            </a:lvl4pPr>
            <a:lvl5pPr>
              <a:lnSpc>
                <a:spcPts val="2200"/>
              </a:lnSpc>
              <a:defRPr sz="1800">
                <a:solidFill>
                  <a:srgbClr val="425968"/>
                </a:solidFill>
                <a:latin typeface="+mj-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43375826"/>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2895396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75477036"/>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7661961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ound Same Side Corner Rectangle 2"/>
          <p:cNvSpPr/>
          <p:nvPr userDrawn="1"/>
        </p:nvSpPr>
        <p:spPr>
          <a:xfrm rot="5400000">
            <a:off x="3176" y="322262"/>
            <a:ext cx="863600" cy="866775"/>
          </a:xfrm>
          <a:prstGeom prst="round2SameRect">
            <a:avLst>
              <a:gd name="adj1" fmla="val 9498"/>
              <a:gd name="adj2" fmla="val 0"/>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73383838"/>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and Content_gree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14984" y="329184"/>
            <a:ext cx="5788152" cy="850392"/>
          </a:xfrm>
          <a:noFill/>
          <a:ln>
            <a:noFill/>
          </a:ln>
          <a:extLst/>
        </p:spPr>
        <p:txBody>
          <a:bodyPr/>
          <a:lstStyle>
            <a:lvl1pPr>
              <a:defRPr lang="en-US" dirty="0"/>
            </a:lvl1pPr>
          </a:lstStyle>
          <a:p>
            <a:pPr lvl="0"/>
            <a:r>
              <a:rPr lang="en-US" dirty="0" smtClean="0"/>
              <a:t>Click to edit Master title style</a:t>
            </a:r>
            <a:endParaRPr lang="en-US" dirty="0"/>
          </a:p>
        </p:txBody>
      </p:sp>
      <p:sp>
        <p:nvSpPr>
          <p:cNvPr id="3" name="Content Placeholder 2"/>
          <p:cNvSpPr>
            <a:spLocks noGrp="1"/>
          </p:cNvSpPr>
          <p:nvPr>
            <p:ph idx="1"/>
          </p:nvPr>
        </p:nvSpPr>
        <p:spPr>
          <a:xfrm>
            <a:off x="1024128" y="1600200"/>
            <a:ext cx="7360920" cy="4525963"/>
          </a:xfrm>
        </p:spPr>
        <p:txBody>
          <a:bodyPr>
            <a:normAutofit/>
          </a:bodyPr>
          <a:lstStyle>
            <a:lvl1pPr marL="0" indent="0">
              <a:buNone/>
              <a:defRPr lang="en-US" sz="2200" kern="1200" dirty="0" smtClean="0">
                <a:solidFill>
                  <a:schemeClr val="tx1">
                    <a:lumMod val="85000"/>
                    <a:lumOff val="15000"/>
                  </a:schemeClr>
                </a:solidFill>
                <a:latin typeface="Calibri" pitchFamily="34" charset="0"/>
                <a:ea typeface="ヒラギノ角ゴ Pro W3" pitchFamily="-103" charset="-128"/>
                <a:cs typeface="Calibri" pitchFamily="34" charset="0"/>
              </a:defRPr>
            </a:lvl1pPr>
            <a:lvl2pPr marL="692150" indent="-457200">
              <a:lnSpc>
                <a:spcPct val="110000"/>
              </a:lnSpc>
              <a:buNone/>
              <a:defRPr lang="en-US" sz="2000" kern="1200" dirty="0" smtClean="0">
                <a:solidFill>
                  <a:schemeClr val="tx1">
                    <a:lumMod val="85000"/>
                    <a:lumOff val="15000"/>
                  </a:schemeClr>
                </a:solidFill>
                <a:latin typeface="Calibri" pitchFamily="34" charset="0"/>
                <a:ea typeface="ヒラギノ角ゴ Pro W3" pitchFamily="-103" charset="-128"/>
                <a:cs typeface="Calibri" pitchFamily="34" charset="0"/>
              </a:defRPr>
            </a:lvl2pPr>
            <a:lvl3pPr marL="914400" indent="-457200">
              <a:lnSpc>
                <a:spcPct val="90000"/>
              </a:lnSpc>
              <a:buNone/>
              <a:defRPr lang="en-US" sz="2000" kern="1200" dirty="0" smtClean="0">
                <a:solidFill>
                  <a:schemeClr val="tx1">
                    <a:lumMod val="85000"/>
                    <a:lumOff val="15000"/>
                  </a:schemeClr>
                </a:solidFill>
                <a:latin typeface="Calibri" pitchFamily="34" charset="0"/>
                <a:ea typeface="ヒラギノ角ゴ Pro W3" pitchFamily="-103" charset="-128"/>
                <a:cs typeface="Calibri" pitchFamily="34" charset="0"/>
              </a:defRPr>
            </a:lvl3pPr>
            <a:lvl4pPr marL="1149350" indent="-457200">
              <a:lnSpc>
                <a:spcPct val="90000"/>
              </a:lnSpc>
              <a:buNone/>
              <a:defRPr lang="en-US" sz="2000" kern="1200" dirty="0" smtClean="0">
                <a:solidFill>
                  <a:schemeClr val="tx1">
                    <a:lumMod val="85000"/>
                    <a:lumOff val="15000"/>
                  </a:schemeClr>
                </a:solidFill>
                <a:latin typeface="Calibri" pitchFamily="34" charset="0"/>
                <a:ea typeface="ヒラギノ角ゴ Pro W3" pitchFamily="-103" charset="-128"/>
                <a:cs typeface="Calibri" pitchFamily="34" charset="0"/>
              </a:defRPr>
            </a:lvl4pPr>
            <a:lvl5pPr marL="1371600" indent="-457200">
              <a:lnSpc>
                <a:spcPct val="90000"/>
              </a:lnSpc>
              <a:buNone/>
              <a:defRPr lang="en-US" sz="2000" kern="1200" dirty="0">
                <a:solidFill>
                  <a:schemeClr val="tx1">
                    <a:lumMod val="85000"/>
                    <a:lumOff val="15000"/>
                  </a:schemeClr>
                </a:solidFill>
                <a:latin typeface="Calibri" pitchFamily="34" charset="0"/>
                <a:ea typeface="ヒラギノ角ゴ Pro W3" pitchFamily="-103" charset="-128"/>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821638850"/>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ound Same Side Corner Rectangle 9"/>
          <p:cNvSpPr/>
          <p:nvPr userDrawn="1"/>
        </p:nvSpPr>
        <p:spPr>
          <a:xfrm rot="16200000">
            <a:off x="8500269" y="542132"/>
            <a:ext cx="863600" cy="423862"/>
          </a:xfrm>
          <a:prstGeom prst="round2SameRect">
            <a:avLst>
              <a:gd name="adj1" fmla="val 23727"/>
              <a:gd name="adj2" fmla="val 0"/>
            </a:avLst>
          </a:prstGeom>
          <a:solidFill>
            <a:srgbClr val="8BA5C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27" name="Title Placeholder 1"/>
          <p:cNvSpPr>
            <a:spLocks noGrp="1"/>
          </p:cNvSpPr>
          <p:nvPr>
            <p:ph type="title"/>
          </p:nvPr>
        </p:nvSpPr>
        <p:spPr bwMode="auto">
          <a:xfrm>
            <a:off x="1014413" y="328613"/>
            <a:ext cx="5783262" cy="852487"/>
          </a:xfrm>
          <a:prstGeom prst="rect">
            <a:avLst/>
          </a:prstGeom>
          <a:noFill/>
          <a:ln>
            <a:noFill/>
          </a:ln>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1028" name="Text Placeholder 2"/>
          <p:cNvSpPr>
            <a:spLocks noGrp="1"/>
          </p:cNvSpPr>
          <p:nvPr>
            <p:ph type="body" idx="1"/>
          </p:nvPr>
        </p:nvSpPr>
        <p:spPr bwMode="auto">
          <a:xfrm>
            <a:off x="1022350" y="1600200"/>
            <a:ext cx="73580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Type paragraph here…</a:t>
            </a:r>
          </a:p>
          <a:p>
            <a:pPr lvl="0"/>
            <a:endParaRPr lang="en-US" altLang="en-US" smtClean="0"/>
          </a:p>
          <a:p>
            <a:pPr lvl="0"/>
            <a:r>
              <a:rPr lang="en-US" altLang="en-US" smtClean="0"/>
              <a:t>Click to edit Master text styles</a:t>
            </a:r>
          </a:p>
          <a:p>
            <a:pPr lvl="1"/>
            <a:r>
              <a:rPr lang="en-US" altLang="en-US" smtClean="0"/>
              <a:t>Second level </a:t>
            </a:r>
          </a:p>
          <a:p>
            <a:pPr lvl="2"/>
            <a:r>
              <a:rPr lang="en-US" altLang="en-US" smtClean="0"/>
              <a:t>Third level</a:t>
            </a:r>
          </a:p>
          <a:p>
            <a:pPr lvl="3"/>
            <a:r>
              <a:rPr lang="en-US" altLang="en-US" smtClean="0"/>
              <a:t>Fourth level</a:t>
            </a:r>
          </a:p>
          <a:p>
            <a:pPr lvl="4"/>
            <a:r>
              <a:rPr lang="en-US" altLang="en-US" smtClean="0"/>
              <a:t>Fifth level</a:t>
            </a:r>
          </a:p>
        </p:txBody>
      </p:sp>
      <p:pic>
        <p:nvPicPr>
          <p:cNvPr id="1029" name="Picture 9"/>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322263"/>
            <a:ext cx="868363"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17"/>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996238" y="354013"/>
            <a:ext cx="5969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3"/>
          <p:cNvSpPr txBox="1">
            <a:spLocks/>
          </p:cNvSpPr>
          <p:nvPr userDrawn="1"/>
        </p:nvSpPr>
        <p:spPr>
          <a:xfrm>
            <a:off x="8739188" y="588963"/>
            <a:ext cx="412750" cy="365125"/>
          </a:xfrm>
          <a:prstGeom prst="rect">
            <a:avLst/>
          </a:prstGeom>
        </p:spPr>
        <p:txBody>
          <a:bodyPr anchor="ctr"/>
          <a:lstStyle>
            <a:lvl1pPr>
              <a:defRPr sz="2400">
                <a:solidFill>
                  <a:schemeClr val="tx1"/>
                </a:solidFill>
                <a:latin typeface="Arial" charset="0"/>
                <a:ea typeface="ヒラギノ角ゴ Pro W3" pitchFamily="-102" charset="-128"/>
              </a:defRPr>
            </a:lvl1pPr>
            <a:lvl2pPr marL="37931725" indent="-37474525">
              <a:defRPr sz="2400">
                <a:solidFill>
                  <a:schemeClr val="tx1"/>
                </a:solidFill>
                <a:latin typeface="Arial" charset="0"/>
                <a:ea typeface="ヒラギノ角ゴ Pro W3" pitchFamily="-102" charset="-128"/>
              </a:defRPr>
            </a:lvl2pPr>
            <a:lvl3pPr marL="1143000" indent="-228600">
              <a:defRPr sz="2400">
                <a:solidFill>
                  <a:schemeClr val="tx1"/>
                </a:solidFill>
                <a:latin typeface="Arial" charset="0"/>
                <a:ea typeface="ヒラギノ角ゴ Pro W3" pitchFamily="-102" charset="-128"/>
              </a:defRPr>
            </a:lvl3pPr>
            <a:lvl4pPr marL="1600200" indent="-228600">
              <a:defRPr sz="2400">
                <a:solidFill>
                  <a:schemeClr val="tx1"/>
                </a:solidFill>
                <a:latin typeface="Arial" charset="0"/>
                <a:ea typeface="ヒラギノ角ゴ Pro W3" pitchFamily="-102" charset="-128"/>
              </a:defRPr>
            </a:lvl4pPr>
            <a:lvl5pPr marL="2057400" indent="-228600">
              <a:defRPr sz="2400">
                <a:solidFill>
                  <a:schemeClr val="tx1"/>
                </a:solidFill>
                <a:latin typeface="Arial" charset="0"/>
                <a:ea typeface="ヒラギノ角ゴ Pro W3" pitchFamily="-102" charset="-128"/>
              </a:defRPr>
            </a:lvl5pPr>
            <a:lvl6pPr marL="2514600" indent="-228600" eaLnBrk="0" fontAlgn="base" hangingPunct="0">
              <a:spcBef>
                <a:spcPct val="0"/>
              </a:spcBef>
              <a:spcAft>
                <a:spcPct val="0"/>
              </a:spcAft>
              <a:defRPr sz="2400">
                <a:solidFill>
                  <a:schemeClr val="tx1"/>
                </a:solidFill>
                <a:latin typeface="Arial" charset="0"/>
                <a:ea typeface="ヒラギノ角ゴ Pro W3" pitchFamily="-102" charset="-128"/>
              </a:defRPr>
            </a:lvl6pPr>
            <a:lvl7pPr marL="2971800" indent="-228600" eaLnBrk="0" fontAlgn="base" hangingPunct="0">
              <a:spcBef>
                <a:spcPct val="0"/>
              </a:spcBef>
              <a:spcAft>
                <a:spcPct val="0"/>
              </a:spcAft>
              <a:defRPr sz="2400">
                <a:solidFill>
                  <a:schemeClr val="tx1"/>
                </a:solidFill>
                <a:latin typeface="Arial" charset="0"/>
                <a:ea typeface="ヒラギノ角ゴ Pro W3" pitchFamily="-102" charset="-128"/>
              </a:defRPr>
            </a:lvl7pPr>
            <a:lvl8pPr marL="3429000" indent="-228600" eaLnBrk="0" fontAlgn="base" hangingPunct="0">
              <a:spcBef>
                <a:spcPct val="0"/>
              </a:spcBef>
              <a:spcAft>
                <a:spcPct val="0"/>
              </a:spcAft>
              <a:defRPr sz="2400">
                <a:solidFill>
                  <a:schemeClr val="tx1"/>
                </a:solidFill>
                <a:latin typeface="Arial" charset="0"/>
                <a:ea typeface="ヒラギノ角ゴ Pro W3" pitchFamily="-102" charset="-128"/>
              </a:defRPr>
            </a:lvl8pPr>
            <a:lvl9pPr marL="3886200" indent="-228600" eaLnBrk="0" fontAlgn="base" hangingPunct="0">
              <a:spcBef>
                <a:spcPct val="0"/>
              </a:spcBef>
              <a:spcAft>
                <a:spcPct val="0"/>
              </a:spcAft>
              <a:defRPr sz="2400">
                <a:solidFill>
                  <a:schemeClr val="tx1"/>
                </a:solidFill>
                <a:latin typeface="Arial" charset="0"/>
                <a:ea typeface="ヒラギノ角ゴ Pro W3" pitchFamily="-102" charset="-128"/>
              </a:defRPr>
            </a:lvl9pPr>
          </a:lstStyle>
          <a:p>
            <a:pPr algn="ctr" eaLnBrk="1" hangingPunct="1">
              <a:defRPr/>
            </a:pPr>
            <a:fld id="{35AF6BC7-29DC-41B8-99F5-3A8CCD9113BF}" type="slidenum">
              <a:rPr lang="en-US" altLang="en-US" sz="1200" smtClean="0">
                <a:solidFill>
                  <a:srgbClr val="FFFFFF"/>
                </a:solidFill>
                <a:latin typeface="Calibri" pitchFamily="34" charset="0"/>
              </a:rPr>
              <a:pPr algn="ctr" eaLnBrk="1" hangingPunct="1">
                <a:defRPr/>
              </a:pPr>
              <a:t>‹#›</a:t>
            </a:fld>
            <a:endParaRPr lang="en-US" altLang="en-US" sz="1200" smtClean="0">
              <a:solidFill>
                <a:srgbClr val="FFFFFF"/>
              </a:solidFill>
              <a:latin typeface="Calibri" pitchFamily="34" charset="0"/>
            </a:endParaRPr>
          </a:p>
        </p:txBody>
      </p:sp>
    </p:spTree>
  </p:cSld>
  <p:clrMap bg1="lt1" tx1="dk1" bg2="lt2" tx2="dk2" accent1="accent1" accent2="accent2" accent3="accent3" accent4="accent4" accent5="accent5" accent6="accent6" hlink="hlink" folHlink="folHlink"/>
  <p:sldLayoutIdLst>
    <p:sldLayoutId id="2147484642" r:id="rId1"/>
    <p:sldLayoutId id="2147484643" r:id="rId2"/>
    <p:sldLayoutId id="2147484639" r:id="rId3"/>
    <p:sldLayoutId id="2147484640" r:id="rId4"/>
    <p:sldLayoutId id="2147484641" r:id="rId5"/>
    <p:sldLayoutId id="2147484644" r:id="rId6"/>
    <p:sldLayoutId id="2147484645" r:id="rId7"/>
  </p:sldLayoutIdLst>
  <p:transition>
    <p:fade/>
  </p:transition>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sz="2800" b="1" kern="1200" spc="50">
          <a:solidFill>
            <a:srgbClr val="FF6600"/>
          </a:solidFill>
          <a:latin typeface="+mj-lt"/>
          <a:ea typeface="ヒラギノ角ゴ Pro W3" pitchFamily="-103" charset="-128"/>
          <a:cs typeface="ヒラギノ角ゴ Pro W3" pitchFamily="-103" charset="-128"/>
        </a:defRPr>
      </a:lvl1pPr>
      <a:lvl2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2pPr>
      <a:lvl3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3pPr>
      <a:lvl4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4pPr>
      <a:lvl5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5pPr>
      <a:lvl6pPr marL="4572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6pPr>
      <a:lvl7pPr marL="9144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7pPr>
      <a:lvl8pPr marL="13716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8pPr>
      <a:lvl9pPr marL="18288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9pPr>
    </p:titleStyle>
    <p:bodyStyle>
      <a:lvl1pPr marL="342900" indent="-342900" algn="l" rtl="0" eaLnBrk="0" fontAlgn="base" hangingPunct="0">
        <a:lnSpc>
          <a:spcPct val="110000"/>
        </a:lnSpc>
        <a:spcBef>
          <a:spcPct val="20000"/>
        </a:spcBef>
        <a:spcAft>
          <a:spcPct val="0"/>
        </a:spcAft>
        <a:buClr>
          <a:srgbClr val="FF5031"/>
        </a:buClr>
        <a:buFont typeface="Arial" pitchFamily="34" charset="0"/>
        <a:defRPr sz="2200" kern="1200">
          <a:solidFill>
            <a:srgbClr val="595959"/>
          </a:solidFill>
          <a:latin typeface="Calibri" pitchFamily="34" charset="0"/>
          <a:ea typeface="ヒラギノ角ゴ Pro W3" pitchFamily="-103" charset="-128"/>
          <a:cs typeface="Calibri" pitchFamily="34" charset="0"/>
        </a:defRPr>
      </a:lvl1pPr>
      <a:lvl2pPr marL="457200" indent="-222250" algn="l" rtl="0" eaLnBrk="0" fontAlgn="base" hangingPunct="0">
        <a:lnSpc>
          <a:spcPct val="110000"/>
        </a:lnSpc>
        <a:spcBef>
          <a:spcPct val="20000"/>
        </a:spcBef>
        <a:spcAft>
          <a:spcPct val="0"/>
        </a:spcAft>
        <a:buClr>
          <a:srgbClr val="FF5031"/>
        </a:buClr>
        <a:buFont typeface="Arial" pitchFamily="34" charset="0"/>
        <a:buChar char="•"/>
        <a:defRPr sz="2000" kern="1200">
          <a:solidFill>
            <a:srgbClr val="595959"/>
          </a:solidFill>
          <a:latin typeface="Calibri" pitchFamily="34" charset="0"/>
          <a:ea typeface="ヒラギノ角ゴ Pro W3" pitchFamily="-103" charset="-128"/>
          <a:cs typeface="Calibri" pitchFamily="34" charset="0"/>
        </a:defRPr>
      </a:lvl2pPr>
      <a:lvl3pPr marL="692150" indent="-234950" algn="l" rtl="0" eaLnBrk="0" fontAlgn="base" hangingPunct="0">
        <a:lnSpc>
          <a:spcPct val="90000"/>
        </a:lnSpc>
        <a:spcBef>
          <a:spcPct val="20000"/>
        </a:spcBef>
        <a:spcAft>
          <a:spcPct val="0"/>
        </a:spcAft>
        <a:buClr>
          <a:srgbClr val="FF5031"/>
        </a:buClr>
        <a:buFont typeface="Arial" pitchFamily="34" charset="0"/>
        <a:buChar char="•"/>
        <a:defRPr sz="2000" kern="1200">
          <a:solidFill>
            <a:srgbClr val="595959"/>
          </a:solidFill>
          <a:latin typeface="Calibri" pitchFamily="34" charset="0"/>
          <a:ea typeface="ヒラギノ角ゴ Pro W3" pitchFamily="-103" charset="-128"/>
          <a:cs typeface="Calibri" pitchFamily="34" charset="0"/>
        </a:defRPr>
      </a:lvl3pPr>
      <a:lvl4pPr marL="914400" indent="-222250" algn="l" rtl="0" eaLnBrk="0" fontAlgn="base" hangingPunct="0">
        <a:lnSpc>
          <a:spcPct val="90000"/>
        </a:lnSpc>
        <a:spcBef>
          <a:spcPct val="20000"/>
        </a:spcBef>
        <a:spcAft>
          <a:spcPct val="0"/>
        </a:spcAft>
        <a:buClr>
          <a:srgbClr val="FF5031"/>
        </a:buClr>
        <a:buFont typeface="Arial" pitchFamily="34" charset="0"/>
        <a:buChar char="•"/>
        <a:defRPr sz="2000" kern="1200">
          <a:solidFill>
            <a:srgbClr val="595959"/>
          </a:solidFill>
          <a:latin typeface="Calibri" pitchFamily="34" charset="0"/>
          <a:ea typeface="ヒラギノ角ゴ Pro W3" pitchFamily="-103" charset="-128"/>
          <a:cs typeface="Calibri" pitchFamily="34" charset="0"/>
        </a:defRPr>
      </a:lvl4pPr>
      <a:lvl5pPr marL="1149350" indent="-234950" algn="l" rtl="0" eaLnBrk="0" fontAlgn="base" hangingPunct="0">
        <a:lnSpc>
          <a:spcPct val="90000"/>
        </a:lnSpc>
        <a:spcBef>
          <a:spcPct val="20000"/>
        </a:spcBef>
        <a:spcAft>
          <a:spcPct val="0"/>
        </a:spcAft>
        <a:buClr>
          <a:srgbClr val="FF5031"/>
        </a:buClr>
        <a:buFont typeface="Arial" pitchFamily="34" charset="0"/>
        <a:buChar char="•"/>
        <a:defRPr sz="2000" kern="1200">
          <a:solidFill>
            <a:srgbClr val="595959"/>
          </a:solidFill>
          <a:latin typeface="Calibri" pitchFamily="34" charset="0"/>
          <a:ea typeface="ヒラギノ角ゴ Pro W3" pitchFamily="-103" charset="-128"/>
          <a:cs typeface="Calibri"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8.png"/><Relationship Id="rId4" Type="http://schemas.openxmlformats.org/officeDocument/2006/relationships/oleObject" Target="../embeddings/Microsoft_Excel_Chart1.xls"/></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9.png"/><Relationship Id="rId4" Type="http://schemas.openxmlformats.org/officeDocument/2006/relationships/oleObject" Target="../embeddings/Microsoft_Excel_Chart2.xls"/></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0.png"/><Relationship Id="rId4" Type="http://schemas.openxmlformats.org/officeDocument/2006/relationships/oleObject" Target="../embeddings/Microsoft_Excel_Chart3.xls"/></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4824413" y="1887538"/>
            <a:ext cx="3633787" cy="1698625"/>
          </a:xfrm>
        </p:spPr>
        <p:txBody>
          <a:bodyPr>
            <a:normAutofit/>
          </a:bodyPr>
          <a:lstStyle/>
          <a:p>
            <a:pPr>
              <a:buFont typeface="Arial" charset="0"/>
              <a:buNone/>
              <a:defRPr/>
            </a:pPr>
            <a:r>
              <a:rPr lang="en-US" altLang="en-US" dirty="0" smtClean="0">
                <a:solidFill>
                  <a:schemeClr val="tx1">
                    <a:lumMod val="65000"/>
                    <a:lumOff val="35000"/>
                  </a:schemeClr>
                </a:solidFill>
              </a:rPr>
              <a:t>Presentation to UNREDD Policy Board</a:t>
            </a:r>
          </a:p>
        </p:txBody>
      </p:sp>
      <p:sp>
        <p:nvSpPr>
          <p:cNvPr id="12" name="Text Placeholder 11"/>
          <p:cNvSpPr>
            <a:spLocks noGrp="1"/>
          </p:cNvSpPr>
          <p:nvPr>
            <p:ph type="body" sz="quarter" idx="10"/>
          </p:nvPr>
        </p:nvSpPr>
        <p:spPr>
          <a:xfrm>
            <a:off x="4830763" y="3657600"/>
            <a:ext cx="3684587" cy="1035050"/>
          </a:xfrm>
        </p:spPr>
        <p:txBody>
          <a:bodyPr/>
          <a:lstStyle/>
          <a:p>
            <a:pPr marL="0" indent="0">
              <a:buFont typeface="Arial" pitchFamily="-102" charset="0"/>
              <a:buNone/>
              <a:defRPr/>
            </a:pPr>
            <a:r>
              <a:rPr lang="en-US" dirty="0" smtClean="0">
                <a:ea typeface="ヒラギノ角ゴ Pro W3" pitchFamily="-102" charset="-128"/>
              </a:rPr>
              <a:t>Andy White, Coordinator, RRI</a:t>
            </a:r>
            <a:endParaRPr lang="en-US" dirty="0">
              <a:ea typeface="ヒラギノ角ゴ Pro W3" pitchFamily="-102" charset="-128"/>
            </a:endParaRPr>
          </a:p>
          <a:p>
            <a:pPr marL="0" indent="0">
              <a:buFont typeface="Arial" pitchFamily="-102" charset="0"/>
              <a:buNone/>
              <a:defRPr/>
            </a:pPr>
            <a:r>
              <a:rPr lang="en-US" sz="1800" dirty="0" smtClean="0">
                <a:ea typeface="ヒラギノ角ゴ Pro W3" pitchFamily="-102" charset="-128"/>
              </a:rPr>
              <a:t>July 7, 2014</a:t>
            </a:r>
            <a:endParaRPr lang="en-US" sz="1800" dirty="0">
              <a:ea typeface="ヒラギノ角ゴ Pro W3" pitchFamily="-102" charset="-128"/>
            </a:endParaRPr>
          </a:p>
        </p:txBody>
      </p:sp>
      <p:cxnSp>
        <p:nvCxnSpPr>
          <p:cNvPr id="4" name="Straight Connector 3"/>
          <p:cNvCxnSpPr>
            <a:cxnSpLocks noChangeShapeType="1"/>
          </p:cNvCxnSpPr>
          <p:nvPr/>
        </p:nvCxnSpPr>
        <p:spPr bwMode="auto">
          <a:xfrm rot="5400000">
            <a:off x="3846513" y="2757488"/>
            <a:ext cx="1512887" cy="1587"/>
          </a:xfrm>
          <a:prstGeom prst="line">
            <a:avLst/>
          </a:prstGeom>
          <a:noFill/>
          <a:ln w="25400">
            <a:solidFill>
              <a:srgbClr val="FFFFFF"/>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pic>
        <p:nvPicPr>
          <p:cNvPr id="614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05738" y="579438"/>
            <a:ext cx="709612"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712788" y="2414588"/>
            <a:ext cx="3889375" cy="1711325"/>
          </a:xfrm>
        </p:spPr>
        <p:txBody>
          <a:bodyPr/>
          <a:lstStyle/>
          <a:p>
            <a:pPr>
              <a:defRPr/>
            </a:pPr>
            <a:r>
              <a:rPr lang="en-US" sz="3600" dirty="0"/>
              <a:t>Status of Forest Carbon  </a:t>
            </a:r>
            <a:r>
              <a:rPr lang="en-US" sz="3600" dirty="0" smtClean="0"/>
              <a:t>Rights</a:t>
            </a:r>
            <a:br>
              <a:rPr lang="en-US" sz="3600" dirty="0" smtClean="0"/>
            </a:br>
            <a:r>
              <a:rPr lang="en-US" sz="3600" dirty="0" smtClean="0"/>
              <a:t/>
            </a:r>
            <a:br>
              <a:rPr lang="en-US" sz="3600" dirty="0" smtClean="0"/>
            </a:br>
            <a:r>
              <a:rPr lang="en-US" sz="2800" dirty="0" smtClean="0"/>
              <a:t>and </a:t>
            </a:r>
            <a:r>
              <a:rPr lang="en-US" sz="2800" dirty="0"/>
              <a:t>Implications for Communities, </a:t>
            </a:r>
            <a:r>
              <a:rPr lang="en-US" sz="2800" dirty="0" smtClean="0"/>
              <a:t>the </a:t>
            </a:r>
            <a:r>
              <a:rPr lang="en-US" sz="2800" dirty="0"/>
              <a:t>Carbon Trade, and REDD+ </a:t>
            </a:r>
            <a:r>
              <a:rPr lang="en-US" sz="2800" dirty="0" smtClean="0"/>
              <a:t>Investments</a:t>
            </a:r>
            <a:endParaRPr lang="en-US" sz="3600" dirty="0"/>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sz="3600" dirty="0">
                <a:ea typeface="ヒラギノ角ゴ Pro W3" pitchFamily="-102" charset="-128"/>
              </a:rPr>
              <a:t>Outline	</a:t>
            </a:r>
            <a:endParaRPr lang="en-US" sz="3600" dirty="0"/>
          </a:p>
        </p:txBody>
      </p:sp>
      <p:sp>
        <p:nvSpPr>
          <p:cNvPr id="7171" name="Content Placeholder 2"/>
          <p:cNvSpPr>
            <a:spLocks noGrp="1"/>
          </p:cNvSpPr>
          <p:nvPr>
            <p:ph idx="1"/>
          </p:nvPr>
        </p:nvSpPr>
        <p:spPr/>
        <p:txBody>
          <a:bodyPr/>
          <a:lstStyle/>
          <a:p>
            <a:pPr marL="457200" indent="-457200">
              <a:lnSpc>
                <a:spcPct val="100000"/>
              </a:lnSpc>
              <a:spcAft>
                <a:spcPts val="1200"/>
              </a:spcAft>
              <a:buFont typeface="Arial Narrow" pitchFamily="34" charset="0"/>
              <a:buAutoNum type="arabicPeriod"/>
            </a:pPr>
            <a:r>
              <a:rPr lang="en-US" altLang="en-US" sz="2800" smtClean="0">
                <a:ea typeface="ヒラギノ角ゴ Pro W3" pitchFamily="-102" charset="-128"/>
              </a:rPr>
              <a:t>Background:</a:t>
            </a:r>
          </a:p>
          <a:p>
            <a:pPr marL="863600" lvl="2" indent="-514350">
              <a:lnSpc>
                <a:spcPct val="100000"/>
              </a:lnSpc>
              <a:spcAft>
                <a:spcPts val="1200"/>
              </a:spcAft>
            </a:pPr>
            <a:r>
              <a:rPr lang="en-US" altLang="en-US" sz="2400" smtClean="0">
                <a:ea typeface="ヒラギノ角ゴ Pro W3" pitchFamily="-102" charset="-128"/>
              </a:rPr>
              <a:t>Recent milestones for REDD+ &amp; implications for rights</a:t>
            </a:r>
          </a:p>
          <a:p>
            <a:pPr marL="863600" lvl="2" indent="-514350">
              <a:lnSpc>
                <a:spcPct val="100000"/>
              </a:lnSpc>
              <a:spcAft>
                <a:spcPts val="1200"/>
              </a:spcAft>
            </a:pPr>
            <a:r>
              <a:rPr lang="en-US" altLang="en-US" sz="2400" smtClean="0">
                <a:ea typeface="ヒラギノ角ゴ Pro W3" pitchFamily="-102" charset="-128"/>
              </a:rPr>
              <a:t>Nexus of carbon rights and tenure rights</a:t>
            </a:r>
          </a:p>
          <a:p>
            <a:pPr marL="457200" indent="-457200">
              <a:lnSpc>
                <a:spcPct val="100000"/>
              </a:lnSpc>
              <a:spcAft>
                <a:spcPts val="1200"/>
              </a:spcAft>
              <a:buFont typeface="Arial Narrow" pitchFamily="34" charset="0"/>
              <a:buAutoNum type="arabicPeriod"/>
            </a:pPr>
            <a:r>
              <a:rPr lang="en-US" altLang="en-US" sz="2800" smtClean="0">
                <a:ea typeface="ヒラギノ角ゴ Pro W3" pitchFamily="-102" charset="-128"/>
              </a:rPr>
              <a:t>Findings from recent studies by RRI and the Ateneo School of Government, the Philippines</a:t>
            </a:r>
          </a:p>
          <a:p>
            <a:pPr marL="457200" indent="-457200">
              <a:lnSpc>
                <a:spcPct val="100000"/>
              </a:lnSpc>
              <a:spcAft>
                <a:spcPts val="1200"/>
              </a:spcAft>
              <a:buFont typeface="Arial Narrow" pitchFamily="34" charset="0"/>
              <a:buAutoNum type="arabicPeriod"/>
            </a:pPr>
            <a:r>
              <a:rPr lang="en-US" altLang="en-US" sz="2800" smtClean="0">
                <a:ea typeface="ヒラギノ角ゴ Pro W3" pitchFamily="-102" charset="-128"/>
              </a:rPr>
              <a:t>Some conclusions</a:t>
            </a: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sz="3200" dirty="0">
                <a:ea typeface="ヒラギノ角ゴ Pro W3" pitchFamily="-102" charset="-128"/>
              </a:rPr>
              <a:t>Warsaw Agreement</a:t>
            </a:r>
            <a:endParaRPr lang="en-US" sz="3200" dirty="0"/>
          </a:p>
        </p:txBody>
      </p:sp>
      <p:sp>
        <p:nvSpPr>
          <p:cNvPr id="8195" name="Content Placeholder 2"/>
          <p:cNvSpPr>
            <a:spLocks noGrp="1"/>
          </p:cNvSpPr>
          <p:nvPr>
            <p:ph idx="1"/>
          </p:nvPr>
        </p:nvSpPr>
        <p:spPr>
          <a:xfrm>
            <a:off x="763588" y="1252538"/>
            <a:ext cx="8180387" cy="5122862"/>
          </a:xfrm>
        </p:spPr>
        <p:txBody>
          <a:bodyPr/>
          <a:lstStyle/>
          <a:p>
            <a:pPr marL="565150" lvl="1" indent="-342900">
              <a:lnSpc>
                <a:spcPct val="100000"/>
              </a:lnSpc>
            </a:pPr>
            <a:r>
              <a:rPr lang="en-US" altLang="en-US" sz="2200" smtClean="0">
                <a:ea typeface="ヒラギノ角ゴ Pro W3" pitchFamily="-102" charset="-128"/>
              </a:rPr>
              <a:t>Approval of Cancun Safeguards</a:t>
            </a:r>
          </a:p>
          <a:p>
            <a:pPr marL="565150" lvl="1" indent="-342900">
              <a:lnSpc>
                <a:spcPct val="100000"/>
              </a:lnSpc>
            </a:pPr>
            <a:endParaRPr lang="en-US" altLang="en-US" sz="2200" smtClean="0">
              <a:ea typeface="ヒラギノ角ゴ Pro W3" pitchFamily="-102" charset="-128"/>
            </a:endParaRPr>
          </a:p>
          <a:p>
            <a:pPr marL="565150" lvl="1" indent="-342900">
              <a:lnSpc>
                <a:spcPct val="100000"/>
              </a:lnSpc>
            </a:pPr>
            <a:r>
              <a:rPr lang="en-US" altLang="en-US" sz="2200" smtClean="0">
                <a:ea typeface="ヒラギノ角ゴ Pro W3" pitchFamily="-102" charset="-128"/>
              </a:rPr>
              <a:t>Will require </a:t>
            </a:r>
            <a:r>
              <a:rPr lang="en-US" altLang="en-US" sz="2200" u="sng" smtClean="0">
                <a:ea typeface="ヒラギノ角ゴ Pro W3" pitchFamily="-102" charset="-128"/>
              </a:rPr>
              <a:t>national</a:t>
            </a:r>
            <a:r>
              <a:rPr lang="en-US" altLang="en-US" sz="2200" smtClean="0">
                <a:ea typeface="ヒラギノ角ゴ Pro W3" pitchFamily="-102" charset="-128"/>
              </a:rPr>
              <a:t> REDD agencies to monitor transactions, ensure outcomes, and provide institutional safeguards for IP and community rights</a:t>
            </a:r>
          </a:p>
          <a:p>
            <a:pPr marL="565150" lvl="1" indent="-342900">
              <a:lnSpc>
                <a:spcPct val="100000"/>
              </a:lnSpc>
            </a:pPr>
            <a:endParaRPr lang="en-US" altLang="en-US" sz="2200" smtClean="0">
              <a:ea typeface="ヒラギノ角ゴ Pro W3" pitchFamily="-102" charset="-128"/>
            </a:endParaRPr>
          </a:p>
          <a:p>
            <a:pPr marL="565150" lvl="1" indent="-342900">
              <a:lnSpc>
                <a:spcPct val="100000"/>
              </a:lnSpc>
            </a:pPr>
            <a:r>
              <a:rPr lang="en-US" altLang="en-US" sz="2200" smtClean="0">
                <a:ea typeface="ヒラギノ角ゴ Pro W3" pitchFamily="-102" charset="-128"/>
              </a:rPr>
              <a:t>The requirement of a </a:t>
            </a:r>
            <a:r>
              <a:rPr lang="en-US" altLang="en-US" sz="2200" u="sng" smtClean="0">
                <a:ea typeface="ヒラギノ角ゴ Pro W3" pitchFamily="-102" charset="-128"/>
              </a:rPr>
              <a:t>safeguard information system (SIS) </a:t>
            </a:r>
            <a:r>
              <a:rPr lang="en-US" altLang="en-US" sz="2200" smtClean="0">
                <a:ea typeface="ヒラギノ角ゴ Pro W3" pitchFamily="-102" charset="-128"/>
              </a:rPr>
              <a:t>is a critical step to ensure respect of those rights, with some remaining questions, regarding monitoring, enforcement, grievance mechanisms</a:t>
            </a:r>
          </a:p>
          <a:p>
            <a:pPr marL="565150" lvl="1" indent="-342900">
              <a:lnSpc>
                <a:spcPct val="100000"/>
              </a:lnSpc>
            </a:pPr>
            <a:endParaRPr lang="en-US" altLang="en-US" smtClean="0">
              <a:ea typeface="ヒラギノ角ゴ Pro W3" pitchFamily="-102" charset="-128"/>
            </a:endParaRPr>
          </a:p>
          <a:p>
            <a:pPr marL="565150" lvl="1" indent="-342900">
              <a:lnSpc>
                <a:spcPct val="100000"/>
              </a:lnSpc>
            </a:pPr>
            <a:r>
              <a:rPr lang="en-US" altLang="en-US" sz="2200" smtClean="0">
                <a:ea typeface="ヒラギノ角ゴ Pro W3" pitchFamily="-102" charset="-128"/>
              </a:rPr>
              <a:t>UNFCC has not yet explicitly grappled with carbon rights</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13" y="328613"/>
            <a:ext cx="6927850" cy="852487"/>
          </a:xfrm>
        </p:spPr>
        <p:txBody>
          <a:bodyPr/>
          <a:lstStyle/>
          <a:p>
            <a:pPr>
              <a:defRPr/>
            </a:pPr>
            <a:r>
              <a:rPr lang="en-US" altLang="en-US" sz="3200" dirty="0">
                <a:ea typeface="ヒラギノ角ゴ Pro W3" pitchFamily="-102" charset="-128"/>
              </a:rPr>
              <a:t>World Bank Carbon Fund’s Methodological Framework </a:t>
            </a:r>
            <a:endParaRPr lang="en-US" sz="3200" dirty="0"/>
          </a:p>
        </p:txBody>
      </p:sp>
      <p:sp>
        <p:nvSpPr>
          <p:cNvPr id="9219" name="Content Placeholder 2"/>
          <p:cNvSpPr>
            <a:spLocks noGrp="1"/>
          </p:cNvSpPr>
          <p:nvPr>
            <p:ph idx="1"/>
          </p:nvPr>
        </p:nvSpPr>
        <p:spPr>
          <a:xfrm>
            <a:off x="727075" y="1562100"/>
            <a:ext cx="7927975" cy="4525963"/>
          </a:xfrm>
        </p:spPr>
        <p:txBody>
          <a:bodyPr/>
          <a:lstStyle/>
          <a:p>
            <a:pPr lvl="1">
              <a:spcAft>
                <a:spcPts val="600"/>
              </a:spcAft>
            </a:pPr>
            <a:r>
              <a:rPr lang="en-US" altLang="en-US" sz="2800" smtClean="0">
                <a:ea typeface="ヒラギノ角ゴ Pro W3" pitchFamily="-102" charset="-128"/>
              </a:rPr>
              <a:t>Methodological Framework is essentially driving the development of a new asset class – the carbon credit.</a:t>
            </a:r>
          </a:p>
          <a:p>
            <a:pPr lvl="1">
              <a:spcAft>
                <a:spcPts val="600"/>
              </a:spcAft>
            </a:pPr>
            <a:r>
              <a:rPr lang="en-US" altLang="en-US" sz="2800" smtClean="0">
                <a:ea typeface="ヒラギノ角ゴ Pro W3" pitchFamily="-102" charset="-128"/>
              </a:rPr>
              <a:t>Profound implications in terms of property rights (carbon, forests, land, soil).</a:t>
            </a:r>
          </a:p>
          <a:p>
            <a:pPr lvl="1">
              <a:spcAft>
                <a:spcPts val="600"/>
              </a:spcAft>
            </a:pPr>
            <a:r>
              <a:rPr lang="en-US" altLang="en-US" sz="2800" smtClean="0">
                <a:ea typeface="ヒラギノ角ゴ Pro W3" pitchFamily="-102" charset="-128"/>
              </a:rPr>
              <a:t>Definition of Framework and implementation procedures currently in process.</a:t>
            </a: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13" y="490538"/>
            <a:ext cx="6434137" cy="852487"/>
          </a:xfrm>
        </p:spPr>
        <p:txBody>
          <a:bodyPr/>
          <a:lstStyle/>
          <a:p>
            <a:pPr>
              <a:defRPr/>
            </a:pPr>
            <a:r>
              <a:rPr lang="en-US" sz="3200" dirty="0" smtClean="0">
                <a:ea typeface="ヒラギノ角ゴ Pro W3" pitchFamily="-101" charset="-128"/>
              </a:rPr>
              <a:t>Questions of Forest Tenure Recognized as a Major </a:t>
            </a:r>
            <a:r>
              <a:rPr lang="en-US" sz="3200" dirty="0" smtClean="0"/>
              <a:t>Concern by REDD+ Initiatives</a:t>
            </a:r>
            <a:endParaRPr lang="en-US" sz="3200" dirty="0"/>
          </a:p>
        </p:txBody>
      </p:sp>
      <p:sp>
        <p:nvSpPr>
          <p:cNvPr id="10243" name="Content Placeholder 7"/>
          <p:cNvSpPr>
            <a:spLocks noGrp="1"/>
          </p:cNvSpPr>
          <p:nvPr>
            <p:ph idx="1"/>
          </p:nvPr>
        </p:nvSpPr>
        <p:spPr>
          <a:xfrm>
            <a:off x="400050" y="1695450"/>
            <a:ext cx="8201025" cy="5060950"/>
          </a:xfrm>
        </p:spPr>
        <p:txBody>
          <a:bodyPr/>
          <a:lstStyle/>
          <a:p>
            <a:pPr marL="679450" lvl="1" indent="-457200"/>
            <a:endParaRPr lang="en-US" altLang="en-US" smtClean="0">
              <a:ea typeface="ヒラギノ角ゴ Pro W3" pitchFamily="-102" charset="-128"/>
            </a:endParaRPr>
          </a:p>
          <a:p>
            <a:pPr marL="679450" lvl="1" indent="-457200"/>
            <a:r>
              <a:rPr lang="en-US" altLang="en-US" sz="3200" smtClean="0">
                <a:ea typeface="ヒラギノ角ゴ Pro W3" pitchFamily="-102" charset="-128"/>
              </a:rPr>
              <a:t>15/21 (countries with R-PP, R-PIN, or NPDs) identify lack of clear tenure as a driver of deforestation and forest degradation.</a:t>
            </a:r>
          </a:p>
          <a:p>
            <a:pPr marL="679450" lvl="1" indent="-457200"/>
            <a:endParaRPr lang="en-US" altLang="en-US" sz="3200" smtClean="0">
              <a:ea typeface="ヒラギノ角ゴ Pro W3" pitchFamily="-102" charset="-128"/>
            </a:endParaRPr>
          </a:p>
          <a:p>
            <a:pPr marL="679450" lvl="1" indent="-457200"/>
            <a:r>
              <a:rPr lang="en-US" altLang="en-US" sz="3200" smtClean="0">
                <a:ea typeface="ヒラギノ角ゴ Pro W3" pitchFamily="-102" charset="-128"/>
              </a:rPr>
              <a:t>17/19 (with proposed strategies) identify clarification of tenure as a component. </a:t>
            </a: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txBox="1">
            <a:spLocks/>
          </p:cNvSpPr>
          <p:nvPr/>
        </p:nvSpPr>
        <p:spPr bwMode="auto">
          <a:xfrm>
            <a:off x="550863" y="352425"/>
            <a:ext cx="628650" cy="792163"/>
          </a:xfrm>
          <a:prstGeom prst="rect">
            <a:avLst/>
          </a:prstGeom>
          <a:noFill/>
          <a:ln w="9525">
            <a:noFill/>
            <a:miter lim="800000"/>
            <a:headEnd/>
            <a:tailEnd/>
          </a:ln>
        </p:spPr>
        <p:txBody>
          <a:bodyPr/>
          <a:lstStyle/>
          <a:p>
            <a:pPr>
              <a:defRPr/>
            </a:pPr>
            <a:endParaRPr lang="en-US" sz="4800" b="1" dirty="0">
              <a:solidFill>
                <a:srgbClr val="FFFFFF"/>
              </a:solidFill>
              <a:effectLst>
                <a:outerShdw blurRad="38100" dist="38100" dir="2700000" algn="tl">
                  <a:srgbClr val="000000">
                    <a:alpha val="43137"/>
                  </a:srgbClr>
                </a:outerShdw>
              </a:effectLst>
              <a:latin typeface="+mj-lt"/>
              <a:ea typeface="ヒラギノ角ゴ Pro W3" pitchFamily="-103" charset="-128"/>
              <a:cs typeface="ヒラギノ角ゴ Pro W3" pitchFamily="-103" charset="-128"/>
            </a:endParaRPr>
          </a:p>
        </p:txBody>
      </p:sp>
      <p:sp>
        <p:nvSpPr>
          <p:cNvPr id="2" name="Title 1"/>
          <p:cNvSpPr>
            <a:spLocks noGrp="1"/>
          </p:cNvSpPr>
          <p:nvPr>
            <p:ph type="title"/>
          </p:nvPr>
        </p:nvSpPr>
        <p:spPr>
          <a:xfrm>
            <a:off x="1014413" y="328613"/>
            <a:ext cx="5788025" cy="850900"/>
          </a:xfrm>
        </p:spPr>
        <p:txBody>
          <a:bodyPr/>
          <a:lstStyle/>
          <a:p>
            <a:pPr>
              <a:defRPr/>
            </a:pPr>
            <a:r>
              <a:rPr sz="3600" smtClean="0">
                <a:ea typeface="ヒラギノ角ゴ Pro W3" pitchFamily="-102" charset="-128"/>
              </a:rPr>
              <a:t>Growing Recognition of Need to Address the Legal Issues</a:t>
            </a:r>
            <a:endParaRPr sz="3600"/>
          </a:p>
        </p:txBody>
      </p:sp>
      <p:sp>
        <p:nvSpPr>
          <p:cNvPr id="3" name="Content Placeholder 2"/>
          <p:cNvSpPr>
            <a:spLocks noGrp="1"/>
          </p:cNvSpPr>
          <p:nvPr>
            <p:ph idx="1"/>
          </p:nvPr>
        </p:nvSpPr>
        <p:spPr>
          <a:xfrm>
            <a:off x="865188" y="1255713"/>
            <a:ext cx="7789862" cy="5454650"/>
          </a:xfrm>
        </p:spPr>
        <p:txBody>
          <a:bodyPr>
            <a:normAutofit fontScale="92500" lnSpcReduction="10000"/>
          </a:bodyPr>
          <a:lstStyle/>
          <a:p>
            <a:pPr>
              <a:defRPr/>
            </a:pPr>
            <a:endParaRPr sz="1100"/>
          </a:p>
          <a:p>
            <a:pPr>
              <a:buFont typeface="Arial" charset="0"/>
              <a:buNone/>
              <a:defRPr/>
            </a:pPr>
            <a:r>
              <a:rPr/>
              <a:t>REDD+ Law Project (Baker &amp; McKenzie and the Cambridge Centre for Climate Change Mitigation Research, University of Cambridge), REDD+ High Level Policy Brief: Summary of Key Issues. March 2014</a:t>
            </a:r>
          </a:p>
          <a:p>
            <a:pPr>
              <a:defRPr/>
            </a:pPr>
            <a:endParaRPr sz="1100"/>
          </a:p>
          <a:p>
            <a:pPr>
              <a:defRPr/>
            </a:pPr>
            <a:r>
              <a:rPr i="1"/>
              <a:t>“…work to directly build and implement the specific and necessary legal frameworks at a national level </a:t>
            </a:r>
            <a:r>
              <a:rPr i="1" u="sng"/>
              <a:t>has not occurred in a manner that can facilitate the actual development and implementation of REDD+ </a:t>
            </a:r>
            <a:r>
              <a:rPr i="1" err="1"/>
              <a:t>programmes</a:t>
            </a:r>
            <a:r>
              <a:rPr i="1"/>
              <a:t>."   "…complex </a:t>
            </a:r>
            <a:r>
              <a:rPr i="1"/>
              <a:t>legal issues such as those related to land tenure, carbon benefits and benefit sharing, constitutional compliance and conflict resolution as they relate to REDD+ </a:t>
            </a:r>
            <a:r>
              <a:rPr i="1" u="sng"/>
              <a:t>have not been addressed in the level of detail required to provide certainty about the domestic rules that will guide REDD+ implementation.</a:t>
            </a:r>
            <a:r>
              <a:rPr i="1"/>
              <a:t>  This is particularly the case in terms of developing jurisdictional approaches to REDD+ at the national and sub-national level</a:t>
            </a:r>
            <a:r>
              <a:rPr i="1"/>
              <a:t>.”</a:t>
            </a:r>
          </a:p>
          <a:p>
            <a:pPr>
              <a:defRPr/>
            </a:pPr>
            <a:endParaRPr i="1"/>
          </a:p>
          <a:p>
            <a:pPr algn="ctr">
              <a:defRPr/>
            </a:pPr>
            <a:r>
              <a:rPr i="1"/>
              <a:t>“the focus on legal frameworks has been minimal.”</a:t>
            </a:r>
            <a:endParaRPr i="1"/>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sz="3200" dirty="0">
                <a:ea typeface="ヒラギノ角ゴ Pro W3" pitchFamily="-101" charset="-128"/>
              </a:rPr>
              <a:t>Nexus of</a:t>
            </a:r>
            <a:r>
              <a:rPr lang="en-US" sz="3200" dirty="0"/>
              <a:t> Carbon &amp; Tenure Rights</a:t>
            </a:r>
          </a:p>
        </p:txBody>
      </p:sp>
      <p:sp>
        <p:nvSpPr>
          <p:cNvPr id="10243" name="Content Placeholder 2"/>
          <p:cNvSpPr>
            <a:spLocks noGrp="1"/>
          </p:cNvSpPr>
          <p:nvPr>
            <p:ph idx="1"/>
          </p:nvPr>
        </p:nvSpPr>
        <p:spPr>
          <a:xfrm>
            <a:off x="295275" y="1265238"/>
            <a:ext cx="8848725" cy="4686300"/>
          </a:xfrm>
        </p:spPr>
        <p:txBody>
          <a:bodyPr/>
          <a:lstStyle/>
          <a:p>
            <a:pPr lvl="1">
              <a:spcAft>
                <a:spcPts val="600"/>
              </a:spcAft>
            </a:pPr>
            <a:r>
              <a:rPr lang="en-US" altLang="en-US" sz="2400" smtClean="0">
                <a:ea typeface="ヒラギノ角ゴ Pro W3" pitchFamily="-102" charset="-128"/>
              </a:rPr>
              <a:t>Historic/simple approach: presumption of “carbon goes with the trees, and trees with the land’.</a:t>
            </a:r>
          </a:p>
          <a:p>
            <a:pPr lvl="1">
              <a:spcAft>
                <a:spcPts val="600"/>
              </a:spcAft>
            </a:pPr>
            <a:r>
              <a:rPr lang="en-US" altLang="en-US" sz="2400" smtClean="0">
                <a:ea typeface="ヒラギノ角ゴ Pro W3" pitchFamily="-102" charset="-128"/>
              </a:rPr>
              <a:t>Splitting carbon rights from other tenure rights (e.g. to trees, land, soil) is a complicated challenge – </a:t>
            </a:r>
          </a:p>
          <a:p>
            <a:pPr lvl="1">
              <a:spcAft>
                <a:spcPts val="600"/>
              </a:spcAft>
            </a:pPr>
            <a:endParaRPr lang="en-US" altLang="en-US" sz="2400" smtClean="0">
              <a:ea typeface="ヒラギノ角ゴ Pro W3" pitchFamily="-102" charset="-128"/>
            </a:endParaRPr>
          </a:p>
          <a:p>
            <a:pPr marL="1149350" lvl="3" indent="-457200">
              <a:spcAft>
                <a:spcPts val="600"/>
              </a:spcAft>
              <a:buFont typeface="Arial Narrow" pitchFamily="34" charset="0"/>
              <a:buAutoNum type="arabicPeriod"/>
            </a:pPr>
            <a:r>
              <a:rPr lang="en-US" altLang="en-US" sz="2400" smtClean="0">
                <a:ea typeface="ヒラギノ角ゴ Pro W3" pitchFamily="-102" charset="-128"/>
              </a:rPr>
              <a:t>These rights need to be specifically defined in law.</a:t>
            </a:r>
          </a:p>
          <a:p>
            <a:pPr marL="1149350" lvl="3" indent="-457200">
              <a:spcAft>
                <a:spcPts val="600"/>
              </a:spcAft>
              <a:buFont typeface="Arial Narrow" pitchFamily="34" charset="0"/>
              <a:buAutoNum type="arabicPeriod"/>
            </a:pPr>
            <a:r>
              <a:rPr lang="en-US" altLang="en-US" sz="2400" smtClean="0">
                <a:ea typeface="ヒラギノ角ゴ Pro W3" pitchFamily="-102" charset="-128"/>
              </a:rPr>
              <a:t>Introducing a distinct property right adds substantial administrative burden on governments and rights-holders.</a:t>
            </a:r>
          </a:p>
          <a:p>
            <a:pPr marL="1149350" lvl="3" indent="-457200">
              <a:spcAft>
                <a:spcPts val="600"/>
              </a:spcAft>
              <a:buFont typeface="Arial Narrow" pitchFamily="34" charset="0"/>
              <a:buAutoNum type="arabicPeriod"/>
            </a:pPr>
            <a:r>
              <a:rPr lang="en-US" altLang="en-US" sz="2400" smtClean="0">
                <a:ea typeface="ヒラギノ角ゴ Pro W3" pitchFamily="-102" charset="-128"/>
              </a:rPr>
              <a:t>Numerous questions arise regarding the rights and responsibilities of landowners, communities, governments – including how to ensure protection of rights of people who are not directly involved.</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3" end="3"/>
                                            </p:txEl>
                                          </p:spTgt>
                                        </p:tgtEl>
                                        <p:attrNameLst>
                                          <p:attrName>style.visibility</p:attrName>
                                        </p:attrNameLst>
                                      </p:cBhvr>
                                      <p:to>
                                        <p:strVal val="visible"/>
                                      </p:to>
                                    </p:set>
                                    <p:anim calcmode="lin" valueType="num">
                                      <p:cBhvr additive="base">
                                        <p:cTn id="7" dur="5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xEl>
                                              <p:pRg st="4" end="4"/>
                                            </p:txEl>
                                          </p:spTgt>
                                        </p:tgtEl>
                                        <p:attrNameLst>
                                          <p:attrName>style.visibility</p:attrName>
                                        </p:attrNameLst>
                                      </p:cBhvr>
                                      <p:to>
                                        <p:strVal val="visible"/>
                                      </p:to>
                                    </p:set>
                                    <p:anim calcmode="lin" valueType="num">
                                      <p:cBhvr additive="base">
                                        <p:cTn id="13" dur="5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100"/>
                                  </p:stCondLst>
                                  <p:childTnLst>
                                    <p:set>
                                      <p:cBhvr>
                                        <p:cTn id="18" dur="1" fill="hold">
                                          <p:stCondLst>
                                            <p:cond delay="0"/>
                                          </p:stCondLst>
                                        </p:cTn>
                                        <p:tgtEl>
                                          <p:spTgt spid="10243">
                                            <p:txEl>
                                              <p:pRg st="5" end="5"/>
                                            </p:txEl>
                                          </p:spTgt>
                                        </p:tgtEl>
                                        <p:attrNameLst>
                                          <p:attrName>style.visibility</p:attrName>
                                        </p:attrNameLst>
                                      </p:cBhvr>
                                      <p:to>
                                        <p:strVal val="visible"/>
                                      </p:to>
                                    </p:set>
                                    <p:anim calcmode="lin" valueType="num">
                                      <p:cBhvr additive="base">
                                        <p:cTn id="19" dur="5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530225" y="1416050"/>
            <a:ext cx="8301038" cy="4860925"/>
          </a:xfrm>
        </p:spPr>
        <p:txBody>
          <a:bodyPr/>
          <a:lstStyle/>
          <a:p>
            <a:pPr marL="457200" indent="-457200">
              <a:spcAft>
                <a:spcPts val="600"/>
              </a:spcAft>
              <a:buFont typeface="Arial" pitchFamily="34" charset="0"/>
              <a:buChar char="•"/>
            </a:pPr>
            <a:r>
              <a:rPr lang="en-US" altLang="en-US" sz="2400" smtClean="0">
                <a:ea typeface="ヒラギノ角ゴ Pro W3" pitchFamily="-102" charset="-128"/>
              </a:rPr>
              <a:t>Preceding questions are more or less moot if governments recognize that local communities are the legal owners of the carbon (along with the trees and land).</a:t>
            </a:r>
          </a:p>
          <a:p>
            <a:pPr marL="457200" indent="-457200">
              <a:spcAft>
                <a:spcPts val="600"/>
              </a:spcAft>
              <a:buFont typeface="Arial" pitchFamily="34" charset="0"/>
              <a:buChar char="•"/>
            </a:pPr>
            <a:r>
              <a:rPr lang="en-US" altLang="en-US" sz="2400" smtClean="0">
                <a:ea typeface="ヒラギノ角ゴ Pro W3" pitchFamily="-102" charset="-128"/>
              </a:rPr>
              <a:t>If governments nationalize the carbon (and become the legal rights holder to sell or trade carbon), and assume role of allocating ‘benefits’, or provide only piecemeal recognition for communities, there are risks for: </a:t>
            </a:r>
          </a:p>
          <a:p>
            <a:pPr marL="914400" lvl="4" indent="-457200">
              <a:lnSpc>
                <a:spcPct val="110000"/>
              </a:lnSpc>
              <a:spcAft>
                <a:spcPts val="600"/>
              </a:spcAft>
            </a:pPr>
            <a:r>
              <a:rPr lang="en-US" altLang="en-US" sz="2400" smtClean="0">
                <a:ea typeface="ヒラギノ角ゴ Pro W3" pitchFamily="-102" charset="-128"/>
              </a:rPr>
              <a:t>Creating a monopoly (state-owned), creating disincentives for private and community action</a:t>
            </a:r>
          </a:p>
          <a:p>
            <a:pPr marL="914400" lvl="4" indent="-457200">
              <a:lnSpc>
                <a:spcPct val="110000"/>
              </a:lnSpc>
              <a:spcAft>
                <a:spcPts val="600"/>
              </a:spcAft>
            </a:pPr>
            <a:r>
              <a:rPr lang="en-US" altLang="en-US" sz="2400" smtClean="0">
                <a:ea typeface="ヒラギノ角ゴ Pro W3" pitchFamily="-102" charset="-128"/>
              </a:rPr>
              <a:t>Becoming a tool of dispossession of local rights and livelihoods</a:t>
            </a:r>
          </a:p>
          <a:p>
            <a:pPr marL="914400" lvl="4" indent="-457200">
              <a:lnSpc>
                <a:spcPct val="110000"/>
              </a:lnSpc>
              <a:spcAft>
                <a:spcPts val="600"/>
              </a:spcAft>
            </a:pPr>
            <a:r>
              <a:rPr lang="en-US" altLang="en-US" sz="2400" smtClean="0">
                <a:ea typeface="ヒラギノ角ゴ Pro W3" pitchFamily="-102" charset="-128"/>
              </a:rPr>
              <a:t>Adding to existing tenure confusion and conflict.</a:t>
            </a:r>
          </a:p>
        </p:txBody>
      </p:sp>
      <p:sp>
        <p:nvSpPr>
          <p:cNvPr id="2" name="Title 1"/>
          <p:cNvSpPr>
            <a:spLocks noGrp="1"/>
          </p:cNvSpPr>
          <p:nvPr>
            <p:ph type="title"/>
          </p:nvPr>
        </p:nvSpPr>
        <p:spPr/>
        <p:txBody>
          <a:bodyPr/>
          <a:lstStyle/>
          <a:p>
            <a:pPr>
              <a:defRPr/>
            </a:pPr>
            <a:r>
              <a:rPr lang="en-US" sz="3200" dirty="0"/>
              <a:t>Nexus of Carbon &amp; Tenure Rights</a:t>
            </a: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dirty="0" smtClean="0"/>
              <a:t>Some Lessons from New Zealand and Australia</a:t>
            </a:r>
            <a:endParaRPr lang="en-US" sz="3200" dirty="0"/>
          </a:p>
        </p:txBody>
      </p:sp>
      <p:sp>
        <p:nvSpPr>
          <p:cNvPr id="14339" name="Content Placeholder 2"/>
          <p:cNvSpPr>
            <a:spLocks noGrp="1"/>
          </p:cNvSpPr>
          <p:nvPr>
            <p:ph idx="1"/>
          </p:nvPr>
        </p:nvSpPr>
        <p:spPr/>
        <p:txBody>
          <a:bodyPr/>
          <a:lstStyle/>
          <a:p>
            <a:r>
              <a:rPr lang="en-US" altLang="en-US" smtClean="0">
                <a:ea typeface="ヒラギノ角ゴ Pro W3" pitchFamily="-102" charset="-128"/>
              </a:rPr>
              <a:t>New Zealand attempted to create a state monopoly on carbon in 2002  - led to protest and perverse outcomes where landowners cut trees to avoid regulation.</a:t>
            </a:r>
          </a:p>
          <a:p>
            <a:r>
              <a:rPr lang="en-US" altLang="en-US" smtClean="0">
                <a:ea typeface="ヒラギノ角ゴ Pro W3" pitchFamily="-102" charset="-128"/>
              </a:rPr>
              <a:t>Policy was changed in 2008 which devolved carbon rights to forest owners.</a:t>
            </a:r>
          </a:p>
          <a:p>
            <a:endParaRPr lang="en-US" altLang="en-US" smtClean="0">
              <a:ea typeface="ヒラギノ角ゴ Pro W3" pitchFamily="-102" charset="-128"/>
            </a:endParaRPr>
          </a:p>
          <a:p>
            <a:r>
              <a:rPr lang="en-US" altLang="en-US" smtClean="0">
                <a:ea typeface="ヒラギノ角ゴ Pro W3" pitchFamily="-102" charset="-128"/>
              </a:rPr>
              <a:t>Australia’s reforms established carbon rights for landholders.  </a:t>
            </a:r>
          </a:p>
          <a:p>
            <a:r>
              <a:rPr lang="en-US" altLang="en-US" smtClean="0">
                <a:ea typeface="ヒラギノ角ゴ Pro W3" pitchFamily="-102" charset="-128"/>
              </a:rPr>
              <a:t>Very detailed and adequate, though quite costly and cumbersome to manage, which brings into question its viability if carbon prices are low, and the potential replicability in lesser developed countries.</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sz="3200" dirty="0"/>
          </a:p>
        </p:txBody>
      </p:sp>
      <p:sp>
        <p:nvSpPr>
          <p:cNvPr id="15363" name="Content Placeholder 7"/>
          <p:cNvSpPr>
            <a:spLocks noGrp="1"/>
          </p:cNvSpPr>
          <p:nvPr>
            <p:ph idx="1"/>
          </p:nvPr>
        </p:nvSpPr>
        <p:spPr>
          <a:xfrm>
            <a:off x="400050" y="1411288"/>
            <a:ext cx="8201025" cy="5345112"/>
          </a:xfrm>
        </p:spPr>
        <p:txBody>
          <a:bodyPr/>
          <a:lstStyle/>
          <a:p>
            <a:pPr marL="0" indent="0" algn="ctr"/>
            <a:endParaRPr lang="en-US" altLang="en-US" sz="3600" b="1" smtClean="0">
              <a:solidFill>
                <a:srgbClr val="FF0000"/>
              </a:solidFill>
              <a:ea typeface="ヒラギノ角ゴ Pro W3" pitchFamily="-102" charset="-128"/>
            </a:endParaRPr>
          </a:p>
          <a:p>
            <a:pPr marL="0" indent="0" algn="ctr"/>
            <a:endParaRPr lang="en-US" altLang="en-US" sz="3600" b="1" smtClean="0">
              <a:solidFill>
                <a:srgbClr val="FF0000"/>
              </a:solidFill>
              <a:ea typeface="ヒラギノ角ゴ Pro W3" pitchFamily="-102" charset="-128"/>
            </a:endParaRPr>
          </a:p>
          <a:p>
            <a:pPr marL="0" indent="0" algn="ctr"/>
            <a:r>
              <a:rPr lang="en-US" altLang="en-US" sz="3600" b="1" smtClean="0">
                <a:solidFill>
                  <a:srgbClr val="FF0000"/>
                </a:solidFill>
                <a:ea typeface="ヒラギノ角ゴ Pro W3" pitchFamily="-102" charset="-128"/>
              </a:rPr>
              <a:t>What’s Status of Tenure Reform and Carbon Rights?</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13" y="328613"/>
            <a:ext cx="5788025" cy="850900"/>
          </a:xfrm>
        </p:spPr>
        <p:txBody>
          <a:bodyPr/>
          <a:lstStyle/>
          <a:p>
            <a:pPr>
              <a:defRPr/>
            </a:pPr>
            <a:r>
              <a:rPr smtClean="0"/>
              <a:t>Progress in Forest Tenure Reform in Low and Middle Income Countries</a:t>
            </a:r>
            <a:br>
              <a:rPr smtClean="0"/>
            </a:br>
            <a:r>
              <a:rPr sz="2000" smtClean="0"/>
              <a:t>2002-2013</a:t>
            </a:r>
            <a:endParaRPr sz="2000"/>
          </a:p>
        </p:txBody>
      </p:sp>
      <p:graphicFrame>
        <p:nvGraphicFramePr>
          <p:cNvPr id="16387" name="Content Placeholder 9"/>
          <p:cNvGraphicFramePr>
            <a:graphicFrameLocks noGrp="1"/>
          </p:cNvGraphicFramePr>
          <p:nvPr>
            <p:ph idx="1"/>
          </p:nvPr>
        </p:nvGraphicFramePr>
        <p:xfrm>
          <a:off x="265113" y="1312863"/>
          <a:ext cx="8761412" cy="5441950"/>
        </p:xfrm>
        <a:graphic>
          <a:graphicData uri="http://schemas.openxmlformats.org/presentationml/2006/ole">
            <mc:AlternateContent xmlns:mc="http://schemas.openxmlformats.org/markup-compatibility/2006">
              <mc:Choice xmlns:v="urn:schemas-microsoft-com:vml" Requires="v">
                <p:oleObj spid="_x0000_s16389" name="Chart" r:id="rId4" imgW="7468247" imgH="4633362" progId="Excel.Chart.8">
                  <p:embed/>
                </p:oleObj>
              </mc:Choice>
              <mc:Fallback>
                <p:oleObj name="Chart" r:id="rId4" imgW="7468247" imgH="4633362" progId="Excel.Chart.8">
                  <p:embed/>
                  <p:pic>
                    <p:nvPicPr>
                      <p:cNvPr id="0" name="Content Placeholder 9"/>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113" y="1312863"/>
                        <a:ext cx="8761412" cy="544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TextBox 4"/>
          <p:cNvSpPr txBox="1"/>
          <p:nvPr/>
        </p:nvSpPr>
        <p:spPr>
          <a:xfrm>
            <a:off x="3470275" y="2274888"/>
            <a:ext cx="3627438" cy="1570037"/>
          </a:xfrm>
          <a:prstGeom prst="rect">
            <a:avLst/>
          </a:prstGeom>
          <a:solidFill>
            <a:srgbClr val="FFFFFF"/>
          </a:solidFill>
        </p:spPr>
        <p:txBody>
          <a:bodyPr>
            <a:spAutoFit/>
          </a:bodyPr>
          <a:lstStyle/>
          <a:p>
            <a:pPr eaLnBrk="1" hangingPunct="1">
              <a:defRPr/>
            </a:pPr>
            <a:r>
              <a:rPr lang="en-US" dirty="0">
                <a:solidFill>
                  <a:schemeClr val="accent6"/>
                </a:solidFill>
              </a:rPr>
              <a:t>From 21% - 30 % of forest estate under community ownership or control since 2002</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txBox="1">
            <a:spLocks/>
          </p:cNvSpPr>
          <p:nvPr/>
        </p:nvSpPr>
        <p:spPr bwMode="auto">
          <a:xfrm>
            <a:off x="550863" y="352425"/>
            <a:ext cx="628650" cy="792163"/>
          </a:xfrm>
          <a:prstGeom prst="rect">
            <a:avLst/>
          </a:prstGeom>
          <a:noFill/>
          <a:ln w="9525">
            <a:noFill/>
            <a:miter lim="800000"/>
            <a:headEnd/>
            <a:tailEnd/>
          </a:ln>
        </p:spPr>
        <p:txBody>
          <a:bodyPr/>
          <a:lstStyle/>
          <a:p>
            <a:pPr>
              <a:defRPr/>
            </a:pPr>
            <a:endParaRPr lang="en-US" sz="4800" b="1" dirty="0">
              <a:solidFill>
                <a:srgbClr val="FFFFFF"/>
              </a:solidFill>
              <a:effectLst>
                <a:outerShdw blurRad="38100" dist="38100" dir="2700000" algn="tl">
                  <a:srgbClr val="000000">
                    <a:alpha val="43137"/>
                  </a:srgbClr>
                </a:outerShdw>
              </a:effectLst>
              <a:latin typeface="+mj-lt"/>
              <a:ea typeface="ヒラギノ角ゴ Pro W3" pitchFamily="-103" charset="-128"/>
              <a:cs typeface="ヒラギノ角ゴ Pro W3" pitchFamily="-103" charset="-128"/>
            </a:endParaRPr>
          </a:p>
        </p:txBody>
      </p:sp>
      <p:sp>
        <p:nvSpPr>
          <p:cNvPr id="2" name="Title 1"/>
          <p:cNvSpPr>
            <a:spLocks noGrp="1"/>
          </p:cNvSpPr>
          <p:nvPr>
            <p:ph type="title"/>
          </p:nvPr>
        </p:nvSpPr>
        <p:spPr>
          <a:xfrm>
            <a:off x="865188" y="328613"/>
            <a:ext cx="7077075" cy="850900"/>
          </a:xfrm>
        </p:spPr>
        <p:txBody>
          <a:bodyPr/>
          <a:lstStyle/>
          <a:p>
            <a:pPr>
              <a:defRPr/>
            </a:pPr>
            <a:r>
              <a:rPr altLang="en-US" smtClean="0">
                <a:ea typeface="ヒラギノ角ゴ Pro W3" pitchFamily="-102" charset="-128"/>
              </a:rPr>
              <a:t>But Recent Slowdown in Recognition of Community Rights </a:t>
            </a:r>
            <a:r>
              <a:rPr altLang="en-US">
                <a:ea typeface="ヒラギノ角ゴ Pro W3" pitchFamily="-102" charset="-128"/>
              </a:rPr>
              <a:t>in </a:t>
            </a:r>
            <a:r>
              <a:rPr altLang="en-US" smtClean="0">
                <a:ea typeface="ヒラギノ角ゴ Pro W3" pitchFamily="-102" charset="-128"/>
              </a:rPr>
              <a:t>LMICs and REDD+ Countries Since 2008</a:t>
            </a:r>
            <a:endParaRPr/>
          </a:p>
        </p:txBody>
      </p:sp>
      <p:graphicFrame>
        <p:nvGraphicFramePr>
          <p:cNvPr id="17412" name="Chart 5"/>
          <p:cNvGraphicFramePr>
            <a:graphicFrameLocks/>
          </p:cNvGraphicFramePr>
          <p:nvPr/>
        </p:nvGraphicFramePr>
        <p:xfrm>
          <a:off x="71438" y="1365250"/>
          <a:ext cx="8924925" cy="5394325"/>
        </p:xfrm>
        <a:graphic>
          <a:graphicData uri="http://schemas.openxmlformats.org/presentationml/2006/ole">
            <mc:AlternateContent xmlns:mc="http://schemas.openxmlformats.org/markup-compatibility/2006">
              <mc:Choice xmlns:v="urn:schemas-microsoft-com:vml" Requires="v">
                <p:oleObj spid="_x0000_s17413" name="Chart" r:id="rId4" imgW="8675360" imgH="5401524" progId="Excel.Chart.8">
                  <p:embed/>
                </p:oleObj>
              </mc:Choice>
              <mc:Fallback>
                <p:oleObj name="Chart" r:id="rId4" imgW="8675360" imgH="5401524" progId="Excel.Chart.8">
                  <p:embed/>
                  <p:pic>
                    <p:nvPicPr>
                      <p:cNvPr id="0" name="Chart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38" y="1365250"/>
                        <a:ext cx="8924925" cy="539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13" y="328613"/>
            <a:ext cx="5788025" cy="850900"/>
          </a:xfrm>
        </p:spPr>
        <p:txBody>
          <a:bodyPr/>
          <a:lstStyle/>
          <a:p>
            <a:pPr>
              <a:defRPr/>
            </a:pPr>
            <a:r>
              <a:rPr altLang="en-US"/>
              <a:t>Fewer and weaker tenure </a:t>
            </a:r>
            <a:r>
              <a:rPr altLang="en-US" smtClean="0"/>
              <a:t>instruments created since 2008</a:t>
            </a:r>
            <a:endParaRPr/>
          </a:p>
        </p:txBody>
      </p:sp>
      <p:graphicFrame>
        <p:nvGraphicFramePr>
          <p:cNvPr id="18435" name="Content Placeholder 3"/>
          <p:cNvGraphicFramePr>
            <a:graphicFrameLocks noGrp="1"/>
          </p:cNvGraphicFramePr>
          <p:nvPr>
            <p:ph idx="1"/>
          </p:nvPr>
        </p:nvGraphicFramePr>
        <p:xfrm>
          <a:off x="863600" y="1296988"/>
          <a:ext cx="7462838" cy="4627562"/>
        </p:xfrm>
        <a:graphic>
          <a:graphicData uri="http://schemas.openxmlformats.org/presentationml/2006/ole">
            <mc:AlternateContent xmlns:mc="http://schemas.openxmlformats.org/markup-compatibility/2006">
              <mc:Choice xmlns:v="urn:schemas-microsoft-com:vml" Requires="v">
                <p:oleObj spid="_x0000_s18438" name="Chart" r:id="rId4" imgW="7468247" imgH="4633362" progId="Excel.Chart.8">
                  <p:embed/>
                </p:oleObj>
              </mc:Choice>
              <mc:Fallback>
                <p:oleObj name="Chart" r:id="rId4" imgW="7468247" imgH="4633362" progId="Excel.Chart.8">
                  <p:embed/>
                  <p:pic>
                    <p:nvPicPr>
                      <p:cNvPr id="0" name="Content Placeholder 3"/>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3600" y="1296988"/>
                        <a:ext cx="7462838"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36" name="TextBox 4"/>
          <p:cNvSpPr txBox="1">
            <a:spLocks noChangeArrowheads="1"/>
          </p:cNvSpPr>
          <p:nvPr/>
        </p:nvSpPr>
        <p:spPr bwMode="auto">
          <a:xfrm>
            <a:off x="1481138" y="1546225"/>
            <a:ext cx="63976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itchFamily="34" charset="0"/>
                <a:ea typeface="ヒラギノ角ゴ Pro W3" pitchFamily="-102" charset="-128"/>
              </a:defRPr>
            </a:lvl1pPr>
            <a:lvl2pPr marL="742950" indent="-285750">
              <a:defRPr sz="2400">
                <a:solidFill>
                  <a:schemeClr val="tx1"/>
                </a:solidFill>
                <a:latin typeface="Arial" pitchFamily="34" charset="0"/>
                <a:ea typeface="ヒラギノ角ゴ Pro W3" pitchFamily="-102" charset="-128"/>
              </a:defRPr>
            </a:lvl2pPr>
            <a:lvl3pPr marL="1143000" indent="-228600">
              <a:defRPr sz="2400">
                <a:solidFill>
                  <a:schemeClr val="tx1"/>
                </a:solidFill>
                <a:latin typeface="Arial" pitchFamily="34" charset="0"/>
                <a:ea typeface="ヒラギノ角ゴ Pro W3" pitchFamily="-102" charset="-128"/>
              </a:defRPr>
            </a:lvl3pPr>
            <a:lvl4pPr marL="1600200" indent="-228600">
              <a:defRPr sz="2400">
                <a:solidFill>
                  <a:schemeClr val="tx1"/>
                </a:solidFill>
                <a:latin typeface="Arial" pitchFamily="34" charset="0"/>
                <a:ea typeface="ヒラギノ角ゴ Pro W3" pitchFamily="-102" charset="-128"/>
              </a:defRPr>
            </a:lvl4pPr>
            <a:lvl5pPr marL="2057400" indent="-228600">
              <a:defRPr sz="2400">
                <a:solidFill>
                  <a:schemeClr val="tx1"/>
                </a:solidFill>
                <a:latin typeface="Arial" pitchFamily="34" charset="0"/>
                <a:ea typeface="ヒラギノ角ゴ Pro W3" pitchFamily="-102"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9pPr>
          </a:lstStyle>
          <a:p>
            <a:pPr eaLnBrk="1" hangingPunct="1"/>
            <a:r>
              <a:rPr lang="en-US" altLang="en-US" sz="1600" b="1"/>
              <a:t>Tenure instruments created since 2002, by region and category </a:t>
            </a:r>
          </a:p>
        </p:txBody>
      </p:sp>
      <p:sp>
        <p:nvSpPr>
          <p:cNvPr id="7" name="Rounded Rectangle 6"/>
          <p:cNvSpPr/>
          <p:nvPr/>
        </p:nvSpPr>
        <p:spPr>
          <a:xfrm>
            <a:off x="1198563" y="5927725"/>
            <a:ext cx="6964362" cy="812800"/>
          </a:xfrm>
          <a:prstGeom prst="roundRect">
            <a:avLst/>
          </a:prstGeom>
          <a:solidFill>
            <a:srgbClr val="2285A4"/>
          </a:solidFill>
          <a:ln w="25400" cap="flat" cmpd="sng" algn="ctr">
            <a:noFill/>
            <a:prstDash val="solid"/>
          </a:ln>
          <a:effectLst/>
        </p:spPr>
        <p:txBody>
          <a:bodyPr anchor="ctr"/>
          <a:lstStyle/>
          <a:p>
            <a:pPr algn="ctr" eaLnBrk="1" fontAlgn="auto" hangingPunct="1">
              <a:spcBef>
                <a:spcPts val="0"/>
              </a:spcBef>
              <a:spcAft>
                <a:spcPts val="0"/>
              </a:spcAft>
              <a:defRPr/>
            </a:pPr>
            <a:r>
              <a:rPr lang="en-US" sz="2500" b="1" kern="0" dirty="0">
                <a:solidFill>
                  <a:srgbClr val="FFFFFF"/>
                </a:solidFill>
                <a:latin typeface="Arial Narrow"/>
                <a:ea typeface="+mn-ea"/>
              </a:rPr>
              <a:t>None of the frameworks created since 2008 confer </a:t>
            </a:r>
            <a:r>
              <a:rPr lang="en-US" sz="2500" b="1" u="sng" kern="0" dirty="0">
                <a:solidFill>
                  <a:srgbClr val="FFFFFF"/>
                </a:solidFill>
                <a:latin typeface="Arial Narrow"/>
                <a:ea typeface="+mn-ea"/>
              </a:rPr>
              <a:t>ownership</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altLang="en-US" sz="3200" dirty="0" smtClean="0">
                <a:ea typeface="ヒラギノ角ゴ Pro W3" pitchFamily="-102" charset="-128"/>
              </a:rPr>
              <a:t>RRI &amp; </a:t>
            </a:r>
            <a:r>
              <a:rPr lang="en-US" altLang="en-US" sz="3200" dirty="0" err="1" smtClean="0">
                <a:ea typeface="ヒラギノ角ゴ Pro W3" pitchFamily="-102" charset="-128"/>
              </a:rPr>
              <a:t>Ateneo</a:t>
            </a:r>
            <a:r>
              <a:rPr lang="en-US" altLang="en-US" sz="3200" dirty="0" smtClean="0">
                <a:ea typeface="ヒラギノ角ゴ Pro W3" pitchFamily="-102" charset="-128"/>
              </a:rPr>
              <a:t> School’s Carbon Rights Research: 3 Questions</a:t>
            </a:r>
            <a:endParaRPr lang="en-US" sz="3200" dirty="0"/>
          </a:p>
        </p:txBody>
      </p:sp>
      <p:sp>
        <p:nvSpPr>
          <p:cNvPr id="5" name="Content Placeholder 5"/>
          <p:cNvSpPr txBox="1">
            <a:spLocks noGrp="1"/>
          </p:cNvSpPr>
          <p:nvPr>
            <p:ph idx="1"/>
          </p:nvPr>
        </p:nvSpPr>
        <p:spPr>
          <a:xfrm>
            <a:off x="885825" y="1506538"/>
            <a:ext cx="7907338" cy="4891087"/>
          </a:xfrm>
        </p:spPr>
        <p:txBody>
          <a:bodyPr rtlCol="0">
            <a:spAutoFit/>
          </a:bodyPr>
          <a:lstStyle/>
          <a:p>
            <a:pPr marL="457200" indent="-457200">
              <a:buFont typeface="+mj-lt"/>
              <a:buAutoNum type="arabicPeriod"/>
              <a:defRPr/>
            </a:pPr>
            <a:r>
              <a:rPr lang="en-US" sz="2400" dirty="0"/>
              <a:t>Have the countries </a:t>
            </a:r>
            <a:r>
              <a:rPr lang="en-US" sz="2400" dirty="0" smtClean="0"/>
              <a:t>passed </a:t>
            </a:r>
            <a:r>
              <a:rPr lang="en-US" sz="2400" dirty="0"/>
              <a:t>national-level laws defining carbon rights and establishing regulatory frameworks for </a:t>
            </a:r>
            <a:r>
              <a:rPr lang="en-US" sz="2400" dirty="0" smtClean="0"/>
              <a:t>carbon </a:t>
            </a:r>
            <a:r>
              <a:rPr lang="en-US" sz="2400" dirty="0"/>
              <a:t>trade</a:t>
            </a:r>
            <a:r>
              <a:rPr lang="en-US" sz="2400" dirty="0" smtClean="0"/>
              <a:t>?</a:t>
            </a:r>
          </a:p>
          <a:p>
            <a:pPr marL="457200" indent="-457200">
              <a:buFont typeface="+mj-lt"/>
              <a:buAutoNum type="arabicPeriod"/>
              <a:defRPr/>
            </a:pPr>
            <a:endParaRPr lang="en-US" sz="2400" dirty="0"/>
          </a:p>
          <a:p>
            <a:pPr marL="457200" indent="-457200">
              <a:buFont typeface="+mj-lt"/>
              <a:buAutoNum type="arabicPeriod"/>
              <a:defRPr/>
            </a:pPr>
            <a:r>
              <a:rPr lang="en-US" sz="2400" dirty="0" smtClean="0"/>
              <a:t>What legal tools </a:t>
            </a:r>
            <a:r>
              <a:rPr lang="en-US" sz="2400" dirty="0"/>
              <a:t>are available </a:t>
            </a:r>
            <a:r>
              <a:rPr lang="en-US" sz="2400" dirty="0" smtClean="0"/>
              <a:t>to assist the </a:t>
            </a:r>
            <a:r>
              <a:rPr lang="en-US" sz="2400" dirty="0"/>
              <a:t>carbon </a:t>
            </a:r>
            <a:r>
              <a:rPr lang="en-US" sz="2400" dirty="0" smtClean="0"/>
              <a:t>trade? Are </a:t>
            </a:r>
            <a:r>
              <a:rPr lang="en-US" sz="2400" dirty="0"/>
              <a:t>these tools sufficient to address </a:t>
            </a:r>
            <a:r>
              <a:rPr lang="en-US" sz="2400" dirty="0" smtClean="0"/>
              <a:t>its complexities?</a:t>
            </a:r>
          </a:p>
          <a:p>
            <a:pPr marL="457200" indent="-457200">
              <a:buFont typeface="+mj-lt"/>
              <a:buAutoNum type="arabicPeriod"/>
              <a:defRPr/>
            </a:pPr>
            <a:endParaRPr lang="en-US" sz="2400" dirty="0"/>
          </a:p>
          <a:p>
            <a:pPr marL="457200" indent="-457200">
              <a:buFont typeface="+mj-lt"/>
              <a:buAutoNum type="arabicPeriod"/>
              <a:defRPr/>
            </a:pPr>
            <a:r>
              <a:rPr lang="en-US" sz="2400" dirty="0"/>
              <a:t>Do existing legal instruments to recognize Indigenous Peoples and local communities’ rights </a:t>
            </a:r>
            <a:r>
              <a:rPr lang="en-US" sz="2400" dirty="0" smtClean="0"/>
              <a:t>provide </a:t>
            </a:r>
            <a:r>
              <a:rPr lang="en-US" sz="2400" dirty="0"/>
              <a:t>a sufficient foundation for them to </a:t>
            </a:r>
            <a:r>
              <a:rPr lang="en-US" sz="2400" dirty="0" smtClean="0"/>
              <a:t>engage </a:t>
            </a:r>
            <a:r>
              <a:rPr lang="en-US" sz="2400" dirty="0"/>
              <a:t>in the carbon trade?</a:t>
            </a:r>
          </a:p>
          <a:p>
            <a:pPr>
              <a:buFont typeface="+mj-lt"/>
              <a:buAutoNum type="arabicPeriod"/>
              <a:defRPr/>
            </a:pPr>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bwMode="auto">
          <a:xfrm>
            <a:off x="890588" y="338138"/>
            <a:ext cx="6951662" cy="852487"/>
          </a:xfrm>
          <a:prstGeom prst="rect">
            <a:avLst/>
          </a:prstGeom>
          <a:noFill/>
          <a:ln>
            <a:noFill/>
          </a:ln>
          <a:extLst/>
        </p:spPr>
        <p:txBody>
          <a:bodyPr anchor="ctr"/>
          <a:lstStyle>
            <a:lvl1pPr algn="l" rtl="0" eaLnBrk="0" fontAlgn="base" hangingPunct="0">
              <a:lnSpc>
                <a:spcPct val="90000"/>
              </a:lnSpc>
              <a:spcBef>
                <a:spcPct val="0"/>
              </a:spcBef>
              <a:spcAft>
                <a:spcPct val="0"/>
              </a:spcAft>
              <a:defRPr lang="en-US" sz="2800" b="1" kern="1200" spc="50" dirty="0">
                <a:solidFill>
                  <a:srgbClr val="FF6600"/>
                </a:solidFill>
                <a:latin typeface="+mj-lt"/>
                <a:ea typeface="ヒラギノ角ゴ Pro W3" pitchFamily="-103" charset="-128"/>
                <a:cs typeface="ヒラギノ角ゴ Pro W3" pitchFamily="-103" charset="-128"/>
              </a:defRPr>
            </a:lvl1pPr>
            <a:lvl2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2pPr>
            <a:lvl3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3pPr>
            <a:lvl4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4pPr>
            <a:lvl5pPr algn="l" rtl="0" eaLnBrk="0" fontAlgn="base" hangingPunct="0">
              <a:lnSpc>
                <a:spcPct val="90000"/>
              </a:lnSpc>
              <a:spcBef>
                <a:spcPct val="0"/>
              </a:spcBef>
              <a:spcAft>
                <a:spcPct val="0"/>
              </a:spcAft>
              <a:defRPr sz="2800" b="1">
                <a:solidFill>
                  <a:srgbClr val="FF6600"/>
                </a:solidFill>
                <a:latin typeface="Arial Narrow" pitchFamily="-103" charset="0"/>
                <a:ea typeface="ヒラギノ角ゴ Pro W3" pitchFamily="-103" charset="-128"/>
                <a:cs typeface="ヒラギノ角ゴ Pro W3" pitchFamily="-103" charset="-128"/>
              </a:defRPr>
            </a:lvl5pPr>
            <a:lvl6pPr marL="4572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6pPr>
            <a:lvl7pPr marL="9144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7pPr>
            <a:lvl8pPr marL="13716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8pPr>
            <a:lvl9pPr marL="1828800" algn="l" rtl="0" fontAlgn="base">
              <a:spcBef>
                <a:spcPct val="0"/>
              </a:spcBef>
              <a:spcAft>
                <a:spcPct val="0"/>
              </a:spcAft>
              <a:defRPr sz="2400">
                <a:solidFill>
                  <a:srgbClr val="FFFFFF"/>
                </a:solidFill>
                <a:latin typeface="Arial Narrow" pitchFamily="-103" charset="0"/>
                <a:ea typeface="ヒラギノ角ゴ Pro W3" pitchFamily="-103" charset="-128"/>
                <a:cs typeface="ヒラギノ角ゴ Pro W3" pitchFamily="-103" charset="-128"/>
              </a:defRPr>
            </a:lvl9pPr>
          </a:lstStyle>
          <a:p>
            <a:pPr>
              <a:defRPr/>
            </a:pPr>
            <a:r>
              <a:rPr altLang="en-US" sz="3200" smtClean="0">
                <a:ea typeface="ヒラギノ角ゴ Pro W3" pitchFamily="-102" charset="-128"/>
              </a:rPr>
              <a:t>23 Countries, Across 3 Continents</a:t>
            </a:r>
            <a:endParaRPr sz="3200"/>
          </a:p>
        </p:txBody>
      </p:sp>
      <p:pic>
        <p:nvPicPr>
          <p:cNvPr id="20483" name="Picture 38" descr="C:\Users\mqureshi\AppData\Local\Microsoft\Windows\Temporary Internet Files\Content.Outlook\3RSA6LUM\Countries-for-Carbon-Analysis_March-2014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050" y="1190625"/>
            <a:ext cx="6934200" cy="387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0"/>
          <p:cNvSpPr txBox="1">
            <a:spLocks noChangeArrowheads="1"/>
          </p:cNvSpPr>
          <p:nvPr/>
        </p:nvSpPr>
        <p:spPr bwMode="auto">
          <a:xfrm>
            <a:off x="285750" y="5060950"/>
            <a:ext cx="86677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ヒラギノ角ゴ Pro W3" pitchFamily="-101" charset="-128"/>
              </a:defRPr>
            </a:lvl1pPr>
            <a:lvl2pPr marL="742950" indent="-285750" eaLnBrk="0" hangingPunct="0">
              <a:defRPr>
                <a:solidFill>
                  <a:schemeClr val="tx1"/>
                </a:solidFill>
                <a:latin typeface="Arial" charset="0"/>
                <a:ea typeface="ヒラギノ角ゴ Pro W3" pitchFamily="-101" charset="-128"/>
              </a:defRPr>
            </a:lvl2pPr>
            <a:lvl3pPr marL="1143000" indent="-228600" eaLnBrk="0" hangingPunct="0">
              <a:defRPr>
                <a:solidFill>
                  <a:schemeClr val="tx1"/>
                </a:solidFill>
                <a:latin typeface="Arial" charset="0"/>
                <a:ea typeface="ヒラギノ角ゴ Pro W3" pitchFamily="-101" charset="-128"/>
              </a:defRPr>
            </a:lvl3pPr>
            <a:lvl4pPr marL="1600200" indent="-228600" eaLnBrk="0" hangingPunct="0">
              <a:defRPr>
                <a:solidFill>
                  <a:schemeClr val="tx1"/>
                </a:solidFill>
                <a:latin typeface="Arial" charset="0"/>
                <a:ea typeface="ヒラギノ角ゴ Pro W3" pitchFamily="-101" charset="-128"/>
              </a:defRPr>
            </a:lvl4pPr>
            <a:lvl5pPr marL="2057400" indent="-228600" eaLnBrk="0" hangingPunct="0">
              <a:defRPr>
                <a:solidFill>
                  <a:schemeClr val="tx1"/>
                </a:solidFill>
                <a:latin typeface="Arial" charset="0"/>
                <a:ea typeface="ヒラギノ角ゴ Pro W3" pitchFamily="-101" charset="-128"/>
              </a:defRPr>
            </a:lvl5pPr>
            <a:lvl6pPr marL="2514600" indent="-228600" eaLnBrk="0" fontAlgn="base" hangingPunct="0">
              <a:spcBef>
                <a:spcPct val="0"/>
              </a:spcBef>
              <a:spcAft>
                <a:spcPct val="0"/>
              </a:spcAft>
              <a:defRPr>
                <a:solidFill>
                  <a:schemeClr val="tx1"/>
                </a:solidFill>
                <a:latin typeface="Arial" charset="0"/>
                <a:ea typeface="ヒラギノ角ゴ Pro W3" pitchFamily="-101" charset="-128"/>
              </a:defRPr>
            </a:lvl6pPr>
            <a:lvl7pPr marL="2971800" indent="-228600" eaLnBrk="0" fontAlgn="base" hangingPunct="0">
              <a:spcBef>
                <a:spcPct val="0"/>
              </a:spcBef>
              <a:spcAft>
                <a:spcPct val="0"/>
              </a:spcAft>
              <a:defRPr>
                <a:solidFill>
                  <a:schemeClr val="tx1"/>
                </a:solidFill>
                <a:latin typeface="Arial" charset="0"/>
                <a:ea typeface="ヒラギノ角ゴ Pro W3" pitchFamily="-101" charset="-128"/>
              </a:defRPr>
            </a:lvl7pPr>
            <a:lvl8pPr marL="3429000" indent="-228600" eaLnBrk="0" fontAlgn="base" hangingPunct="0">
              <a:spcBef>
                <a:spcPct val="0"/>
              </a:spcBef>
              <a:spcAft>
                <a:spcPct val="0"/>
              </a:spcAft>
              <a:defRPr>
                <a:solidFill>
                  <a:schemeClr val="tx1"/>
                </a:solidFill>
                <a:latin typeface="Arial" charset="0"/>
                <a:ea typeface="ヒラギノ角ゴ Pro W3" pitchFamily="-101" charset="-128"/>
              </a:defRPr>
            </a:lvl8pPr>
            <a:lvl9pPr marL="3886200" indent="-228600" eaLnBrk="0" fontAlgn="base" hangingPunct="0">
              <a:spcBef>
                <a:spcPct val="0"/>
              </a:spcBef>
              <a:spcAft>
                <a:spcPct val="0"/>
              </a:spcAft>
              <a:defRPr>
                <a:solidFill>
                  <a:schemeClr val="tx1"/>
                </a:solidFill>
                <a:latin typeface="Arial" charset="0"/>
                <a:ea typeface="ヒラギノ角ゴ Pro W3" pitchFamily="-101" charset="-128"/>
              </a:defRPr>
            </a:lvl9pPr>
          </a:lstStyle>
          <a:p>
            <a:pPr lvl="1">
              <a:defRPr/>
            </a:pPr>
            <a:r>
              <a:rPr lang="en-US" sz="1600" b="1" u="sng" dirty="0" smtClean="0">
                <a:solidFill>
                  <a:schemeClr val="tx1">
                    <a:lumMod val="65000"/>
                    <a:lumOff val="35000"/>
                  </a:schemeClr>
                </a:solidFill>
                <a:latin typeface="Calibri" panose="020F0502020204030204" pitchFamily="34" charset="0"/>
              </a:rPr>
              <a:t>Africa</a:t>
            </a:r>
            <a:r>
              <a:rPr lang="en-US" sz="1600" b="1" dirty="0" smtClean="0">
                <a:solidFill>
                  <a:schemeClr val="tx1">
                    <a:lumMod val="65000"/>
                    <a:lumOff val="35000"/>
                  </a:schemeClr>
                </a:solidFill>
                <a:latin typeface="Calibri" panose="020F0502020204030204" pitchFamily="34" charset="0"/>
              </a:rPr>
              <a:t>:</a:t>
            </a:r>
            <a:r>
              <a:rPr lang="en-US" sz="1600" b="1" dirty="0" smtClean="0">
                <a:solidFill>
                  <a:srgbClr val="EB5C23"/>
                </a:solidFill>
                <a:latin typeface="Calibri" panose="020F0502020204030204" pitchFamily="34" charset="0"/>
              </a:rPr>
              <a:t> Cameroon, DRC, Rep of Congo, Gabon, Kenya, Liberia, Mozambique, Tanzania,  Zambia </a:t>
            </a:r>
          </a:p>
          <a:p>
            <a:pPr lvl="1">
              <a:defRPr/>
            </a:pPr>
            <a:endParaRPr lang="en-US" sz="1600" b="1" dirty="0" smtClean="0">
              <a:latin typeface="Calibri" panose="020F0502020204030204" pitchFamily="34" charset="0"/>
            </a:endParaRPr>
          </a:p>
          <a:p>
            <a:pPr lvl="1">
              <a:defRPr/>
            </a:pPr>
            <a:r>
              <a:rPr lang="en-US" sz="1600" b="1" u="sng" dirty="0" smtClean="0">
                <a:solidFill>
                  <a:schemeClr val="tx1">
                    <a:lumMod val="65000"/>
                    <a:lumOff val="35000"/>
                  </a:schemeClr>
                </a:solidFill>
                <a:latin typeface="Calibri" panose="020F0502020204030204" pitchFamily="34" charset="0"/>
              </a:rPr>
              <a:t>Asia</a:t>
            </a:r>
            <a:r>
              <a:rPr lang="en-US" sz="1600" b="1" dirty="0" smtClean="0">
                <a:solidFill>
                  <a:schemeClr val="tx1">
                    <a:lumMod val="65000"/>
                    <a:lumOff val="35000"/>
                  </a:schemeClr>
                </a:solidFill>
                <a:latin typeface="Calibri" panose="020F0502020204030204" pitchFamily="34" charset="0"/>
              </a:rPr>
              <a:t>:</a:t>
            </a:r>
            <a:r>
              <a:rPr lang="en-US" sz="1600" b="1" dirty="0" smtClean="0">
                <a:solidFill>
                  <a:srgbClr val="EB5C23"/>
                </a:solidFill>
                <a:latin typeface="Calibri" panose="020F0502020204030204" pitchFamily="34" charset="0"/>
              </a:rPr>
              <a:t> Cambodia, India, Indonesia, Nepal, Papua New Guinea, Philippines, Vietnam</a:t>
            </a:r>
          </a:p>
          <a:p>
            <a:pPr lvl="1">
              <a:defRPr/>
            </a:pPr>
            <a:endParaRPr lang="en-US" sz="1600" b="1" dirty="0" smtClean="0">
              <a:solidFill>
                <a:srgbClr val="EB5C23"/>
              </a:solidFill>
              <a:latin typeface="Calibri" panose="020F0502020204030204" pitchFamily="34" charset="0"/>
            </a:endParaRPr>
          </a:p>
          <a:p>
            <a:pPr lvl="1">
              <a:defRPr/>
            </a:pPr>
            <a:r>
              <a:rPr lang="en-US" sz="1600" b="1" u="sng" dirty="0" smtClean="0">
                <a:solidFill>
                  <a:schemeClr val="tx1">
                    <a:lumMod val="65000"/>
                    <a:lumOff val="35000"/>
                  </a:schemeClr>
                </a:solidFill>
                <a:latin typeface="Calibri" panose="020F0502020204030204" pitchFamily="34" charset="0"/>
              </a:rPr>
              <a:t>Latin America</a:t>
            </a:r>
            <a:r>
              <a:rPr lang="en-US" sz="1600" b="1" dirty="0" smtClean="0">
                <a:solidFill>
                  <a:schemeClr val="tx1">
                    <a:lumMod val="65000"/>
                    <a:lumOff val="35000"/>
                  </a:schemeClr>
                </a:solidFill>
                <a:latin typeface="Calibri" panose="020F0502020204030204" pitchFamily="34" charset="0"/>
              </a:rPr>
              <a:t>:</a:t>
            </a:r>
            <a:r>
              <a:rPr lang="en-US" sz="1600" b="1" dirty="0" smtClean="0">
                <a:solidFill>
                  <a:srgbClr val="EB5C23"/>
                </a:solidFill>
                <a:latin typeface="Calibri" panose="020F0502020204030204" pitchFamily="34" charset="0"/>
              </a:rPr>
              <a:t> Bolivia, Brazil, Colombia, Guatemala, Guyana, Mexico, Peru</a:t>
            </a:r>
          </a:p>
        </p:txBody>
      </p:sp>
      <p:sp>
        <p:nvSpPr>
          <p:cNvPr id="20485" name="TextBox 1"/>
          <p:cNvSpPr txBox="1">
            <a:spLocks noChangeArrowheads="1"/>
          </p:cNvSpPr>
          <p:nvPr/>
        </p:nvSpPr>
        <p:spPr bwMode="auto">
          <a:xfrm>
            <a:off x="1298575" y="6337300"/>
            <a:ext cx="77517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ヒラギノ角ゴ Pro W3" pitchFamily="-102" charset="-128"/>
              </a:defRPr>
            </a:lvl1pPr>
            <a:lvl2pPr marL="742950" indent="-285750">
              <a:defRPr sz="2400">
                <a:solidFill>
                  <a:schemeClr val="tx1"/>
                </a:solidFill>
                <a:latin typeface="Arial" pitchFamily="34" charset="0"/>
                <a:ea typeface="ヒラギノ角ゴ Pro W3" pitchFamily="-102" charset="-128"/>
              </a:defRPr>
            </a:lvl2pPr>
            <a:lvl3pPr marL="1143000" indent="-228600">
              <a:defRPr sz="2400">
                <a:solidFill>
                  <a:schemeClr val="tx1"/>
                </a:solidFill>
                <a:latin typeface="Arial" pitchFamily="34" charset="0"/>
                <a:ea typeface="ヒラギノ角ゴ Pro W3" pitchFamily="-102" charset="-128"/>
              </a:defRPr>
            </a:lvl3pPr>
            <a:lvl4pPr marL="1600200" indent="-228600">
              <a:defRPr sz="2400">
                <a:solidFill>
                  <a:schemeClr val="tx1"/>
                </a:solidFill>
                <a:latin typeface="Arial" pitchFamily="34" charset="0"/>
                <a:ea typeface="ヒラギノ角ゴ Pro W3" pitchFamily="-102" charset="-128"/>
              </a:defRPr>
            </a:lvl4pPr>
            <a:lvl5pPr marL="2057400" indent="-228600">
              <a:defRPr sz="2400">
                <a:solidFill>
                  <a:schemeClr val="tx1"/>
                </a:solidFill>
                <a:latin typeface="Arial" pitchFamily="34" charset="0"/>
                <a:ea typeface="ヒラギノ角ゴ Pro W3" pitchFamily="-102" charset="-128"/>
              </a:defRPr>
            </a:lvl5pPr>
            <a:lvl6pPr marL="25146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6pPr>
            <a:lvl7pPr marL="29718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7pPr>
            <a:lvl8pPr marL="34290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8pPr>
            <a:lvl9pPr marL="3886200" indent="-228600" eaLnBrk="0" fontAlgn="base" hangingPunct="0">
              <a:spcBef>
                <a:spcPct val="0"/>
              </a:spcBef>
              <a:spcAft>
                <a:spcPct val="0"/>
              </a:spcAft>
              <a:defRPr sz="2400">
                <a:solidFill>
                  <a:schemeClr val="tx1"/>
                </a:solidFill>
                <a:latin typeface="Arial" pitchFamily="34" charset="0"/>
                <a:ea typeface="ヒラギノ角ゴ Pro W3" pitchFamily="-102" charset="-128"/>
              </a:defRPr>
            </a:lvl9pPr>
          </a:lstStyle>
          <a:p>
            <a:pPr eaLnBrk="1" hangingPunct="1"/>
            <a:r>
              <a:rPr lang="en-US" altLang="en-US"/>
              <a:t>51 national experts contributed to findings</a:t>
            </a: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3"/>
          </p:nvPr>
        </p:nvSpPr>
        <p:spPr>
          <a:xfrm>
            <a:off x="0" y="336550"/>
            <a:ext cx="1150938" cy="1047750"/>
          </a:xfrm>
        </p:spPr>
        <p:txBody>
          <a:bodyPr/>
          <a:lstStyle/>
          <a:p>
            <a:pPr marL="0" indent="0">
              <a:defRPr/>
            </a:pPr>
            <a:r>
              <a:rPr altLang="en-US" smtClean="0">
                <a:effectLst>
                  <a:outerShdw blurRad="38100" dist="38100" dir="2700000" algn="tl">
                    <a:srgbClr val="C0C0C0"/>
                  </a:outerShdw>
                </a:effectLst>
                <a:ea typeface="ヒラギノ角ゴ Pro W3" pitchFamily="-102" charset="-128"/>
              </a:rPr>
              <a:t>1</a:t>
            </a:r>
          </a:p>
        </p:txBody>
      </p:sp>
      <p:sp>
        <p:nvSpPr>
          <p:cNvPr id="4" name="Title 3"/>
          <p:cNvSpPr>
            <a:spLocks noGrp="1"/>
          </p:cNvSpPr>
          <p:nvPr>
            <p:ph type="title"/>
          </p:nvPr>
        </p:nvSpPr>
        <p:spPr>
          <a:xfrm>
            <a:off x="1452563" y="392113"/>
            <a:ext cx="6402387" cy="852487"/>
          </a:xfrm>
        </p:spPr>
        <p:txBody>
          <a:bodyPr/>
          <a:lstStyle/>
          <a:p>
            <a:pPr>
              <a:defRPr/>
            </a:pPr>
            <a:r>
              <a:rPr altLang="en-US" sz="3200">
                <a:ea typeface="ヒラギノ角ゴ Pro W3" pitchFamily="-102" charset="-128"/>
              </a:rPr>
              <a:t>23 Countries, Across 3 Continents</a:t>
            </a:r>
            <a:endParaRPr sz="3200"/>
          </a:p>
        </p:txBody>
      </p:sp>
      <p:sp>
        <p:nvSpPr>
          <p:cNvPr id="7" name="Content Placeholder 13"/>
          <p:cNvSpPr txBox="1">
            <a:spLocks/>
          </p:cNvSpPr>
          <p:nvPr/>
        </p:nvSpPr>
        <p:spPr>
          <a:xfrm>
            <a:off x="376238" y="1628775"/>
            <a:ext cx="8555037" cy="4895850"/>
          </a:xfrm>
          <a:prstGeom prst="rect">
            <a:avLst/>
          </a:prstGeom>
          <a:noFill/>
        </p:spPr>
        <p:txBody>
          <a:bodyPr>
            <a:spAutoFit/>
          </a:bodyPr>
          <a:lstStyle>
            <a:lvl1pPr marL="342900" indent="-342900" algn="l" rtl="0" eaLnBrk="0" fontAlgn="base" hangingPunct="0">
              <a:lnSpc>
                <a:spcPct val="110000"/>
              </a:lnSpc>
              <a:spcBef>
                <a:spcPct val="20000"/>
              </a:spcBef>
              <a:spcAft>
                <a:spcPct val="0"/>
              </a:spcAft>
              <a:buClr>
                <a:srgbClr val="FF5031"/>
              </a:buClr>
              <a:buFont typeface="Arial" charset="0"/>
              <a:defRPr sz="2200" kern="1200">
                <a:solidFill>
                  <a:srgbClr val="595959"/>
                </a:solidFill>
                <a:latin typeface="Calibri" pitchFamily="34" charset="0"/>
                <a:ea typeface="ヒラギノ角ゴ Pro W3" pitchFamily="-103" charset="-128"/>
                <a:cs typeface="Calibri" pitchFamily="34" charset="0"/>
              </a:defRPr>
            </a:lvl1pPr>
            <a:lvl2pPr marL="457200" indent="-222250" algn="l" rtl="0" eaLnBrk="0" fontAlgn="base" hangingPunct="0">
              <a:lnSpc>
                <a:spcPct val="11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2pPr>
            <a:lvl3pPr marL="6921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3pPr>
            <a:lvl4pPr marL="914400" indent="-2222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4pPr>
            <a:lvl5pPr marL="11493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Clr>
                <a:srgbClr val="EB5C23"/>
              </a:buClr>
              <a:defRPr/>
            </a:pPr>
            <a:r>
              <a:rPr lang="en-US" sz="2800" b="1" dirty="0" smtClean="0">
                <a:ea typeface="ヒラギノ角ゴ Pro W3" pitchFamily="-101" charset="-128"/>
              </a:rPr>
              <a:t>Have the countries passed national-level laws defining carbon rights and establishing regulatory frameworks for carbon trade?</a:t>
            </a:r>
          </a:p>
          <a:p>
            <a:pPr eaLnBrk="1" hangingPunct="1">
              <a:buClr>
                <a:srgbClr val="EB5C23"/>
              </a:buClr>
              <a:buFont typeface="+mj-lt"/>
              <a:buAutoNum type="arabicPeriod"/>
              <a:defRPr/>
            </a:pPr>
            <a:endParaRPr lang="en-US" sz="1400" b="1" dirty="0" smtClean="0">
              <a:ea typeface="ヒラギノ角ゴ Pro W3" pitchFamily="-101" charset="-128"/>
            </a:endParaRPr>
          </a:p>
          <a:p>
            <a:pPr marL="914400" lvl="1" indent="-457200" eaLnBrk="1" hangingPunct="1">
              <a:buClr>
                <a:srgbClr val="EB5C23"/>
              </a:buClr>
              <a:buFont typeface="Arial" panose="020B0604020202020204" pitchFamily="34" charset="0"/>
              <a:buChar char="•"/>
              <a:defRPr/>
            </a:pPr>
            <a:r>
              <a:rPr lang="en-US" sz="2800" b="1" dirty="0" smtClean="0">
                <a:ea typeface="ヒラギノ角ゴ Pro W3" pitchFamily="-101" charset="-128"/>
              </a:rPr>
              <a:t>2</a:t>
            </a:r>
            <a:r>
              <a:rPr lang="en-US" sz="2800" dirty="0" smtClean="0">
                <a:ea typeface="ヒラギノ角ゴ Pro W3" pitchFamily="-101" charset="-128"/>
              </a:rPr>
              <a:t> have passed legislation defining carbon rights (Guatemala and Mexico)</a:t>
            </a:r>
          </a:p>
          <a:p>
            <a:pPr marL="914400" lvl="1" indent="-457200" eaLnBrk="1" hangingPunct="1">
              <a:buClr>
                <a:srgbClr val="EB5C23"/>
              </a:buClr>
              <a:buFont typeface="Arial" panose="020B0604020202020204" pitchFamily="34" charset="0"/>
              <a:buChar char="•"/>
              <a:defRPr/>
            </a:pPr>
            <a:r>
              <a:rPr lang="en-US" sz="2800" b="1" dirty="0" smtClean="0">
                <a:ea typeface="ヒラギノ角ゴ Pro W3" pitchFamily="-101" charset="-128"/>
              </a:rPr>
              <a:t>0</a:t>
            </a:r>
            <a:r>
              <a:rPr lang="en-US" sz="2800" dirty="0" smtClean="0">
                <a:ea typeface="ヒラギノ角ゴ Pro W3" pitchFamily="-101" charset="-128"/>
              </a:rPr>
              <a:t> have a national legal framework establishing regulations for carbon trade</a:t>
            </a:r>
          </a:p>
          <a:p>
            <a:pPr marL="914400" lvl="1" indent="-457200" eaLnBrk="1" hangingPunct="1">
              <a:buClr>
                <a:srgbClr val="EB5C23"/>
              </a:buClr>
              <a:buFont typeface="Arial" panose="020B0604020202020204" pitchFamily="34" charset="0"/>
              <a:buChar char="•"/>
              <a:defRPr/>
            </a:pPr>
            <a:r>
              <a:rPr lang="en-US" sz="2800" b="1" dirty="0" smtClean="0">
                <a:ea typeface="ヒラギノ角ゴ Pro W3" pitchFamily="-101" charset="-128"/>
              </a:rPr>
              <a:t>6</a:t>
            </a:r>
            <a:r>
              <a:rPr lang="en-US" sz="2800" dirty="0" smtClean="0">
                <a:ea typeface="ヒラギノ角ゴ Pro W3" pitchFamily="-101" charset="-128"/>
              </a:rPr>
              <a:t> have draft laws – at various stages of development</a:t>
            </a:r>
            <a:endParaRPr lang="en-US" sz="2800" dirty="0">
              <a:ea typeface="ヒラギノ角ゴ Pro W3" pitchFamily="-101" charset="-12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 calcmode="lin" valueType="num">
                                      <p:cBhvr additive="base">
                                        <p:cTn id="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 calcmode="lin" valueType="num">
                                      <p:cBhvr additive="base">
                                        <p:cTn id="13"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3"/>
          </p:nvPr>
        </p:nvSpPr>
        <p:spPr>
          <a:xfrm>
            <a:off x="0" y="336550"/>
            <a:ext cx="1150938" cy="1047750"/>
          </a:xfrm>
        </p:spPr>
        <p:txBody>
          <a:bodyPr/>
          <a:lstStyle/>
          <a:p>
            <a:pPr marL="0" indent="0">
              <a:defRPr/>
            </a:pPr>
            <a:r>
              <a:rPr altLang="en-US" smtClean="0">
                <a:effectLst>
                  <a:outerShdw blurRad="38100" dist="38100" dir="2700000" algn="tl">
                    <a:srgbClr val="C0C0C0"/>
                  </a:outerShdw>
                </a:effectLst>
                <a:ea typeface="ヒラギノ角ゴ Pro W3" pitchFamily="-102" charset="-128"/>
              </a:rPr>
              <a:t>2</a:t>
            </a:r>
          </a:p>
        </p:txBody>
      </p:sp>
      <p:sp>
        <p:nvSpPr>
          <p:cNvPr id="4" name="Title 3"/>
          <p:cNvSpPr>
            <a:spLocks noGrp="1"/>
          </p:cNvSpPr>
          <p:nvPr>
            <p:ph type="title"/>
          </p:nvPr>
        </p:nvSpPr>
        <p:spPr>
          <a:xfrm>
            <a:off x="1389063" y="354013"/>
            <a:ext cx="6502400" cy="852487"/>
          </a:xfrm>
        </p:spPr>
        <p:txBody>
          <a:bodyPr/>
          <a:lstStyle/>
          <a:p>
            <a:pPr>
              <a:defRPr/>
            </a:pPr>
            <a:r>
              <a:rPr altLang="en-US" sz="3200">
                <a:ea typeface="ヒラギノ角ゴ Pro W3" pitchFamily="-102" charset="-128"/>
              </a:rPr>
              <a:t>23 Countries, Across 3 Continents</a:t>
            </a:r>
            <a:endParaRPr sz="3200"/>
          </a:p>
        </p:txBody>
      </p:sp>
      <p:sp>
        <p:nvSpPr>
          <p:cNvPr id="5" name="Content Placeholder 4"/>
          <p:cNvSpPr txBox="1">
            <a:spLocks/>
          </p:cNvSpPr>
          <p:nvPr/>
        </p:nvSpPr>
        <p:spPr>
          <a:xfrm>
            <a:off x="238125" y="1654175"/>
            <a:ext cx="8767763" cy="4697413"/>
          </a:xfrm>
          <a:prstGeom prst="rect">
            <a:avLst/>
          </a:prstGeom>
        </p:spPr>
        <p:txBody>
          <a:bodyPr/>
          <a:lstStyle>
            <a:lvl1pPr marL="342900" indent="-342900" algn="l" rtl="0" eaLnBrk="0" fontAlgn="base" hangingPunct="0">
              <a:lnSpc>
                <a:spcPct val="110000"/>
              </a:lnSpc>
              <a:spcBef>
                <a:spcPct val="20000"/>
              </a:spcBef>
              <a:spcAft>
                <a:spcPct val="0"/>
              </a:spcAft>
              <a:buClr>
                <a:srgbClr val="FF5031"/>
              </a:buClr>
              <a:buFont typeface="Arial" charset="0"/>
              <a:defRPr sz="2200" kern="1200">
                <a:solidFill>
                  <a:srgbClr val="595959"/>
                </a:solidFill>
                <a:latin typeface="Calibri" pitchFamily="34" charset="0"/>
                <a:ea typeface="ヒラギノ角ゴ Pro W3" pitchFamily="-103" charset="-128"/>
                <a:cs typeface="Calibri" pitchFamily="34" charset="0"/>
              </a:defRPr>
            </a:lvl1pPr>
            <a:lvl2pPr marL="457200" indent="-222250" algn="l" rtl="0" eaLnBrk="0" fontAlgn="base" hangingPunct="0">
              <a:lnSpc>
                <a:spcPct val="11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2pPr>
            <a:lvl3pPr marL="6921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3pPr>
            <a:lvl4pPr marL="914400" indent="-2222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4pPr>
            <a:lvl5pPr marL="11493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Clr>
                <a:srgbClr val="EB5C23"/>
              </a:buClr>
              <a:defRPr/>
            </a:pPr>
            <a:r>
              <a:rPr lang="en-US" sz="2800" b="1" dirty="0" smtClean="0">
                <a:ea typeface="ヒラギノ角ゴ Pro W3" pitchFamily="-101" charset="-128"/>
              </a:rPr>
              <a:t>What legal tools are available to assist the carbon trade? Are these tools sufficient to address its complexities?</a:t>
            </a:r>
          </a:p>
          <a:p>
            <a:pPr marL="514350" indent="-514350" eaLnBrk="1" hangingPunct="1">
              <a:buClr>
                <a:srgbClr val="EB5C23"/>
              </a:buClr>
              <a:buFont typeface="+mj-lt"/>
              <a:buAutoNum type="arabicPeriod" startAt="2"/>
              <a:defRPr/>
            </a:pPr>
            <a:endParaRPr lang="en-US" sz="1600" b="1" dirty="0" smtClean="0">
              <a:ea typeface="ヒラギノ角ゴ Pro W3" pitchFamily="-101" charset="-128"/>
            </a:endParaRPr>
          </a:p>
          <a:p>
            <a:pPr marL="971550" lvl="1" indent="-514350" eaLnBrk="1" hangingPunct="1">
              <a:buClr>
                <a:srgbClr val="EB5C23"/>
              </a:buClr>
              <a:buFont typeface="+mj-lt"/>
              <a:buAutoNum type="arabicPeriod"/>
              <a:defRPr/>
            </a:pPr>
            <a:r>
              <a:rPr lang="en-US" sz="2200" dirty="0" smtClean="0">
                <a:ea typeface="ヒラギノ角ゴ Pro W3" pitchFamily="-101" charset="-128"/>
              </a:rPr>
              <a:t>Most countries have some transactional basis of law for the carbon trade – mainly through contract law </a:t>
            </a:r>
          </a:p>
          <a:p>
            <a:pPr marL="971550" lvl="1" indent="-514350" eaLnBrk="1" hangingPunct="1">
              <a:buClr>
                <a:srgbClr val="EB5C23"/>
              </a:buClr>
              <a:buFont typeface="+mj-lt"/>
              <a:buAutoNum type="arabicPeriod"/>
              <a:defRPr/>
            </a:pPr>
            <a:r>
              <a:rPr lang="en-US" sz="2200" dirty="0" smtClean="0">
                <a:ea typeface="ヒラギノ角ゴ Pro W3" pitchFamily="-101" charset="-128"/>
              </a:rPr>
              <a:t>These laws have not yet been harmonized to reflect complexity of the carbon trade</a:t>
            </a:r>
          </a:p>
          <a:p>
            <a:pPr marL="971550" lvl="1" indent="-514350" eaLnBrk="1" hangingPunct="1">
              <a:buClr>
                <a:srgbClr val="EB5C23"/>
              </a:buClr>
              <a:buFont typeface="+mj-lt"/>
              <a:buAutoNum type="arabicPeriod"/>
              <a:defRPr/>
            </a:pPr>
            <a:r>
              <a:rPr lang="en-US" sz="2200" dirty="0" smtClean="0">
                <a:ea typeface="ヒラギノ角ゴ Pro W3" pitchFamily="-101" charset="-128"/>
              </a:rPr>
              <a:t>The necessary safeguards/institutions to arbitrate grievances are not present </a:t>
            </a:r>
          </a:p>
          <a:p>
            <a:pPr marL="971550" lvl="1" indent="-514350" eaLnBrk="1" hangingPunct="1">
              <a:buClr>
                <a:srgbClr val="EB5C23"/>
              </a:buClr>
              <a:buFont typeface="+mj-lt"/>
              <a:buAutoNum type="arabicPeriod"/>
              <a:defRPr/>
            </a:pPr>
            <a:r>
              <a:rPr lang="en-US" sz="2200" dirty="0" smtClean="0">
                <a:ea typeface="ヒラギノ角ゴ Pro W3" pitchFamily="-101" charset="-128"/>
              </a:rPr>
              <a:t>Ambiguity prevails in law on who has the right to trade</a:t>
            </a:r>
          </a:p>
          <a:p>
            <a:pPr marL="971550" lvl="1" indent="-514350" eaLnBrk="1" hangingPunct="1">
              <a:buClr>
                <a:srgbClr val="EB5C23"/>
              </a:buClr>
              <a:buFont typeface="+mj-lt"/>
              <a:buAutoNum type="arabicPeriod"/>
              <a:defRPr/>
            </a:pPr>
            <a:r>
              <a:rPr lang="en-US" sz="2200" dirty="0" smtClean="0">
                <a:ea typeface="ヒラギノ角ゴ Pro W3" pitchFamily="-101" charset="-128"/>
              </a:rPr>
              <a:t>Opaque legal systems </a:t>
            </a:r>
            <a:r>
              <a:rPr lang="en-US" sz="2200" i="1" dirty="0" smtClean="0">
                <a:ea typeface="ヒラギノ角ゴ Pro W3" pitchFamily="-101" charset="-128"/>
              </a:rPr>
              <a:t>do not </a:t>
            </a:r>
            <a:r>
              <a:rPr lang="en-US" sz="2200" dirty="0" smtClean="0">
                <a:ea typeface="ヒラギノ角ゴ Pro W3" pitchFamily="-101" charset="-128"/>
              </a:rPr>
              <a:t>work in favor of IPs and communities</a:t>
            </a:r>
          </a:p>
          <a:p>
            <a:pPr>
              <a:defRPr/>
            </a:pPr>
            <a:endParaRPr lang="en-US" altLang="en-US" dirty="0" smtClean="0">
              <a:ea typeface="ヒラギノ角ゴ Pro W3" pitchFamily="-102" charset="-128"/>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3"/>
          </p:nvPr>
        </p:nvSpPr>
        <p:spPr>
          <a:xfrm>
            <a:off x="0" y="336550"/>
            <a:ext cx="1150938" cy="1047750"/>
          </a:xfrm>
        </p:spPr>
        <p:txBody>
          <a:bodyPr/>
          <a:lstStyle/>
          <a:p>
            <a:pPr marL="0" indent="0">
              <a:defRPr/>
            </a:pPr>
            <a:r>
              <a:rPr altLang="en-US" smtClean="0">
                <a:effectLst>
                  <a:outerShdw blurRad="38100" dist="38100" dir="2700000" algn="tl">
                    <a:srgbClr val="C0C0C0"/>
                  </a:outerShdw>
                </a:effectLst>
                <a:ea typeface="ヒラギノ角ゴ Pro W3" pitchFamily="-102" charset="-128"/>
              </a:rPr>
              <a:t>3</a:t>
            </a:r>
          </a:p>
        </p:txBody>
      </p:sp>
      <p:sp>
        <p:nvSpPr>
          <p:cNvPr id="10" name="Content Placeholder 1"/>
          <p:cNvSpPr txBox="1">
            <a:spLocks/>
          </p:cNvSpPr>
          <p:nvPr/>
        </p:nvSpPr>
        <p:spPr>
          <a:xfrm>
            <a:off x="350838" y="1600200"/>
            <a:ext cx="8429625" cy="4525963"/>
          </a:xfrm>
          <a:prstGeom prst="rect">
            <a:avLst/>
          </a:prstGeom>
        </p:spPr>
        <p:txBody>
          <a:bodyPr/>
          <a:lstStyle>
            <a:lvl1pPr marL="342900" indent="-342900" algn="l" rtl="0" eaLnBrk="0" fontAlgn="base" hangingPunct="0">
              <a:lnSpc>
                <a:spcPct val="110000"/>
              </a:lnSpc>
              <a:spcBef>
                <a:spcPct val="20000"/>
              </a:spcBef>
              <a:spcAft>
                <a:spcPct val="0"/>
              </a:spcAft>
              <a:buClr>
                <a:srgbClr val="FF5031"/>
              </a:buClr>
              <a:buFont typeface="Arial" charset="0"/>
              <a:defRPr sz="2200" kern="1200">
                <a:solidFill>
                  <a:srgbClr val="595959"/>
                </a:solidFill>
                <a:latin typeface="Calibri" pitchFamily="34" charset="0"/>
                <a:ea typeface="ヒラギノ角ゴ Pro W3" pitchFamily="-103" charset="-128"/>
                <a:cs typeface="Calibri" pitchFamily="34" charset="0"/>
              </a:defRPr>
            </a:lvl1pPr>
            <a:lvl2pPr marL="457200" indent="-222250" algn="l" rtl="0" eaLnBrk="0" fontAlgn="base" hangingPunct="0">
              <a:lnSpc>
                <a:spcPct val="11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2pPr>
            <a:lvl3pPr marL="6921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3pPr>
            <a:lvl4pPr marL="914400" indent="-2222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4pPr>
            <a:lvl5pPr marL="1149350" indent="-234950" algn="l" rtl="0" eaLnBrk="0" fontAlgn="base" hangingPunct="0">
              <a:lnSpc>
                <a:spcPct val="90000"/>
              </a:lnSpc>
              <a:spcBef>
                <a:spcPct val="20000"/>
              </a:spcBef>
              <a:spcAft>
                <a:spcPct val="0"/>
              </a:spcAft>
              <a:buClr>
                <a:srgbClr val="FF5031"/>
              </a:buClr>
              <a:buFont typeface="Arial" charset="0"/>
              <a:buChar char="•"/>
              <a:defRPr sz="2000" kern="1200">
                <a:solidFill>
                  <a:srgbClr val="595959"/>
                </a:solidFill>
                <a:latin typeface="Calibri" pitchFamily="34" charset="0"/>
                <a:ea typeface="ヒラギノ角ゴ Pro W3" pitchFamily="-103" charset="-128"/>
                <a:cs typeface="Calibri"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Clr>
                <a:srgbClr val="EB5C23"/>
              </a:buClr>
              <a:defRPr/>
            </a:pPr>
            <a:r>
              <a:rPr lang="en-US" sz="2800" b="1" dirty="0" smtClean="0">
                <a:ea typeface="ヒラギノ角ゴ Pro W3" pitchFamily="-101" charset="-128"/>
              </a:rPr>
              <a:t>Do existing legal instruments to recognize Indigenous Peoples and local communities’ rights provide a sufficient foundation for them to engage in the carbon trade?</a:t>
            </a:r>
          </a:p>
          <a:p>
            <a:pPr marL="971550" lvl="1" indent="-514350" eaLnBrk="1" hangingPunct="1">
              <a:buClr>
                <a:srgbClr val="EB5C23"/>
              </a:buClr>
              <a:buFont typeface="Arial" panose="020B0604020202020204" pitchFamily="34" charset="0"/>
              <a:buChar char="•"/>
              <a:defRPr/>
            </a:pPr>
            <a:r>
              <a:rPr lang="en-US" sz="2800" b="1" dirty="0" smtClean="0">
                <a:ea typeface="ヒラギノ角ゴ Pro W3" pitchFamily="-101" charset="-128"/>
              </a:rPr>
              <a:t>19/60</a:t>
            </a:r>
            <a:r>
              <a:rPr lang="en-US" sz="2800" dirty="0" smtClean="0">
                <a:ea typeface="ヒラギノ角ゴ Pro W3" pitchFamily="-101" charset="-128"/>
              </a:rPr>
              <a:t> confer ownership rights to forest/land</a:t>
            </a:r>
          </a:p>
          <a:p>
            <a:pPr marL="971550" lvl="1" indent="-514350" eaLnBrk="1" hangingPunct="1">
              <a:buClr>
                <a:srgbClr val="EB5C23"/>
              </a:buClr>
              <a:buFont typeface="Arial" panose="020B0604020202020204" pitchFamily="34" charset="0"/>
              <a:buChar char="•"/>
              <a:defRPr/>
            </a:pPr>
            <a:r>
              <a:rPr lang="en-US" sz="2800" b="1" dirty="0" smtClean="0">
                <a:ea typeface="ヒラギノ角ゴ Pro W3" pitchFamily="-101" charset="-128"/>
              </a:rPr>
              <a:t>41/60</a:t>
            </a:r>
            <a:r>
              <a:rPr lang="en-US" sz="2800" dirty="0" smtClean="0">
                <a:ea typeface="ヒラギノ角ゴ Pro W3" pitchFamily="-101" charset="-128"/>
              </a:rPr>
              <a:t> undermine the security of community rights in some way, which could impact viability of REDD+ (exclusion rights, limited duration of tenure)</a:t>
            </a:r>
          </a:p>
          <a:p>
            <a:pPr>
              <a:defRPr/>
            </a:pPr>
            <a:endParaRPr lang="en-US" dirty="0"/>
          </a:p>
        </p:txBody>
      </p:sp>
      <p:sp>
        <p:nvSpPr>
          <p:cNvPr id="11" name="Title 2"/>
          <p:cNvSpPr>
            <a:spLocks noGrp="1"/>
          </p:cNvSpPr>
          <p:nvPr>
            <p:ph type="title"/>
          </p:nvPr>
        </p:nvSpPr>
        <p:spPr>
          <a:xfrm>
            <a:off x="1389063" y="354013"/>
            <a:ext cx="6315075" cy="852487"/>
          </a:xfrm>
        </p:spPr>
        <p:txBody>
          <a:bodyPr/>
          <a:lstStyle/>
          <a:p>
            <a:pPr>
              <a:defRPr/>
            </a:pPr>
            <a:r>
              <a:rPr altLang="en-US" sz="3200">
                <a:ea typeface="ヒラギノ角ゴ Pro W3" pitchFamily="-102" charset="-128"/>
              </a:rPr>
              <a:t>23 Countries, Across 3 Continents</a:t>
            </a:r>
            <a:endParaRPr sz="32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 calcmode="lin" valueType="num">
                                      <p:cBhvr additive="base">
                                        <p:cTn id="7"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p:cNvSpPr txBox="1">
            <a:spLocks/>
          </p:cNvSpPr>
          <p:nvPr/>
        </p:nvSpPr>
        <p:spPr bwMode="auto">
          <a:xfrm>
            <a:off x="550863" y="352425"/>
            <a:ext cx="628650" cy="792163"/>
          </a:xfrm>
          <a:prstGeom prst="rect">
            <a:avLst/>
          </a:prstGeom>
          <a:noFill/>
          <a:ln w="9525">
            <a:noFill/>
            <a:miter lim="800000"/>
            <a:headEnd/>
            <a:tailEnd/>
          </a:ln>
        </p:spPr>
        <p:txBody>
          <a:bodyPr/>
          <a:lstStyle/>
          <a:p>
            <a:pPr>
              <a:defRPr/>
            </a:pPr>
            <a:endParaRPr lang="en-US" sz="4800" b="1" dirty="0">
              <a:solidFill>
                <a:srgbClr val="FFFFFF"/>
              </a:solidFill>
              <a:effectLst>
                <a:outerShdw blurRad="38100" dist="38100" dir="2700000" algn="tl">
                  <a:srgbClr val="000000">
                    <a:alpha val="43137"/>
                  </a:srgbClr>
                </a:outerShdw>
              </a:effectLst>
              <a:latin typeface="+mj-lt"/>
              <a:ea typeface="ヒラギノ角ゴ Pro W3" pitchFamily="-103" charset="-128"/>
              <a:cs typeface="ヒラギノ角ゴ Pro W3" pitchFamily="-103" charset="-128"/>
            </a:endParaRPr>
          </a:p>
        </p:txBody>
      </p:sp>
      <p:sp>
        <p:nvSpPr>
          <p:cNvPr id="2" name="Title 1"/>
          <p:cNvSpPr>
            <a:spLocks noGrp="1"/>
          </p:cNvSpPr>
          <p:nvPr>
            <p:ph type="title"/>
          </p:nvPr>
        </p:nvSpPr>
        <p:spPr>
          <a:xfrm>
            <a:off x="1014413" y="328613"/>
            <a:ext cx="5788025" cy="850900"/>
          </a:xfrm>
        </p:spPr>
        <p:txBody>
          <a:bodyPr/>
          <a:lstStyle/>
          <a:p>
            <a:pPr>
              <a:defRPr/>
            </a:pPr>
            <a:r>
              <a:rPr altLang="en-US" sz="3600">
                <a:ea typeface="ヒラギノ角ゴ Pro W3" pitchFamily="-102" charset="-128"/>
              </a:rPr>
              <a:t>Conclusions</a:t>
            </a:r>
            <a:endParaRPr sz="3600"/>
          </a:p>
        </p:txBody>
      </p:sp>
      <p:sp>
        <p:nvSpPr>
          <p:cNvPr id="3" name="Content Placeholder 2"/>
          <p:cNvSpPr>
            <a:spLocks noGrp="1"/>
          </p:cNvSpPr>
          <p:nvPr>
            <p:ph idx="1"/>
          </p:nvPr>
        </p:nvSpPr>
        <p:spPr>
          <a:xfrm>
            <a:off x="412750" y="1255713"/>
            <a:ext cx="8242300" cy="5454650"/>
          </a:xfrm>
        </p:spPr>
        <p:txBody>
          <a:bodyPr>
            <a:normAutofit fontScale="85000" lnSpcReduction="20000"/>
          </a:bodyPr>
          <a:lstStyle/>
          <a:p>
            <a:pPr marL="342900" indent="-342900">
              <a:buFont typeface="+mj-lt"/>
              <a:buAutoNum type="arabicPeriod"/>
              <a:defRPr/>
            </a:pPr>
            <a:r>
              <a:rPr sz="2400"/>
              <a:t>Confusion reigns within most of the current legal frameworks regarding which actors have the rights to carbon, and the rights to trade carbon.</a:t>
            </a:r>
          </a:p>
          <a:p>
            <a:pPr marL="342900" indent="-342900">
              <a:buFont typeface="+mj-lt"/>
              <a:buAutoNum type="arabicPeriod"/>
              <a:defRPr/>
            </a:pPr>
            <a:endParaRPr sz="2400"/>
          </a:p>
          <a:p>
            <a:pPr marL="342900" indent="-342900">
              <a:buFont typeface="+mj-lt"/>
              <a:buAutoNum type="arabicPeriod"/>
              <a:defRPr/>
            </a:pPr>
            <a:r>
              <a:rPr sz="2400"/>
              <a:t>Regulations for the carbon trade have not been passed in national law in vast majority of countries.</a:t>
            </a:r>
          </a:p>
          <a:p>
            <a:pPr marL="342900" indent="-342900">
              <a:buFont typeface="+mj-lt"/>
              <a:buAutoNum type="arabicPeriod"/>
              <a:defRPr/>
            </a:pPr>
            <a:endParaRPr sz="2400"/>
          </a:p>
          <a:p>
            <a:pPr marL="342900" indent="-342900">
              <a:buFont typeface="+mj-lt"/>
              <a:buAutoNum type="arabicPeriod"/>
              <a:defRPr/>
            </a:pPr>
            <a:r>
              <a:rPr sz="2400"/>
              <a:t>Tenure rights have not yet been sufficiently clarified over land and other tangible resources (e.g. water, forests, minerals) – adding another set of rights to something as abstract as carbon – without preparing the necessary groundwork, risks adding to the confusion and conflict.</a:t>
            </a:r>
          </a:p>
          <a:p>
            <a:pPr marL="342900" indent="-342900">
              <a:buFont typeface="+mj-lt"/>
              <a:buAutoNum type="arabicPeriod"/>
              <a:defRPr/>
            </a:pPr>
            <a:endParaRPr sz="2400"/>
          </a:p>
          <a:p>
            <a:pPr marL="342900" indent="-342900">
              <a:buFont typeface="+mj-lt"/>
              <a:buAutoNum type="arabicPeriod"/>
              <a:defRPr/>
            </a:pPr>
            <a:r>
              <a:rPr sz="2400"/>
              <a:t>Securing land, forest, and carbon rights has clearly not been a priority of international REDD+ initiatives, or of participating governments </a:t>
            </a:r>
          </a:p>
          <a:p>
            <a:pPr marL="342900" indent="-342900">
              <a:buFont typeface="+mj-lt"/>
              <a:buAutoNum type="arabicPeriod"/>
              <a:defRPr/>
            </a:pPr>
            <a:endParaRPr sz="2400"/>
          </a:p>
          <a:p>
            <a:pPr marL="342900" indent="-342900">
              <a:buFont typeface="+mj-lt"/>
              <a:buAutoNum type="arabicPeriod"/>
              <a:defRPr/>
            </a:pPr>
            <a:r>
              <a:rPr sz="2400"/>
              <a:t>"Global Slowdown" </a:t>
            </a:r>
            <a:r>
              <a:rPr sz="2400"/>
              <a:t>in recognition of IP and community rights especially </a:t>
            </a:r>
            <a:r>
              <a:rPr sz="2400"/>
              <a:t>worrisome; reversing </a:t>
            </a:r>
            <a:r>
              <a:rPr sz="2400"/>
              <a:t>trend.  Instigating </a:t>
            </a:r>
            <a:r>
              <a:rPr sz="2400"/>
              <a:t>new efforts to secure land, forest and carbon rights should be a priority of all REDD+ initiatives.  </a:t>
            </a:r>
            <a:endParaRPr altLang="en-US"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7150" y="2921000"/>
            <a:ext cx="5783263" cy="852488"/>
          </a:xfrm>
        </p:spPr>
        <p:txBody>
          <a:bodyPr/>
          <a:lstStyle/>
          <a:p>
            <a:pPr algn="ctr">
              <a:defRPr/>
            </a:pPr>
            <a:r>
              <a:rPr lang="en-US" altLang="en-US" sz="4000" dirty="0" smtClean="0">
                <a:solidFill>
                  <a:schemeClr val="tx1"/>
                </a:solidFill>
              </a:rPr>
              <a:t>Thank you.</a:t>
            </a:r>
            <a:br>
              <a:rPr lang="en-US" altLang="en-US" sz="4000" dirty="0" smtClean="0">
                <a:solidFill>
                  <a:schemeClr val="tx1"/>
                </a:solidFill>
              </a:rPr>
            </a:br>
            <a:r>
              <a:rPr lang="en-US" altLang="en-US" sz="4000" dirty="0">
                <a:solidFill>
                  <a:schemeClr val="tx1"/>
                </a:solidFill>
              </a:rPr>
              <a:t/>
            </a:r>
            <a:br>
              <a:rPr lang="en-US" altLang="en-US" sz="4000" dirty="0">
                <a:solidFill>
                  <a:schemeClr val="tx1"/>
                </a:solidFill>
              </a:rPr>
            </a:br>
            <a:r>
              <a:rPr lang="en-US" altLang="en-US" sz="4000" dirty="0" smtClean="0">
                <a:solidFill>
                  <a:schemeClr val="tx1"/>
                </a:solidFill>
              </a:rPr>
              <a:t/>
            </a:r>
            <a:br>
              <a:rPr lang="en-US" altLang="en-US" sz="4000" dirty="0" smtClean="0">
                <a:solidFill>
                  <a:schemeClr val="tx1"/>
                </a:solidFill>
              </a:rPr>
            </a:br>
            <a:r>
              <a:rPr lang="en-US" altLang="en-US" sz="4000" dirty="0" smtClean="0">
                <a:solidFill>
                  <a:schemeClr val="tx1"/>
                </a:solidFill>
              </a:rPr>
              <a:t>Questions?</a:t>
            </a:r>
            <a:endParaRPr lang="en-US" sz="4000"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Custom 3">
      <a:dk1>
        <a:srgbClr val="000000"/>
      </a:dk1>
      <a:lt1>
        <a:srgbClr val="93B0CD"/>
      </a:lt1>
      <a:dk2>
        <a:srgbClr val="709E51"/>
      </a:dk2>
      <a:lt2>
        <a:srgbClr val="D4E2CB"/>
      </a:lt2>
      <a:accent1>
        <a:srgbClr val="3B8BD8"/>
      </a:accent1>
      <a:accent2>
        <a:srgbClr val="98AD23"/>
      </a:accent2>
      <a:accent3>
        <a:srgbClr val="D22A00"/>
      </a:accent3>
      <a:accent4>
        <a:srgbClr val="FFCC00"/>
      </a:accent4>
      <a:accent5>
        <a:srgbClr val="25843D"/>
      </a:accent5>
      <a:accent6>
        <a:srgbClr val="F67717"/>
      </a:accent6>
      <a:hlink>
        <a:srgbClr val="25BFCD"/>
      </a:hlink>
      <a:folHlink>
        <a:srgbClr val="544BAB"/>
      </a:folHlink>
    </a:clrScheme>
    <a:fontScheme name="Custom 7">
      <a:majorFont>
        <a:latin typeface="Arial Narrow"/>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5201</TotalTime>
  <Words>1457</Words>
  <Application>Microsoft Office PowerPoint</Application>
  <PresentationFormat>On-screen Show (4:3)</PresentationFormat>
  <Paragraphs>120</Paragraphs>
  <Slides>20</Slides>
  <Notes>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7" baseType="lpstr">
      <vt:lpstr>Arial</vt:lpstr>
      <vt:lpstr>ヒラギノ角ゴ Pro W3</vt:lpstr>
      <vt:lpstr>Arial Narrow</vt:lpstr>
      <vt:lpstr>Calibri</vt:lpstr>
      <vt:lpstr>MS PGothic</vt:lpstr>
      <vt:lpstr>Office Theme</vt:lpstr>
      <vt:lpstr>Microsoft Excel Chart</vt:lpstr>
      <vt:lpstr>Status of Forest Carbon  Rights  and Implications for Communities, the Carbon Trade, and REDD+ Investments</vt:lpstr>
      <vt:lpstr>Outline </vt:lpstr>
      <vt:lpstr>Warsaw Agreement</vt:lpstr>
      <vt:lpstr>World Bank Carbon Fund’s Methodological Framework </vt:lpstr>
      <vt:lpstr>Questions of Forest Tenure Recognized as a Major Concern by REDD+ Initiatives</vt:lpstr>
      <vt:lpstr>Growing Recognition of Need to Address the Legal Issues</vt:lpstr>
      <vt:lpstr>Nexus of Carbon &amp; Tenure Rights</vt:lpstr>
      <vt:lpstr>Nexus of Carbon &amp; Tenure Rights</vt:lpstr>
      <vt:lpstr>Some Lessons from New Zealand and Australia</vt:lpstr>
      <vt:lpstr>PowerPoint Presentation</vt:lpstr>
      <vt:lpstr>Progress in Forest Tenure Reform in Low and Middle Income Countries 2002-2013</vt:lpstr>
      <vt:lpstr>But Recent Slowdown in Recognition of Community Rights in LMICs and REDD+ Countries Since 2008</vt:lpstr>
      <vt:lpstr>Fewer and weaker tenure instruments created since 2008</vt:lpstr>
      <vt:lpstr>RRI &amp; Ateneo School’s Carbon Rights Research: 3 Questions</vt:lpstr>
      <vt:lpstr>PowerPoint Presentation</vt:lpstr>
      <vt:lpstr>23 Countries, Across 3 Continents</vt:lpstr>
      <vt:lpstr>23 Countries, Across 3 Continents</vt:lpstr>
      <vt:lpstr>23 Countries, Across 3 Continents</vt:lpstr>
      <vt:lpstr>Conclusions</vt:lpstr>
      <vt:lpstr>Thank you.   Questions?</vt:lpstr>
    </vt:vector>
  </TitlesOfParts>
  <Manager>Donna Lomangino</Manager>
  <Company>Lomangino Studio</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RRI PowerPoint Template</dc:title>
  <dc:creator>Jenna DiPaolo Colley</dc:creator>
  <cp:lastModifiedBy>Linda Mumoki</cp:lastModifiedBy>
  <cp:revision>478</cp:revision>
  <dcterms:created xsi:type="dcterms:W3CDTF">2014-04-14T19:56:40Z</dcterms:created>
  <dcterms:modified xsi:type="dcterms:W3CDTF">2014-07-09T12:43:01Z</dcterms:modified>
</cp:coreProperties>
</file>