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71" r:id="rId2"/>
    <p:sldMasterId id="2147483795" r:id="rId3"/>
    <p:sldMasterId id="2147483783" r:id="rId4"/>
    <p:sldMasterId id="2147483819" r:id="rId5"/>
    <p:sldMasterId id="2147483831" r:id="rId6"/>
    <p:sldMasterId id="2147483807" r:id="rId7"/>
    <p:sldMasterId id="2147483735" r:id="rId8"/>
    <p:sldMasterId id="2147483698" r:id="rId9"/>
    <p:sldMasterId id="2147483660" r:id="rId10"/>
  </p:sldMasterIdLst>
  <p:sldIdLst>
    <p:sldId id="256" r:id="rId11"/>
    <p:sldId id="272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B01C2D-F2FB-467E-B3A4-D32C2786F360}">
          <p14:sldIdLst>
            <p14:sldId id="256"/>
            <p14:sldId id="272"/>
            <p14:sldId id="273"/>
            <p14:sldId id="274"/>
            <p14:sldId id="275"/>
            <p14:sldId id="276"/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37" autoAdjust="0"/>
  </p:normalViewPr>
  <p:slideViewPr>
    <p:cSldViewPr showGuides="1">
      <p:cViewPr varScale="1">
        <p:scale>
          <a:sx n="72" d="100"/>
          <a:sy n="72" d="100"/>
        </p:scale>
        <p:origin x="-46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4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3745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6350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4394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959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0328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0150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8140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7556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26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7243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8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3866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42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12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66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38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99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96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301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12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45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99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21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27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93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77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987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393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110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930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266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9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030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465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999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223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04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63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007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936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466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639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6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402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75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972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4784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95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03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7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56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56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8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3415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830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6449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4413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97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336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388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21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18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7252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0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0071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13850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7583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409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5798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838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0547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863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8353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2484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0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46069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131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8279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5946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3838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0097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5266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0301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5786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4660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2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2542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446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88698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4472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4128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3366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6403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069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939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9646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1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8270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6075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7943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7909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7485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2957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0048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7981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2552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8527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2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7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7F6A-2867-439C-9A4D-2FD0E495E44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08636"/>
            <a:ext cx="1864785" cy="54864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 flipV="1">
            <a:off x="-10885" y="2"/>
            <a:ext cx="9154886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7200" y="1286256"/>
            <a:ext cx="8229600" cy="914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39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B3BA1-FF78-46FC-A915-646825990621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6AD7F-EA93-49C0-9AC0-85E4A969C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2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5656"/>
            <a:ext cx="693724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125353"/>
            <a:ext cx="1645920" cy="484247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 flipV="1">
            <a:off x="0" y="2"/>
            <a:ext cx="6934200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72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304800"/>
            <a:ext cx="6492240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125353"/>
            <a:ext cx="1645920" cy="4842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87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125353"/>
            <a:ext cx="1645920" cy="48424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52" r="1"/>
          <a:stretch/>
        </p:blipFill>
        <p:spPr>
          <a:xfrm>
            <a:off x="2130714" y="5357885"/>
            <a:ext cx="7013285" cy="24145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714" y="457200"/>
            <a:ext cx="84078" cy="566928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 flipV="1">
            <a:off x="0" y="2"/>
            <a:ext cx="6995160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295655"/>
            <a:ext cx="6995160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02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06" y="457200"/>
            <a:ext cx="1645920" cy="48424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 flipV="1">
            <a:off x="0" y="2"/>
            <a:ext cx="9144000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295654"/>
            <a:ext cx="914399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86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06" y="457200"/>
            <a:ext cx="1645920" cy="48424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56106" y="259079"/>
            <a:ext cx="8230694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72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295656"/>
            <a:ext cx="6492240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125353"/>
            <a:ext cx="1645920" cy="48424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30"/>
          <a:stretch/>
        </p:blipFill>
        <p:spPr>
          <a:xfrm>
            <a:off x="2214792" y="5562600"/>
            <a:ext cx="7157808" cy="24688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714" y="457200"/>
            <a:ext cx="84078" cy="56692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55117"/>
            <a:ext cx="1371600" cy="716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86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92533-F3EB-4779-8E9C-0548A39DD9A7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66375-FC46-4BB0-88E2-5579CDB06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2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36D5-437A-4D6D-BBCA-089DE220AC13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28A34-41F8-483E-9317-9DEB68ADF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4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-redd.org/" TargetMode="Externa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9144000" cy="3200400"/>
          </a:xfrm>
        </p:spPr>
        <p:txBody>
          <a:bodyPr>
            <a:normAutofit lnSpcReduction="1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National Consultation of Indigenous Peoples on REDD+ Readiness </a:t>
            </a:r>
            <a:endParaRPr lang="en-GB" sz="3600" dirty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/>
            </a:r>
            <a:b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</a:b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CBCB Centre,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Dhaka</a:t>
            </a:r>
            <a:endParaRPr 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 pitchFamily="34" charset="0"/>
            </a:endParaRPr>
          </a:p>
          <a:p>
            <a:endParaRPr 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 pitchFamily="34" charset="0"/>
            </a:endParaRPr>
          </a:p>
          <a:p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23 – 24 October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3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162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Component 1: Organize and Consult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Establish management structure to </a:t>
            </a:r>
          </a:p>
          <a:p>
            <a:pPr lvl="1"/>
            <a:r>
              <a:rPr lang="en-US" dirty="0" smtClean="0"/>
              <a:t>Manage REDD+ Readiness process</a:t>
            </a:r>
          </a:p>
          <a:p>
            <a:pPr lvl="1"/>
            <a:r>
              <a:rPr lang="en-US" dirty="0" smtClean="0"/>
              <a:t>Develop National REDD+ strategy</a:t>
            </a:r>
          </a:p>
          <a:p>
            <a:r>
              <a:rPr lang="en-US" dirty="0" smtClean="0"/>
              <a:t>Enhance National REDD+ Steering Committee to include governmental &amp; non-governmental stakeholders</a:t>
            </a:r>
          </a:p>
          <a:p>
            <a:pPr lvl="1"/>
            <a:r>
              <a:rPr lang="en-US" dirty="0" smtClean="0"/>
              <a:t>Supported by 3 Technical Working Groups and REDD+ Cell</a:t>
            </a:r>
          </a:p>
          <a:p>
            <a:r>
              <a:rPr lang="en-US" dirty="0" smtClean="0"/>
              <a:t>Establish REDD+ Stakeholders’ Forum </a:t>
            </a:r>
          </a:p>
          <a:p>
            <a:r>
              <a:rPr lang="en-US" dirty="0" smtClean="0"/>
              <a:t>Develop Consultation &amp; Participation Plan</a:t>
            </a:r>
          </a:p>
          <a:p>
            <a:r>
              <a:rPr lang="en-US" dirty="0" smtClean="0"/>
              <a:t>Develop National Guidelines on Free, Prior &amp; Informed Consent</a:t>
            </a:r>
          </a:p>
          <a:p>
            <a:r>
              <a:rPr lang="en-US" dirty="0" smtClean="0"/>
              <a:t>Develop REDD+ Grievance Mechanism</a:t>
            </a:r>
          </a:p>
          <a:p>
            <a:endParaRPr lang="en-US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44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4562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Component 2: Prepare REDD-plus Strategy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Develop full understanding of legal, policy &amp; institutional framework</a:t>
            </a:r>
          </a:p>
          <a:p>
            <a:r>
              <a:rPr lang="en-US" dirty="0" smtClean="0"/>
              <a:t>Identify &amp; in-depth analysis of priority drivers of deforestation and forest degradation</a:t>
            </a:r>
          </a:p>
          <a:p>
            <a:r>
              <a:rPr lang="en-US" dirty="0" smtClean="0"/>
              <a:t>Identify possible strategies to strengthen framework &amp; address drivers</a:t>
            </a:r>
          </a:p>
          <a:p>
            <a:r>
              <a:rPr lang="en-US" dirty="0" smtClean="0"/>
              <a:t>Identify implementation framework for REDD+</a:t>
            </a:r>
          </a:p>
          <a:p>
            <a:r>
              <a:rPr lang="en-US" dirty="0" smtClean="0"/>
              <a:t>Design &amp; establish Social and Environmental Safeguard Policy Framework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290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Component 3: Develop a National Forest Reference Emission Level and/or a Forest Reference Level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dirty="0" smtClean="0"/>
              <a:t>Collection of data on historical land use trends</a:t>
            </a:r>
          </a:p>
          <a:p>
            <a:r>
              <a:rPr lang="en-US" dirty="0" smtClean="0"/>
              <a:t>Analysis of relevant national circumstances</a:t>
            </a:r>
          </a:p>
          <a:p>
            <a:r>
              <a:rPr lang="en-US" dirty="0" smtClean="0"/>
              <a:t>Development of specific capacities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799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676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Component 4: Systems for National Forest Monitoring &amp; Information on Safeguards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9237"/>
            <a:ext cx="8229600" cy="4525963"/>
          </a:xfrm>
        </p:spPr>
        <p:txBody>
          <a:bodyPr/>
          <a:lstStyle/>
          <a:p>
            <a:r>
              <a:rPr lang="en-US" dirty="0" smtClean="0"/>
              <a:t>Develop a forest &amp; activity monitoring system</a:t>
            </a:r>
          </a:p>
          <a:p>
            <a:pPr lvl="1"/>
            <a:r>
              <a:rPr lang="en-US" dirty="0" smtClean="0"/>
              <a:t>All MRV requirements</a:t>
            </a:r>
          </a:p>
          <a:p>
            <a:pPr lvl="1"/>
            <a:r>
              <a:rPr lang="en-US" dirty="0" smtClean="0"/>
              <a:t>Compliance with safeguards</a:t>
            </a:r>
          </a:p>
          <a:p>
            <a:pPr lvl="1"/>
            <a:r>
              <a:rPr lang="en-US" dirty="0" smtClean="0"/>
              <a:t>Key co-benefits generated by REDD+ strategies</a:t>
            </a:r>
          </a:p>
          <a:p>
            <a:r>
              <a:rPr lang="en-US" dirty="0" smtClean="0"/>
              <a:t>Establish an operational forest monitoring &amp; information system &amp; associated capacity development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33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Autofit/>
          </a:bodyPr>
          <a:lstStyle/>
          <a:p>
            <a:r>
              <a:rPr lang="en-US" sz="2400" dirty="0"/>
              <a:t>From Roadmap to RPP – </a:t>
            </a:r>
            <a:r>
              <a:rPr lang="en-US" sz="2400" dirty="0">
                <a:solidFill>
                  <a:srgbClr val="FF0000"/>
                </a:solidFill>
              </a:rPr>
              <a:t>July till Oct 2013</a:t>
            </a:r>
          </a:p>
          <a:p>
            <a:pPr lvl="1">
              <a:buFontTx/>
              <a:buChar char="-"/>
            </a:pPr>
            <a:r>
              <a:rPr lang="en-US" sz="2400" dirty="0" smtClean="0"/>
              <a:t>Structural </a:t>
            </a:r>
            <a:r>
              <a:rPr lang="en-US" sz="2400" dirty="0"/>
              <a:t>adjustments to meet the RPP requirements and two new components (integrated budget and M&amp;E framework)</a:t>
            </a:r>
          </a:p>
          <a:p>
            <a:pPr lvl="1">
              <a:buFontTx/>
              <a:buChar char="-"/>
            </a:pPr>
            <a:r>
              <a:rPr lang="en-US" sz="2400" dirty="0"/>
              <a:t>Information updates and gap filling</a:t>
            </a:r>
          </a:p>
          <a:p>
            <a:r>
              <a:rPr lang="en-US" sz="2400" dirty="0" smtClean="0"/>
              <a:t>RPP Validation Workshop (Stakeholder </a:t>
            </a:r>
            <a:r>
              <a:rPr lang="en-US" sz="2400" dirty="0"/>
              <a:t>Review/Appraisal Meeting addressing stakeholder review comments, and strategy to address them endorsed by </a:t>
            </a:r>
            <a:r>
              <a:rPr lang="en-US" sz="2400" dirty="0" smtClean="0"/>
              <a:t>stakeholders)– </a:t>
            </a:r>
            <a:r>
              <a:rPr lang="en-US" sz="2400" dirty="0">
                <a:solidFill>
                  <a:srgbClr val="FF0000"/>
                </a:solidFill>
              </a:rPr>
              <a:t>October 2013</a:t>
            </a:r>
          </a:p>
          <a:p>
            <a:r>
              <a:rPr lang="en-US" sz="2400" dirty="0"/>
              <a:t>RPP Submitted to the UN-REDD Secretariat – </a:t>
            </a:r>
            <a:r>
              <a:rPr lang="en-US" sz="2400" dirty="0">
                <a:solidFill>
                  <a:srgbClr val="FF0000"/>
                </a:solidFill>
              </a:rPr>
              <a:t>November 08, 2013</a:t>
            </a:r>
          </a:p>
          <a:p>
            <a:r>
              <a:rPr lang="en-US" sz="2400" dirty="0"/>
              <a:t>UN-REDD Secretariat Review/ Independent Expert Review – </a:t>
            </a:r>
            <a:r>
              <a:rPr lang="en-US" sz="2400" dirty="0">
                <a:solidFill>
                  <a:srgbClr val="FF0000"/>
                </a:solidFill>
              </a:rPr>
              <a:t>November 2013</a:t>
            </a:r>
          </a:p>
          <a:p>
            <a:r>
              <a:rPr lang="en-US" sz="2400" dirty="0"/>
              <a:t>RPP Presented at the Policy Board meeting – </a:t>
            </a:r>
            <a:r>
              <a:rPr lang="en-US" sz="2400" dirty="0">
                <a:solidFill>
                  <a:srgbClr val="FF0000"/>
                </a:solidFill>
              </a:rPr>
              <a:t>December 2013</a:t>
            </a:r>
          </a:p>
          <a:p>
            <a:endParaRPr lang="en-GB" sz="2400" dirty="0"/>
          </a:p>
        </p:txBody>
      </p:sp>
      <p:sp>
        <p:nvSpPr>
          <p:cNvPr id="4" name="Oval 3"/>
          <p:cNvSpPr/>
          <p:nvPr/>
        </p:nvSpPr>
        <p:spPr>
          <a:xfrm>
            <a:off x="533400" y="3352800"/>
            <a:ext cx="7924800" cy="1752600"/>
          </a:xfrm>
          <a:prstGeom prst="ellipse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87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35814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latin typeface="Frutiger Linotype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Helvetica" pitchFamily="34" charset="0"/>
              </a:rPr>
              <a:t>Celina Yong</a:t>
            </a:r>
            <a:endParaRPr lang="en-US" sz="1600" dirty="0" smtClean="0">
              <a:solidFill>
                <a:schemeClr val="tx1"/>
              </a:solidFill>
              <a:latin typeface="Helvetica" pitchFamily="34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Helvetica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Helvetica" pitchFamily="34" charset="0"/>
              </a:rPr>
              <a:t>kin.yii.yong@undp.org</a:t>
            </a:r>
            <a:endParaRPr lang="en-US" sz="1800" dirty="0" smtClean="0">
              <a:solidFill>
                <a:schemeClr val="tx1"/>
              </a:solidFill>
              <a:latin typeface="Helvetica" pitchFamily="34" charset="0"/>
            </a:endParaRPr>
          </a:p>
          <a:p>
            <a:endParaRPr lang="en-US" sz="1800" b="1" dirty="0" smtClean="0">
              <a:solidFill>
                <a:schemeClr val="tx1"/>
              </a:solidFill>
              <a:latin typeface="Helvetica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Helvetica" pitchFamily="34" charset="0"/>
              </a:rPr>
              <a:t>Thank You</a:t>
            </a:r>
          </a:p>
          <a:p>
            <a:r>
              <a:rPr lang="en-US" sz="1600" dirty="0" smtClean="0">
                <a:latin typeface="Helvetica" pitchFamily="34" charset="0"/>
                <a:hlinkClick r:id="rId2"/>
              </a:rPr>
              <a:t/>
            </a:r>
            <a:br>
              <a:rPr lang="en-US" sz="1600" dirty="0" smtClean="0">
                <a:latin typeface="Helvetica" pitchFamily="34" charset="0"/>
                <a:hlinkClick r:id="rId2"/>
              </a:rPr>
            </a:br>
            <a:r>
              <a:rPr lang="en-US" sz="1600" dirty="0" smtClean="0">
                <a:solidFill>
                  <a:schemeClr val="tx1"/>
                </a:solidFill>
                <a:latin typeface="Helvetica" pitchFamily="34" charset="0"/>
              </a:rPr>
              <a:t>Website: </a:t>
            </a:r>
            <a:r>
              <a:rPr lang="en-US" sz="1600" dirty="0" smtClean="0">
                <a:latin typeface="Helvetica" pitchFamily="34" charset="0"/>
                <a:hlinkClick r:id="rId2"/>
              </a:rPr>
              <a:t>http://www.un-redd.org</a:t>
            </a:r>
            <a:endParaRPr lang="en-US" sz="1600" dirty="0">
              <a:solidFill>
                <a:schemeClr val="tx1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36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-REDD PPT-Template_21 March 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8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UN-REDD PPT-Template_21 March 2013</Template>
  <TotalTime>232</TotalTime>
  <Words>297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UN-REDD PPT-Template_21 March 2013</vt:lpstr>
      <vt:lpstr>2_Custom Design</vt:lpstr>
      <vt:lpstr>8_Custom Design</vt:lpstr>
      <vt:lpstr>7_Custom Design</vt:lpstr>
      <vt:lpstr>10_Custom Design</vt:lpstr>
      <vt:lpstr>11_Custom Design</vt:lpstr>
      <vt:lpstr>9_Custom Design</vt:lpstr>
      <vt:lpstr>6_Custom Design</vt:lpstr>
      <vt:lpstr>3_Custom Design</vt:lpstr>
      <vt:lpstr>Custom Design</vt:lpstr>
      <vt:lpstr>PowerPoint Presentation</vt:lpstr>
      <vt:lpstr>Component 1: Organize and Consult</vt:lpstr>
      <vt:lpstr>Component 2: Prepare REDD-plus Strategy</vt:lpstr>
      <vt:lpstr>Component 3: Develop a National Forest Reference Emission Level and/or a Forest Reference Level </vt:lpstr>
      <vt:lpstr>Component 4: Systems for National Forest Monitoring &amp; Information on Safeguards</vt:lpstr>
      <vt:lpstr>Timeline</vt:lpstr>
      <vt:lpstr>PowerPoint Presentation</vt:lpstr>
    </vt:vector>
  </TitlesOfParts>
  <Company>UNDP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Celina Kin Yii Yong</dc:creator>
  <cp:lastModifiedBy>Celina Kin Yii Yong</cp:lastModifiedBy>
  <cp:revision>13</cp:revision>
  <dcterms:created xsi:type="dcterms:W3CDTF">2013-10-22T05:04:48Z</dcterms:created>
  <dcterms:modified xsi:type="dcterms:W3CDTF">2013-10-23T09:35:40Z</dcterms:modified>
</cp:coreProperties>
</file>