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87" r:id="rId7"/>
    <p:sldId id="260" r:id="rId8"/>
    <p:sldId id="261" r:id="rId9"/>
    <p:sldId id="262" r:id="rId10"/>
    <p:sldId id="274" r:id="rId11"/>
    <p:sldId id="263" r:id="rId12"/>
    <p:sldId id="264" r:id="rId13"/>
    <p:sldId id="288" r:id="rId14"/>
    <p:sldId id="266" r:id="rId15"/>
    <p:sldId id="286" r:id="rId16"/>
    <p:sldId id="267" r:id="rId17"/>
    <p:sldId id="268" r:id="rId18"/>
    <p:sldId id="265" r:id="rId19"/>
    <p:sldId id="289" r:id="rId20"/>
    <p:sldId id="290" r:id="rId21"/>
    <p:sldId id="269" r:id="rId22"/>
    <p:sldId id="270" r:id="rId23"/>
    <p:sldId id="271" r:id="rId24"/>
    <p:sldId id="272" r:id="rId25"/>
    <p:sldId id="273" r:id="rId26"/>
    <p:sldId id="291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2AA5-6F93-4FC5-889F-90DF51E74899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3FDB-8A66-4EC7-8C31-161F5B26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ROLE OF FORESTS IN CLIMATE CHANGE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6400800" cy="4572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Presentation made at the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REDD+ ORIENTATION WORKSHOP FOR ZAMBIA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LUSAKA, 27 – 29 JUNE 2011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Emmanuel N </a:t>
            </a:r>
            <a:r>
              <a:rPr lang="en-US" dirty="0" err="1" smtClean="0">
                <a:solidFill>
                  <a:srgbClr val="0070C0"/>
                </a:solidFill>
              </a:rPr>
              <a:t>Chidumayo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Makeni</a:t>
            </a:r>
            <a:r>
              <a:rPr lang="en-US" dirty="0" smtClean="0">
                <a:solidFill>
                  <a:srgbClr val="0070C0"/>
                </a:solidFill>
              </a:rPr>
              <a:t> Savanna Research Project Lusaka, Zambia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Increasing the carbon </a:t>
            </a:r>
            <a:r>
              <a:rPr lang="en-US" sz="4000" b="1" dirty="0" smtClean="0">
                <a:solidFill>
                  <a:srgbClr val="00B050"/>
                </a:solidFill>
              </a:rPr>
              <a:t>stocks </a:t>
            </a:r>
            <a:r>
              <a:rPr lang="en-US" sz="4000" b="1" dirty="0">
                <a:solidFill>
                  <a:srgbClr val="00B050"/>
                </a:solidFill>
              </a:rPr>
              <a:t>in existing forests can be achieved by </a:t>
            </a:r>
            <a:endParaRPr lang="en-US" sz="40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00B0F0"/>
                </a:solidFill>
              </a:rPr>
              <a:t>silvicultural</a:t>
            </a:r>
            <a:r>
              <a:rPr lang="en-US" sz="4000" b="1" dirty="0" smtClean="0">
                <a:solidFill>
                  <a:srgbClr val="00B0F0"/>
                </a:solidFill>
              </a:rPr>
              <a:t> treatments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>
                <a:solidFill>
                  <a:srgbClr val="00B0F0"/>
                </a:solidFill>
              </a:rPr>
              <a:t>protecting secondary forests and other degraded forests </a:t>
            </a:r>
            <a:r>
              <a:rPr lang="en-US" sz="4000" b="1" dirty="0">
                <a:solidFill>
                  <a:srgbClr val="7030A0"/>
                </a:solidFill>
              </a:rPr>
              <a:t>whose biomass and soil carbon densities are below maximum capacity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smtClean="0"/>
              <a:t>THREATS TO FORESTS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400800" cy="1752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DEFORESTATION &amp; FOREST DEGRADATION AND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CLIMATE CHANGE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FOREST COVER LOSS IN ZAMBIA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686" y="1600200"/>
            <a:ext cx="45446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SOME CAUSES OF FOREST COVER LOSS: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citemene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SOME CAUSES OF FOREST COVER LOSS: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citemene</a:t>
            </a:r>
            <a:r>
              <a:rPr lang="en-US" b="1" dirty="0" smtClean="0">
                <a:solidFill>
                  <a:srgbClr val="FF0000"/>
                </a:solidFill>
              </a:rPr>
              <a:t> and fire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751588" cy="37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SOME CAUSES OF FOREST COVER LOSS: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Land clearing for permanent agriculture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0718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SOME CAUSES OF FOREST COVER LOSS: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Charcoal production</a:t>
            </a:r>
            <a:endParaRPr lang="en-US" dirty="0"/>
          </a:p>
        </p:txBody>
      </p:sp>
      <p:pic>
        <p:nvPicPr>
          <p:cNvPr id="4" name="Picture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6471" r="6471"/>
          <a:stretch>
            <a:fillRect/>
          </a:stretch>
        </p:blipFill>
        <p:spPr>
          <a:xfrm>
            <a:off x="1676400" y="2057400"/>
            <a:ext cx="5828741" cy="437142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SOME CAUSES OF FOREST COVER LOSS: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Infrastructure development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FORESTS IN ZAMBIA REGENERATE EASILY FOLLOWING WOOD HARVESTING AND CLEARING </a:t>
            </a:r>
            <a:r>
              <a:rPr lang="en-US" dirty="0" smtClean="0">
                <a:solidFill>
                  <a:srgbClr val="00B0F0"/>
                </a:solidFill>
              </a:rPr>
              <a:t>FOR CULTIVATION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Regeneration occurs through </a:t>
            </a:r>
            <a:r>
              <a:rPr lang="en-US" dirty="0" smtClean="0">
                <a:solidFill>
                  <a:srgbClr val="00B050"/>
                </a:solidFill>
              </a:rPr>
              <a:t>natural seedlings/saplings and </a:t>
            </a:r>
            <a:r>
              <a:rPr lang="en-US" dirty="0" err="1" smtClean="0">
                <a:solidFill>
                  <a:srgbClr val="00B050"/>
                </a:solidFill>
              </a:rPr>
              <a:t>resprouts</a:t>
            </a:r>
            <a:r>
              <a:rPr lang="en-US" dirty="0" smtClean="0">
                <a:solidFill>
                  <a:srgbClr val="00B050"/>
                </a:solidFill>
              </a:rPr>
              <a:t> from </a:t>
            </a:r>
            <a:r>
              <a:rPr lang="en-US" dirty="0" smtClean="0">
                <a:solidFill>
                  <a:srgbClr val="00B050"/>
                </a:solidFill>
              </a:rPr>
              <a:t>trunks, stumps </a:t>
            </a:r>
            <a:r>
              <a:rPr lang="en-US" dirty="0" smtClean="0">
                <a:solidFill>
                  <a:srgbClr val="00B050"/>
                </a:solidFill>
              </a:rPr>
              <a:t>&amp; roots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CANOPY RECOVERY AFTER LOPPING FOR CITEMENE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1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CLIMATE AFFECTS FORESTS AND FORESTS AFFECT CLIMATE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1566863"/>
            <a:ext cx="44450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FOREST REGENERATION AFTER CITEMENE CULTIVATION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44957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FOREST REGENERATION </a:t>
            </a:r>
            <a:r>
              <a:rPr lang="en-US" dirty="0" smtClean="0">
                <a:solidFill>
                  <a:srgbClr val="00B050"/>
                </a:solidFill>
              </a:rPr>
              <a:t>FROM </a:t>
            </a:r>
            <a:r>
              <a:rPr lang="en-US" dirty="0" smtClean="0">
                <a:solidFill>
                  <a:srgbClr val="00B050"/>
                </a:solidFill>
              </a:rPr>
              <a:t>STUMP RESPROUTS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857" y="1948895"/>
            <a:ext cx="7314286" cy="3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CARBON ACCUMULATION IN FOREST REGROWTH DEPENDS ON MANAGEMENT LEVEL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4895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CARBON ACCUMULATION IN REGROWTH OF 20 YEARS OLD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19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5257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UNDER GOOD MANAGEMENT </a:t>
            </a:r>
            <a:r>
              <a:rPr lang="en-US" dirty="0" smtClean="0">
                <a:solidFill>
                  <a:srgbClr val="00B0F0"/>
                </a:solidFill>
              </a:rPr>
              <a:t>REGENERATING FOREST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CAN </a:t>
            </a:r>
            <a:r>
              <a:rPr lang="en-US" dirty="0" smtClean="0">
                <a:solidFill>
                  <a:srgbClr val="00B0F0"/>
                </a:solidFill>
              </a:rPr>
              <a:t>CAPTURE </a:t>
            </a:r>
            <a:r>
              <a:rPr lang="en-US" dirty="0" smtClean="0">
                <a:solidFill>
                  <a:srgbClr val="00B0F0"/>
                </a:solidFill>
              </a:rPr>
              <a:t>AND STORE MORE CARBON FROM THE ATMOSPHERE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THAN MATURE FOREST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620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CLIMATE CHANGE THREATS</a:t>
            </a:r>
          </a:p>
          <a:p>
            <a:endParaRPr lang="en-US" sz="3200" b="1" dirty="0"/>
          </a:p>
          <a:p>
            <a:r>
              <a:rPr lang="en-US" sz="3600" b="1" dirty="0" smtClean="0">
                <a:solidFill>
                  <a:srgbClr val="7030A0"/>
                </a:solidFill>
              </a:rPr>
              <a:t>Forest </a:t>
            </a:r>
            <a:r>
              <a:rPr lang="en-US" sz="3600" b="1" dirty="0">
                <a:solidFill>
                  <a:srgbClr val="7030A0"/>
                </a:solidFill>
              </a:rPr>
              <a:t>vulnerability to climate change refers to the degree to which the </a:t>
            </a:r>
            <a:r>
              <a:rPr lang="en-US" sz="3600" b="1" dirty="0" smtClean="0">
                <a:solidFill>
                  <a:srgbClr val="7030A0"/>
                </a:solidFill>
              </a:rPr>
              <a:t>forest </a:t>
            </a:r>
            <a:r>
              <a:rPr lang="en-US" sz="3600" b="1" dirty="0">
                <a:solidFill>
                  <a:srgbClr val="7030A0"/>
                </a:solidFill>
              </a:rPr>
              <a:t>system </a:t>
            </a:r>
            <a:r>
              <a:rPr lang="en-US" sz="3600" b="1" dirty="0" smtClean="0">
                <a:solidFill>
                  <a:srgbClr val="7030A0"/>
                </a:solidFill>
              </a:rPr>
              <a:t>and its constituent species are </a:t>
            </a:r>
            <a:r>
              <a:rPr lang="en-US" sz="3600" b="1" dirty="0">
                <a:solidFill>
                  <a:srgbClr val="7030A0"/>
                </a:solidFill>
              </a:rPr>
              <a:t>susceptible to or unable to cope with adverse effects of climate change, its variability and extreme events.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CLIMATE AND CLIMATE CHANGE AFFECT TREE AND FOREST PHENOLOGY AND HEALTH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72390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Fruit &amp; seed production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Seed germination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Seedling survival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Tree growth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Grass production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Bush fire intensity &amp; therefore tree survival and carbon stocks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Forest diseases &amp; pests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3905250"/>
          </a:xfrm>
        </p:spPr>
        <p:txBody>
          <a:bodyPr>
            <a:noAutofit/>
          </a:bodyPr>
          <a:lstStyle/>
          <a:p>
            <a:r>
              <a:rPr lang="en-US" sz="5400" dirty="0"/>
              <a:t>Currently little is known about the potential of forests in Zambia to adapt to climate change</a:t>
            </a:r>
            <a:br>
              <a:rPr lang="en-US" sz="5400" dirty="0"/>
            </a:br>
            <a:endParaRPr lang="en-US" sz="5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SITES WHERE CLIMATE-TREE PHENOLOGY AND GROWTH HAVE BEEN STUDIED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7434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350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RESPONSES OF TREES TO CLIMATE FACTORS: </a:t>
            </a:r>
            <a:r>
              <a:rPr lang="en-US" i="1" dirty="0" err="1" smtClean="0"/>
              <a:t>Brachystegia</a:t>
            </a:r>
            <a:r>
              <a:rPr lang="en-US" i="1" dirty="0" smtClean="0"/>
              <a:t> species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F0"/>
                </a:solidFill>
              </a:rPr>
              <a:t>muputu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kampela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manga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mpazhi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muputi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mutuya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mupuchi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mputi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musewe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lum bright="19000" contrast="15000"/>
          </a:blip>
          <a:srcRect/>
          <a:stretch>
            <a:fillRect/>
          </a:stretch>
        </p:blipFill>
        <p:spPr bwMode="auto">
          <a:xfrm>
            <a:off x="3276600" y="3276600"/>
            <a:ext cx="2742857" cy="2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434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Forest </a:t>
            </a:r>
            <a:r>
              <a:rPr lang="en-US" dirty="0"/>
              <a:t>trees through photosynthesis </a:t>
            </a:r>
            <a:r>
              <a:rPr lang="en-US" dirty="0" smtClean="0"/>
              <a:t>therefore </a:t>
            </a:r>
            <a:r>
              <a:rPr lang="en-US" dirty="0" smtClean="0"/>
              <a:t>capture </a:t>
            </a:r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 to produce carbon compounds that constitute much of the woody biomass.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Climate factors affecting growth of </a:t>
            </a:r>
            <a:r>
              <a:rPr lang="en-US" i="1" dirty="0" err="1"/>
              <a:t>Brachystegia</a:t>
            </a:r>
            <a:r>
              <a:rPr lang="en-US" i="1" dirty="0"/>
              <a:t> </a:t>
            </a:r>
            <a:r>
              <a:rPr lang="en-US" i="1" dirty="0" err="1"/>
              <a:t>spiciformis</a:t>
            </a:r>
            <a:r>
              <a:rPr lang="en-US" i="1" dirty="0"/>
              <a:t> </a:t>
            </a:r>
            <a:r>
              <a:rPr lang="en-US" dirty="0"/>
              <a:t>in Zambia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0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Location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Climate factor(s)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Choma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Rainfall and temperature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Livingstone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Rainfall and temperature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Mongu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Rainfall and temperature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Mumbwa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Temperature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Chakwenga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Mpika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Rainfall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Fruiting response to maximum temperature in </a:t>
            </a:r>
            <a:r>
              <a:rPr lang="en-US" sz="3600" i="1" dirty="0" err="1" smtClean="0"/>
              <a:t>Julbernardia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globiflora</a:t>
            </a:r>
            <a:r>
              <a:rPr lang="en-US" sz="3600" i="1" dirty="0" smtClean="0"/>
              <a:t> </a:t>
            </a:r>
            <a:r>
              <a:rPr lang="en-US" sz="3600" dirty="0" smtClean="0"/>
              <a:t>(</a:t>
            </a:r>
            <a:r>
              <a:rPr lang="en-US" sz="3600" dirty="0" err="1" smtClean="0">
                <a:solidFill>
                  <a:srgbClr val="00B0F0"/>
                </a:solidFill>
              </a:rPr>
              <a:t>mpasa</a:t>
            </a:r>
            <a:r>
              <a:rPr lang="en-US" sz="3600" dirty="0" smtClean="0">
                <a:solidFill>
                  <a:srgbClr val="00B0F0"/>
                </a:solidFill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</a:rPr>
              <a:t>katondomumba</a:t>
            </a:r>
            <a:r>
              <a:rPr lang="en-US" sz="3600" dirty="0" smtClean="0">
                <a:solidFill>
                  <a:srgbClr val="00B0F0"/>
                </a:solidFill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</a:rPr>
              <a:t>mwanza</a:t>
            </a:r>
            <a:r>
              <a:rPr lang="en-US" sz="3600" dirty="0" smtClean="0">
                <a:solidFill>
                  <a:srgbClr val="00B0F0"/>
                </a:solidFill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</a:rPr>
              <a:t>kabunga</a:t>
            </a:r>
            <a:r>
              <a:rPr lang="en-US" sz="3600" dirty="0" smtClean="0">
                <a:solidFill>
                  <a:srgbClr val="00B0F0"/>
                </a:solidFill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</a:rPr>
              <a:t>kamponi</a:t>
            </a:r>
            <a:r>
              <a:rPr lang="en-US" sz="3600" dirty="0" smtClean="0">
                <a:solidFill>
                  <a:srgbClr val="00B0F0"/>
                </a:solidFill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</a:rPr>
              <a:t>mumba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sandwe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24200"/>
            <a:ext cx="4038600" cy="27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3572374" cy="24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Fruiting response to minimum temperature in </a:t>
            </a:r>
            <a:r>
              <a:rPr lang="en-US" i="1" dirty="0" err="1" smtClean="0"/>
              <a:t>Strychnos</a:t>
            </a:r>
            <a:r>
              <a:rPr lang="en-US" i="1" dirty="0" smtClean="0"/>
              <a:t> </a:t>
            </a:r>
            <a:r>
              <a:rPr lang="en-US" i="1" dirty="0" err="1" smtClean="0"/>
              <a:t>pungens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muzimbili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4038600" cy="27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Climate responses of different growth stages in </a:t>
            </a:r>
            <a:r>
              <a:rPr lang="en-US" sz="4000" i="1" dirty="0" err="1" smtClean="0"/>
              <a:t>Piliostigma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thonnigii</a:t>
            </a:r>
            <a:r>
              <a:rPr lang="en-US" sz="4000" i="1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>
                <a:solidFill>
                  <a:srgbClr val="00B0F0"/>
                </a:solidFill>
              </a:rPr>
              <a:t>musekese</a:t>
            </a:r>
            <a:r>
              <a:rPr lang="en-US" sz="4000" dirty="0" smtClean="0">
                <a:solidFill>
                  <a:srgbClr val="00B0F0"/>
                </a:solidFill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</a:rPr>
              <a:t>mufumbe</a:t>
            </a:r>
            <a:r>
              <a:rPr lang="en-US" sz="4000" dirty="0" smtClean="0">
                <a:solidFill>
                  <a:srgbClr val="00B0F0"/>
                </a:solidFill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</a:rPr>
              <a:t>kifumbe</a:t>
            </a:r>
            <a:r>
              <a:rPr lang="en-US" sz="4000" dirty="0" smtClean="0">
                <a:solidFill>
                  <a:srgbClr val="00B0F0"/>
                </a:solidFill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</a:rPr>
              <a:t>mubaba</a:t>
            </a:r>
            <a:r>
              <a:rPr lang="en-US" sz="4000" dirty="0" smtClean="0">
                <a:solidFill>
                  <a:srgbClr val="00B0F0"/>
                </a:solidFill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</a:rPr>
              <a:t>kanungi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8200" y="1905000"/>
          <a:ext cx="4041774" cy="452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258"/>
                <a:gridCol w="1347258"/>
                <a:gridCol w="1347258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Life history phase</a:t>
                      </a: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Demographic/growth parameter</a:t>
                      </a:r>
                      <a:r>
                        <a:rPr lang="en-US" sz="1600" b="1" kern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Significant climate factor(s)</a:t>
                      </a:r>
                      <a:r>
                        <a:rPr lang="en-US" sz="1600" b="1" kern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Seed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Germination rate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Maximum temperature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Seedling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Mortality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Minimum temperature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Sapling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Radial growth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Maximum temperature  and rainfall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(i)of seedling origin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Radial growth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Minimum temperature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(ii)of coppice origin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Radial growth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Minimum temperature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</a:tr>
            </a:tbl>
          </a:graphicData>
        </a:graphic>
      </p:graphicFrame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09600" y="-567455"/>
            <a:ext cx="8153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Climate models suggest that climate change will cause shifts in the distribution of forest communities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But it is also possible that different species respond differently to climate factors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Therefore species may respond differentially to climate change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 and projected changes in distribution of baobab (</a:t>
            </a:r>
            <a:r>
              <a:rPr lang="en-US" dirty="0" err="1" smtClean="0">
                <a:solidFill>
                  <a:srgbClr val="00B0F0"/>
                </a:solidFill>
              </a:rPr>
              <a:t>mubuyu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muyu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mlambe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mkulukumba</a:t>
            </a:r>
            <a:r>
              <a:rPr lang="en-US" dirty="0" smtClean="0">
                <a:solidFill>
                  <a:srgbClr val="FF0000"/>
                </a:solidFill>
              </a:rPr>
              <a:t>) due to warming and land use change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4038600" cy="33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4038600" cy="309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2939256"/>
            <a:ext cx="66865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CHANGE IN ZAMBIA: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CHANGES IN RAINFALL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658144"/>
            <a:ext cx="47434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CHANGE IN ZAMBIA: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CHANGES IN TEMPERATURE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629569"/>
            <a:ext cx="54483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WARMING BY DISTRICT: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1970 TO 2000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958" y="1600200"/>
            <a:ext cx="50460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HADMC MODELS PREDICTION FOR 2020:</a:t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TEMPERATURE ANOMALIES OVER 1960-90 MEAN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819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HADMC MODELS PREDICTION FOR 2050:</a:t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TEMPERATURE ANOMALIES OVER 1960-90 MEAN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41052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WOOD BIOMASS IN OLD-GROWTH FORESTS IN ZAMBIA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980" y="1600200"/>
            <a:ext cx="47000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565</Words>
  <Application>Microsoft Office PowerPoint</Application>
  <PresentationFormat>On-screen Show (4:3)</PresentationFormat>
  <Paragraphs>95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ROLE OF FORESTS IN CLIMATE CHANGE</vt:lpstr>
      <vt:lpstr>Slide 2</vt:lpstr>
      <vt:lpstr>Forest trees through photosynthesis therefore capture carbon dioxide (CO2) to produce carbon compounds that constitute much of the woody biomass. </vt:lpstr>
      <vt:lpstr>CLIMATE CHANGE IN ZAMBIA: CHANGES IN RAINFALL</vt:lpstr>
      <vt:lpstr>CLIMATE CHANGE IN ZAMBIA: CHANGES IN TEMPERATURE</vt:lpstr>
      <vt:lpstr>WARMING BY DISTRICT:  1970 TO 2000</vt:lpstr>
      <vt:lpstr>HADMC MODELS PREDICTION FOR 2020: TEMPERATURE ANOMALIES OVER 1960-90 MEAN</vt:lpstr>
      <vt:lpstr>HADMC MODELS PREDICTION FOR 2050: TEMPERATURE ANOMALIES OVER 1960-90 MEAN</vt:lpstr>
      <vt:lpstr>WOOD BIOMASS IN OLD-GROWTH FORESTS IN ZAMBIA </vt:lpstr>
      <vt:lpstr>Slide 10</vt:lpstr>
      <vt:lpstr>THREATS TO FORESTS</vt:lpstr>
      <vt:lpstr>FOREST COVER LOSS IN ZAMBIA</vt:lpstr>
      <vt:lpstr>SOME CAUSES OF FOREST COVER LOSS: citemene</vt:lpstr>
      <vt:lpstr>SOME CAUSES OF FOREST COVER LOSS: citemene and fire</vt:lpstr>
      <vt:lpstr>SOME CAUSES OF FOREST COVER LOSS: Land clearing for permanent agriculture</vt:lpstr>
      <vt:lpstr>SOME CAUSES OF FOREST COVER LOSS: Charcoal production</vt:lpstr>
      <vt:lpstr>SOME CAUSES OF FOREST COVER LOSS:  Infrastructure development</vt:lpstr>
      <vt:lpstr>OPPORTUNITIES</vt:lpstr>
      <vt:lpstr>CANOPY RECOVERY AFTER LOPPING FOR CITEMENE</vt:lpstr>
      <vt:lpstr>FOREST REGENERATION AFTER CITEMENE CULTIVATION</vt:lpstr>
      <vt:lpstr>FOREST REGENERATION FROM STUMP RESPROUTS</vt:lpstr>
      <vt:lpstr>CARBON ACCUMULATION IN FOREST REGROWTH DEPENDS ON MANAGEMENT LEVEL</vt:lpstr>
      <vt:lpstr>CARBON ACCUMULATION IN REGROWTH OF 20 YEARS OLD</vt:lpstr>
      <vt:lpstr>UNDER GOOD MANAGEMENT REGENERATING FOREST CAN CAPTURE AND STORE MORE CARBON FROM THE ATMOSPHERE  THAN MATURE FOREST</vt:lpstr>
      <vt:lpstr>Slide 25</vt:lpstr>
      <vt:lpstr>CLIMATE AND CLIMATE CHANGE AFFECT TREE AND FOREST PHENOLOGY AND HEALTH</vt:lpstr>
      <vt:lpstr>Currently little is known about the potential of forests in Zambia to adapt to climate change </vt:lpstr>
      <vt:lpstr>SITES WHERE CLIMATE-TREE PHENOLOGY AND GROWTH HAVE BEEN STUDIED</vt:lpstr>
      <vt:lpstr>RESPONSES OF TREES TO CLIMATE FACTORS: Brachystegia species (muputu, kampela, manga, mpazhi, muputi, mutuya, mupuchi mputi musewe) </vt:lpstr>
      <vt:lpstr>Climate factors affecting growth of Brachystegia spiciformis in Zambia </vt:lpstr>
      <vt:lpstr>Fruiting response to maximum temperature in Julbernardia globiflora (mpasa, katondomumba, mwanza, kabunga, kamponi, mumba sandwe)</vt:lpstr>
      <vt:lpstr>Fruiting response to minimum temperature in Strychnos pungens (muzimbili)</vt:lpstr>
      <vt:lpstr>Climate responses of different growth stages in Piliostigma thonnigii (musekese, mufumbe, kifumbe, mubaba, kanungi)</vt:lpstr>
      <vt:lpstr>Slide 34</vt:lpstr>
      <vt:lpstr>Current and projected changes in distribution of baobab (mubuyu, muyu, mlambe, mkulukumba) due to warming and land use change</vt:lpstr>
      <vt:lpstr>THANK YOU FOR LISTENING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FORESTS IN CLIMATE CHANGE</dc:title>
  <dc:creator>Administratr</dc:creator>
  <cp:lastModifiedBy>Administratr</cp:lastModifiedBy>
  <cp:revision>51</cp:revision>
  <dcterms:created xsi:type="dcterms:W3CDTF">2011-06-24T08:35:28Z</dcterms:created>
  <dcterms:modified xsi:type="dcterms:W3CDTF">2011-06-26T12:10:36Z</dcterms:modified>
</cp:coreProperties>
</file>