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4" r:id="rId4"/>
    <p:sldId id="261" r:id="rId5"/>
    <p:sldId id="260" r:id="rId6"/>
    <p:sldId id="262" r:id="rId7"/>
    <p:sldId id="263" r:id="rId8"/>
    <p:sldId id="293" r:id="rId9"/>
    <p:sldId id="282" r:id="rId10"/>
    <p:sldId id="288" r:id="rId11"/>
    <p:sldId id="270" r:id="rId12"/>
    <p:sldId id="264" r:id="rId13"/>
    <p:sldId id="265" r:id="rId14"/>
    <p:sldId id="266" r:id="rId15"/>
    <p:sldId id="267" r:id="rId16"/>
    <p:sldId id="291" r:id="rId17"/>
    <p:sldId id="259" r:id="rId18"/>
    <p:sldId id="268" r:id="rId19"/>
    <p:sldId id="292" r:id="rId20"/>
    <p:sldId id="273" r:id="rId21"/>
    <p:sldId id="272" r:id="rId22"/>
    <p:sldId id="276" r:id="rId23"/>
    <p:sldId id="278" r:id="rId24"/>
    <p:sldId id="279" r:id="rId25"/>
    <p:sldId id="283" r:id="rId26"/>
    <p:sldId id="281" r:id="rId27"/>
    <p:sldId id="280" r:id="rId28"/>
    <p:sldId id="287" r:id="rId29"/>
    <p:sldId id="284" r:id="rId30"/>
    <p:sldId id="290" r:id="rId31"/>
    <p:sldId id="286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6FAAF-BEF2-4B12-AF00-D9EEC8133D1B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9916-CFA1-434E-997E-0B11F5DABE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9916-CFA1-434E-997E-0B11F5DABE9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48B3-5219-4B7B-A3EE-B5CDFF9E326D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737-49CE-4454-905B-1E4FC644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48B3-5219-4B7B-A3EE-B5CDFF9E326D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737-49CE-4454-905B-1E4FC644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48B3-5219-4B7B-A3EE-B5CDFF9E326D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737-49CE-4454-905B-1E4FC644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48B3-5219-4B7B-A3EE-B5CDFF9E326D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737-49CE-4454-905B-1E4FC644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48B3-5219-4B7B-A3EE-B5CDFF9E326D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737-49CE-4454-905B-1E4FC644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48B3-5219-4B7B-A3EE-B5CDFF9E326D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737-49CE-4454-905B-1E4FC644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48B3-5219-4B7B-A3EE-B5CDFF9E326D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737-49CE-4454-905B-1E4FC644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48B3-5219-4B7B-A3EE-B5CDFF9E326D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737-49CE-4454-905B-1E4FC644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48B3-5219-4B7B-A3EE-B5CDFF9E326D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737-49CE-4454-905B-1E4FC644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48B3-5219-4B7B-A3EE-B5CDFF9E326D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737-49CE-4454-905B-1E4FC644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48B3-5219-4B7B-A3EE-B5CDFF9E326D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737-49CE-4454-905B-1E4FC644C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548B3-5219-4B7B-A3EE-B5CDFF9E326D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82737-49CE-4454-905B-1E4FC644C1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REDD+ IN ZAMBIA : OPTIONS AND CHALLENGES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048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HOW TO ENSURE THAT BENEFITS GO TO THE LOCAL PEOPLE AND FOREST OWNERS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FOREST CONSERVATION CHALLENGES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352799"/>
          </a:xfrm>
        </p:spPr>
        <p:txBody>
          <a:bodyPr>
            <a:normAutofit/>
          </a:bodyPr>
          <a:lstStyle/>
          <a:p>
            <a:r>
              <a:rPr lang="en-US" dirty="0" smtClean="0"/>
              <a:t>47% of National Forests have been encroached by human settlements and agricultural </a:t>
            </a:r>
            <a:r>
              <a:rPr lang="en-US" dirty="0" smtClean="0"/>
              <a:t>activities as of end of 1990s.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820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59 Botanical Reserves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15% have been significantly disturbed by man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772400" cy="1915711"/>
          </a:xfrm>
        </p:spPr>
        <p:txBody>
          <a:bodyPr>
            <a:normAutofit/>
          </a:bodyPr>
          <a:lstStyle/>
          <a:p>
            <a:endParaRPr lang="en-US" sz="4000" b="1" dirty="0" smtClean="0"/>
          </a:p>
          <a:p>
            <a:r>
              <a:rPr lang="en-US" sz="4000" b="1" dirty="0" smtClean="0">
                <a:solidFill>
                  <a:srgbClr val="7030A0"/>
                </a:solidFill>
              </a:rPr>
              <a:t>24% have been encroachment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153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FOREST MANAGEMENT </a:t>
            </a:r>
            <a:r>
              <a:rPr lang="en-US" sz="4000" b="1" dirty="0" smtClean="0"/>
              <a:t>IN ZAMBIA STARTED </a:t>
            </a:r>
            <a:r>
              <a:rPr lang="en-US" sz="4000" b="1" dirty="0" smtClean="0"/>
              <a:t>TO DECLINE IN THE LATE 1970S FOR A NUMBER OF REASONS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79248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General </a:t>
            </a:r>
            <a:r>
              <a:rPr lang="en-US" sz="4000" b="1" dirty="0"/>
              <a:t>decline in the national economy </a:t>
            </a:r>
            <a:r>
              <a:rPr lang="en-US" sz="4000" b="1" dirty="0" smtClean="0"/>
              <a:t>:</a:t>
            </a:r>
          </a:p>
          <a:p>
            <a:endParaRPr lang="en-US" sz="4000" b="1" dirty="0" smtClean="0"/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Decline </a:t>
            </a:r>
            <a:r>
              <a:rPr lang="en-US" sz="4000" b="1" dirty="0" smtClean="0"/>
              <a:t>in budgetary </a:t>
            </a:r>
            <a:r>
              <a:rPr lang="en-US" sz="4000" b="1" dirty="0"/>
              <a:t>allocations to the forest </a:t>
            </a:r>
            <a:r>
              <a:rPr lang="en-US" sz="4000" b="1" dirty="0" smtClean="0"/>
              <a:t>sector.</a:t>
            </a:r>
          </a:p>
          <a:p>
            <a:endParaRPr lang="en-US" sz="4000" b="1" dirty="0" smtClean="0"/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SAP reduction in staff establishment in Forest Department</a:t>
            </a:r>
            <a:endParaRPr lang="en-US" sz="4000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HOW TO RAISE THE PROFILE OF THE FOREST SECTOR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</a:rPr>
              <a:t>INCREASE INVESTMENT IN THE SECTOR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Forest management </a:t>
            </a:r>
            <a:r>
              <a:rPr lang="en-US" dirty="0" smtClean="0"/>
              <a:t> in natural forests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3439711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Selective cutting for timber and poles and clear cutting for </a:t>
            </a:r>
            <a:r>
              <a:rPr lang="en-US" dirty="0" err="1" smtClean="0">
                <a:solidFill>
                  <a:srgbClr val="00B050"/>
                </a:solidFill>
              </a:rPr>
              <a:t>woodfuel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Protection from damaging fires in the late dry season by conducting early dry season </a:t>
            </a:r>
            <a:r>
              <a:rPr lang="en-US" dirty="0" smtClean="0">
                <a:solidFill>
                  <a:srgbClr val="FF0000"/>
                </a:solidFill>
              </a:rPr>
              <a:t>burning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7481776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Urban population explained 36%  (P &lt; 0.001) of the variation in decadal change in forest clearing </a:t>
            </a:r>
            <a:r>
              <a:rPr lang="en-US" sz="2400" dirty="0" smtClean="0">
                <a:solidFill>
                  <a:srgbClr val="7030A0"/>
                </a:solidFill>
              </a:rPr>
              <a:t>Distance to town explained 60% of the variation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Additive effects of the two factors explained 67% (P &lt; 0.001) of the variation in forest clearing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19400" y="304800"/>
            <a:ext cx="51117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MONITORING DEFORESTATION IS A CHANGE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FOREST CONSERVATION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SUATAINABLE FOREST MANAGEMENT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ENHANCEMENT OF CARBON STOCKS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PARTERNERSHIPS WITH OTHER PROGRAMMES: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CDM PROJECTS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CONSERVATION FARMING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ADAPTATION PROJECTS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SUSTAINABLE FOREST MANAGEMENT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Forest management focused on 4 aspects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Control of felling to prevent waste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</a:rPr>
              <a:t>Ensuring </a:t>
            </a:r>
            <a:r>
              <a:rPr lang="en-US" dirty="0" smtClean="0">
                <a:solidFill>
                  <a:srgbClr val="00B0F0"/>
                </a:solidFill>
              </a:rPr>
              <a:t>regeneration of cut over areas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CARBON ACCUMULATION IN REGROWTH OF 20 YEARS OLD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4191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CARBON ACCUMULATION ON CITEMENE FALLOWS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1733"/>
            <a:ext cx="8229600" cy="384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PARTERNERSHIPS WITH OTHER PROGRAMMES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Lignite ash project in </a:t>
            </a:r>
            <a:r>
              <a:rPr lang="en-US" b="1" dirty="0" err="1" smtClean="0">
                <a:solidFill>
                  <a:srgbClr val="002060"/>
                </a:solidFill>
              </a:rPr>
              <a:t>Luapula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Save 80 stove in Lusaka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Conservation farming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>LIGNITE ASH TO REPLACE WOOD ASH FOR CROP PRODUCTION IN MANSA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COOKING WITH A SAVE 80 TWIG STOVE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1524000"/>
            <a:ext cx="6248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SUNHEMP STAND IN CHONGWE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Harvesting annual twigs in natural </a:t>
            </a:r>
            <a:r>
              <a:rPr lang="en-US" dirty="0" err="1" smtClean="0"/>
              <a:t>regrowth</a:t>
            </a:r>
            <a:r>
              <a:rPr lang="en-US" dirty="0" smtClean="0"/>
              <a:t>  stands: annual cut = </a:t>
            </a:r>
            <a:r>
              <a:rPr lang="en-US" dirty="0" err="1" smtClean="0"/>
              <a:t>regrowth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809" y="2057399"/>
            <a:ext cx="7752381" cy="400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FARMING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SETTING ASIDE FOREST RESERVES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AVOIDING DEFORESTATION 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CROP PRODUCTION AND CARBON STORAGE IN AGROFORESTRY TREES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982" y="1600200"/>
            <a:ext cx="63820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HOW REED+ CAN ADD VALUE TO OTHER INITIAVES OR VICE VERSA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FOREST RESERVATION IN ZAMBIA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41733"/>
            <a:ext cx="8229600" cy="384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25162"/>
          </a:xfrm>
        </p:spPr>
        <p:txBody>
          <a:bodyPr>
            <a:normAutofit/>
          </a:bodyPr>
          <a:lstStyle/>
          <a:p>
            <a:r>
              <a:rPr lang="en-US" dirty="0" smtClean="0"/>
              <a:t>TWO MAIN CATEGORIES OF FOREST RESERVES: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LOCAL FORESTS (306)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NATIONAL FORESTS (184)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LOCAL FORESTS AIM AT MEETING THE NEEDS FOR FOREST </a:t>
            </a:r>
            <a:r>
              <a:rPr lang="en-US" dirty="0" smtClean="0">
                <a:solidFill>
                  <a:srgbClr val="0070C0"/>
                </a:solidFill>
              </a:rPr>
              <a:t>PRODUCTS FOR PRESENT AND FUTURE GENERATIONS OF LOCAL </a:t>
            </a:r>
            <a:r>
              <a:rPr lang="en-US" dirty="0" smtClean="0">
                <a:solidFill>
                  <a:srgbClr val="0070C0"/>
                </a:solidFill>
              </a:rPr>
              <a:t>PEOPLE </a:t>
            </a:r>
            <a:r>
              <a:rPr lang="en-US" dirty="0" smtClean="0">
                <a:solidFill>
                  <a:srgbClr val="00B050"/>
                </a:solidFill>
              </a:rPr>
              <a:t>THROUGH SUATAINABLE FOREST MANAGEMENT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NATIONAL FORESTS ARE AIMED AT PROTECTING </a:t>
            </a:r>
            <a:r>
              <a:rPr lang="en-US" dirty="0" smtClean="0">
                <a:solidFill>
                  <a:srgbClr val="00B050"/>
                </a:solidFill>
              </a:rPr>
              <a:t>AND CONSERVING MAJOR WATER CATCHMENTS AND THEIR </a:t>
            </a:r>
            <a:r>
              <a:rPr lang="en-US" dirty="0" smtClean="0">
                <a:solidFill>
                  <a:srgbClr val="00B050"/>
                </a:solidFill>
              </a:rPr>
              <a:t>BIODIVERSITY: </a:t>
            </a:r>
            <a:r>
              <a:rPr lang="en-US" dirty="0" smtClean="0">
                <a:solidFill>
                  <a:srgbClr val="7030A0"/>
                </a:solidFill>
              </a:rPr>
              <a:t>AVOIDED DEFORETSTION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TO MAINTAIN THE INTEGRITY OF NATIONAL FORESTS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FOREST CONVERSION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1733"/>
            <a:ext cx="8229600" cy="384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379</Words>
  <Application>Microsoft Office PowerPoint</Application>
  <PresentationFormat>On-screen Show (4:3)</PresentationFormat>
  <Paragraphs>71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REDD+ IN ZAMBIA : OPTIONS AND CHALLENGES</vt:lpstr>
      <vt:lpstr>OPTIONS</vt:lpstr>
      <vt:lpstr>SETTING ASIDE FOREST RESERVES  </vt:lpstr>
      <vt:lpstr>FOREST RESERVATION IN ZAMBIA</vt:lpstr>
      <vt:lpstr>TWO MAIN CATEGORIES OF FOREST RESERVES:  LOCAL FORESTS (306) AND NATIONAL FORESTS (184) </vt:lpstr>
      <vt:lpstr>LOCAL FORESTS AIM AT MEETING THE NEEDS FOR FOREST PRODUCTS FOR PRESENT AND FUTURE GENERATIONS OF LOCAL PEOPLE THROUGH SUATAINABLE FOREST MANAGEMENT </vt:lpstr>
      <vt:lpstr>NATIONAL FORESTS ARE AIMED AT PROTECTING AND CONSERVING MAJOR WATER CATCHMENTS AND THEIR BIODIVERSITY: AVOIDED DEFORETSTION</vt:lpstr>
      <vt:lpstr>CHALLENGE</vt:lpstr>
      <vt:lpstr>FOREST CONVERSION</vt:lpstr>
      <vt:lpstr>CHALLENGE</vt:lpstr>
      <vt:lpstr>FOREST CONSERVATION CHALLENGES</vt:lpstr>
      <vt:lpstr>47% of National Forests have been encroached by human settlements and agricultural activities as of end of 1990s. </vt:lpstr>
      <vt:lpstr>59 Botanical Reserves   15% have been significantly disturbed by man </vt:lpstr>
      <vt:lpstr>Slide 14</vt:lpstr>
      <vt:lpstr>Slide 15</vt:lpstr>
      <vt:lpstr>CHALLENGE</vt:lpstr>
      <vt:lpstr>Forest management  in natural forests</vt:lpstr>
      <vt:lpstr>Urban population explained 36%  (P &lt; 0.001) of the variation in decadal change in forest clearing Distance to town explained 60% of the variation Additive effects of the two factors explained 67% (P &lt; 0.001) of the variation in forest clearing</vt:lpstr>
      <vt:lpstr>CHELLENGE</vt:lpstr>
      <vt:lpstr>SUSTAINABLE FOREST MANAGEMENT</vt:lpstr>
      <vt:lpstr>Forest management focused on 4 aspects  Control of felling to prevent waste Ensuring regeneration of cut over areas  </vt:lpstr>
      <vt:lpstr>CARBON ACCUMULATION IN REGROWTH OF 20 YEARS OLD</vt:lpstr>
      <vt:lpstr>CARBON ACCUMULATION ON CITEMENE FALLOWS</vt:lpstr>
      <vt:lpstr>PARTERNERSHIPS WITH OTHER PROGRAMMES</vt:lpstr>
      <vt:lpstr>LIGNITE ASH TO REPLACE WOOD ASH FOR CROP PRODUCTION IN MANSA</vt:lpstr>
      <vt:lpstr>COOKING WITH A SAVE 80 TWIG STOVE</vt:lpstr>
      <vt:lpstr>SUNHEMP STAND IN CHONGWE</vt:lpstr>
      <vt:lpstr>Harvesting annual twigs in natural regrowth  stands: annual cut = regrowth</vt:lpstr>
      <vt:lpstr>CONSERVATION FARMING</vt:lpstr>
      <vt:lpstr>CROP PRODUCTION AND CARBON STORAGE IN AGROFORESTRY TREES</vt:lpstr>
      <vt:lpstr>CHALLENGE</vt:lpstr>
      <vt:lpstr>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REDD+ in zambia : options and challenges</dc:title>
  <dc:creator>Administratr</dc:creator>
  <cp:lastModifiedBy>Administratr</cp:lastModifiedBy>
  <cp:revision>48</cp:revision>
  <dcterms:created xsi:type="dcterms:W3CDTF">2011-06-29T06:58:33Z</dcterms:created>
  <dcterms:modified xsi:type="dcterms:W3CDTF">2011-06-29T09:38:26Z</dcterms:modified>
</cp:coreProperties>
</file>