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3"/>
  </p:notesMasterIdLst>
  <p:sldIdLst>
    <p:sldId id="256" r:id="rId2"/>
    <p:sldId id="291" r:id="rId3"/>
    <p:sldId id="273" r:id="rId4"/>
    <p:sldId id="281" r:id="rId5"/>
    <p:sldId id="311" r:id="rId6"/>
    <p:sldId id="319" r:id="rId7"/>
    <p:sldId id="314" r:id="rId8"/>
    <p:sldId id="318" r:id="rId9"/>
    <p:sldId id="312" r:id="rId10"/>
    <p:sldId id="316" r:id="rId11"/>
    <p:sldId id="313"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3496" autoAdjust="0"/>
    <p:restoredTop sz="94660"/>
  </p:normalViewPr>
  <p:slideViewPr>
    <p:cSldViewPr>
      <p:cViewPr varScale="1">
        <p:scale>
          <a:sx n="97" d="100"/>
          <a:sy n="97" d="100"/>
        </p:scale>
        <p:origin x="-11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08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09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09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09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A54AB5D-6F44-479D-BA7B-F0DFFEACEE4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6802" name="Group 2"/>
          <p:cNvGrpSpPr>
            <a:grpSpLocks/>
          </p:cNvGrpSpPr>
          <p:nvPr/>
        </p:nvGrpSpPr>
        <p:grpSpPr bwMode="auto">
          <a:xfrm>
            <a:off x="0" y="3902075"/>
            <a:ext cx="3400425" cy="2949575"/>
            <a:chOff x="0" y="2458"/>
            <a:chExt cx="2142" cy="1858"/>
          </a:xfrm>
        </p:grpSpPr>
        <p:sp>
          <p:nvSpPr>
            <p:cNvPr id="768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68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768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68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68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768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768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7681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7681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6812" name="Rectangle 12"/>
          <p:cNvSpPr>
            <a:spLocks noGrp="1" noChangeArrowheads="1"/>
          </p:cNvSpPr>
          <p:nvPr>
            <p:ph type="dt" sz="quarter" idx="2"/>
          </p:nvPr>
        </p:nvSpPr>
        <p:spPr/>
        <p:txBody>
          <a:bodyPr/>
          <a:lstStyle>
            <a:lvl1pPr>
              <a:defRPr/>
            </a:lvl1pPr>
          </a:lstStyle>
          <a:p>
            <a:endParaRPr lang="en-US"/>
          </a:p>
        </p:txBody>
      </p:sp>
      <p:sp>
        <p:nvSpPr>
          <p:cNvPr id="76813" name="Rectangle 13"/>
          <p:cNvSpPr>
            <a:spLocks noGrp="1" noChangeArrowheads="1"/>
          </p:cNvSpPr>
          <p:nvPr>
            <p:ph type="ftr" sz="quarter" idx="3"/>
          </p:nvPr>
        </p:nvSpPr>
        <p:spPr/>
        <p:txBody>
          <a:bodyPr/>
          <a:lstStyle>
            <a:lvl1pPr>
              <a:defRPr/>
            </a:lvl1pPr>
          </a:lstStyle>
          <a:p>
            <a:endParaRPr lang="en-US"/>
          </a:p>
        </p:txBody>
      </p:sp>
      <p:sp>
        <p:nvSpPr>
          <p:cNvPr id="76814" name="Rectangle 14"/>
          <p:cNvSpPr>
            <a:spLocks noGrp="1" noChangeArrowheads="1"/>
          </p:cNvSpPr>
          <p:nvPr>
            <p:ph type="sldNum" sz="quarter" idx="4"/>
          </p:nvPr>
        </p:nvSpPr>
        <p:spPr/>
        <p:txBody>
          <a:bodyPr/>
          <a:lstStyle>
            <a:lvl1pPr>
              <a:defRPr/>
            </a:lvl1pPr>
          </a:lstStyle>
          <a:p>
            <a:fld id="{2BFC9337-6762-4168-A313-6DFE55A2E98A}"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859C75-DF62-4E57-A713-B2A933CA7B7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C0AFD1-A4C6-4A75-950F-6D4B52D3516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1092E797-DD72-4712-B7C9-ACE1398E675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73CB8-F72C-4231-ABF3-0EA1E4AC933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5CBBE4-CC39-4437-B8F2-26D175370CA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B51722-654A-49D2-93B4-B9855F42DC5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FD184DA-8ADC-4C9E-8248-203B51FD63E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2EBA14D-896B-496F-8FBF-755BFEDE3BA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C682CFC-86E9-4FF6-B7B2-99584699EAE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D91734-0E97-4387-9998-B16D91E7999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44B9999-7A42-43A8-B8E1-3EFDF51A8D6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a:off x="0" y="3902075"/>
            <a:ext cx="3400425" cy="2949575"/>
            <a:chOff x="0" y="2458"/>
            <a:chExt cx="2142" cy="1858"/>
          </a:xfrm>
        </p:grpSpPr>
        <p:sp>
          <p:nvSpPr>
            <p:cNvPr id="7577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578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7578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578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578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7578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7578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7578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578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US"/>
          </a:p>
        </p:txBody>
      </p:sp>
      <p:sp>
        <p:nvSpPr>
          <p:cNvPr id="7578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US"/>
          </a:p>
        </p:txBody>
      </p:sp>
      <p:sp>
        <p:nvSpPr>
          <p:cNvPr id="7579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0EB921D4-70DF-48A3-8698-117E4AE9FF2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914400" y="914400"/>
            <a:ext cx="7696200" cy="3124200"/>
          </a:xfrm>
          <a:prstGeom prst="rect">
            <a:avLst/>
          </a:prstGeom>
          <a:noFill/>
          <a:ln w="9525" algn="ctr">
            <a:noFill/>
            <a:miter lim="800000"/>
            <a:headEnd/>
            <a:tailEnd/>
          </a:ln>
          <a:effectLst/>
        </p:spPr>
        <p:txBody>
          <a:bodyPr anchor="ctr" anchorCtr="1"/>
          <a:lstStyle/>
          <a:p>
            <a:pPr algn="ctr"/>
            <a:endParaRPr lang="en-GB" sz="3200">
              <a:solidFill>
                <a:schemeClr val="tx2"/>
              </a:solidFill>
              <a:effectLst>
                <a:outerShdw blurRad="38100" dist="38100" dir="2700000" algn="tl">
                  <a:srgbClr val="FFFFFF"/>
                </a:outerShdw>
              </a:effectLst>
            </a:endParaRPr>
          </a:p>
          <a:p>
            <a:pPr algn="ctr"/>
            <a:r>
              <a:rPr lang="en-GB" sz="3200" b="1">
                <a:effectLst>
                  <a:outerShdw blurRad="38100" dist="38100" dir="2700000" algn="tl">
                    <a:srgbClr val="010199"/>
                  </a:outerShdw>
                </a:effectLst>
              </a:rPr>
              <a:t>REDD+ VÀ QUẢN TRỊ RỪNG</a:t>
            </a:r>
          </a:p>
          <a:p>
            <a:pPr algn="ctr"/>
            <a:endParaRPr lang="en-GB" sz="3200" b="1">
              <a:effectLst>
                <a:outerShdw blurRad="38100" dist="38100" dir="2700000" algn="tl">
                  <a:srgbClr val="010199"/>
                </a:outerShdw>
              </a:effectLst>
            </a:endParaRPr>
          </a:p>
          <a:p>
            <a:pPr algn="ctr"/>
            <a:r>
              <a:rPr lang="en-GB" b="1">
                <a:effectLst>
                  <a:outerShdw blurRad="38100" dist="38100" dir="2700000" algn="tl">
                    <a:srgbClr val="010199"/>
                  </a:outerShdw>
                </a:effectLst>
              </a:rPr>
              <a:t>Hội thảo về đánh giá quản trị rừng có sự tham gia cho REDD+</a:t>
            </a:r>
          </a:p>
          <a:p>
            <a:pPr algn="ctr"/>
            <a:endParaRPr lang="en-GB" b="1">
              <a:effectLst>
                <a:outerShdw blurRad="38100" dist="38100" dir="2700000" algn="tl">
                  <a:srgbClr val="010199"/>
                </a:outerShdw>
              </a:effectLst>
            </a:endParaRPr>
          </a:p>
          <a:p>
            <a:pPr algn="ctr"/>
            <a:r>
              <a:rPr lang="en-GB" i="1">
                <a:effectLst>
                  <a:outerShdw blurRad="38100" dist="38100" dir="2700000" algn="tl">
                    <a:srgbClr val="010199"/>
                  </a:outerShdw>
                </a:effectLst>
              </a:rPr>
              <a:t>Hà Nội, 6 tháng 3 năm 2012</a:t>
            </a:r>
          </a:p>
        </p:txBody>
      </p:sp>
      <p:sp>
        <p:nvSpPr>
          <p:cNvPr id="2060" name="Rectangle 12"/>
          <p:cNvSpPr>
            <a:spLocks noChangeArrowheads="1"/>
          </p:cNvSpPr>
          <p:nvPr/>
        </p:nvSpPr>
        <p:spPr bwMode="auto">
          <a:xfrm>
            <a:off x="2438400" y="5029200"/>
            <a:ext cx="6477000" cy="1676400"/>
          </a:xfrm>
          <a:prstGeom prst="rect">
            <a:avLst/>
          </a:prstGeom>
          <a:noFill/>
          <a:ln w="9525" algn="ctr">
            <a:noFill/>
            <a:miter lim="800000"/>
            <a:headEnd/>
            <a:tailEnd/>
          </a:ln>
          <a:effectLst/>
        </p:spPr>
        <p:txBody>
          <a:bodyPr anchor="ctr" anchorCtr="1"/>
          <a:lstStyle/>
          <a:p>
            <a:pPr algn="ctr"/>
            <a:r>
              <a:rPr lang="en-GB" i="1">
                <a:solidFill>
                  <a:schemeClr val="tx2"/>
                </a:solidFill>
                <a:effectLst>
                  <a:outerShdw blurRad="38100" dist="38100" dir="2700000" algn="tl">
                    <a:srgbClr val="FFFFFF"/>
                  </a:outerShdw>
                </a:effectLst>
              </a:rPr>
              <a:t>Ph</a:t>
            </a:r>
            <a:r>
              <a:rPr lang="en-GB" i="1">
                <a:effectLst>
                  <a:outerShdw blurRad="38100" dist="38100" dir="2700000" algn="tl">
                    <a:srgbClr val="010199"/>
                  </a:outerShdw>
                </a:effectLst>
              </a:rPr>
              <a:t>ạm Minh Thoa</a:t>
            </a:r>
          </a:p>
          <a:p>
            <a:pPr algn="ctr"/>
            <a:r>
              <a:rPr lang="en-GB" i="1">
                <a:solidFill>
                  <a:schemeClr val="tx2"/>
                </a:solidFill>
                <a:effectLst>
                  <a:outerShdw blurRad="38100" dist="38100" dir="2700000" algn="tl">
                    <a:srgbClr val="FFFFFF"/>
                  </a:outerShdw>
                </a:effectLst>
              </a:rPr>
              <a:t>T</a:t>
            </a:r>
            <a:r>
              <a:rPr lang="en-GB" i="1">
                <a:effectLst>
                  <a:outerShdw blurRad="38100" dist="38100" dir="2700000" algn="tl">
                    <a:srgbClr val="010199"/>
                  </a:outerShdw>
                </a:effectLst>
              </a:rPr>
              <a:t>ổng cục Lâm nghiệp - Bộ Nông nghiệp và PTNT</a:t>
            </a:r>
            <a:endParaRPr lang="en-GB" i="1">
              <a:solidFill>
                <a:schemeClr val="tx2"/>
              </a:solidFill>
              <a:effectLst>
                <a:outerShdw blurRad="38100" dist="38100" dir="2700000" algn="tl">
                  <a:srgbClr val="FFFFFF"/>
                </a:outerShdw>
              </a:effectLst>
            </a:endParaRPr>
          </a:p>
          <a:p>
            <a:pPr algn="ctr"/>
            <a:endParaRPr lang="en-GB" i="1">
              <a:solidFill>
                <a:schemeClr val="tx2"/>
              </a:solidFill>
              <a:effectLst>
                <a:outerShdw blurRad="38100" dist="38100" dir="2700000" algn="tl">
                  <a:srgbClr val="FFFFFF"/>
                </a:outerShdw>
              </a:effectLst>
            </a:endParaRPr>
          </a:p>
          <a:p>
            <a:pPr algn="ctr"/>
            <a:endParaRPr lang="en-GB" sz="3200">
              <a:solidFill>
                <a:schemeClr val="tx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2514600" y="0"/>
            <a:ext cx="6629400" cy="609600"/>
          </a:xfrm>
          <a:prstGeom prst="rect">
            <a:avLst/>
          </a:prstGeom>
          <a:noFill/>
          <a:ln w="9525" algn="ctr">
            <a:noFill/>
            <a:miter lim="800000"/>
            <a:headEnd/>
            <a:tailEnd/>
          </a:ln>
          <a:effectLst/>
        </p:spPr>
        <p:txBody>
          <a:bodyPr anchor="ctr" anchorCtr="1"/>
          <a:lstStyle/>
          <a:p>
            <a:pPr algn="ctr"/>
            <a:r>
              <a:rPr lang="en-GB" sz="3200">
                <a:solidFill>
                  <a:schemeClr val="tx2"/>
                </a:solidFill>
                <a:effectLst>
                  <a:outerShdw blurRad="38100" dist="38100" dir="2700000" algn="tl">
                    <a:srgbClr val="FFFFFF"/>
                  </a:outerShdw>
                </a:effectLst>
              </a:rPr>
              <a:t>Phần IV: MỘT SỐ KHUYẾN NGHỊ</a:t>
            </a:r>
          </a:p>
        </p:txBody>
      </p:sp>
      <p:sp>
        <p:nvSpPr>
          <p:cNvPr id="160771" name="Rectangle 3"/>
          <p:cNvSpPr>
            <a:spLocks noChangeArrowheads="1"/>
          </p:cNvSpPr>
          <p:nvPr/>
        </p:nvSpPr>
        <p:spPr bwMode="auto">
          <a:xfrm>
            <a:off x="3657600" y="2895600"/>
            <a:ext cx="5486400" cy="3276600"/>
          </a:xfrm>
          <a:prstGeom prst="rect">
            <a:avLst/>
          </a:prstGeom>
          <a:noFill/>
          <a:ln w="9525" algn="ctr">
            <a:noFill/>
            <a:miter lim="800000"/>
            <a:headEnd/>
            <a:tailEnd/>
          </a:ln>
          <a:effectLst/>
        </p:spPr>
        <p:txBody>
          <a:bodyPr anchor="ctr" anchorCtr="1"/>
          <a:lstStyle/>
          <a:p>
            <a:pPr marL="342900" indent="-342900"/>
            <a:endParaRPr lang="en-GB" sz="2400" b="1">
              <a:effectLst>
                <a:outerShdw blurRad="38100" dist="38100" dir="2700000" algn="tl">
                  <a:srgbClr val="010199"/>
                </a:outerShdw>
              </a:effectLst>
            </a:endParaRPr>
          </a:p>
          <a:p>
            <a:pPr marL="342900" indent="-342900"/>
            <a:endParaRPr lang="en-GB" sz="2400" b="1">
              <a:effectLst>
                <a:outerShdw blurRad="38100" dist="38100" dir="2700000" algn="tl">
                  <a:srgbClr val="010199"/>
                </a:outerShdw>
              </a:effectLst>
            </a:endParaRPr>
          </a:p>
          <a:p>
            <a:pPr marL="342900" indent="-342900"/>
            <a:endParaRPr lang="en-GB" sz="2400" b="1">
              <a:effectLst>
                <a:outerShdw blurRad="38100" dist="38100" dir="2700000" algn="tl">
                  <a:srgbClr val="010199"/>
                </a:outerShdw>
              </a:effectLst>
            </a:endParaRPr>
          </a:p>
          <a:p>
            <a:pPr marL="342900" indent="-342900">
              <a:spcBef>
                <a:spcPct val="35000"/>
              </a:spcBef>
              <a:spcAft>
                <a:spcPct val="35000"/>
              </a:spcAft>
              <a:buFontTx/>
              <a:buChar char="•"/>
            </a:pPr>
            <a:r>
              <a:rPr lang="en-US" sz="2000"/>
              <a:t>Quản trị rừng hướng tới việc nâng cao chất lượng quá trình ra quyết định hơn là chỉ tập trung vào cơ cấu tổ chức, trong đó quan trọng nhất là vấn đề phân cấp, hạn chế nguy cơ giạn lận, tham nhũng, hối lộ và khai thác sử dụng TNR bất hợp pháp</a:t>
            </a:r>
          </a:p>
          <a:p>
            <a:pPr marL="342900" indent="-342900">
              <a:spcBef>
                <a:spcPct val="35000"/>
              </a:spcBef>
              <a:spcAft>
                <a:spcPct val="35000"/>
              </a:spcAft>
              <a:buFontTx/>
              <a:buChar char="•"/>
            </a:pPr>
            <a:r>
              <a:rPr lang="en-US" sz="2000"/>
              <a:t>REDD+ đòi hỏi một mức độ quản trị rừng mới, đảm bảo tính công khai, minh bạch, công bằng và dân chủ, có sự tham gia của các bên liên quan </a:t>
            </a:r>
          </a:p>
          <a:p>
            <a:pPr marL="342900" indent="-342900">
              <a:lnSpc>
                <a:spcPct val="90000"/>
              </a:lnSpc>
              <a:spcBef>
                <a:spcPct val="35000"/>
              </a:spcBef>
              <a:spcAft>
                <a:spcPct val="35000"/>
              </a:spcAft>
              <a:buClr>
                <a:schemeClr val="accent1"/>
              </a:buClr>
              <a:buSzPct val="85000"/>
              <a:buFont typeface="Wingdings 2" pitchFamily="18" charset="2"/>
              <a:buChar char=""/>
            </a:pPr>
            <a:r>
              <a:rPr lang="en-GB" sz="2000">
                <a:effectLst>
                  <a:outerShdw blurRad="38100" dist="38100" dir="2700000" algn="tl">
                    <a:srgbClr val="010199"/>
                  </a:outerShdw>
                </a:effectLst>
              </a:rPr>
              <a:t>Quản trị rừng cho REDD+ đòi hỏi lộ trình riêng, với những ưu tiên rõ ràng phù hợp cho từng bối cảnh cụ thể</a:t>
            </a:r>
          </a:p>
          <a:p>
            <a:pPr marL="342900" indent="-342900">
              <a:lnSpc>
                <a:spcPct val="90000"/>
              </a:lnSpc>
              <a:spcBef>
                <a:spcPct val="35000"/>
              </a:spcBef>
              <a:spcAft>
                <a:spcPct val="35000"/>
              </a:spcAft>
              <a:buClr>
                <a:schemeClr val="accent1"/>
              </a:buClr>
              <a:buSzPct val="85000"/>
              <a:buFont typeface="Wingdings 2" pitchFamily="18" charset="2"/>
              <a:buChar char=""/>
            </a:pPr>
            <a:r>
              <a:rPr lang="en-GB" sz="2000">
                <a:effectLst>
                  <a:outerShdw blurRad="38100" dist="38100" dir="2700000" algn="tl">
                    <a:srgbClr val="010199"/>
                  </a:outerShdw>
                </a:effectLst>
              </a:rPr>
              <a:t>Quản trị rừng và REDD+ có tác dụng bổ sung hỗ trợ cho nhau</a:t>
            </a:r>
          </a:p>
          <a:p>
            <a:pPr marL="342900" indent="-342900">
              <a:spcBef>
                <a:spcPct val="15000"/>
              </a:spcBef>
              <a:spcAft>
                <a:spcPct val="10000"/>
              </a:spcAft>
            </a:pPr>
            <a:endParaRPr lang="en-GB" sz="2000">
              <a:effectLst>
                <a:outerShdw blurRad="38100" dist="38100" dir="2700000" algn="tl">
                  <a:srgbClr val="010199"/>
                </a:outerShdw>
              </a:effectLst>
            </a:endParaRPr>
          </a:p>
          <a:p>
            <a:pPr marL="342900" indent="-342900"/>
            <a:endParaRPr lang="en-GB" b="1">
              <a:effectLst>
                <a:outerShdw blurRad="38100" dist="38100" dir="2700000" algn="tl">
                  <a:srgbClr val="010199"/>
                </a:outerShdw>
              </a:effectLst>
            </a:endParaRPr>
          </a:p>
          <a:p>
            <a:pPr marL="342900" indent="-342900"/>
            <a:endParaRPr lang="en-GB" b="1">
              <a:effectLst>
                <a:outerShdw blurRad="38100" dist="38100" dir="2700000" algn="tl">
                  <a:srgbClr val="010199"/>
                </a:outerShdw>
              </a:effectLst>
            </a:endParaRPr>
          </a:p>
          <a:p>
            <a:pPr marL="342900" indent="-342900" algn="ctr"/>
            <a:endParaRPr lang="en-GB" sz="2400">
              <a:solidFill>
                <a:schemeClr val="tx2"/>
              </a:solidFill>
              <a:effectLst>
                <a:outerShdw blurRad="38100" dist="38100" dir="2700000" algn="tl">
                  <a:srgbClr val="FFFFFF"/>
                </a:outerShdw>
              </a:effectLst>
            </a:endParaRPr>
          </a:p>
          <a:p>
            <a:pPr marL="342900" indent="-342900" algn="ctr"/>
            <a:endParaRPr lang="en-GB">
              <a:solidFill>
                <a:schemeClr val="tx2"/>
              </a:solidFill>
              <a:effectLst>
                <a:outerShdw blurRad="38100" dist="38100" dir="2700000" algn="tl">
                  <a:srgbClr val="FFFFFF"/>
                </a:outerShdw>
              </a:effectLst>
            </a:endParaRPr>
          </a:p>
          <a:p>
            <a:pPr marL="342900" indent="-342900" algn="ctr"/>
            <a:endParaRPr lang="en-GB">
              <a:solidFill>
                <a:schemeClr val="tx2"/>
              </a:solidFill>
              <a:effectLst>
                <a:outerShdw blurRad="38100" dist="38100" dir="2700000" algn="tl">
                  <a:srgbClr val="FFFFFF"/>
                </a:outerShdw>
              </a:effectLst>
            </a:endParaRPr>
          </a:p>
          <a:p>
            <a:pPr marL="342900" indent="-342900" algn="ctr"/>
            <a:endParaRPr lang="en-GB" sz="3200">
              <a:solidFill>
                <a:schemeClr val="tx2"/>
              </a:solidFill>
              <a:effectLst>
                <a:outerShdw blurRad="38100" dist="38100" dir="2700000" algn="tl">
                  <a:srgbClr val="FFFFFF"/>
                </a:outerShdw>
              </a:effectLst>
            </a:endParaRPr>
          </a:p>
        </p:txBody>
      </p:sp>
      <p:pic>
        <p:nvPicPr>
          <p:cNvPr id="160775" name="Picture 7" descr="PICT0040"/>
          <p:cNvPicPr>
            <a:picLocks noChangeAspect="1" noChangeArrowheads="1"/>
          </p:cNvPicPr>
          <p:nvPr/>
        </p:nvPicPr>
        <p:blipFill>
          <a:blip r:embed="rId2"/>
          <a:srcRect/>
          <a:stretch>
            <a:fillRect/>
          </a:stretch>
        </p:blipFill>
        <p:spPr bwMode="auto">
          <a:xfrm>
            <a:off x="0" y="685800"/>
            <a:ext cx="36576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endParaRPr lang="en-US"/>
          </a:p>
        </p:txBody>
      </p:sp>
      <p:sp>
        <p:nvSpPr>
          <p:cNvPr id="157699" name="Rectangle 3"/>
          <p:cNvSpPr>
            <a:spLocks noGrp="1" noChangeArrowheads="1"/>
          </p:cNvSpPr>
          <p:nvPr>
            <p:ph type="body" idx="1"/>
          </p:nvPr>
        </p:nvSpPr>
        <p:spPr/>
        <p:txBody>
          <a:bodyPr/>
          <a:lstStyle/>
          <a:p>
            <a:pPr algn="ctr">
              <a:buFont typeface="Wingdings" pitchFamily="2" charset="2"/>
              <a:buNone/>
            </a:pPr>
            <a:endParaRPr lang="en-US"/>
          </a:p>
          <a:p>
            <a:pPr algn="ctr">
              <a:buFont typeface="Wingdings" pitchFamily="2" charset="2"/>
              <a:buNone/>
            </a:pPr>
            <a:endParaRPr lang="en-US"/>
          </a:p>
          <a:p>
            <a:pPr algn="ctr">
              <a:buFont typeface="Wingdings" pitchFamily="2" charset="2"/>
              <a:buNone/>
            </a:pPr>
            <a:r>
              <a:rPr lang="en-US"/>
              <a:t>Xin cám ơn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Các nội dung chính</a:t>
            </a:r>
          </a:p>
        </p:txBody>
      </p:sp>
      <p:sp>
        <p:nvSpPr>
          <p:cNvPr id="118787" name="Rectangle 3"/>
          <p:cNvSpPr>
            <a:spLocks noGrp="1" noChangeArrowheads="1"/>
          </p:cNvSpPr>
          <p:nvPr>
            <p:ph type="body" sz="half" idx="1"/>
          </p:nvPr>
        </p:nvSpPr>
        <p:spPr>
          <a:xfrm>
            <a:off x="1295400" y="1524000"/>
            <a:ext cx="7467600" cy="4606925"/>
          </a:xfrm>
        </p:spPr>
        <p:txBody>
          <a:bodyPr/>
          <a:lstStyle/>
          <a:p>
            <a:pPr marL="711200" indent="-711200">
              <a:buFont typeface="Wingdings" pitchFamily="2" charset="2"/>
              <a:buNone/>
            </a:pPr>
            <a:endParaRPr lang="en-US"/>
          </a:p>
          <a:p>
            <a:pPr marL="711200" indent="-711200">
              <a:buFont typeface="Wingdings" pitchFamily="2" charset="2"/>
              <a:buAutoNum type="romanUcPeriod"/>
            </a:pPr>
            <a:r>
              <a:rPr lang="en-US" sz="3000"/>
              <a:t>REDD+ LÀ GÌ?</a:t>
            </a:r>
          </a:p>
          <a:p>
            <a:pPr marL="711200" indent="-711200">
              <a:buFont typeface="Wingdings" pitchFamily="2" charset="2"/>
              <a:buNone/>
            </a:pPr>
            <a:r>
              <a:rPr lang="en-US" sz="3000"/>
              <a:t>II.   VAI TRÒ CỦA QUẢN TRỊ RỪNG ĐỐI VỚI REDD+</a:t>
            </a:r>
          </a:p>
          <a:p>
            <a:pPr marL="711200" indent="-711200">
              <a:buFont typeface="Wingdings" pitchFamily="2" charset="2"/>
              <a:buAutoNum type="romanUcPeriod" startAt="3"/>
            </a:pPr>
            <a:r>
              <a:rPr lang="en-US" sz="3000"/>
              <a:t>CÁC HOẠT ĐỘNG CẦN THIẾT VỀ QUẢN TRỊ RỪNG CHO REDD+</a:t>
            </a:r>
          </a:p>
          <a:p>
            <a:pPr marL="711200" indent="-711200">
              <a:buFont typeface="Wingdings" pitchFamily="2" charset="2"/>
              <a:buAutoNum type="romanUcPeriod" startAt="3"/>
            </a:pPr>
            <a:r>
              <a:rPr lang="en-US" sz="3000"/>
              <a:t>MỘT SỐ KHUYẾN NGHỊ</a:t>
            </a:r>
          </a:p>
        </p:txBody>
      </p:sp>
      <p:sp>
        <p:nvSpPr>
          <p:cNvPr id="118793" name="Rectangle 9"/>
          <p:cNvSpPr>
            <a:spLocks noGrp="1" noChangeArrowheads="1"/>
          </p:cNvSpPr>
          <p:nvPr>
            <p:ph sz="quarter" idx="2"/>
          </p:nvPr>
        </p:nvSpPr>
        <p:spPr/>
        <p:txBody>
          <a:bodyPr/>
          <a:lstStyle/>
          <a:p>
            <a:endParaRPr lang="en-US" sz="2400"/>
          </a:p>
        </p:txBody>
      </p:sp>
      <p:sp>
        <p:nvSpPr>
          <p:cNvPr id="118794" name="Rectangle 10"/>
          <p:cNvSpPr>
            <a:spLocks noGrp="1" noChangeArrowheads="1"/>
          </p:cNvSpPr>
          <p:nvPr>
            <p:ph sz="quarter" idx="3"/>
          </p:nvPr>
        </p:nvSpPr>
        <p:spPr/>
        <p:txBody>
          <a:bodyPr/>
          <a:lstStyle/>
          <a:p>
            <a:endParaRPr 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ChangeArrowheads="1"/>
          </p:cNvSpPr>
          <p:nvPr/>
        </p:nvSpPr>
        <p:spPr bwMode="auto">
          <a:xfrm>
            <a:off x="2667000" y="381000"/>
            <a:ext cx="6172200" cy="1066800"/>
          </a:xfrm>
          <a:prstGeom prst="rect">
            <a:avLst/>
          </a:prstGeom>
          <a:noFill/>
          <a:ln w="9525" algn="ctr">
            <a:noFill/>
            <a:miter lim="800000"/>
            <a:headEnd/>
            <a:tailEnd/>
          </a:ln>
          <a:effectLst/>
        </p:spPr>
        <p:txBody>
          <a:bodyPr anchor="ctr" anchorCtr="1"/>
          <a:lstStyle/>
          <a:p>
            <a:pPr algn="ctr"/>
            <a:r>
              <a:rPr lang="en-GB" sz="3200">
                <a:solidFill>
                  <a:schemeClr val="tx2"/>
                </a:solidFill>
                <a:effectLst>
                  <a:outerShdw blurRad="38100" dist="38100" dir="2700000" algn="tl">
                    <a:srgbClr val="FFFFFF"/>
                  </a:outerShdw>
                </a:effectLst>
              </a:rPr>
              <a:t>Phần I: REDD+ LÀ GÌ?</a:t>
            </a:r>
            <a:endParaRPr lang="en-GB" sz="3200" b="1">
              <a:effectLst>
                <a:outerShdw blurRad="38100" dist="38100" dir="2700000" algn="tl">
                  <a:srgbClr val="010199"/>
                </a:outerShdw>
              </a:effectLst>
            </a:endParaRPr>
          </a:p>
        </p:txBody>
      </p:sp>
      <p:sp>
        <p:nvSpPr>
          <p:cNvPr id="99334" name="Rectangle 6"/>
          <p:cNvSpPr>
            <a:spLocks noChangeArrowheads="1"/>
          </p:cNvSpPr>
          <p:nvPr/>
        </p:nvSpPr>
        <p:spPr bwMode="auto">
          <a:xfrm>
            <a:off x="2438400" y="1905000"/>
            <a:ext cx="6705600" cy="4267200"/>
          </a:xfrm>
          <a:prstGeom prst="rect">
            <a:avLst/>
          </a:prstGeom>
          <a:noFill/>
          <a:ln w="9525" algn="ctr">
            <a:noFill/>
            <a:miter lim="800000"/>
            <a:headEnd/>
            <a:tailEnd/>
          </a:ln>
          <a:effectLst/>
        </p:spPr>
        <p:txBody>
          <a:bodyPr anchor="ctr" anchorCtr="1"/>
          <a:lstStyle/>
          <a:p>
            <a:r>
              <a:rPr lang="en-GB">
                <a:effectLst>
                  <a:outerShdw blurRad="38100" dist="38100" dir="2700000" algn="tl">
                    <a:srgbClr val="010199"/>
                  </a:outerShdw>
                </a:effectLst>
              </a:rPr>
              <a:t>Theo Quyết định của COP16/UNFCCC, REDD+ gồm 5 hoạt động sau:</a:t>
            </a:r>
          </a:p>
          <a:p>
            <a:endParaRPr lang="en-GB">
              <a:effectLst>
                <a:outerShdw blurRad="38100" dist="38100" dir="2700000" algn="tl">
                  <a:srgbClr val="010199"/>
                </a:outerShdw>
              </a:effectLst>
            </a:endParaRPr>
          </a:p>
          <a:p>
            <a:pPr marL="0" lvl="2">
              <a:spcBef>
                <a:spcPct val="15000"/>
              </a:spcBef>
              <a:spcAft>
                <a:spcPct val="10000"/>
              </a:spcAft>
              <a:buFontTx/>
              <a:buChar char="•"/>
            </a:pPr>
            <a:r>
              <a:rPr lang="en-GB">
                <a:effectLst>
                  <a:outerShdw blurRad="38100" dist="38100" dir="2700000" algn="tl">
                    <a:srgbClr val="010199"/>
                  </a:outerShdw>
                </a:effectLst>
              </a:rPr>
              <a:t> Giảm phát thải khí nhà kính thông qua hạn chế mất rừng</a:t>
            </a:r>
          </a:p>
          <a:p>
            <a:pPr marL="0" lvl="2">
              <a:spcBef>
                <a:spcPct val="15000"/>
              </a:spcBef>
              <a:spcAft>
                <a:spcPct val="10000"/>
              </a:spcAft>
              <a:buFontTx/>
              <a:buChar char="•"/>
            </a:pPr>
            <a:r>
              <a:rPr lang="en-GB">
                <a:effectLst>
                  <a:outerShdw blurRad="38100" dist="38100" dir="2700000" algn="tl">
                    <a:srgbClr val="010199"/>
                  </a:outerShdw>
                </a:effectLst>
              </a:rPr>
              <a:t> Giảm phát thải khí nhà kính thông qua hạn chế suy thoái rừng</a:t>
            </a:r>
          </a:p>
          <a:p>
            <a:pPr marL="0" lvl="2">
              <a:spcBef>
                <a:spcPct val="15000"/>
              </a:spcBef>
              <a:spcAft>
                <a:spcPct val="10000"/>
              </a:spcAft>
              <a:buFontTx/>
              <a:buChar char="•"/>
            </a:pPr>
            <a:r>
              <a:rPr lang="en-GB">
                <a:effectLst>
                  <a:outerShdw blurRad="38100" dist="38100" dir="2700000" algn="tl">
                    <a:srgbClr val="010199"/>
                  </a:outerShdw>
                </a:effectLst>
              </a:rPr>
              <a:t> Bảo tồn</a:t>
            </a:r>
          </a:p>
          <a:p>
            <a:pPr marL="0" lvl="2">
              <a:spcBef>
                <a:spcPct val="15000"/>
              </a:spcBef>
              <a:spcAft>
                <a:spcPct val="10000"/>
              </a:spcAft>
              <a:buFontTx/>
              <a:buChar char="•"/>
            </a:pPr>
            <a:r>
              <a:rPr lang="en-GB">
                <a:effectLst>
                  <a:outerShdw blurRad="38100" dist="38100" dir="2700000" algn="tl">
                    <a:srgbClr val="010199"/>
                  </a:outerShdw>
                </a:effectLst>
              </a:rPr>
              <a:t> Quản lý bền vững tài nguyên rừng</a:t>
            </a:r>
          </a:p>
          <a:p>
            <a:pPr marL="0" lvl="2">
              <a:spcBef>
                <a:spcPct val="15000"/>
              </a:spcBef>
              <a:spcAft>
                <a:spcPct val="10000"/>
              </a:spcAft>
              <a:buFontTx/>
              <a:buChar char="•"/>
            </a:pPr>
            <a:r>
              <a:rPr lang="en-GB">
                <a:effectLst>
                  <a:outerShdw blurRad="38100" dist="38100" dir="2700000" algn="tl">
                    <a:srgbClr val="010199"/>
                  </a:outerShdw>
                </a:effectLst>
              </a:rPr>
              <a:t> Tăng cường trữ lượng các bon</a:t>
            </a:r>
          </a:p>
          <a:p>
            <a:pPr marL="0" lvl="2">
              <a:spcBef>
                <a:spcPct val="15000"/>
              </a:spcBef>
              <a:spcAft>
                <a:spcPct val="10000"/>
              </a:spcAft>
            </a:pPr>
            <a:endParaRPr lang="en-GB">
              <a:effectLst>
                <a:outerShdw blurRad="38100" dist="38100" dir="2700000" algn="tl">
                  <a:srgbClr val="010199"/>
                </a:outerShdw>
              </a:effectLst>
            </a:endParaRPr>
          </a:p>
          <a:p>
            <a:pPr>
              <a:spcBef>
                <a:spcPct val="15000"/>
              </a:spcBef>
              <a:spcAft>
                <a:spcPct val="10000"/>
              </a:spcAft>
              <a:buFontTx/>
              <a:buChar char="•"/>
            </a:pPr>
            <a:endParaRPr lang="en-GB">
              <a:solidFill>
                <a:schemeClr val="tx2"/>
              </a:solidFill>
              <a:effectLst>
                <a:outerShdw blurRad="38100" dist="38100" dir="2700000" algn="tl">
                  <a:srgbClr val="FFFFFF"/>
                </a:outerShdw>
              </a:effectLst>
            </a:endParaRPr>
          </a:p>
          <a:p>
            <a:pPr algn="ctr"/>
            <a:r>
              <a:rPr lang="en-GB">
                <a:solidFill>
                  <a:schemeClr val="tx2"/>
                </a:solidFill>
                <a:effectLst>
                  <a:outerShdw blurRad="38100" dist="38100" dir="2700000" algn="tl">
                    <a:srgbClr val="FFFFFF"/>
                  </a:outerShdw>
                </a:effectLst>
              </a:rPr>
              <a:t>Như vậy, REDD+ có nội dung rất rộng, đòi hỏi một phương thức quản trị rừng tổng hợp và đồng bộ với những yêu cầu mới và cách tiếp cận mới.</a:t>
            </a:r>
          </a:p>
          <a:p>
            <a:pPr algn="ctr"/>
            <a:endParaRPr lang="en-GB">
              <a:solidFill>
                <a:schemeClr val="tx2"/>
              </a:solidFill>
              <a:effectLst>
                <a:outerShdw blurRad="38100" dist="38100" dir="2700000" algn="tl">
                  <a:srgbClr val="FFFFFF"/>
                </a:outerShdw>
              </a:effectLst>
            </a:endParaRPr>
          </a:p>
          <a:p>
            <a:pPr algn="ctr"/>
            <a:endParaRPr lang="en-GB" sz="3200">
              <a:solidFill>
                <a:schemeClr val="tx2"/>
              </a:solidFill>
              <a:effectLst>
                <a:outerShdw blurRad="38100" dist="38100" dir="2700000" algn="tl">
                  <a:srgbClr val="FFFFFF"/>
                </a:outerShdw>
              </a:effectLst>
            </a:endParaRPr>
          </a:p>
        </p:txBody>
      </p:sp>
      <p:pic>
        <p:nvPicPr>
          <p:cNvPr id="99336" name="Picture 8"/>
          <p:cNvPicPr>
            <a:picLocks noChangeAspect="1" noChangeArrowheads="1"/>
          </p:cNvPicPr>
          <p:nvPr/>
        </p:nvPicPr>
        <p:blipFill>
          <a:blip r:embed="rId2"/>
          <a:srcRect/>
          <a:stretch>
            <a:fillRect/>
          </a:stretch>
        </p:blipFill>
        <p:spPr bwMode="auto">
          <a:xfrm>
            <a:off x="0" y="2057400"/>
            <a:ext cx="22098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5"/>
          <p:cNvSpPr>
            <a:spLocks noChangeArrowheads="1"/>
          </p:cNvSpPr>
          <p:nvPr/>
        </p:nvSpPr>
        <p:spPr bwMode="auto">
          <a:xfrm>
            <a:off x="2667000" y="228600"/>
            <a:ext cx="6019800" cy="990600"/>
          </a:xfrm>
          <a:prstGeom prst="rect">
            <a:avLst/>
          </a:prstGeom>
          <a:noFill/>
          <a:ln w="9525" algn="ctr">
            <a:noFill/>
            <a:miter lim="800000"/>
            <a:headEnd/>
            <a:tailEnd/>
          </a:ln>
          <a:effectLst/>
        </p:spPr>
        <p:txBody>
          <a:bodyPr anchor="ctr" anchorCtr="1"/>
          <a:lstStyle/>
          <a:p>
            <a:pPr algn="ctr"/>
            <a:endParaRPr lang="en-GB" sz="3200">
              <a:solidFill>
                <a:schemeClr val="tx2"/>
              </a:solidFill>
              <a:effectLst>
                <a:outerShdw blurRad="38100" dist="38100" dir="2700000" algn="tl">
                  <a:srgbClr val="FFFFFF"/>
                </a:outerShdw>
              </a:effectLst>
            </a:endParaRPr>
          </a:p>
          <a:p>
            <a:pPr algn="ctr"/>
            <a:r>
              <a:rPr lang="en-GB" sz="3200">
                <a:solidFill>
                  <a:schemeClr val="tx2"/>
                </a:solidFill>
                <a:effectLst>
                  <a:outerShdw blurRad="38100" dist="38100" dir="2700000" algn="tl">
                    <a:srgbClr val="FFFFFF"/>
                  </a:outerShdw>
                </a:effectLst>
              </a:rPr>
              <a:t>Phần II: VAI TRÒ CỦA QUẢN TRỊ RỪNG ĐỐI VỚI REDD+</a:t>
            </a:r>
            <a:endParaRPr lang="en-GB" sz="3200" b="1">
              <a:solidFill>
                <a:schemeClr val="tx2"/>
              </a:solidFill>
              <a:effectLst>
                <a:outerShdw blurRad="38100" dist="38100" dir="2700000" algn="tl">
                  <a:srgbClr val="FFFFFF"/>
                </a:outerShdw>
              </a:effectLst>
            </a:endParaRPr>
          </a:p>
          <a:p>
            <a:pPr algn="ctr"/>
            <a:endParaRPr lang="en-GB" sz="3200" b="1">
              <a:solidFill>
                <a:schemeClr val="tx2"/>
              </a:solidFill>
              <a:effectLst>
                <a:outerShdw blurRad="38100" dist="38100" dir="2700000" algn="tl">
                  <a:srgbClr val="FFFFFF"/>
                </a:outerShdw>
              </a:effectLst>
            </a:endParaRPr>
          </a:p>
          <a:p>
            <a:pPr algn="ctr"/>
            <a:endParaRPr lang="en-GB" sz="800">
              <a:solidFill>
                <a:schemeClr val="tx2"/>
              </a:solidFill>
              <a:effectLst>
                <a:outerShdw blurRad="38100" dist="38100" dir="2700000" algn="tl">
                  <a:srgbClr val="FFFFFF"/>
                </a:outerShdw>
              </a:effectLst>
            </a:endParaRPr>
          </a:p>
        </p:txBody>
      </p:sp>
      <p:sp>
        <p:nvSpPr>
          <p:cNvPr id="107526" name="Rectangle 6"/>
          <p:cNvSpPr>
            <a:spLocks noChangeArrowheads="1"/>
          </p:cNvSpPr>
          <p:nvPr/>
        </p:nvSpPr>
        <p:spPr bwMode="auto">
          <a:xfrm>
            <a:off x="2286000" y="4572000"/>
            <a:ext cx="6858000" cy="1295400"/>
          </a:xfrm>
          <a:prstGeom prst="rect">
            <a:avLst/>
          </a:prstGeom>
          <a:noFill/>
          <a:ln w="9525" algn="ctr">
            <a:noFill/>
            <a:miter lim="800000"/>
            <a:headEnd/>
            <a:tailEnd/>
          </a:ln>
          <a:effectLst/>
        </p:spPr>
        <p:txBody>
          <a:bodyPr anchor="ctr" anchorCtr="1"/>
          <a:lstStyle/>
          <a:p>
            <a:pPr>
              <a:spcAft>
                <a:spcPct val="15000"/>
              </a:spcAft>
              <a:buFont typeface="Wingdings" pitchFamily="2" charset="2"/>
              <a:buChar char="Ø"/>
            </a:pPr>
            <a:r>
              <a:rPr lang="en-GB" sz="2200" b="1">
                <a:effectLst>
                  <a:outerShdw blurRad="38100" dist="38100" dir="2700000" algn="tl">
                    <a:srgbClr val="010199"/>
                  </a:outerShdw>
                </a:effectLst>
              </a:rPr>
              <a:t>   </a:t>
            </a:r>
            <a:r>
              <a:rPr lang="en-GB" sz="2000">
                <a:effectLst>
                  <a:outerShdw blurRad="38100" dist="38100" dir="2700000" algn="tl">
                    <a:srgbClr val="010199"/>
                  </a:outerShdw>
                </a:effectLst>
              </a:rPr>
              <a:t>Hạn chế nguy cơ chuyển đổi mục đích sử dụng đất LN, quản lý bền vững lâm phận thông qua việc quy hoạch ổn định và bền vững TNR và đất LN gắn với giao đất giao rừng, khoán rừng hợp lý, giải quyết tốt các mối quan hệ lợi ích</a:t>
            </a:r>
          </a:p>
          <a:p>
            <a:pPr>
              <a:spcAft>
                <a:spcPct val="15000"/>
              </a:spcAft>
              <a:buFont typeface="Wingdings" pitchFamily="2" charset="2"/>
              <a:buNone/>
            </a:pPr>
            <a:endParaRPr lang="en-GB" sz="800">
              <a:effectLst>
                <a:outerShdw blurRad="38100" dist="38100" dir="2700000" algn="tl">
                  <a:srgbClr val="010199"/>
                </a:outerShdw>
              </a:effectLst>
            </a:endParaRPr>
          </a:p>
          <a:p>
            <a:pPr>
              <a:spcAft>
                <a:spcPct val="15000"/>
              </a:spcAft>
              <a:buFont typeface="Wingdings" pitchFamily="2" charset="2"/>
              <a:buChar char="Ø"/>
            </a:pPr>
            <a:r>
              <a:rPr lang="en-GB" sz="2000">
                <a:effectLst>
                  <a:outerShdw blurRad="38100" dist="38100" dir="2700000" algn="tl">
                    <a:srgbClr val="010199"/>
                  </a:outerShdw>
                </a:effectLst>
              </a:rPr>
              <a:t>     Hạn chế khai thác trái phép thông qua việc tăng cường thực thi pháp luật lâm nghiệp, bao gồm FLEGT</a:t>
            </a:r>
          </a:p>
          <a:p>
            <a:pPr>
              <a:spcAft>
                <a:spcPct val="15000"/>
              </a:spcAft>
              <a:buFont typeface="Wingdings" pitchFamily="2" charset="2"/>
              <a:buNone/>
            </a:pPr>
            <a:endParaRPr lang="en-GB" sz="800">
              <a:effectLst>
                <a:outerShdw blurRad="38100" dist="38100" dir="2700000" algn="tl">
                  <a:srgbClr val="010199"/>
                </a:outerShdw>
              </a:effectLst>
            </a:endParaRPr>
          </a:p>
          <a:p>
            <a:pPr>
              <a:spcAft>
                <a:spcPct val="15000"/>
              </a:spcAft>
              <a:buFont typeface="Wingdings" pitchFamily="2" charset="2"/>
              <a:buChar char="Ø"/>
            </a:pPr>
            <a:r>
              <a:rPr lang="en-GB" sz="2000">
                <a:effectLst>
                  <a:outerShdw blurRad="38100" dist="38100" dir="2700000" algn="tl">
                    <a:srgbClr val="010199"/>
                  </a:outerShdw>
                </a:effectLst>
              </a:rPr>
              <a:t>     Hạn chế suy thoái rừng, bảo tồn và tăng cường trữ lượng các bon  thông qua việc áp dụng các giải pháp kỹ thuật thân thiện với MT như RIL, SFM/FSC, giảm nguy cơ cháy rừng và sâu bệnh hại rừng, phục hồi và phát triển TNR</a:t>
            </a:r>
          </a:p>
          <a:p>
            <a:pPr>
              <a:spcAft>
                <a:spcPct val="15000"/>
              </a:spcAft>
              <a:buFont typeface="Wingdings" pitchFamily="2" charset="2"/>
              <a:buChar char="Ø"/>
            </a:pPr>
            <a:endParaRPr lang="en-GB" sz="800">
              <a:effectLst>
                <a:outerShdw blurRad="38100" dist="38100" dir="2700000" algn="tl">
                  <a:srgbClr val="010199"/>
                </a:outerShdw>
              </a:effectLst>
            </a:endParaRPr>
          </a:p>
          <a:p>
            <a:pPr>
              <a:spcAft>
                <a:spcPct val="15000"/>
              </a:spcAft>
              <a:buFont typeface="Wingdings" pitchFamily="2" charset="2"/>
              <a:buChar char="Ø"/>
            </a:pPr>
            <a:r>
              <a:rPr lang="en-GB" sz="2000">
                <a:effectLst>
                  <a:outerShdw blurRad="38100" dist="38100" dir="2700000" algn="tl">
                    <a:srgbClr val="010199"/>
                  </a:outerShdw>
                </a:effectLst>
              </a:rPr>
              <a:t>     Tác động tích cực đến sinh kế và MT sống của người dân LN thông qua việc áp dụng cách tiếp cận đa lợi ích</a:t>
            </a:r>
          </a:p>
          <a:p>
            <a:endParaRPr lang="en-GB" sz="2200" b="1">
              <a:effectLst>
                <a:outerShdw blurRad="38100" dist="38100" dir="2700000" algn="tl">
                  <a:srgbClr val="010199"/>
                </a:outerShdw>
              </a:effectLst>
            </a:endParaRPr>
          </a:p>
          <a:p>
            <a:pPr>
              <a:buFontTx/>
              <a:buChar char="-"/>
            </a:pPr>
            <a:endParaRPr lang="en-GB" sz="2200" b="1">
              <a:effectLst>
                <a:outerShdw blurRad="38100" dist="38100" dir="2700000" algn="tl">
                  <a:srgbClr val="010199"/>
                </a:outerShdw>
              </a:effectLst>
            </a:endParaRPr>
          </a:p>
          <a:p>
            <a:pPr algn="ctr">
              <a:buFontTx/>
              <a:buChar char="•"/>
            </a:pPr>
            <a:endParaRPr lang="en-GB">
              <a:solidFill>
                <a:schemeClr val="tx2"/>
              </a:solidFill>
              <a:effectLst>
                <a:outerShdw blurRad="38100" dist="38100" dir="2700000" algn="tl">
                  <a:srgbClr val="FFFFFF"/>
                </a:outerShdw>
              </a:effectLst>
            </a:endParaRPr>
          </a:p>
          <a:p>
            <a:pPr algn="ctr">
              <a:buFontTx/>
              <a:buChar char="•"/>
            </a:pPr>
            <a:endParaRPr lang="en-GB">
              <a:solidFill>
                <a:schemeClr val="tx2"/>
              </a:solidFill>
              <a:effectLst>
                <a:outerShdw blurRad="38100" dist="38100" dir="2700000" algn="tl">
                  <a:srgbClr val="FFFFFF"/>
                </a:outerShdw>
              </a:effectLst>
            </a:endParaRPr>
          </a:p>
          <a:p>
            <a:pPr algn="ctr"/>
            <a:endParaRPr lang="en-GB">
              <a:solidFill>
                <a:schemeClr val="tx2"/>
              </a:solidFill>
              <a:effectLst>
                <a:outerShdw blurRad="38100" dist="38100" dir="2700000" algn="tl">
                  <a:srgbClr val="FFFFFF"/>
                </a:outerShdw>
              </a:effectLst>
            </a:endParaRPr>
          </a:p>
          <a:p>
            <a:pPr algn="ctr"/>
            <a:endParaRPr lang="en-GB" sz="3200">
              <a:solidFill>
                <a:schemeClr val="tx2"/>
              </a:solidFill>
              <a:effectLst>
                <a:outerShdw blurRad="38100" dist="38100" dir="2700000" algn="tl">
                  <a:srgbClr val="FFFFFF"/>
                </a:outerShdw>
              </a:effectLst>
            </a:endParaRPr>
          </a:p>
        </p:txBody>
      </p:sp>
      <p:pic>
        <p:nvPicPr>
          <p:cNvPr id="107529" name="Picture 9" descr="PICT0016"/>
          <p:cNvPicPr>
            <a:picLocks noChangeAspect="1" noChangeArrowheads="1"/>
          </p:cNvPicPr>
          <p:nvPr/>
        </p:nvPicPr>
        <p:blipFill>
          <a:blip r:embed="rId2" cstate="print"/>
          <a:srcRect/>
          <a:stretch>
            <a:fillRect/>
          </a:stretch>
        </p:blipFill>
        <p:spPr bwMode="auto">
          <a:xfrm>
            <a:off x="0" y="0"/>
            <a:ext cx="2209800" cy="2971800"/>
          </a:xfrm>
          <a:prstGeom prst="rect">
            <a:avLst/>
          </a:prstGeom>
          <a:noFill/>
        </p:spPr>
      </p:pic>
      <p:pic>
        <p:nvPicPr>
          <p:cNvPr id="107537" name="Picture 17"/>
          <p:cNvPicPr>
            <a:picLocks noChangeArrowheads="1"/>
          </p:cNvPicPr>
          <p:nvPr/>
        </p:nvPicPr>
        <p:blipFill>
          <a:blip r:embed="rId3"/>
          <a:srcRect l="-30296" t="-5493" r="-29964" b="-1030"/>
          <a:stretch>
            <a:fillRect/>
          </a:stretch>
        </p:blipFill>
        <p:spPr bwMode="auto">
          <a:xfrm>
            <a:off x="-533400" y="3276600"/>
            <a:ext cx="3276600" cy="2057400"/>
          </a:xfrm>
          <a:prstGeom prst="rect">
            <a:avLst/>
          </a:prstGeom>
          <a:noFill/>
        </p:spPr>
      </p:pic>
      <p:sp>
        <p:nvSpPr>
          <p:cNvPr id="107536" name="AutoShape 16"/>
          <p:cNvSpPr>
            <a:spLocks noChangeArrowheads="1"/>
          </p:cNvSpPr>
          <p:nvPr/>
        </p:nvSpPr>
        <p:spPr bwMode="auto">
          <a:xfrm>
            <a:off x="457200" y="3810000"/>
            <a:ext cx="1295400" cy="1219200"/>
          </a:xfrm>
          <a:prstGeom prst="flowChartConnector">
            <a:avLst/>
          </a:prstGeom>
          <a:solidFill>
            <a:srgbClr val="4F81BD"/>
          </a:solidFill>
          <a:ln w="9525">
            <a:solidFill>
              <a:srgbClr val="4F81BD"/>
            </a:solidFill>
            <a:round/>
            <a:headEnd/>
            <a:tailEnd/>
          </a:ln>
        </p:spPr>
        <p:txBody>
          <a:bodyPr/>
          <a:lstStyle/>
          <a:p>
            <a:pPr algn="ctr"/>
            <a:endParaRPr lang="en-US" sz="400">
              <a:cs typeface="Times New Roman" pitchFamily="18" charset="0"/>
            </a:endParaRPr>
          </a:p>
          <a:p>
            <a:pPr algn="ctr"/>
            <a:endParaRPr lang="en-US" sz="1200">
              <a:cs typeface="Times New Roman" pitchFamily="18" charset="0"/>
            </a:endParaRPr>
          </a:p>
          <a:p>
            <a:pPr algn="ctr"/>
            <a:r>
              <a:rPr lang="en-US" sz="1200">
                <a:cs typeface="Times New Roman" pitchFamily="18" charset="0"/>
              </a:rPr>
              <a:t>QUẢN TRỊ RỪNG</a:t>
            </a:r>
            <a:endParaRPr lang="en-US"/>
          </a:p>
        </p:txBody>
      </p:sp>
      <p:sp>
        <p:nvSpPr>
          <p:cNvPr id="107538" name="Rectangle 18"/>
          <p:cNvSpPr>
            <a:spLocks noChangeArrowheads="1"/>
          </p:cNvSpPr>
          <p:nvPr/>
        </p:nvSpPr>
        <p:spPr bwMode="auto">
          <a:xfrm>
            <a:off x="2586038" y="495300"/>
            <a:ext cx="219075" cy="685800"/>
          </a:xfrm>
          <a:prstGeom prst="rect">
            <a:avLst/>
          </a:prstGeom>
          <a:noFill/>
          <a:ln w="9525">
            <a:noFill/>
            <a:miter lim="800000"/>
            <a:headEnd/>
            <a:tailEnd/>
          </a:ln>
          <a:effectLst/>
        </p:spPr>
        <p:txBody>
          <a:bodyPr wrap="none" anchor="ctr">
            <a:spAutoFit/>
          </a:bodyPr>
          <a:lstStyle/>
          <a:p>
            <a:endParaRPr lang="en-US" sz="900"/>
          </a:p>
          <a:p>
            <a:pPr eaLnBrk="0" hangingPunct="0"/>
            <a:r>
              <a:rPr lang="en-US" sz="1200">
                <a:latin typeface="Calibri" pitchFamily="34" charset="0"/>
                <a:cs typeface="Times New Roman" pitchFamily="18" charset="0"/>
              </a:rPr>
              <a:t> </a:t>
            </a:r>
            <a:endParaRPr lang="en-US" sz="900"/>
          </a:p>
          <a:p>
            <a:pPr eaLnBrk="0" hangingPunct="0"/>
            <a:endParaRPr lang="en-US"/>
          </a:p>
        </p:txBody>
      </p:sp>
      <p:sp>
        <p:nvSpPr>
          <p:cNvPr id="107539" name="Rectangle 19"/>
          <p:cNvSpPr>
            <a:spLocks noChangeArrowheads="1"/>
          </p:cNvSpPr>
          <p:nvPr/>
        </p:nvSpPr>
        <p:spPr bwMode="auto">
          <a:xfrm>
            <a:off x="2586038" y="1204913"/>
            <a:ext cx="0" cy="0"/>
          </a:xfrm>
          <a:prstGeom prst="rect">
            <a:avLst/>
          </a:prstGeom>
          <a:solidFill>
            <a:schemeClr val="accent1"/>
          </a:solidFill>
          <a:ln w="9525">
            <a:solidFill>
              <a:schemeClr val="tx1"/>
            </a:solidFill>
            <a:miter lim="800000"/>
            <a:headEnd/>
            <a:tailEnd/>
          </a:ln>
          <a:effectLst/>
        </p:spPr>
        <p:txBody>
          <a:bodyPr/>
          <a:lstStyle/>
          <a:p>
            <a:pPr algn="ctr"/>
            <a:r>
              <a:rPr lang="en-US" sz="900">
                <a:solidFill>
                  <a:srgbClr val="DBE5F1"/>
                </a:solidFill>
                <a:latin typeface="Calibri" pitchFamily="34" charset="0"/>
                <a:cs typeface="Times New Roman" pitchFamily="18" charset="0"/>
              </a:rPr>
              <a:t>FOREST</a:t>
            </a:r>
            <a:endParaRPr lang="en-US" sz="900"/>
          </a:p>
          <a:p>
            <a:pPr algn="ctr" eaLnBrk="0" hangingPunct="0"/>
            <a:r>
              <a:rPr lang="en-US" sz="800">
                <a:solidFill>
                  <a:srgbClr val="DBE5F1"/>
                </a:solidFill>
                <a:latin typeface="Calibri" pitchFamily="34" charset="0"/>
                <a:cs typeface="Times New Roman" pitchFamily="18" charset="0"/>
              </a:rPr>
              <a:t>GOV</a:t>
            </a:r>
            <a:r>
              <a:rPr lang="en-US" sz="800">
                <a:solidFill>
                  <a:srgbClr val="DBE5F1"/>
                </a:solidFill>
                <a:cs typeface="Times New Roman" pitchFamily="18" charset="0"/>
              </a:rPr>
              <a:t>ERNANCE</a:t>
            </a:r>
            <a:endParaRPr lang="en-US"/>
          </a:p>
        </p:txBody>
      </p:sp>
      <p:sp>
        <p:nvSpPr>
          <p:cNvPr id="107541" name="Rectangle 21"/>
          <p:cNvSpPr>
            <a:spLocks noChangeArrowheads="1"/>
          </p:cNvSpPr>
          <p:nvPr/>
        </p:nvSpPr>
        <p:spPr bwMode="auto">
          <a:xfrm>
            <a:off x="2586038" y="3567113"/>
            <a:ext cx="1162050" cy="457200"/>
          </a:xfrm>
          <a:prstGeom prst="rect">
            <a:avLst/>
          </a:prstGeom>
          <a:noFill/>
          <a:ln w="9525">
            <a:noFill/>
            <a:miter lim="800000"/>
            <a:headEnd/>
            <a:tailEnd/>
          </a:ln>
          <a:effectLst/>
        </p:spPr>
        <p:txBody>
          <a:bodyPr wrap="none" anchor="ctr">
            <a:spAutoFit/>
          </a:bodyPr>
          <a:lstStyle/>
          <a:p>
            <a:endParaRPr lang="en-US" sz="1200">
              <a:latin typeface="Calibri" pitchFamily="34" charset="0"/>
              <a:cs typeface="Times New Roman" pitchFamily="18" charset="0"/>
            </a:endParaRPr>
          </a:p>
          <a:p>
            <a:pPr eaLnBrk="0" hangingPunct="0"/>
            <a:r>
              <a:rPr lang="en-US" sz="1200">
                <a:latin typeface="Calibri" pitchFamily="34" charset="0"/>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2514600" y="533400"/>
            <a:ext cx="6629400" cy="1219200"/>
          </a:xfrm>
          <a:prstGeom prst="rect">
            <a:avLst/>
          </a:prstGeom>
          <a:noFill/>
          <a:ln w="9525" algn="ctr">
            <a:noFill/>
            <a:miter lim="800000"/>
            <a:headEnd/>
            <a:tailEnd/>
          </a:ln>
          <a:effectLst/>
        </p:spPr>
        <p:txBody>
          <a:bodyPr anchor="ctr" anchorCtr="1"/>
          <a:lstStyle/>
          <a:p>
            <a:pPr algn="ctr"/>
            <a:r>
              <a:rPr lang="en-GB" sz="3200">
                <a:solidFill>
                  <a:schemeClr val="tx2"/>
                </a:solidFill>
                <a:effectLst>
                  <a:outerShdw blurRad="38100" dist="38100" dir="2700000" algn="tl">
                    <a:srgbClr val="FFFFFF"/>
                  </a:outerShdw>
                </a:effectLst>
              </a:rPr>
              <a:t>Phần III: CÁC HOẠT ĐỘNG CẦN ƯU TIÊN VỀ QUẢN TRỊ RỪNG CHO REDD+</a:t>
            </a:r>
            <a:endParaRPr lang="en-GB" sz="3200" b="1">
              <a:solidFill>
                <a:schemeClr val="tx2"/>
              </a:solidFill>
              <a:effectLst>
                <a:outerShdw blurRad="38100" dist="38100" dir="2700000" algn="tl">
                  <a:srgbClr val="FFFFFF"/>
                </a:outerShdw>
              </a:effectLst>
            </a:endParaRPr>
          </a:p>
          <a:p>
            <a:pPr algn="ctr"/>
            <a:endParaRPr lang="en-GB" sz="3200">
              <a:solidFill>
                <a:schemeClr val="tx2"/>
              </a:solidFill>
              <a:effectLst>
                <a:outerShdw blurRad="38100" dist="38100" dir="2700000" algn="tl">
                  <a:srgbClr val="FFFFFF"/>
                </a:outerShdw>
              </a:effectLst>
            </a:endParaRPr>
          </a:p>
        </p:txBody>
      </p:sp>
      <p:sp>
        <p:nvSpPr>
          <p:cNvPr id="155651" name="Rectangle 3"/>
          <p:cNvSpPr>
            <a:spLocks noChangeArrowheads="1"/>
          </p:cNvSpPr>
          <p:nvPr/>
        </p:nvSpPr>
        <p:spPr bwMode="auto">
          <a:xfrm>
            <a:off x="2590800" y="3581400"/>
            <a:ext cx="6172200" cy="2590800"/>
          </a:xfrm>
          <a:prstGeom prst="rect">
            <a:avLst/>
          </a:prstGeom>
          <a:noFill/>
          <a:ln w="9525" algn="ctr">
            <a:noFill/>
            <a:miter lim="800000"/>
            <a:headEnd/>
            <a:tailEnd/>
          </a:ln>
          <a:effectLst/>
        </p:spPr>
        <p:txBody>
          <a:bodyPr anchor="ctr" anchorCtr="1"/>
          <a:lstStyle/>
          <a:p>
            <a:pPr marL="342900" indent="-342900">
              <a:buFontTx/>
              <a:buAutoNum type="arabicPeriod"/>
            </a:pPr>
            <a:r>
              <a:rPr lang="en-GB" sz="2400" b="1">
                <a:effectLst>
                  <a:outerShdw blurRad="38100" dist="38100" dir="2700000" algn="tl">
                    <a:srgbClr val="010199"/>
                  </a:outerShdw>
                </a:effectLst>
              </a:rPr>
              <a:t>Theo dõi, giám sát, đánh giá và dự báo</a:t>
            </a:r>
          </a:p>
          <a:p>
            <a:pPr marL="342900" indent="-342900"/>
            <a:endParaRPr lang="en-GB" sz="2400" b="1">
              <a:effectLst>
                <a:outerShdw blurRad="38100" dist="38100" dir="2700000" algn="tl">
                  <a:srgbClr val="010199"/>
                </a:outerShdw>
              </a:effectLst>
            </a:endParaRPr>
          </a:p>
          <a:p>
            <a:pPr marL="342900" lvl="4" indent="-342900">
              <a:spcBef>
                <a:spcPct val="15000"/>
              </a:spcBef>
              <a:spcAft>
                <a:spcPct val="15000"/>
              </a:spcAft>
              <a:buFontTx/>
              <a:buChar char="•"/>
            </a:pPr>
            <a:r>
              <a:rPr lang="en-GB" b="1">
                <a:effectLst>
                  <a:outerShdw blurRad="38100" dist="38100" dir="2700000" algn="tl">
                    <a:srgbClr val="010199"/>
                  </a:outerShdw>
                </a:effectLst>
              </a:rPr>
              <a:t>Tăng cường năng lực giám sát, đánh giá, dự báo</a:t>
            </a:r>
          </a:p>
          <a:p>
            <a:pPr marL="342900" lvl="4" indent="-342900">
              <a:spcBef>
                <a:spcPct val="15000"/>
              </a:spcBef>
              <a:spcAft>
                <a:spcPct val="15000"/>
              </a:spcAft>
              <a:buFontTx/>
              <a:buChar char="•"/>
            </a:pPr>
            <a:r>
              <a:rPr lang="en-GB" b="1">
                <a:effectLst>
                  <a:outerShdw blurRad="38100" dist="38100" dir="2700000" algn="tl">
                    <a:srgbClr val="010199"/>
                  </a:outerShdw>
                </a:effectLst>
              </a:rPr>
              <a:t>Xây dựng và thống nhất khái niệm về rừng và hệ thống phân loại rừng</a:t>
            </a:r>
          </a:p>
          <a:p>
            <a:pPr marL="342900" lvl="4" indent="-342900">
              <a:spcBef>
                <a:spcPct val="15000"/>
              </a:spcBef>
              <a:spcAft>
                <a:spcPct val="15000"/>
              </a:spcAft>
              <a:buFontTx/>
              <a:buChar char="•"/>
            </a:pPr>
            <a:r>
              <a:rPr lang="en-GB" b="1">
                <a:effectLst>
                  <a:outerShdw blurRad="38100" dist="38100" dir="2700000" algn="tl">
                    <a:srgbClr val="010199"/>
                  </a:outerShdw>
                </a:effectLst>
              </a:rPr>
              <a:t>Nắm chắc diễn biến tài nguyên rừng</a:t>
            </a:r>
          </a:p>
          <a:p>
            <a:pPr marL="342900" lvl="4" indent="-342900">
              <a:spcBef>
                <a:spcPct val="15000"/>
              </a:spcBef>
              <a:spcAft>
                <a:spcPct val="15000"/>
              </a:spcAft>
              <a:buFontTx/>
              <a:buChar char="•"/>
            </a:pPr>
            <a:r>
              <a:rPr lang="en-GB" b="1">
                <a:effectLst>
                  <a:outerShdw blurRad="38100" dist="38100" dir="2700000" algn="tl">
                    <a:srgbClr val="010199"/>
                  </a:outerShdw>
                </a:effectLst>
              </a:rPr>
              <a:t>Điều tra đánh giá sinh khối và trữ lượng các bon</a:t>
            </a:r>
          </a:p>
          <a:p>
            <a:pPr marL="342900" lvl="4" indent="-342900">
              <a:spcBef>
                <a:spcPct val="15000"/>
              </a:spcBef>
              <a:spcAft>
                <a:spcPct val="15000"/>
              </a:spcAft>
              <a:buFontTx/>
              <a:buChar char="•"/>
            </a:pPr>
            <a:r>
              <a:rPr lang="en-GB" b="1">
                <a:effectLst>
                  <a:outerShdw blurRad="38100" dist="38100" dir="2700000" algn="tl">
                    <a:srgbClr val="010199"/>
                  </a:outerShdw>
                </a:effectLst>
              </a:rPr>
              <a:t>Phân tích, đánh giá, dự báo tác động và nghiên cứu, áp dụng các giải pháp giảm thiểu, thích ứng</a:t>
            </a:r>
          </a:p>
          <a:p>
            <a:pPr marL="342900" lvl="4" indent="-342900">
              <a:buFontTx/>
              <a:buChar char="•"/>
            </a:pPr>
            <a:r>
              <a:rPr lang="en-GB" b="1">
                <a:effectLst>
                  <a:outerShdw blurRad="38100" dist="38100" dir="2700000" algn="tl">
                    <a:srgbClr val="010199"/>
                  </a:outerShdw>
                </a:effectLst>
              </a:rPr>
              <a:t>Thiết lập hệ thống MRV</a:t>
            </a:r>
          </a:p>
          <a:p>
            <a:pPr marL="342900" lvl="4" indent="-342900">
              <a:buFontTx/>
              <a:buChar char="•"/>
            </a:pPr>
            <a:endParaRPr lang="en-GB" b="1">
              <a:effectLst>
                <a:outerShdw blurRad="38100" dist="38100" dir="2700000" algn="tl">
                  <a:srgbClr val="010199"/>
                </a:outerShdw>
              </a:effectLst>
            </a:endParaRPr>
          </a:p>
          <a:p>
            <a:pPr marL="342900" indent="-342900" algn="ctr"/>
            <a:endParaRPr lang="en-GB" sz="2400">
              <a:solidFill>
                <a:schemeClr val="tx2"/>
              </a:solidFill>
              <a:effectLst>
                <a:outerShdw blurRad="38100" dist="38100" dir="2700000" algn="tl">
                  <a:srgbClr val="FFFFFF"/>
                </a:outerShdw>
              </a:effectLst>
            </a:endParaRPr>
          </a:p>
          <a:p>
            <a:pPr marL="342900" indent="-342900" algn="ctr"/>
            <a:endParaRPr lang="en-GB">
              <a:solidFill>
                <a:schemeClr val="tx2"/>
              </a:solidFill>
              <a:effectLst>
                <a:outerShdw blurRad="38100" dist="38100" dir="2700000" algn="tl">
                  <a:srgbClr val="FFFFFF"/>
                </a:outerShdw>
              </a:effectLst>
            </a:endParaRPr>
          </a:p>
          <a:p>
            <a:pPr marL="342900" indent="-342900" algn="ctr"/>
            <a:endParaRPr lang="en-GB">
              <a:solidFill>
                <a:schemeClr val="tx2"/>
              </a:solidFill>
              <a:effectLst>
                <a:outerShdw blurRad="38100" dist="38100" dir="2700000" algn="tl">
                  <a:srgbClr val="FFFFFF"/>
                </a:outerShdw>
              </a:effectLst>
            </a:endParaRPr>
          </a:p>
          <a:p>
            <a:pPr marL="342900" indent="-342900" algn="ctr"/>
            <a:endParaRPr lang="en-GB" sz="3200">
              <a:solidFill>
                <a:schemeClr val="tx2"/>
              </a:solidFill>
              <a:effectLst>
                <a:outerShdw blurRad="38100" dist="38100" dir="2700000" algn="tl">
                  <a:srgbClr val="FFFFFF"/>
                </a:outerShdw>
              </a:effectLst>
            </a:endParaRPr>
          </a:p>
        </p:txBody>
      </p:sp>
      <p:pic>
        <p:nvPicPr>
          <p:cNvPr id="155655" name="Picture 7" descr="DSC00051"/>
          <p:cNvPicPr>
            <a:picLocks noChangeAspect="1" noChangeArrowheads="1"/>
          </p:cNvPicPr>
          <p:nvPr/>
        </p:nvPicPr>
        <p:blipFill>
          <a:blip r:embed="rId2" cstate="print"/>
          <a:srcRect/>
          <a:stretch>
            <a:fillRect/>
          </a:stretch>
        </p:blipFill>
        <p:spPr bwMode="auto">
          <a:xfrm>
            <a:off x="0" y="2514600"/>
            <a:ext cx="2286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2514600" y="533400"/>
            <a:ext cx="6629400" cy="1219200"/>
          </a:xfrm>
          <a:prstGeom prst="rect">
            <a:avLst/>
          </a:prstGeom>
          <a:noFill/>
          <a:ln w="9525" algn="ctr">
            <a:noFill/>
            <a:miter lim="800000"/>
            <a:headEnd/>
            <a:tailEnd/>
          </a:ln>
          <a:effectLst/>
        </p:spPr>
        <p:txBody>
          <a:bodyPr anchor="ctr" anchorCtr="1"/>
          <a:lstStyle/>
          <a:p>
            <a:pPr algn="ctr"/>
            <a:r>
              <a:rPr lang="en-GB" sz="3200">
                <a:solidFill>
                  <a:schemeClr val="tx2"/>
                </a:solidFill>
                <a:effectLst>
                  <a:outerShdw blurRad="38100" dist="38100" dir="2700000" algn="tl">
                    <a:srgbClr val="FFFFFF"/>
                  </a:outerShdw>
                </a:effectLst>
              </a:rPr>
              <a:t>Phần III: CÁC HOẠT ĐỘNG CẦN ƯU TIÊN VỀ QUẢN TRỊ RỪNG CHO REDD+</a:t>
            </a:r>
            <a:endParaRPr lang="en-GB" sz="3200" b="1">
              <a:solidFill>
                <a:schemeClr val="tx2"/>
              </a:solidFill>
              <a:effectLst>
                <a:outerShdw blurRad="38100" dist="38100" dir="2700000" algn="tl">
                  <a:srgbClr val="FFFFFF"/>
                </a:outerShdw>
              </a:effectLst>
            </a:endParaRPr>
          </a:p>
          <a:p>
            <a:pPr algn="ctr"/>
            <a:endParaRPr lang="en-GB" sz="3200">
              <a:solidFill>
                <a:schemeClr val="tx2"/>
              </a:solidFill>
              <a:effectLst>
                <a:outerShdw blurRad="38100" dist="38100" dir="2700000" algn="tl">
                  <a:srgbClr val="FFFFFF"/>
                </a:outerShdw>
              </a:effectLst>
            </a:endParaRPr>
          </a:p>
        </p:txBody>
      </p:sp>
      <p:sp>
        <p:nvSpPr>
          <p:cNvPr id="165891" name="Rectangle 3"/>
          <p:cNvSpPr>
            <a:spLocks noChangeArrowheads="1"/>
          </p:cNvSpPr>
          <p:nvPr/>
        </p:nvSpPr>
        <p:spPr bwMode="auto">
          <a:xfrm>
            <a:off x="2590800" y="3581400"/>
            <a:ext cx="6553200" cy="2590800"/>
          </a:xfrm>
          <a:prstGeom prst="rect">
            <a:avLst/>
          </a:prstGeom>
          <a:noFill/>
          <a:ln w="9525" algn="ctr">
            <a:noFill/>
            <a:miter lim="800000"/>
            <a:headEnd/>
            <a:tailEnd/>
          </a:ln>
          <a:effectLst/>
        </p:spPr>
        <p:txBody>
          <a:bodyPr anchor="ctr" anchorCtr="1"/>
          <a:lstStyle/>
          <a:p>
            <a:pPr marL="342900" indent="-342900">
              <a:buFontTx/>
              <a:buAutoNum type="arabicPeriod"/>
            </a:pPr>
            <a:r>
              <a:rPr lang="en-GB" sz="2400" b="1">
                <a:effectLst>
                  <a:outerShdw blurRad="38100" dist="38100" dir="2700000" algn="tl">
                    <a:srgbClr val="010199"/>
                  </a:outerShdw>
                </a:effectLst>
              </a:rPr>
              <a:t>Theo dõi, giám sát, đánh giá và dự báo </a:t>
            </a:r>
            <a:r>
              <a:rPr lang="en-GB" sz="1400" b="1">
                <a:effectLst>
                  <a:outerShdw blurRad="38100" dist="38100" dir="2700000" algn="tl">
                    <a:srgbClr val="010199"/>
                  </a:outerShdw>
                </a:effectLst>
              </a:rPr>
              <a:t>(2)</a:t>
            </a:r>
          </a:p>
          <a:p>
            <a:pPr marL="342900" indent="-342900"/>
            <a:endParaRPr lang="en-GB" sz="800" b="1">
              <a:effectLst>
                <a:outerShdw blurRad="38100" dist="38100" dir="2700000" algn="tl">
                  <a:srgbClr val="010199"/>
                </a:outerShdw>
              </a:effectLst>
            </a:endParaRPr>
          </a:p>
          <a:p>
            <a:pPr marL="342900" lvl="4" indent="-342900">
              <a:spcBef>
                <a:spcPct val="15000"/>
              </a:spcBef>
              <a:spcAft>
                <a:spcPct val="15000"/>
              </a:spcAft>
              <a:buFontTx/>
              <a:buChar char="•"/>
            </a:pPr>
            <a:r>
              <a:rPr lang="en-GB" b="1">
                <a:effectLst>
                  <a:outerShdw blurRad="38100" dist="38100" dir="2700000" algn="tl">
                    <a:srgbClr val="010199"/>
                  </a:outerShdw>
                </a:effectLst>
              </a:rPr>
              <a:t>Giám sát quản trị rừng có sự tham gia (PGA) cho REDD+ thông qua TA về PGA do UN-REDD tài trợ</a:t>
            </a:r>
          </a:p>
          <a:p>
            <a:pPr marL="342900" lvl="4" indent="-342900">
              <a:spcBef>
                <a:spcPct val="15000"/>
              </a:spcBef>
              <a:spcAft>
                <a:spcPct val="15000"/>
              </a:spcAft>
              <a:buFont typeface="Wingdings" pitchFamily="2" charset="2"/>
              <a:buChar char="Ø"/>
            </a:pPr>
            <a:r>
              <a:rPr lang="en-GB" b="1">
                <a:effectLst>
                  <a:outerShdw blurRad="38100" dist="38100" dir="2700000" algn="tl">
                    <a:srgbClr val="010199"/>
                  </a:outerShdw>
                </a:effectLst>
              </a:rPr>
              <a:t>Các bên liên quan trong nước xác định nhu cầu thông tin, số liệu cho REDD+</a:t>
            </a:r>
          </a:p>
          <a:p>
            <a:pPr marL="342900" lvl="4" indent="-342900">
              <a:spcBef>
                <a:spcPct val="15000"/>
              </a:spcBef>
              <a:spcAft>
                <a:spcPct val="15000"/>
              </a:spcAft>
              <a:buFont typeface="Wingdings" pitchFamily="2" charset="2"/>
              <a:buChar char="Ø"/>
            </a:pPr>
            <a:r>
              <a:rPr lang="en-GB" b="1">
                <a:effectLst>
                  <a:outerShdw blurRad="38100" dist="38100" dir="2700000" algn="tl">
                    <a:srgbClr val="010199"/>
                  </a:outerShdw>
                </a:effectLst>
              </a:rPr>
              <a:t>PGA giúp đào tạo cán bộ CP để thu thập thông tin</a:t>
            </a:r>
          </a:p>
          <a:p>
            <a:pPr marL="342900" lvl="4" indent="-342900">
              <a:spcBef>
                <a:spcPct val="15000"/>
              </a:spcBef>
              <a:spcAft>
                <a:spcPct val="15000"/>
              </a:spcAft>
              <a:buFont typeface="Wingdings" pitchFamily="2" charset="2"/>
              <a:buChar char="Ø"/>
            </a:pPr>
            <a:r>
              <a:rPr lang="en-GB" b="1">
                <a:effectLst>
                  <a:outerShdw blurRad="38100" dist="38100" dir="2700000" algn="tl">
                    <a:srgbClr val="010199"/>
                  </a:outerShdw>
                </a:effectLst>
              </a:rPr>
              <a:t>Thông tin được xử lý, đánh giá, phân tích</a:t>
            </a:r>
          </a:p>
          <a:p>
            <a:pPr marL="342900" lvl="4" indent="-342900">
              <a:spcBef>
                <a:spcPct val="15000"/>
              </a:spcBef>
              <a:spcAft>
                <a:spcPct val="15000"/>
              </a:spcAft>
              <a:buFont typeface="Wingdings" pitchFamily="2" charset="2"/>
              <a:buChar char="Ø"/>
            </a:pPr>
            <a:r>
              <a:rPr lang="en-GB" b="1">
                <a:effectLst>
                  <a:outerShdw blurRad="38100" dist="38100" dir="2700000" algn="tl">
                    <a:srgbClr val="010199"/>
                  </a:outerShdw>
                </a:effectLst>
              </a:rPr>
              <a:t>PGA giúp đào tạo các tổ chức xã hội và cộng đồng tiến hành các hoạt động trên cơ sở thông tin đã được cung cấp và phân tích, xử lý</a:t>
            </a:r>
          </a:p>
          <a:p>
            <a:pPr marL="342900" lvl="4" indent="-342900">
              <a:spcBef>
                <a:spcPct val="15000"/>
              </a:spcBef>
              <a:spcAft>
                <a:spcPct val="15000"/>
              </a:spcAft>
              <a:buFont typeface="Wingdings" pitchFamily="2" charset="2"/>
              <a:buNone/>
            </a:pPr>
            <a:endParaRPr lang="en-GB" sz="800" b="1">
              <a:effectLst>
                <a:outerShdw blurRad="38100" dist="38100" dir="2700000" algn="tl">
                  <a:srgbClr val="010199"/>
                </a:outerShdw>
              </a:effectLst>
            </a:endParaRPr>
          </a:p>
          <a:p>
            <a:pPr marL="342900" lvl="4" indent="-342900">
              <a:spcBef>
                <a:spcPct val="15000"/>
              </a:spcBef>
              <a:spcAft>
                <a:spcPct val="15000"/>
              </a:spcAft>
              <a:buFontTx/>
              <a:buChar char="•"/>
            </a:pPr>
            <a:r>
              <a:rPr lang="en-GB" b="1">
                <a:effectLst>
                  <a:outerShdw blurRad="38100" dist="38100" dir="2700000" algn="tl">
                    <a:srgbClr val="010199"/>
                  </a:outerShdw>
                </a:effectLst>
              </a:rPr>
              <a:t>PGA giúp xây dựng hệ thống thông tin quốc gia để đảm bảo chính sách an toàn theo QĐ của Cancun</a:t>
            </a:r>
          </a:p>
          <a:p>
            <a:pPr marL="342900" lvl="4" indent="-342900">
              <a:spcBef>
                <a:spcPct val="15000"/>
              </a:spcBef>
              <a:spcAft>
                <a:spcPct val="15000"/>
              </a:spcAft>
              <a:buFontTx/>
              <a:buChar char="•"/>
            </a:pPr>
            <a:r>
              <a:rPr lang="en-GB" b="1">
                <a:effectLst>
                  <a:outerShdw blurRad="38100" dist="38100" dir="2700000" algn="tl">
                    <a:srgbClr val="010199"/>
                  </a:outerShdw>
                </a:effectLst>
              </a:rPr>
              <a:t>PGA cần tập trung ở cấp tỉnh nơi các hoạt động REDD+ đang được triển khai hoặc sắp được triển khai, trong đó có các tỉnh thí điểm UN-REDD Pha 2</a:t>
            </a:r>
            <a:endParaRPr lang="en-GB" sz="2400">
              <a:solidFill>
                <a:schemeClr val="tx2"/>
              </a:solidFill>
              <a:effectLst>
                <a:outerShdw blurRad="38100" dist="38100" dir="2700000" algn="tl">
                  <a:srgbClr val="FFFFFF"/>
                </a:outerShdw>
              </a:effectLst>
            </a:endParaRPr>
          </a:p>
          <a:p>
            <a:pPr marL="342900" indent="-342900" algn="ctr"/>
            <a:endParaRPr lang="en-GB">
              <a:solidFill>
                <a:schemeClr val="tx2"/>
              </a:solidFill>
              <a:effectLst>
                <a:outerShdw blurRad="38100" dist="38100" dir="2700000" algn="tl">
                  <a:srgbClr val="FFFFFF"/>
                </a:outerShdw>
              </a:effectLst>
            </a:endParaRPr>
          </a:p>
          <a:p>
            <a:pPr marL="342900" indent="-342900" algn="ctr"/>
            <a:endParaRPr lang="en-GB">
              <a:solidFill>
                <a:schemeClr val="tx2"/>
              </a:solidFill>
              <a:effectLst>
                <a:outerShdw blurRad="38100" dist="38100" dir="2700000" algn="tl">
                  <a:srgbClr val="FFFFFF"/>
                </a:outerShdw>
              </a:effectLst>
            </a:endParaRPr>
          </a:p>
          <a:p>
            <a:pPr marL="342900" indent="-342900" algn="ctr"/>
            <a:endParaRPr lang="en-GB" sz="3200">
              <a:solidFill>
                <a:schemeClr val="tx2"/>
              </a:solidFill>
              <a:effectLst>
                <a:outerShdw blurRad="38100" dist="38100" dir="2700000" algn="tl">
                  <a:srgbClr val="FFFFFF"/>
                </a:outerShdw>
              </a:effectLst>
            </a:endParaRPr>
          </a:p>
        </p:txBody>
      </p:sp>
      <p:pic>
        <p:nvPicPr>
          <p:cNvPr id="165892" name="Picture 4" descr="DSC00051"/>
          <p:cNvPicPr>
            <a:picLocks noChangeAspect="1" noChangeArrowheads="1"/>
          </p:cNvPicPr>
          <p:nvPr/>
        </p:nvPicPr>
        <p:blipFill>
          <a:blip r:embed="rId2" cstate="print"/>
          <a:srcRect/>
          <a:stretch>
            <a:fillRect/>
          </a:stretch>
        </p:blipFill>
        <p:spPr bwMode="auto">
          <a:xfrm>
            <a:off x="0" y="2514600"/>
            <a:ext cx="2286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2514600" y="304800"/>
            <a:ext cx="6629400" cy="1828800"/>
          </a:xfrm>
          <a:prstGeom prst="rect">
            <a:avLst/>
          </a:prstGeom>
          <a:noFill/>
          <a:ln w="9525" algn="ctr">
            <a:noFill/>
            <a:miter lim="800000"/>
            <a:headEnd/>
            <a:tailEnd/>
          </a:ln>
          <a:effectLst/>
        </p:spPr>
        <p:txBody>
          <a:bodyPr anchor="ctr" anchorCtr="1"/>
          <a:lstStyle/>
          <a:p>
            <a:pPr algn="ctr"/>
            <a:r>
              <a:rPr lang="en-GB" sz="3200">
                <a:solidFill>
                  <a:schemeClr val="tx2"/>
                </a:solidFill>
                <a:effectLst>
                  <a:outerShdw blurRad="38100" dist="38100" dir="2700000" algn="tl">
                    <a:srgbClr val="FFFFFF"/>
                  </a:outerShdw>
                </a:effectLst>
              </a:rPr>
              <a:t>Phần III: CÁC HOẠT ĐỘNG CẦN ƯU TIÊN VỀ QUẢN TRỊ RỪNG CHO REDD+ </a:t>
            </a:r>
            <a:r>
              <a:rPr lang="en-US" sz="3200" b="1">
                <a:effectLst>
                  <a:outerShdw blurRad="38100" dist="38100" dir="2700000" algn="tl">
                    <a:srgbClr val="010199"/>
                  </a:outerShdw>
                </a:effectLst>
              </a:rPr>
              <a:t>(2)</a:t>
            </a:r>
            <a:endParaRPr lang="en-GB" sz="3200" b="1">
              <a:solidFill>
                <a:schemeClr val="tx2"/>
              </a:solidFill>
              <a:effectLst>
                <a:outerShdw blurRad="38100" dist="38100" dir="2700000" algn="tl">
                  <a:srgbClr val="FFFFFF"/>
                </a:outerShdw>
              </a:effectLst>
            </a:endParaRPr>
          </a:p>
          <a:p>
            <a:pPr algn="ctr"/>
            <a:endParaRPr lang="en-GB" sz="3200">
              <a:solidFill>
                <a:schemeClr val="tx2"/>
              </a:solidFill>
              <a:effectLst>
                <a:outerShdw blurRad="38100" dist="38100" dir="2700000" algn="tl">
                  <a:srgbClr val="FFFFFF"/>
                </a:outerShdw>
              </a:effectLst>
            </a:endParaRPr>
          </a:p>
        </p:txBody>
      </p:sp>
      <p:sp>
        <p:nvSpPr>
          <p:cNvPr id="158723" name="Rectangle 3"/>
          <p:cNvSpPr>
            <a:spLocks noChangeArrowheads="1"/>
          </p:cNvSpPr>
          <p:nvPr/>
        </p:nvSpPr>
        <p:spPr bwMode="auto">
          <a:xfrm>
            <a:off x="2590800" y="3962400"/>
            <a:ext cx="6248400" cy="2209800"/>
          </a:xfrm>
          <a:prstGeom prst="rect">
            <a:avLst/>
          </a:prstGeom>
          <a:noFill/>
          <a:ln w="9525" algn="ctr">
            <a:noFill/>
            <a:miter lim="800000"/>
            <a:headEnd/>
            <a:tailEnd/>
          </a:ln>
          <a:effectLst/>
        </p:spPr>
        <p:txBody>
          <a:bodyPr anchor="ctr" anchorCtr="1"/>
          <a:lstStyle/>
          <a:p>
            <a:pPr marL="342900" indent="-342900"/>
            <a:r>
              <a:rPr lang="en-GB" sz="2400" b="1">
                <a:effectLst>
                  <a:outerShdw blurRad="38100" dist="38100" dir="2700000" algn="tl">
                    <a:srgbClr val="010199"/>
                  </a:outerShdw>
                </a:effectLst>
              </a:rPr>
              <a:t>2. Quy hoạch và giao đất, giao rừng</a:t>
            </a:r>
          </a:p>
          <a:p>
            <a:pPr marL="342900" indent="-342900"/>
            <a:endParaRPr lang="en-GB" sz="2400" b="1">
              <a:effectLst>
                <a:outerShdw blurRad="38100" dist="38100" dir="2700000" algn="tl">
                  <a:srgbClr val="010199"/>
                </a:outerShdw>
              </a:effectLst>
            </a:endParaRPr>
          </a:p>
          <a:p>
            <a:pPr marL="342900" indent="-342900">
              <a:spcBef>
                <a:spcPct val="15000"/>
              </a:spcBef>
              <a:spcAft>
                <a:spcPct val="10000"/>
              </a:spcAft>
              <a:buFontTx/>
              <a:buChar char="•"/>
            </a:pPr>
            <a:r>
              <a:rPr lang="en-GB" b="1">
                <a:effectLst>
                  <a:outerShdw blurRad="38100" dist="38100" dir="2700000" algn="tl">
                    <a:srgbClr val="010199"/>
                  </a:outerShdw>
                </a:effectLst>
              </a:rPr>
              <a:t>Đảm bảo lâm phận ổn định : trên bản đồ và thực địa</a:t>
            </a:r>
          </a:p>
          <a:p>
            <a:pPr marL="342900" indent="-342900">
              <a:spcBef>
                <a:spcPct val="15000"/>
              </a:spcBef>
              <a:spcAft>
                <a:spcPct val="10000"/>
              </a:spcAft>
              <a:buFontTx/>
              <a:buChar char="•"/>
            </a:pPr>
            <a:r>
              <a:rPr lang="en-GB" b="1">
                <a:effectLst>
                  <a:outerShdw blurRad="38100" dist="38100" dir="2700000" algn="tl">
                    <a:srgbClr val="010199"/>
                  </a:outerShdw>
                </a:effectLst>
              </a:rPr>
              <a:t>Đẩy nhanh tiến độ và hoàn thành GĐGR trên giấy tờ và thực địa, đảm bảo quyền sử dụng đất rõ ràng, khoán ổn định lâu dài DT không giao</a:t>
            </a:r>
          </a:p>
          <a:p>
            <a:pPr marL="342900" indent="-342900">
              <a:spcBef>
                <a:spcPct val="15000"/>
              </a:spcBef>
              <a:spcAft>
                <a:spcPct val="10000"/>
              </a:spcAft>
              <a:buFontTx/>
              <a:buChar char="•"/>
            </a:pPr>
            <a:endParaRPr lang="en-GB" b="1">
              <a:effectLst>
                <a:outerShdw blurRad="38100" dist="38100" dir="2700000" algn="tl">
                  <a:srgbClr val="010199"/>
                </a:outerShdw>
              </a:effectLst>
            </a:endParaRPr>
          </a:p>
          <a:p>
            <a:pPr marL="342900" indent="-342900">
              <a:spcBef>
                <a:spcPct val="15000"/>
              </a:spcBef>
              <a:spcAft>
                <a:spcPct val="10000"/>
              </a:spcAft>
              <a:buFontTx/>
              <a:buChar char="•"/>
            </a:pPr>
            <a:endParaRPr lang="en-GB" b="1">
              <a:effectLst>
                <a:outerShdw blurRad="38100" dist="38100" dir="2700000" algn="tl">
                  <a:srgbClr val="010199"/>
                </a:outerShdw>
              </a:effectLst>
            </a:endParaRPr>
          </a:p>
          <a:p>
            <a:pPr marL="342900" lvl="4" indent="-342900">
              <a:buFontTx/>
              <a:buChar char="•"/>
            </a:pPr>
            <a:endParaRPr lang="en-GB" b="1">
              <a:effectLst>
                <a:outerShdw blurRad="38100" dist="38100" dir="2700000" algn="tl">
                  <a:srgbClr val="010199"/>
                </a:outerShdw>
              </a:effectLst>
            </a:endParaRPr>
          </a:p>
          <a:p>
            <a:pPr marL="342900" indent="-342900" algn="ctr"/>
            <a:endParaRPr lang="en-GB" sz="2400">
              <a:solidFill>
                <a:schemeClr val="tx2"/>
              </a:solidFill>
              <a:effectLst>
                <a:outerShdw blurRad="38100" dist="38100" dir="2700000" algn="tl">
                  <a:srgbClr val="FFFFFF"/>
                </a:outerShdw>
              </a:effectLst>
            </a:endParaRPr>
          </a:p>
          <a:p>
            <a:pPr marL="342900" indent="-342900" algn="ctr"/>
            <a:endParaRPr lang="en-GB">
              <a:solidFill>
                <a:schemeClr val="tx2"/>
              </a:solidFill>
              <a:effectLst>
                <a:outerShdw blurRad="38100" dist="38100" dir="2700000" algn="tl">
                  <a:srgbClr val="FFFFFF"/>
                </a:outerShdw>
              </a:effectLst>
            </a:endParaRPr>
          </a:p>
          <a:p>
            <a:pPr marL="342900" indent="-342900" algn="ctr"/>
            <a:endParaRPr lang="en-GB">
              <a:solidFill>
                <a:schemeClr val="tx2"/>
              </a:solidFill>
              <a:effectLst>
                <a:outerShdw blurRad="38100" dist="38100" dir="2700000" algn="tl">
                  <a:srgbClr val="FFFFFF"/>
                </a:outerShdw>
              </a:effectLst>
            </a:endParaRPr>
          </a:p>
          <a:p>
            <a:pPr marL="342900" indent="-342900" algn="ctr"/>
            <a:endParaRPr lang="en-GB" sz="3200">
              <a:solidFill>
                <a:schemeClr val="tx2"/>
              </a:solidFill>
              <a:effectLst>
                <a:outerShdw blurRad="38100" dist="38100" dir="2700000" algn="tl">
                  <a:srgbClr val="FFFFFF"/>
                </a:outerShdw>
              </a:effectLst>
            </a:endParaRPr>
          </a:p>
        </p:txBody>
      </p:sp>
      <p:pic>
        <p:nvPicPr>
          <p:cNvPr id="158728" name="Picture 8" descr="DSC00049"/>
          <p:cNvPicPr>
            <a:picLocks noChangeAspect="1" noChangeArrowheads="1"/>
          </p:cNvPicPr>
          <p:nvPr/>
        </p:nvPicPr>
        <p:blipFill>
          <a:blip r:embed="rId2" cstate="print"/>
          <a:srcRect/>
          <a:stretch>
            <a:fillRect/>
          </a:stretch>
        </p:blipFill>
        <p:spPr bwMode="auto">
          <a:xfrm>
            <a:off x="228600" y="2209800"/>
            <a:ext cx="228600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2514600" y="304800"/>
            <a:ext cx="6629400" cy="1447800"/>
          </a:xfrm>
          <a:prstGeom prst="rect">
            <a:avLst/>
          </a:prstGeom>
          <a:noFill/>
          <a:ln w="9525" algn="ctr">
            <a:noFill/>
            <a:miter lim="800000"/>
            <a:headEnd/>
            <a:tailEnd/>
          </a:ln>
          <a:effectLst/>
        </p:spPr>
        <p:txBody>
          <a:bodyPr anchor="ctr" anchorCtr="1"/>
          <a:lstStyle/>
          <a:p>
            <a:pPr algn="ctr"/>
            <a:r>
              <a:rPr lang="en-GB" sz="3200">
                <a:solidFill>
                  <a:schemeClr val="tx2"/>
                </a:solidFill>
                <a:effectLst>
                  <a:outerShdw blurRad="38100" dist="38100" dir="2700000" algn="tl">
                    <a:srgbClr val="FFFFFF"/>
                  </a:outerShdw>
                </a:effectLst>
              </a:rPr>
              <a:t>Phần III: CÁC HOẠT ĐỘNG CẦN ƯU TIÊN VỀ QUẢN TRỊ RỪNG CHO REDD+ </a:t>
            </a:r>
            <a:r>
              <a:rPr lang="en-US" sz="3200" b="1">
                <a:effectLst>
                  <a:outerShdw blurRad="38100" dist="38100" dir="2700000" algn="tl">
                    <a:srgbClr val="010199"/>
                  </a:outerShdw>
                </a:effectLst>
              </a:rPr>
              <a:t>(3)</a:t>
            </a:r>
            <a:endParaRPr lang="en-GB" sz="3200" b="1">
              <a:solidFill>
                <a:schemeClr val="tx2"/>
              </a:solidFill>
              <a:effectLst>
                <a:outerShdw blurRad="38100" dist="38100" dir="2700000" algn="tl">
                  <a:srgbClr val="FFFFFF"/>
                </a:outerShdw>
              </a:effectLst>
            </a:endParaRPr>
          </a:p>
          <a:p>
            <a:pPr algn="ctr"/>
            <a:endParaRPr lang="en-GB" sz="3200">
              <a:solidFill>
                <a:schemeClr val="tx2"/>
              </a:solidFill>
              <a:effectLst>
                <a:outerShdw blurRad="38100" dist="38100" dir="2700000" algn="tl">
                  <a:srgbClr val="FFFFFF"/>
                </a:outerShdw>
              </a:effectLst>
            </a:endParaRPr>
          </a:p>
        </p:txBody>
      </p:sp>
      <p:sp>
        <p:nvSpPr>
          <p:cNvPr id="164867" name="Rectangle 3"/>
          <p:cNvSpPr>
            <a:spLocks noChangeArrowheads="1"/>
          </p:cNvSpPr>
          <p:nvPr/>
        </p:nvSpPr>
        <p:spPr bwMode="auto">
          <a:xfrm>
            <a:off x="2667000" y="3962400"/>
            <a:ext cx="6096000" cy="2895600"/>
          </a:xfrm>
          <a:prstGeom prst="rect">
            <a:avLst/>
          </a:prstGeom>
          <a:noFill/>
          <a:ln w="9525" algn="ctr">
            <a:noFill/>
            <a:miter lim="800000"/>
            <a:headEnd/>
            <a:tailEnd/>
          </a:ln>
          <a:effectLst/>
        </p:spPr>
        <p:txBody>
          <a:bodyPr anchor="ctr" anchorCtr="1"/>
          <a:lstStyle/>
          <a:p>
            <a:pPr marL="342900" indent="-342900"/>
            <a:endParaRPr lang="en-GB" sz="2400" b="1">
              <a:effectLst>
                <a:outerShdw blurRad="38100" dist="38100" dir="2700000" algn="tl">
                  <a:srgbClr val="010199"/>
                </a:outerShdw>
              </a:effectLst>
            </a:endParaRPr>
          </a:p>
          <a:p>
            <a:pPr marL="342900" indent="-342900"/>
            <a:r>
              <a:rPr lang="en-GB" sz="2400" b="1">
                <a:effectLst>
                  <a:outerShdw blurRad="38100" dist="38100" dir="2700000" algn="tl">
                    <a:srgbClr val="010199"/>
                  </a:outerShdw>
                </a:effectLst>
              </a:rPr>
              <a:t>3. Đổi mới thể chế chính sách</a:t>
            </a:r>
          </a:p>
          <a:p>
            <a:pPr marL="342900" indent="-342900"/>
            <a:endParaRPr lang="en-GB" sz="2400" b="1">
              <a:effectLst>
                <a:outerShdw blurRad="38100" dist="38100" dir="2700000" algn="tl">
                  <a:srgbClr val="010199"/>
                </a:outerShdw>
              </a:effectLst>
            </a:endParaRPr>
          </a:p>
          <a:p>
            <a:pPr marL="342900" indent="-342900">
              <a:buFontTx/>
              <a:buChar char="•"/>
            </a:pPr>
            <a:r>
              <a:rPr lang="en-GB" sz="2000" b="1">
                <a:effectLst>
                  <a:outerShdw blurRad="38100" dist="38100" dir="2700000" algn="tl">
                    <a:srgbClr val="010199"/>
                  </a:outerShdw>
                </a:effectLst>
              </a:rPr>
              <a:t>Tiếp tục phân cấp cho địa phương, trao quyền tự quyết cho cơ sở, chủ rừng</a:t>
            </a:r>
          </a:p>
          <a:p>
            <a:pPr marL="342900" indent="-342900">
              <a:buFontTx/>
              <a:buChar char="•"/>
            </a:pPr>
            <a:endParaRPr lang="en-GB" sz="2000" b="1">
              <a:effectLst>
                <a:outerShdw blurRad="38100" dist="38100" dir="2700000" algn="tl">
                  <a:srgbClr val="010199"/>
                </a:outerShdw>
              </a:effectLst>
            </a:endParaRPr>
          </a:p>
          <a:p>
            <a:pPr marL="342900" indent="-342900">
              <a:buFontTx/>
              <a:buChar char="•"/>
            </a:pPr>
            <a:r>
              <a:rPr lang="en-GB" sz="2000" b="1">
                <a:effectLst>
                  <a:outerShdw blurRad="38100" dist="38100" dir="2700000" algn="tl">
                    <a:srgbClr val="010199"/>
                  </a:outerShdw>
                </a:effectLst>
              </a:rPr>
              <a:t>Tiếp tục xây dựng cơ chế thu hút sự tham gia tích cực của tất cả các bên liên quan – ví dụ thiết lập đối tác công tư, hợp tác đa phương</a:t>
            </a:r>
          </a:p>
          <a:p>
            <a:pPr marL="342900" indent="-342900">
              <a:buFontTx/>
              <a:buChar char="•"/>
            </a:pPr>
            <a:endParaRPr lang="en-GB" sz="2000" b="1">
              <a:effectLst>
                <a:outerShdw blurRad="38100" dist="38100" dir="2700000" algn="tl">
                  <a:srgbClr val="010199"/>
                </a:outerShdw>
              </a:effectLst>
            </a:endParaRPr>
          </a:p>
          <a:p>
            <a:pPr marL="342900" indent="-342900">
              <a:buFontTx/>
              <a:buChar char="•"/>
            </a:pPr>
            <a:r>
              <a:rPr lang="en-GB" sz="2000" b="1">
                <a:effectLst>
                  <a:outerShdw blurRad="38100" dist="38100" dir="2700000" algn="tl">
                    <a:srgbClr val="010199"/>
                  </a:outerShdw>
                </a:effectLst>
              </a:rPr>
              <a:t>Gắn quản lý bảo vệ rừng với sinh kế</a:t>
            </a:r>
          </a:p>
          <a:p>
            <a:pPr marL="342900" indent="-342900"/>
            <a:endParaRPr lang="en-GB" sz="2000" b="1">
              <a:effectLst>
                <a:outerShdw blurRad="38100" dist="38100" dir="2700000" algn="tl">
                  <a:srgbClr val="010199"/>
                </a:outerShdw>
              </a:effectLst>
            </a:endParaRPr>
          </a:p>
          <a:p>
            <a:pPr marL="342900" indent="-342900">
              <a:buFontTx/>
              <a:buChar char="•"/>
            </a:pPr>
            <a:r>
              <a:rPr lang="en-GB" sz="2000" b="1">
                <a:effectLst>
                  <a:outerShdw blurRad="38100" dist="38100" dir="2700000" algn="tl">
                    <a:srgbClr val="010199"/>
                  </a:outerShdw>
                </a:effectLst>
              </a:rPr>
              <a:t>Nâng cao nhận thức, kiến thức và năng lực quản lý TN cho các cấp chính quyền và cộng đồng địa phương</a:t>
            </a:r>
          </a:p>
          <a:p>
            <a:pPr marL="342900" indent="-342900">
              <a:buFontTx/>
              <a:buChar char="•"/>
            </a:pPr>
            <a:endParaRPr lang="en-GB" sz="2000" b="1">
              <a:effectLst>
                <a:outerShdw blurRad="38100" dist="38100" dir="2700000" algn="tl">
                  <a:srgbClr val="010199"/>
                </a:outerShdw>
              </a:effectLst>
            </a:endParaRPr>
          </a:p>
          <a:p>
            <a:pPr marL="342900" indent="-342900"/>
            <a:endParaRPr lang="en-GB" sz="2400" b="1">
              <a:effectLst>
                <a:outerShdw blurRad="38100" dist="38100" dir="2700000" algn="tl">
                  <a:srgbClr val="010199"/>
                </a:outerShdw>
              </a:effectLst>
            </a:endParaRPr>
          </a:p>
          <a:p>
            <a:pPr marL="342900" indent="-342900"/>
            <a:endParaRPr lang="en-GB" b="1">
              <a:effectLst>
                <a:outerShdw blurRad="38100" dist="38100" dir="2700000" algn="tl">
                  <a:srgbClr val="010199"/>
                </a:outerShdw>
              </a:effectLst>
            </a:endParaRPr>
          </a:p>
          <a:p>
            <a:pPr marL="342900" indent="-342900"/>
            <a:endParaRPr lang="en-GB" b="1">
              <a:effectLst>
                <a:outerShdw blurRad="38100" dist="38100" dir="2700000" algn="tl">
                  <a:srgbClr val="010199"/>
                </a:outerShdw>
              </a:effectLst>
            </a:endParaRPr>
          </a:p>
          <a:p>
            <a:pPr marL="342900" indent="-342900" algn="ctr"/>
            <a:endParaRPr lang="en-GB" sz="2400">
              <a:solidFill>
                <a:schemeClr val="tx2"/>
              </a:solidFill>
              <a:effectLst>
                <a:outerShdw blurRad="38100" dist="38100" dir="2700000" algn="tl">
                  <a:srgbClr val="FFFFFF"/>
                </a:outerShdw>
              </a:effectLst>
            </a:endParaRPr>
          </a:p>
          <a:p>
            <a:pPr marL="342900" indent="-342900" algn="ctr"/>
            <a:endParaRPr lang="en-GB">
              <a:solidFill>
                <a:schemeClr val="tx2"/>
              </a:solidFill>
              <a:effectLst>
                <a:outerShdw blurRad="38100" dist="38100" dir="2700000" algn="tl">
                  <a:srgbClr val="FFFFFF"/>
                </a:outerShdw>
              </a:effectLst>
            </a:endParaRPr>
          </a:p>
          <a:p>
            <a:pPr marL="342900" indent="-342900" algn="ctr"/>
            <a:endParaRPr lang="en-GB">
              <a:solidFill>
                <a:schemeClr val="tx2"/>
              </a:solidFill>
              <a:effectLst>
                <a:outerShdw blurRad="38100" dist="38100" dir="2700000" algn="tl">
                  <a:srgbClr val="FFFFFF"/>
                </a:outerShdw>
              </a:effectLst>
            </a:endParaRPr>
          </a:p>
          <a:p>
            <a:pPr marL="342900" indent="-342900" algn="ctr"/>
            <a:endParaRPr lang="en-GB" sz="3200">
              <a:solidFill>
                <a:schemeClr val="tx2"/>
              </a:solidFill>
              <a:effectLst>
                <a:outerShdw blurRad="38100" dist="38100" dir="2700000" algn="tl">
                  <a:srgbClr val="FFFFFF"/>
                </a:outerShdw>
              </a:effectLst>
            </a:endParaRPr>
          </a:p>
        </p:txBody>
      </p:sp>
      <p:pic>
        <p:nvPicPr>
          <p:cNvPr id="164868" name="Picture 4" descr="IMG_0748"/>
          <p:cNvPicPr>
            <a:picLocks noChangeAspect="1" noChangeArrowheads="1"/>
          </p:cNvPicPr>
          <p:nvPr/>
        </p:nvPicPr>
        <p:blipFill>
          <a:blip r:embed="rId2" cstate="print"/>
          <a:srcRect/>
          <a:stretch>
            <a:fillRect/>
          </a:stretch>
        </p:blipFill>
        <p:spPr bwMode="auto">
          <a:xfrm>
            <a:off x="0" y="2286000"/>
            <a:ext cx="2362200" cy="2743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2514600" y="304800"/>
            <a:ext cx="6629400" cy="1447800"/>
          </a:xfrm>
          <a:prstGeom prst="rect">
            <a:avLst/>
          </a:prstGeom>
          <a:noFill/>
          <a:ln w="9525" algn="ctr">
            <a:noFill/>
            <a:miter lim="800000"/>
            <a:headEnd/>
            <a:tailEnd/>
          </a:ln>
          <a:effectLst/>
        </p:spPr>
        <p:txBody>
          <a:bodyPr anchor="ctr" anchorCtr="1"/>
          <a:lstStyle/>
          <a:p>
            <a:pPr algn="ctr"/>
            <a:r>
              <a:rPr lang="en-GB" sz="3200">
                <a:solidFill>
                  <a:schemeClr val="tx2"/>
                </a:solidFill>
                <a:effectLst>
                  <a:outerShdw blurRad="38100" dist="38100" dir="2700000" algn="tl">
                    <a:srgbClr val="FFFFFF"/>
                  </a:outerShdw>
                </a:effectLst>
              </a:rPr>
              <a:t>Phần III: CÁC HOẠT ĐỘNG CẦN ƯU TIÊN VỀ QUẢN TRỊ RỪNG CHO REDD+ </a:t>
            </a:r>
            <a:r>
              <a:rPr lang="en-US" sz="3200" b="1">
                <a:effectLst>
                  <a:outerShdw blurRad="38100" dist="38100" dir="2700000" algn="tl">
                    <a:srgbClr val="010199"/>
                  </a:outerShdw>
                </a:effectLst>
              </a:rPr>
              <a:t>(4)</a:t>
            </a:r>
            <a:endParaRPr lang="en-GB" sz="3200" b="1">
              <a:solidFill>
                <a:schemeClr val="tx2"/>
              </a:solidFill>
              <a:effectLst>
                <a:outerShdw blurRad="38100" dist="38100" dir="2700000" algn="tl">
                  <a:srgbClr val="FFFFFF"/>
                </a:outerShdw>
              </a:effectLst>
            </a:endParaRPr>
          </a:p>
          <a:p>
            <a:pPr algn="ctr"/>
            <a:endParaRPr lang="en-GB" sz="3200">
              <a:solidFill>
                <a:schemeClr val="tx2"/>
              </a:solidFill>
              <a:effectLst>
                <a:outerShdw blurRad="38100" dist="38100" dir="2700000" algn="tl">
                  <a:srgbClr val="FFFFFF"/>
                </a:outerShdw>
              </a:effectLst>
            </a:endParaRPr>
          </a:p>
        </p:txBody>
      </p:sp>
      <p:sp>
        <p:nvSpPr>
          <p:cNvPr id="156675" name="Rectangle 3"/>
          <p:cNvSpPr>
            <a:spLocks noChangeArrowheads="1"/>
          </p:cNvSpPr>
          <p:nvPr/>
        </p:nvSpPr>
        <p:spPr bwMode="auto">
          <a:xfrm>
            <a:off x="2667000" y="3962400"/>
            <a:ext cx="6096000" cy="2895600"/>
          </a:xfrm>
          <a:prstGeom prst="rect">
            <a:avLst/>
          </a:prstGeom>
          <a:noFill/>
          <a:ln w="9525" algn="ctr">
            <a:noFill/>
            <a:miter lim="800000"/>
            <a:headEnd/>
            <a:tailEnd/>
          </a:ln>
          <a:effectLst/>
        </p:spPr>
        <p:txBody>
          <a:bodyPr anchor="ctr" anchorCtr="1"/>
          <a:lstStyle/>
          <a:p>
            <a:pPr marL="342900" indent="-342900"/>
            <a:endParaRPr lang="en-GB" sz="2400" b="1">
              <a:effectLst>
                <a:outerShdw blurRad="38100" dist="38100" dir="2700000" algn="tl">
                  <a:srgbClr val="010199"/>
                </a:outerShdw>
              </a:effectLst>
            </a:endParaRPr>
          </a:p>
          <a:p>
            <a:pPr marL="342900" indent="-342900"/>
            <a:r>
              <a:rPr lang="en-GB" sz="2400" b="1">
                <a:effectLst>
                  <a:outerShdw blurRad="38100" dist="38100" dir="2700000" algn="tl">
                    <a:srgbClr val="010199"/>
                  </a:outerShdw>
                </a:effectLst>
              </a:rPr>
              <a:t>4. Tăng cường các giải pháp kỹ thuật</a:t>
            </a:r>
          </a:p>
          <a:p>
            <a:pPr marL="342900" indent="-342900"/>
            <a:endParaRPr lang="en-GB" sz="2400" b="1">
              <a:effectLst>
                <a:outerShdw blurRad="38100" dist="38100" dir="2700000" algn="tl">
                  <a:srgbClr val="010199"/>
                </a:outerShdw>
              </a:effectLst>
            </a:endParaRPr>
          </a:p>
          <a:p>
            <a:pPr marL="342900" indent="-342900">
              <a:buFontTx/>
              <a:buChar char="•"/>
            </a:pPr>
            <a:r>
              <a:rPr lang="en-GB" sz="2000" b="1">
                <a:effectLst>
                  <a:outerShdw blurRad="38100" dist="38100" dir="2700000" algn="tl">
                    <a:srgbClr val="010199"/>
                  </a:outerShdw>
                </a:effectLst>
              </a:rPr>
              <a:t>Tiếp tục áp dụng cách tiếp cận có sự tham gia</a:t>
            </a:r>
          </a:p>
          <a:p>
            <a:pPr marL="342900" indent="-342900">
              <a:buFontTx/>
              <a:buChar char="•"/>
            </a:pPr>
            <a:endParaRPr lang="en-GB" sz="2000" b="1">
              <a:effectLst>
                <a:outerShdw blurRad="38100" dist="38100" dir="2700000" algn="tl">
                  <a:srgbClr val="010199"/>
                </a:outerShdw>
              </a:effectLst>
            </a:endParaRPr>
          </a:p>
          <a:p>
            <a:pPr marL="342900" indent="-342900">
              <a:buFontTx/>
              <a:buChar char="•"/>
            </a:pPr>
            <a:r>
              <a:rPr lang="en-GB" sz="2000" b="1">
                <a:effectLst>
                  <a:outerShdw blurRad="38100" dist="38100" dir="2700000" algn="tl">
                    <a:srgbClr val="010199"/>
                  </a:outerShdw>
                </a:effectLst>
              </a:rPr>
              <a:t>Đẩy mạnh RIL và các giải pháp SFM, FSC</a:t>
            </a:r>
          </a:p>
          <a:p>
            <a:pPr marL="342900" indent="-342900">
              <a:buFontTx/>
              <a:buChar char="•"/>
            </a:pPr>
            <a:endParaRPr lang="en-GB" sz="2000" b="1">
              <a:effectLst>
                <a:outerShdw blurRad="38100" dist="38100" dir="2700000" algn="tl">
                  <a:srgbClr val="010199"/>
                </a:outerShdw>
              </a:effectLst>
            </a:endParaRPr>
          </a:p>
          <a:p>
            <a:pPr marL="342900" indent="-342900">
              <a:buFontTx/>
              <a:buChar char="•"/>
            </a:pPr>
            <a:r>
              <a:rPr lang="en-GB" sz="2000" b="1">
                <a:effectLst>
                  <a:outerShdw blurRad="38100" dist="38100" dir="2700000" algn="tl">
                    <a:srgbClr val="010199"/>
                  </a:outerShdw>
                </a:effectLst>
              </a:rPr>
              <a:t>Sử dụng công cụ ảnh vệ tinh có độ phân giải cao kết hợp với điều tra thực địa trong theo dõi diễn biến TNR và trữ lượng các bon</a:t>
            </a:r>
          </a:p>
          <a:p>
            <a:pPr marL="342900" indent="-342900">
              <a:buFontTx/>
              <a:buChar char="•"/>
            </a:pPr>
            <a:endParaRPr lang="en-GB" sz="2000" b="1">
              <a:effectLst>
                <a:outerShdw blurRad="38100" dist="38100" dir="2700000" algn="tl">
                  <a:srgbClr val="010199"/>
                </a:outerShdw>
              </a:effectLst>
            </a:endParaRPr>
          </a:p>
          <a:p>
            <a:pPr marL="342900" indent="-342900">
              <a:buFontTx/>
              <a:buChar char="•"/>
            </a:pPr>
            <a:r>
              <a:rPr lang="en-GB" sz="2000" b="1">
                <a:effectLst>
                  <a:outerShdw blurRad="38100" dist="38100" dir="2700000" algn="tl">
                    <a:srgbClr val="010199"/>
                  </a:outerShdw>
                </a:effectLst>
              </a:rPr>
              <a:t>Áp dụng các giải pháp kỹ thuật lâm sinh trong phục hồi rừng TN và nâng cao chất lượng RT</a:t>
            </a:r>
          </a:p>
          <a:p>
            <a:pPr marL="342900" indent="-342900">
              <a:buFontTx/>
              <a:buChar char="•"/>
            </a:pPr>
            <a:endParaRPr lang="en-GB" sz="2000" b="1">
              <a:effectLst>
                <a:outerShdw blurRad="38100" dist="38100" dir="2700000" algn="tl">
                  <a:srgbClr val="010199"/>
                </a:outerShdw>
              </a:effectLst>
            </a:endParaRPr>
          </a:p>
          <a:p>
            <a:pPr marL="342900" indent="-342900">
              <a:buFontTx/>
              <a:buChar char="•"/>
            </a:pPr>
            <a:endParaRPr lang="en-GB" sz="2000" b="1">
              <a:effectLst>
                <a:outerShdw blurRad="38100" dist="38100" dir="2700000" algn="tl">
                  <a:srgbClr val="010199"/>
                </a:outerShdw>
              </a:effectLst>
            </a:endParaRPr>
          </a:p>
          <a:p>
            <a:pPr marL="342900" indent="-342900">
              <a:buFontTx/>
              <a:buChar char="•"/>
            </a:pPr>
            <a:endParaRPr lang="en-GB" sz="2000" b="1">
              <a:effectLst>
                <a:outerShdw blurRad="38100" dist="38100" dir="2700000" algn="tl">
                  <a:srgbClr val="010199"/>
                </a:outerShdw>
              </a:effectLst>
            </a:endParaRPr>
          </a:p>
          <a:p>
            <a:pPr marL="342900" indent="-342900"/>
            <a:endParaRPr lang="en-GB" sz="2400" b="1">
              <a:effectLst>
                <a:outerShdw blurRad="38100" dist="38100" dir="2700000" algn="tl">
                  <a:srgbClr val="010199"/>
                </a:outerShdw>
              </a:effectLst>
            </a:endParaRPr>
          </a:p>
          <a:p>
            <a:pPr marL="342900" indent="-342900"/>
            <a:endParaRPr lang="en-GB" b="1">
              <a:effectLst>
                <a:outerShdw blurRad="38100" dist="38100" dir="2700000" algn="tl">
                  <a:srgbClr val="010199"/>
                </a:outerShdw>
              </a:effectLst>
            </a:endParaRPr>
          </a:p>
          <a:p>
            <a:pPr marL="342900" indent="-342900"/>
            <a:endParaRPr lang="en-GB" b="1">
              <a:effectLst>
                <a:outerShdw blurRad="38100" dist="38100" dir="2700000" algn="tl">
                  <a:srgbClr val="010199"/>
                </a:outerShdw>
              </a:effectLst>
            </a:endParaRPr>
          </a:p>
          <a:p>
            <a:pPr marL="342900" indent="-342900" algn="ctr"/>
            <a:endParaRPr lang="en-GB" sz="2400">
              <a:solidFill>
                <a:schemeClr val="tx2"/>
              </a:solidFill>
              <a:effectLst>
                <a:outerShdw blurRad="38100" dist="38100" dir="2700000" algn="tl">
                  <a:srgbClr val="FFFFFF"/>
                </a:outerShdw>
              </a:effectLst>
            </a:endParaRPr>
          </a:p>
          <a:p>
            <a:pPr marL="342900" indent="-342900" algn="ctr"/>
            <a:endParaRPr lang="en-GB">
              <a:solidFill>
                <a:schemeClr val="tx2"/>
              </a:solidFill>
              <a:effectLst>
                <a:outerShdw blurRad="38100" dist="38100" dir="2700000" algn="tl">
                  <a:srgbClr val="FFFFFF"/>
                </a:outerShdw>
              </a:effectLst>
            </a:endParaRPr>
          </a:p>
          <a:p>
            <a:pPr marL="342900" indent="-342900" algn="ctr"/>
            <a:endParaRPr lang="en-GB">
              <a:solidFill>
                <a:schemeClr val="tx2"/>
              </a:solidFill>
              <a:effectLst>
                <a:outerShdw blurRad="38100" dist="38100" dir="2700000" algn="tl">
                  <a:srgbClr val="FFFFFF"/>
                </a:outerShdw>
              </a:effectLst>
            </a:endParaRPr>
          </a:p>
          <a:p>
            <a:pPr marL="342900" indent="-342900" algn="ctr"/>
            <a:endParaRPr lang="en-GB" sz="3200">
              <a:solidFill>
                <a:schemeClr val="tx2"/>
              </a:solidFill>
              <a:effectLst>
                <a:outerShdw blurRad="38100" dist="38100" dir="2700000" algn="tl">
                  <a:srgbClr val="FFFFFF"/>
                </a:outerShdw>
              </a:effectLst>
            </a:endParaRPr>
          </a:p>
        </p:txBody>
      </p:sp>
      <p:pic>
        <p:nvPicPr>
          <p:cNvPr id="156681" name="Picture 9"/>
          <p:cNvPicPr>
            <a:picLocks noChangeAspect="1" noChangeArrowheads="1"/>
          </p:cNvPicPr>
          <p:nvPr/>
        </p:nvPicPr>
        <p:blipFill>
          <a:blip r:embed="rId2"/>
          <a:srcRect/>
          <a:stretch>
            <a:fillRect/>
          </a:stretch>
        </p:blipFill>
        <p:spPr bwMode="auto">
          <a:xfrm>
            <a:off x="0" y="1981200"/>
            <a:ext cx="2514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1285</TotalTime>
  <Words>1067</Words>
  <Application>Microsoft Office PowerPoint</Application>
  <PresentationFormat>On-screen Show (4:3)</PresentationFormat>
  <Paragraphs>133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Times New Roman</vt:lpstr>
      <vt:lpstr>Wingdings</vt:lpstr>
      <vt:lpstr>Calibri</vt:lpstr>
      <vt:lpstr>Wingdings 2</vt:lpstr>
      <vt:lpstr>Orbit</vt:lpstr>
      <vt:lpstr>Slide 1</vt:lpstr>
      <vt:lpstr>Các nội dung chính</vt:lpstr>
      <vt:lpstr>Slide 3</vt:lpstr>
      <vt:lpstr>Slide 4</vt:lpstr>
      <vt:lpstr>Slide 5</vt:lpstr>
      <vt:lpstr>Slide 6</vt:lpstr>
      <vt:lpstr>Slide 7</vt:lpstr>
      <vt:lpstr>Slide 8</vt:lpstr>
      <vt:lpstr>Slide 9</vt:lpstr>
      <vt:lpstr>Slide 10</vt:lpstr>
      <vt:lpstr>Slide 11</vt:lpstr>
    </vt:vector>
  </TitlesOfParts>
  <Company>Indiana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 Ba Huynh</dc:creator>
  <cp:lastModifiedBy>Chi  Thanh</cp:lastModifiedBy>
  <cp:revision>63</cp:revision>
  <dcterms:created xsi:type="dcterms:W3CDTF">2006-05-03T14:54:45Z</dcterms:created>
  <dcterms:modified xsi:type="dcterms:W3CDTF">2012-03-05T10:00:19Z</dcterms:modified>
</cp:coreProperties>
</file>