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92" r:id="rId5"/>
    <p:sldId id="332" r:id="rId6"/>
    <p:sldId id="333" r:id="rId7"/>
    <p:sldId id="355" r:id="rId8"/>
    <p:sldId id="357" r:id="rId9"/>
    <p:sldId id="348" r:id="rId10"/>
    <p:sldId id="352" r:id="rId11"/>
  </p:sldIdLst>
  <p:sldSz cx="9144000" cy="6858000" type="screen4x3"/>
  <p:notesSz cx="6794500" cy="99218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68A3"/>
    <a:srgbClr val="0C4E9B"/>
    <a:srgbClr val="2A679B"/>
    <a:srgbClr val="0C367A"/>
    <a:srgbClr val="D77425"/>
    <a:srgbClr val="144B88"/>
    <a:srgbClr val="367EC4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7" autoAdjust="0"/>
    <p:restoredTop sz="9463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73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340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73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2340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A129E17-4878-4567-AA87-567B6011BE3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15727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481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252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3288"/>
            <a:ext cx="49815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6575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6575"/>
            <a:ext cx="29448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67C815D-3FC8-4508-A9F5-8C3EC5528E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30878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9D04C2-3039-432E-940B-F36FA458176B}" type="slidenum">
              <a:rPr lang="en-US"/>
              <a:pPr/>
              <a:t>1</a:t>
            </a:fld>
            <a:endParaRPr lang="en-US"/>
          </a:p>
        </p:txBody>
      </p:sp>
      <p:sp>
        <p:nvSpPr>
          <p:cNvPr id="160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AFF7C4-33A5-4CCD-A84D-3C3DD974C5D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37891" name="Rectangle 7"/>
          <p:cNvSpPr txBox="1">
            <a:spLocks noGrp="1" noChangeArrowheads="1"/>
          </p:cNvSpPr>
          <p:nvPr/>
        </p:nvSpPr>
        <p:spPr bwMode="auto">
          <a:xfrm>
            <a:off x="3848156" y="9424276"/>
            <a:ext cx="2944759" cy="49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76E5345-D64E-4523-A513-9E74E6DF71FD}" type="slidenum">
              <a:rPr lang="en-US" sz="1200">
                <a:solidFill>
                  <a:srgbClr val="FFFFFF"/>
                </a:solidFill>
                <a:latin typeface="Frutiger LT 57 Cn" pitchFamily="1" charset="0"/>
              </a:rPr>
              <a:pPr algn="r"/>
              <a:t>3</a:t>
            </a:fld>
            <a:endParaRPr lang="en-US" sz="1200">
              <a:solidFill>
                <a:srgbClr val="FFFFFF"/>
              </a:solidFill>
              <a:latin typeface="Frutiger LT 57 Cn" pitchFamily="1" charset="0"/>
            </a:endParaRPr>
          </a:p>
        </p:txBody>
      </p:sp>
      <p:sp>
        <p:nvSpPr>
          <p:cNvPr id="378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927" y="4712930"/>
            <a:ext cx="5434648" cy="4464131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smtClean="0"/>
              <a:t>This slide:</a:t>
            </a:r>
            <a:r>
              <a:rPr lang="en-GB" smtClean="0">
                <a:sym typeface="Wingdings" pitchFamily="2" charset="2"/>
              </a:rPr>
              <a:t> </a:t>
            </a:r>
            <a:r>
              <a:rPr lang="en-GB" smtClean="0"/>
              <a:t>Key elements in every implementing country (companies disclose, governments disclose), independently and credibly</a:t>
            </a:r>
            <a:r>
              <a:rPr lang="en-GB" smtClean="0">
                <a:sym typeface="Wingdings" pitchFamily="2" charset="2"/>
              </a:rPr>
              <a:t> </a:t>
            </a:r>
            <a:r>
              <a:rPr lang="en-GB" smtClean="0"/>
              <a:t>verified and reconciled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en-GB" smtClean="0"/>
              <a:t>Process overseen (by multi-stakeholder group of government, companies, civil society), process published </a:t>
            </a:r>
            <a:r>
              <a:rPr lang="en-GB" smtClean="0">
                <a:sym typeface="Wingdings" pitchFamily="2" charset="2"/>
              </a:rPr>
              <a:t></a:t>
            </a:r>
            <a:r>
              <a:rPr lang="en-GB" smtClean="0"/>
              <a:t> thoroughly discussed  </a:t>
            </a:r>
          </a:p>
          <a:p>
            <a:pPr eaLnBrk="1" hangingPunct="1">
              <a:spcBef>
                <a:spcPct val="0"/>
              </a:spcBef>
            </a:pPr>
            <a:endParaRPr lang="en-GB" smtClean="0"/>
          </a:p>
          <a:p>
            <a:pPr eaLnBrk="1" hangingPunct="1">
              <a:spcBef>
                <a:spcPct val="0"/>
              </a:spcBef>
            </a:pPr>
            <a:r>
              <a:rPr lang="en-GB" smtClean="0"/>
              <a:t>[Press again]  EITI: </a:t>
            </a:r>
            <a:r>
              <a:rPr lang="en-GB" u="sng" smtClean="0"/>
              <a:t>forum for dialogue</a:t>
            </a:r>
            <a:r>
              <a:rPr lang="en-GB" smtClean="0"/>
              <a:t> and platform for </a:t>
            </a:r>
            <a:r>
              <a:rPr lang="en-GB" u="sng" smtClean="0"/>
              <a:t>boarder reforms</a:t>
            </a:r>
            <a:r>
              <a:rPr lang="en-GB" smtClean="0"/>
              <a:t> </a:t>
            </a:r>
          </a:p>
          <a:p>
            <a:pPr eaLnBrk="1" hangingPunct="1">
              <a:spcBef>
                <a:spcPct val="0"/>
              </a:spcBef>
            </a:pPr>
            <a:endParaRPr lang="en-GB" smtClean="0"/>
          </a:p>
          <a:p>
            <a:pPr eaLnBrk="1" hangingPunct="1">
              <a:spcBef>
                <a:spcPct val="0"/>
              </a:spcBef>
            </a:pPr>
            <a:r>
              <a:rPr lang="en-GB" smtClean="0"/>
              <a:t>[Press again] – Example: the government along with stakeholders may decide to work for more transparency: in the award of licensing and contracts, and monitoring of the sector</a:t>
            </a:r>
          </a:p>
          <a:p>
            <a:pPr eaLnBrk="1" hangingPunct="1">
              <a:spcBef>
                <a:spcPct val="0"/>
              </a:spcBef>
            </a:pPr>
            <a:endParaRPr lang="en-GB" smtClean="0"/>
          </a:p>
          <a:p>
            <a:pPr eaLnBrk="1" hangingPunct="1">
              <a:spcBef>
                <a:spcPct val="0"/>
              </a:spcBef>
            </a:pPr>
            <a:r>
              <a:rPr lang="en-GB" smtClean="0"/>
              <a:t>[Press again] – Might push for; more transparency (the distribution of government spending)</a:t>
            </a:r>
          </a:p>
          <a:p>
            <a:pPr eaLnBrk="1" hangingPunct="1">
              <a:spcBef>
                <a:spcPct val="0"/>
              </a:spcBef>
            </a:pPr>
            <a:r>
              <a:rPr lang="en-GB" smtClean="0"/>
              <a:t>[Press again] – Link up with other elements of governance (reform of the public financial and budgeting system)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endParaRPr lang="en-GB" smtClean="0"/>
          </a:p>
          <a:p>
            <a:pPr eaLnBrk="1" hangingPunct="1">
              <a:spcBef>
                <a:spcPct val="0"/>
              </a:spcBef>
            </a:pPr>
            <a:r>
              <a:rPr lang="en-GB" smtClean="0"/>
              <a:t>These additions; entirely up to them. Blue elements: the EITI ‘core’. Power of the multi-stakeholder process; help focus on ‘governance chain’ in the most need of transparency. 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nb-NO" smtClean="0"/>
              <a:t>The Liberia story</a:t>
            </a: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C867FD8-B5B2-4D4E-941B-0A0E58130C65}" type="slidenum">
              <a:rPr lang="nb-NO" smtClean="0"/>
              <a:pPr>
                <a:defRPr/>
              </a:pPr>
              <a:t>6</a:t>
            </a:fld>
            <a:endParaRPr lang="nb-NO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2A67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990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nb-NO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2286000"/>
            <a:ext cx="64008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9460" name="Picture 4" descr="EITIPETROLRGB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2162175" cy="450850"/>
          </a:xfrm>
          <a:prstGeom prst="rect">
            <a:avLst/>
          </a:prstGeom>
          <a:noFill/>
        </p:spPr>
      </p:pic>
      <p:pic>
        <p:nvPicPr>
          <p:cNvPr id="19461" name="Picture 5" descr="PHOTOSTRIP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51850" y="0"/>
            <a:ext cx="692150" cy="68580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0" y="3048000"/>
            <a:ext cx="2209800" cy="2514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3048000"/>
            <a:ext cx="2209800" cy="2514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6400" y="2209800"/>
            <a:ext cx="1143000" cy="3352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7400" y="2209800"/>
            <a:ext cx="3276600" cy="3352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57400" y="2209800"/>
            <a:ext cx="457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EITI Introduction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057400" y="3048000"/>
            <a:ext cx="4572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EITI Introduction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42" name="Picture 18" descr="EITIPETROLRGB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29400" y="381000"/>
            <a:ext cx="2238375" cy="466725"/>
          </a:xfrm>
          <a:prstGeom prst="rect">
            <a:avLst/>
          </a:prstGeom>
          <a:noFill/>
        </p:spPr>
      </p:pic>
      <p:pic>
        <p:nvPicPr>
          <p:cNvPr id="1048" name="Picture 24" descr="PHOTOSTRIP3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592138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Frutiger LT 57 Cn" pitchFamily="1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Frutiger LT 57 Cn" pitchFamily="1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Frutiger LT 57 Cn" pitchFamily="1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Frutiger LT 57 Cn" pitchFamily="1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Frutiger LT 57 Cn" pitchFamily="1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Frutiger LT 57 Cn" pitchFamily="1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Frutiger LT 57 Cn" pitchFamily="1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C4E9B"/>
          </a:solidFill>
          <a:latin typeface="Frutiger LT 57 Cn" pitchFamily="1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defRPr sz="3200">
          <a:solidFill>
            <a:srgbClr val="24548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557338"/>
            <a:ext cx="6948488" cy="1008062"/>
          </a:xfrm>
        </p:spPr>
        <p:txBody>
          <a:bodyPr/>
          <a:lstStyle/>
          <a:p>
            <a:pPr algn="ctr"/>
            <a:r>
              <a:rPr lang="nb-NO" sz="3200" b="1">
                <a:latin typeface="Calibri" pitchFamily="34" charset="0"/>
              </a:rPr>
              <a:t>Extractive Industries Transparency Initiative </a:t>
            </a:r>
            <a:r>
              <a:rPr lang="en-US" sz="3400" b="1">
                <a:latin typeface="Calibri" pitchFamily="34" charset="0"/>
              </a:rPr>
              <a:t/>
            </a:r>
            <a:br>
              <a:rPr lang="en-US" sz="3400" b="1">
                <a:latin typeface="Calibri" pitchFamily="34" charset="0"/>
              </a:rPr>
            </a:br>
            <a:endParaRPr lang="en-US" sz="3400">
              <a:latin typeface="Calibri" pitchFamily="34" charset="0"/>
            </a:endParaRPr>
          </a:p>
        </p:txBody>
      </p:sp>
      <p:sp>
        <p:nvSpPr>
          <p:cNvPr id="159748" name="Rectangle 4"/>
          <p:cNvSpPr>
            <a:spLocks noChangeArrowheads="1"/>
          </p:cNvSpPr>
          <p:nvPr/>
        </p:nvSpPr>
        <p:spPr bwMode="auto">
          <a:xfrm>
            <a:off x="2712005" y="5661025"/>
            <a:ext cx="32548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nb-NO" b="1" dirty="0" smtClean="0">
                <a:solidFill>
                  <a:schemeClr val="bg1"/>
                </a:solidFill>
                <a:latin typeface="Calibri" pitchFamily="34" charset="0"/>
              </a:rPr>
              <a:t>Oslo Governance Forum</a:t>
            </a:r>
            <a:endParaRPr lang="nb-NO" b="1" dirty="0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nb-NO" b="1" dirty="0" smtClean="0">
                <a:solidFill>
                  <a:schemeClr val="bg1"/>
                </a:solidFill>
                <a:latin typeface="Calibri" pitchFamily="34" charset="0"/>
              </a:rPr>
              <a:t>4 October 2011</a:t>
            </a:r>
            <a:endParaRPr lang="en-US" b="1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20888"/>
            <a:ext cx="4752528" cy="2966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ders\Desktop\howeitiworks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65188"/>
            <a:ext cx="9144000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58788" y="2857500"/>
            <a:ext cx="2687637" cy="2857500"/>
            <a:chOff x="352" y="1980"/>
            <a:chExt cx="1951" cy="1811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352" y="1980"/>
              <a:ext cx="1951" cy="1044"/>
              <a:chOff x="352" y="1980"/>
              <a:chExt cx="1951" cy="1044"/>
            </a:xfrm>
          </p:grpSpPr>
          <p:sp>
            <p:nvSpPr>
              <p:cNvPr id="11290" name="AutoShape 5"/>
              <p:cNvSpPr>
                <a:spLocks noChangeArrowheads="1"/>
              </p:cNvSpPr>
              <p:nvPr/>
            </p:nvSpPr>
            <p:spPr bwMode="auto">
              <a:xfrm>
                <a:off x="352" y="1980"/>
                <a:ext cx="933" cy="1040"/>
              </a:xfrm>
              <a:prstGeom prst="chevron">
                <a:avLst>
                  <a:gd name="adj" fmla="val 16708"/>
                </a:avLst>
              </a:prstGeom>
              <a:solidFill>
                <a:srgbClr val="C0C0C0"/>
              </a:solidFill>
              <a:ln w="19050" cap="rnd">
                <a:solidFill>
                  <a:srgbClr val="000000"/>
                </a:solidFill>
                <a:prstDash val="sysDot"/>
                <a:miter lim="800000"/>
                <a:headEnd/>
                <a:tailEnd/>
              </a:ln>
            </p:spPr>
            <p:txBody>
              <a:bodyPr lIns="52103" tIns="26051" rIns="52103" bIns="26051" anchor="ctr"/>
              <a:lstStyle/>
              <a:p>
                <a:pPr algn="ctr" eaLnBrk="1" hangingPunct="1"/>
                <a:r>
                  <a:rPr lang="en-US" sz="1300">
                    <a:solidFill>
                      <a:srgbClr val="000000"/>
                    </a:solidFill>
                    <a:latin typeface="Trebuchet MS" pitchFamily="34" charset="0"/>
                    <a:cs typeface="Arial" charset="0"/>
                  </a:rPr>
                  <a:t>Award of licenses</a:t>
                </a:r>
              </a:p>
              <a:p>
                <a:pPr algn="ctr" eaLnBrk="1" hangingPunct="1"/>
                <a:r>
                  <a:rPr lang="en-US" sz="1300">
                    <a:solidFill>
                      <a:srgbClr val="000000"/>
                    </a:solidFill>
                    <a:latin typeface="Trebuchet MS" pitchFamily="34" charset="0"/>
                    <a:cs typeface="Arial" charset="0"/>
                  </a:rPr>
                  <a:t>&amp;</a:t>
                </a:r>
              </a:p>
              <a:p>
                <a:pPr algn="ctr" eaLnBrk="1" hangingPunct="1"/>
                <a:r>
                  <a:rPr lang="en-US" sz="1300">
                    <a:solidFill>
                      <a:srgbClr val="000000"/>
                    </a:solidFill>
                    <a:latin typeface="Trebuchet MS" pitchFamily="34" charset="0"/>
                    <a:cs typeface="Arial" charset="0"/>
                  </a:rPr>
                  <a:t>contracts</a:t>
                </a:r>
                <a:endParaRPr lang="en-US" sz="1300">
                  <a:solidFill>
                    <a:srgbClr val="FFFFFF"/>
                  </a:solidFill>
                  <a:latin typeface="Trebuchet MS" pitchFamily="34" charset="0"/>
                  <a:cs typeface="Arial" charset="0"/>
                </a:endParaRPr>
              </a:p>
            </p:txBody>
          </p:sp>
          <p:sp>
            <p:nvSpPr>
              <p:cNvPr id="11291" name="AutoShape 6"/>
              <p:cNvSpPr>
                <a:spLocks noChangeArrowheads="1"/>
              </p:cNvSpPr>
              <p:nvPr/>
            </p:nvSpPr>
            <p:spPr bwMode="auto">
              <a:xfrm>
                <a:off x="1285" y="1980"/>
                <a:ext cx="1018" cy="1044"/>
              </a:xfrm>
              <a:prstGeom prst="chevron">
                <a:avLst>
                  <a:gd name="adj" fmla="val 15634"/>
                </a:avLst>
              </a:prstGeom>
              <a:solidFill>
                <a:srgbClr val="C0C0C0"/>
              </a:solidFill>
              <a:ln w="19050" cap="rnd">
                <a:solidFill>
                  <a:srgbClr val="000000"/>
                </a:solidFill>
                <a:prstDash val="sysDot"/>
                <a:miter lim="800000"/>
                <a:headEnd/>
                <a:tailEnd/>
              </a:ln>
            </p:spPr>
            <p:txBody>
              <a:bodyPr lIns="86400" tIns="26051" rIns="52103" bIns="26051" anchor="ctr"/>
              <a:lstStyle/>
              <a:p>
                <a:pPr algn="ctr" eaLnBrk="1" hangingPunct="1"/>
                <a:r>
                  <a:rPr lang="en-US" sz="1300">
                    <a:solidFill>
                      <a:srgbClr val="000000"/>
                    </a:solidFill>
                    <a:latin typeface="Trebuchet MS" pitchFamily="34" charset="0"/>
                    <a:cs typeface="Arial" charset="0"/>
                  </a:rPr>
                  <a:t>Regulation</a:t>
                </a:r>
              </a:p>
              <a:p>
                <a:pPr algn="ctr" eaLnBrk="1" hangingPunct="1"/>
                <a:r>
                  <a:rPr lang="en-US" sz="1300">
                    <a:solidFill>
                      <a:srgbClr val="000000"/>
                    </a:solidFill>
                    <a:latin typeface="Trebuchet MS" pitchFamily="34" charset="0"/>
                    <a:cs typeface="Arial" charset="0"/>
                  </a:rPr>
                  <a:t>&amp;</a:t>
                </a:r>
              </a:p>
              <a:p>
                <a:pPr algn="ctr" eaLnBrk="1" hangingPunct="1"/>
                <a:r>
                  <a:rPr lang="en-US" sz="1300">
                    <a:solidFill>
                      <a:srgbClr val="000000"/>
                    </a:solidFill>
                    <a:latin typeface="Trebuchet MS" pitchFamily="34" charset="0"/>
                    <a:cs typeface="Arial" charset="0"/>
                  </a:rPr>
                  <a:t>monitoring of operations</a:t>
                </a:r>
                <a:endParaRPr lang="en-US" sz="1300">
                  <a:solidFill>
                    <a:srgbClr val="FFFFFF"/>
                  </a:solidFill>
                  <a:latin typeface="Trebuchet MS" pitchFamily="34" charset="0"/>
                  <a:cs typeface="Arial" charset="0"/>
                </a:endParaRPr>
              </a:p>
            </p:txBody>
          </p:sp>
        </p:grpSp>
        <p:grpSp>
          <p:nvGrpSpPr>
            <p:cNvPr id="4" name="Group 7"/>
            <p:cNvGrpSpPr>
              <a:grpSpLocks/>
            </p:cNvGrpSpPr>
            <p:nvPr/>
          </p:nvGrpSpPr>
          <p:grpSpPr bwMode="auto">
            <a:xfrm>
              <a:off x="749" y="3067"/>
              <a:ext cx="1448" cy="724"/>
              <a:chOff x="749" y="3067"/>
              <a:chExt cx="1448" cy="724"/>
            </a:xfrm>
          </p:grpSpPr>
          <p:sp>
            <p:nvSpPr>
              <p:cNvPr id="11288" name="Arc 8"/>
              <p:cNvSpPr>
                <a:spLocks/>
              </p:cNvSpPr>
              <p:nvPr/>
            </p:nvSpPr>
            <p:spPr bwMode="auto">
              <a:xfrm rot="10800000">
                <a:off x="749" y="3067"/>
                <a:ext cx="1366" cy="72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63500" cap="rnd">
                <a:solidFill>
                  <a:srgbClr val="FF6600"/>
                </a:solidFill>
                <a:prstDash val="sysDot"/>
                <a:round/>
                <a:headEnd/>
                <a:tailEnd type="stealth" w="med" len="med"/>
              </a:ln>
            </p:spPr>
            <p:txBody>
              <a:bodyPr wrap="none" anchor="ctr"/>
              <a:lstStyle/>
              <a:p>
                <a:endParaRPr lang="nb-NO"/>
              </a:p>
            </p:txBody>
          </p:sp>
          <p:sp>
            <p:nvSpPr>
              <p:cNvPr id="11289" name="Arc 9"/>
              <p:cNvSpPr>
                <a:spLocks/>
              </p:cNvSpPr>
              <p:nvPr/>
            </p:nvSpPr>
            <p:spPr bwMode="auto">
              <a:xfrm rot="10800000">
                <a:off x="1596" y="3112"/>
                <a:ext cx="601" cy="45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63500" cap="rnd">
                <a:solidFill>
                  <a:srgbClr val="FF6600"/>
                </a:solidFill>
                <a:prstDash val="sysDot"/>
                <a:round/>
                <a:headEnd/>
                <a:tailEnd type="stealth" w="med" len="med"/>
              </a:ln>
            </p:spPr>
            <p:txBody>
              <a:bodyPr wrap="none" anchor="ctr"/>
              <a:lstStyle/>
              <a:p>
                <a:endParaRPr lang="nb-NO"/>
              </a:p>
            </p:txBody>
          </p:sp>
        </p:grpSp>
      </p:grpSp>
      <p:sp>
        <p:nvSpPr>
          <p:cNvPr id="175114" name="Rectangle 10"/>
          <p:cNvSpPr>
            <a:spLocks noChangeArrowheads="1"/>
          </p:cNvSpPr>
          <p:nvPr/>
        </p:nvSpPr>
        <p:spPr bwMode="auto">
          <a:xfrm>
            <a:off x="357188" y="6381750"/>
            <a:ext cx="8388350" cy="360363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sz="1800" b="1">
                <a:solidFill>
                  <a:srgbClr val="D77425"/>
                </a:solidFill>
                <a:latin typeface="Trebuchet MS" pitchFamily="34" charset="0"/>
                <a:cs typeface="Arial" charset="0"/>
              </a:rPr>
              <a:t>The EITI provides a forum for dialogue and a platform for broader reforms</a:t>
            </a:r>
          </a:p>
        </p:txBody>
      </p:sp>
      <p:sp>
        <p:nvSpPr>
          <p:cNvPr id="11268" name="Line 11"/>
          <p:cNvSpPr>
            <a:spLocks noChangeShapeType="1"/>
          </p:cNvSpPr>
          <p:nvPr/>
        </p:nvSpPr>
        <p:spPr bwMode="auto">
          <a:xfrm flipV="1">
            <a:off x="4357688" y="4572000"/>
            <a:ext cx="0" cy="431800"/>
          </a:xfrm>
          <a:prstGeom prst="line">
            <a:avLst/>
          </a:prstGeom>
          <a:noFill/>
          <a:ln w="76200">
            <a:solidFill>
              <a:srgbClr val="D77425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nb-NO"/>
          </a:p>
        </p:txBody>
      </p: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5459413" y="2500313"/>
            <a:ext cx="3470275" cy="3214687"/>
            <a:chOff x="3645" y="1755"/>
            <a:chExt cx="2186" cy="2025"/>
          </a:xfrm>
        </p:grpSpPr>
        <p:grpSp>
          <p:nvGrpSpPr>
            <p:cNvPr id="6" name="Group 13"/>
            <p:cNvGrpSpPr>
              <a:grpSpLocks/>
            </p:cNvGrpSpPr>
            <p:nvPr/>
          </p:nvGrpSpPr>
          <p:grpSpPr bwMode="auto">
            <a:xfrm>
              <a:off x="3645" y="1980"/>
              <a:ext cx="2186" cy="1800"/>
              <a:chOff x="3645" y="1980"/>
              <a:chExt cx="2186" cy="1800"/>
            </a:xfrm>
          </p:grpSpPr>
          <p:grpSp>
            <p:nvGrpSpPr>
              <p:cNvPr id="7" name="Group 14"/>
              <p:cNvGrpSpPr>
                <a:grpSpLocks/>
              </p:cNvGrpSpPr>
              <p:nvPr/>
            </p:nvGrpSpPr>
            <p:grpSpPr bwMode="auto">
              <a:xfrm>
                <a:off x="3645" y="1980"/>
                <a:ext cx="2186" cy="1043"/>
                <a:chOff x="3645" y="1980"/>
                <a:chExt cx="2186" cy="1043"/>
              </a:xfrm>
            </p:grpSpPr>
            <p:sp>
              <p:nvSpPr>
                <p:cNvPr id="11284" name="AutoShape 15"/>
                <p:cNvSpPr>
                  <a:spLocks noChangeArrowheads="1"/>
                </p:cNvSpPr>
                <p:nvPr/>
              </p:nvSpPr>
              <p:spPr bwMode="auto">
                <a:xfrm>
                  <a:off x="3645" y="1980"/>
                  <a:ext cx="990" cy="1043"/>
                </a:xfrm>
                <a:prstGeom prst="chevron">
                  <a:avLst>
                    <a:gd name="adj" fmla="val 15769"/>
                  </a:avLst>
                </a:prstGeom>
                <a:solidFill>
                  <a:srgbClr val="C0C0C0"/>
                </a:solidFill>
                <a:ln w="1905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</p:spPr>
              <p:txBody>
                <a:bodyPr lIns="52103" tIns="26051" rIns="52103" bIns="26051" anchor="ctr"/>
                <a:lstStyle/>
                <a:p>
                  <a:pPr algn="ctr" eaLnBrk="1" hangingPunct="1"/>
                  <a:r>
                    <a:rPr lang="fr-FR" sz="1300">
                      <a:solidFill>
                        <a:srgbClr val="000000"/>
                      </a:solidFill>
                      <a:latin typeface="Trebuchet MS" pitchFamily="34" charset="0"/>
                      <a:cs typeface="Arial" charset="0"/>
                    </a:rPr>
                    <a:t>Revenue</a:t>
                  </a:r>
                </a:p>
                <a:p>
                  <a:pPr algn="ctr" eaLnBrk="1" hangingPunct="1"/>
                  <a:r>
                    <a:rPr lang="fr-FR" sz="1300">
                      <a:solidFill>
                        <a:srgbClr val="000000"/>
                      </a:solidFill>
                      <a:latin typeface="Trebuchet MS" pitchFamily="34" charset="0"/>
                      <a:cs typeface="Arial" charset="0"/>
                    </a:rPr>
                    <a:t>distribution </a:t>
                  </a:r>
                </a:p>
                <a:p>
                  <a:pPr algn="ctr" eaLnBrk="1" hangingPunct="1"/>
                  <a:r>
                    <a:rPr lang="fr-FR" sz="1300">
                      <a:solidFill>
                        <a:srgbClr val="000000"/>
                      </a:solidFill>
                      <a:latin typeface="Trebuchet MS" pitchFamily="34" charset="0"/>
                      <a:cs typeface="Arial" charset="0"/>
                    </a:rPr>
                    <a:t>&amp; management</a:t>
                  </a:r>
                  <a:endParaRPr lang="en-US" sz="1300">
                    <a:solidFill>
                      <a:srgbClr val="FFFFFF"/>
                    </a:solidFill>
                    <a:latin typeface="Trebuchet MS" pitchFamily="34" charset="0"/>
                    <a:cs typeface="Arial" charset="0"/>
                  </a:endParaRPr>
                </a:p>
              </p:txBody>
            </p:sp>
            <p:sp>
              <p:nvSpPr>
                <p:cNvPr id="11285" name="AutoShape 16"/>
                <p:cNvSpPr>
                  <a:spLocks noChangeArrowheads="1"/>
                </p:cNvSpPr>
                <p:nvPr/>
              </p:nvSpPr>
              <p:spPr bwMode="auto">
                <a:xfrm>
                  <a:off x="4590" y="1980"/>
                  <a:ext cx="1241" cy="1043"/>
                </a:xfrm>
                <a:prstGeom prst="chevron">
                  <a:avLst>
                    <a:gd name="adj" fmla="val 14432"/>
                  </a:avLst>
                </a:prstGeom>
                <a:solidFill>
                  <a:srgbClr val="C0C0C0"/>
                </a:solidFill>
                <a:ln w="1905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</p:spPr>
              <p:txBody>
                <a:bodyPr lIns="158400" tIns="26051" rIns="52103" bIns="26051" anchor="ctr"/>
                <a:lstStyle/>
                <a:p>
                  <a:pPr marL="107950" indent="-46038" defTabSz="1084263" eaLnBrk="1" hangingPunct="1"/>
                  <a:r>
                    <a:rPr lang="en-US" sz="1200">
                      <a:solidFill>
                        <a:srgbClr val="000000"/>
                      </a:solidFill>
                      <a:latin typeface="Trebuchet MS" pitchFamily="34" charset="0"/>
                      <a:cs typeface="Arial" charset="0"/>
                    </a:rPr>
                    <a:t>Implementation of sustainable development policies</a:t>
                  </a:r>
                </a:p>
              </p:txBody>
            </p:sp>
          </p:grpSp>
          <p:sp>
            <p:nvSpPr>
              <p:cNvPr id="11282" name="Arc 17"/>
              <p:cNvSpPr>
                <a:spLocks/>
              </p:cNvSpPr>
              <p:nvPr/>
            </p:nvSpPr>
            <p:spPr bwMode="auto">
              <a:xfrm rot="10800000" flipH="1">
                <a:off x="3851" y="3113"/>
                <a:ext cx="1070" cy="667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63500" cap="rnd">
                <a:solidFill>
                  <a:srgbClr val="FF6600"/>
                </a:solidFill>
                <a:prstDash val="sysDot"/>
                <a:round/>
                <a:headEnd/>
                <a:tailEnd type="stealth" w="med" len="med"/>
              </a:ln>
            </p:spPr>
            <p:txBody>
              <a:bodyPr wrap="none" anchor="ctr"/>
              <a:lstStyle/>
              <a:p>
                <a:endParaRPr lang="nb-NO"/>
              </a:p>
            </p:txBody>
          </p:sp>
          <p:sp>
            <p:nvSpPr>
              <p:cNvPr id="11283" name="Arc 18"/>
              <p:cNvSpPr>
                <a:spLocks/>
              </p:cNvSpPr>
              <p:nvPr/>
            </p:nvSpPr>
            <p:spPr bwMode="auto">
              <a:xfrm rot="10800000" flipH="1">
                <a:off x="3761" y="3158"/>
                <a:ext cx="480" cy="397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63500" cap="rnd">
                <a:solidFill>
                  <a:srgbClr val="FF6600"/>
                </a:solidFill>
                <a:prstDash val="sysDot"/>
                <a:round/>
                <a:headEnd/>
                <a:tailEnd type="stealth" w="med" len="med"/>
              </a:ln>
            </p:spPr>
            <p:txBody>
              <a:bodyPr wrap="none" anchor="ctr"/>
              <a:lstStyle/>
              <a:p>
                <a:endParaRPr lang="nb-NO"/>
              </a:p>
            </p:txBody>
          </p:sp>
        </p:grpSp>
        <p:sp>
          <p:nvSpPr>
            <p:cNvPr id="11280" name="Rectangle 19"/>
            <p:cNvSpPr>
              <a:spLocks noChangeArrowheads="1"/>
            </p:cNvSpPr>
            <p:nvPr/>
          </p:nvSpPr>
          <p:spPr bwMode="auto">
            <a:xfrm>
              <a:off x="3832" y="1755"/>
              <a:ext cx="1633" cy="22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r>
                <a:rPr lang="en-US" sz="1400">
                  <a:latin typeface="Trebuchet MS" pitchFamily="34" charset="0"/>
                  <a:cs typeface="Arial" charset="0"/>
                </a:rPr>
                <a:t>Government Spending</a:t>
              </a:r>
              <a:endParaRPr lang="en-US" sz="1400" u="sng">
                <a:latin typeface="Trebuchet MS" pitchFamily="34" charset="0"/>
                <a:cs typeface="Arial" charset="0"/>
              </a:endParaRPr>
            </a:p>
          </p:txBody>
        </p:sp>
      </p:grpSp>
      <p:grpSp>
        <p:nvGrpSpPr>
          <p:cNvPr id="8" name="Group 23"/>
          <p:cNvGrpSpPr>
            <a:grpSpLocks/>
          </p:cNvGrpSpPr>
          <p:nvPr/>
        </p:nvGrpSpPr>
        <p:grpSpPr bwMode="auto">
          <a:xfrm>
            <a:off x="715963" y="1143000"/>
            <a:ext cx="7416800" cy="3371850"/>
            <a:chOff x="657" y="799"/>
            <a:chExt cx="4672" cy="2124"/>
          </a:xfrm>
        </p:grpSpPr>
        <p:sp>
          <p:nvSpPr>
            <p:cNvPr id="11274" name="Rectangle 24"/>
            <p:cNvSpPr>
              <a:spLocks noChangeArrowheads="1"/>
            </p:cNvSpPr>
            <p:nvPr/>
          </p:nvSpPr>
          <p:spPr bwMode="auto">
            <a:xfrm>
              <a:off x="657" y="799"/>
              <a:ext cx="1270" cy="817"/>
            </a:xfrm>
            <a:prstGeom prst="rect">
              <a:avLst/>
            </a:prstGeom>
            <a:solidFill>
              <a:srgbClr val="008BCA"/>
            </a:solidFill>
            <a:ln w="254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r>
                <a:rPr lang="en-US" sz="1800">
                  <a:solidFill>
                    <a:srgbClr val="FFFFFF"/>
                  </a:solidFill>
                  <a:latin typeface="Trebuchet MS" pitchFamily="34" charset="0"/>
                  <a:cs typeface="Arial" charset="0"/>
                </a:rPr>
                <a:t>Companies disclose payments</a:t>
              </a:r>
            </a:p>
          </p:txBody>
        </p:sp>
        <p:sp>
          <p:nvSpPr>
            <p:cNvPr id="11275" name="Rectangle 25"/>
            <p:cNvSpPr>
              <a:spLocks noChangeArrowheads="1"/>
            </p:cNvSpPr>
            <p:nvPr/>
          </p:nvSpPr>
          <p:spPr bwMode="auto">
            <a:xfrm>
              <a:off x="3923" y="799"/>
              <a:ext cx="1406" cy="817"/>
            </a:xfrm>
            <a:prstGeom prst="rect">
              <a:avLst/>
            </a:prstGeom>
            <a:solidFill>
              <a:srgbClr val="008BCA"/>
            </a:solidFill>
            <a:ln w="254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r>
                <a:rPr lang="en-US" sz="1800">
                  <a:solidFill>
                    <a:srgbClr val="FFFFFF"/>
                  </a:solidFill>
                  <a:latin typeface="Trebuchet MS" pitchFamily="34" charset="0"/>
                  <a:cs typeface="Arial" charset="0"/>
                </a:rPr>
                <a:t>Government discloses receipt of payments</a:t>
              </a:r>
            </a:p>
          </p:txBody>
        </p:sp>
        <p:sp>
          <p:nvSpPr>
            <p:cNvPr id="11276" name="Arc 27"/>
            <p:cNvSpPr>
              <a:spLocks/>
            </p:cNvSpPr>
            <p:nvPr/>
          </p:nvSpPr>
          <p:spPr bwMode="auto">
            <a:xfrm>
              <a:off x="2018" y="1342"/>
              <a:ext cx="590" cy="45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rgbClr val="008BCA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nb-NO"/>
            </a:p>
          </p:txBody>
        </p:sp>
        <p:sp>
          <p:nvSpPr>
            <p:cNvPr id="11277" name="Arc 28"/>
            <p:cNvSpPr>
              <a:spLocks/>
            </p:cNvSpPr>
            <p:nvPr/>
          </p:nvSpPr>
          <p:spPr bwMode="auto">
            <a:xfrm rot="10800000" flipV="1">
              <a:off x="3243" y="1344"/>
              <a:ext cx="590" cy="45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rgbClr val="008BCA"/>
              </a:solidFill>
              <a:round/>
              <a:headEnd/>
              <a:tailEnd type="stealth" w="med" len="med"/>
            </a:ln>
          </p:spPr>
          <p:txBody>
            <a:bodyPr wrap="none" anchor="ctr"/>
            <a:lstStyle/>
            <a:p>
              <a:endParaRPr lang="nb-NO"/>
            </a:p>
          </p:txBody>
        </p:sp>
        <p:sp>
          <p:nvSpPr>
            <p:cNvPr id="11278" name="Rectangle 29"/>
            <p:cNvSpPr>
              <a:spLocks noChangeArrowheads="1"/>
            </p:cNvSpPr>
            <p:nvPr/>
          </p:nvSpPr>
          <p:spPr bwMode="auto">
            <a:xfrm>
              <a:off x="2336" y="1879"/>
              <a:ext cx="1224" cy="1044"/>
            </a:xfrm>
            <a:prstGeom prst="rect">
              <a:avLst/>
            </a:prstGeom>
            <a:solidFill>
              <a:srgbClr val="008BCA"/>
            </a:solidFill>
            <a:ln w="25400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r>
                <a:rPr lang="en-US" sz="1800">
                  <a:solidFill>
                    <a:srgbClr val="FFFFFF"/>
                  </a:solidFill>
                  <a:latin typeface="Trebuchet MS" pitchFamily="34" charset="0"/>
                  <a:cs typeface="Arial" charset="0"/>
                </a:rPr>
                <a:t>Independent verification of tax &amp; royalty payments</a:t>
              </a:r>
            </a:p>
            <a:p>
              <a:pPr algn="ctr" eaLnBrk="1" hangingPunct="1"/>
              <a:r>
                <a:rPr lang="nb-NO" sz="1800">
                  <a:solidFill>
                    <a:srgbClr val="FFFFFF"/>
                  </a:solidFill>
                  <a:latin typeface="Trebuchet MS" pitchFamily="34" charset="0"/>
                  <a:cs typeface="Arial" charset="0"/>
                </a:rPr>
                <a:t>”EITI report”</a:t>
              </a:r>
              <a:endParaRPr lang="en-US" sz="1800">
                <a:solidFill>
                  <a:srgbClr val="FFFFFF"/>
                </a:solidFill>
                <a:latin typeface="Trebuchet MS" pitchFamily="34" charset="0"/>
                <a:cs typeface="Arial" charset="0"/>
              </a:endParaRPr>
            </a:p>
          </p:txBody>
        </p:sp>
      </p:grpSp>
      <p:sp>
        <p:nvSpPr>
          <p:cNvPr id="11271" name="Oval 28"/>
          <p:cNvSpPr>
            <a:spLocks noChangeArrowheads="1"/>
          </p:cNvSpPr>
          <p:nvPr/>
        </p:nvSpPr>
        <p:spPr bwMode="auto">
          <a:xfrm>
            <a:off x="3143250" y="5072063"/>
            <a:ext cx="2428875" cy="1265237"/>
          </a:xfrm>
          <a:prstGeom prst="ellipse">
            <a:avLst/>
          </a:prstGeom>
          <a:solidFill>
            <a:srgbClr val="008BCA"/>
          </a:solidFill>
          <a:ln w="190500" algn="ctr">
            <a:noFill/>
            <a:round/>
            <a:headEnd/>
            <a:tailEnd/>
          </a:ln>
        </p:spPr>
        <p:txBody>
          <a:bodyPr/>
          <a:lstStyle/>
          <a:p>
            <a:endParaRPr lang="nb-NO" sz="3600">
              <a:solidFill>
                <a:schemeClr val="bg1"/>
              </a:solidFill>
              <a:latin typeface="Frutiger LT 57 Cn" pitchFamily="1" charset="0"/>
              <a:cs typeface="Arial" charset="0"/>
            </a:endParaRPr>
          </a:p>
        </p:txBody>
      </p:sp>
      <p:sp>
        <p:nvSpPr>
          <p:cNvPr id="11272" name="Rectangle 26"/>
          <p:cNvSpPr>
            <a:spLocks noChangeArrowheads="1"/>
          </p:cNvSpPr>
          <p:nvPr/>
        </p:nvSpPr>
        <p:spPr bwMode="auto">
          <a:xfrm>
            <a:off x="3143250" y="5072063"/>
            <a:ext cx="2428875" cy="128587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sz="1800">
                <a:solidFill>
                  <a:srgbClr val="FFFFFF"/>
                </a:solidFill>
                <a:latin typeface="Trebuchet MS" pitchFamily="34" charset="0"/>
                <a:cs typeface="Arial" charset="0"/>
              </a:rPr>
              <a:t>Oversight by a</a:t>
            </a:r>
            <a:br>
              <a:rPr lang="en-US" sz="1800">
                <a:solidFill>
                  <a:srgbClr val="FFFFFF"/>
                </a:solidFill>
                <a:latin typeface="Trebuchet MS" pitchFamily="34" charset="0"/>
                <a:cs typeface="Arial" charset="0"/>
              </a:rPr>
            </a:br>
            <a:r>
              <a:rPr lang="en-US" sz="1800">
                <a:solidFill>
                  <a:srgbClr val="FFFFFF"/>
                </a:solidFill>
                <a:latin typeface="Trebuchet MS" pitchFamily="34" charset="0"/>
                <a:cs typeface="Arial" charset="0"/>
              </a:rPr>
              <a:t>Multi-Stakeholder Group</a:t>
            </a:r>
          </a:p>
        </p:txBody>
      </p:sp>
      <p:sp>
        <p:nvSpPr>
          <p:cNvPr id="11273" name="Text Box 30"/>
          <p:cNvSpPr txBox="1">
            <a:spLocks noChangeArrowheads="1"/>
          </p:cNvSpPr>
          <p:nvPr/>
        </p:nvSpPr>
        <p:spPr bwMode="auto">
          <a:xfrm>
            <a:off x="900113" y="188913"/>
            <a:ext cx="82438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nb-NO" sz="3600" b="1" dirty="0">
                <a:solidFill>
                  <a:srgbClr val="144B88"/>
                </a:solidFill>
                <a:latin typeface="Calibri" pitchFamily="34" charset="0"/>
              </a:rPr>
              <a:t>How the EITI works</a:t>
            </a:r>
            <a:endParaRPr lang="en-US" sz="3600" b="1" dirty="0">
              <a:solidFill>
                <a:srgbClr val="144B88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6264696" cy="685800"/>
          </a:xfrm>
        </p:spPr>
        <p:txBody>
          <a:bodyPr/>
          <a:lstStyle/>
          <a:p>
            <a:r>
              <a:rPr lang="en-GB" dirty="0" smtClean="0"/>
              <a:t>35 Implementing Countries, 12 of which are compliant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5381" y="1412776"/>
            <a:ext cx="7632847" cy="45365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899591" y="6073170"/>
            <a:ext cx="8064897" cy="69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dirty="0" smtClean="0">
                <a:solidFill>
                  <a:srgbClr val="367EC4"/>
                </a:solidFill>
                <a:latin typeface="Calibri" pitchFamily="34" charset="0"/>
              </a:rPr>
              <a:t>Plus</a:t>
            </a:r>
            <a:r>
              <a:rPr lang="en-US" b="1" dirty="0" smtClean="0">
                <a:solidFill>
                  <a:srgbClr val="367EC4"/>
                </a:solidFill>
                <a:latin typeface="Calibri" pitchFamily="34" charset="0"/>
              </a:rPr>
              <a:t> Supporting </a:t>
            </a:r>
            <a:r>
              <a:rPr lang="en-US" b="1" dirty="0">
                <a:solidFill>
                  <a:srgbClr val="367EC4"/>
                </a:solidFill>
                <a:latin typeface="Calibri" pitchFamily="34" charset="0"/>
              </a:rPr>
              <a:t>Countries, </a:t>
            </a:r>
            <a:r>
              <a:rPr lang="en-US" dirty="0">
                <a:solidFill>
                  <a:srgbClr val="367EC4"/>
                </a:solidFill>
                <a:latin typeface="Calibri" pitchFamily="34" charset="0"/>
              </a:rPr>
              <a:t>including Australia, Canada, France, Germany, Japan, the Netherlands, Norway, the UK and the </a:t>
            </a:r>
            <a:r>
              <a:rPr lang="en-US" dirty="0" smtClean="0">
                <a:solidFill>
                  <a:srgbClr val="367EC4"/>
                </a:solidFill>
                <a:latin typeface="Calibri" pitchFamily="34" charset="0"/>
              </a:rPr>
              <a:t>US.</a:t>
            </a:r>
            <a:endParaRPr lang="en-US" dirty="0">
              <a:solidFill>
                <a:srgbClr val="367EC4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5830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5256584" cy="685800"/>
          </a:xfrm>
        </p:spPr>
        <p:txBody>
          <a:bodyPr/>
          <a:lstStyle/>
          <a:p>
            <a:r>
              <a:rPr lang="en-GB" dirty="0" smtClean="0"/>
              <a:t>29 Countries now have Published EITI Reports 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49872" y="1484784"/>
            <a:ext cx="6378132" cy="3816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5634025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C4E9B"/>
                </a:solidFill>
                <a:latin typeface="+mj-lt"/>
                <a:ea typeface="+mj-ea"/>
                <a:cs typeface="+mj-cs"/>
              </a:rPr>
              <a:t>Almost a billion people with access to credible data on natural resource revenue – often for the first time.</a:t>
            </a:r>
          </a:p>
        </p:txBody>
      </p:sp>
    </p:spTree>
    <p:extLst>
      <p:ext uri="{BB962C8B-B14F-4D97-AF65-F5344CB8AC3E}">
        <p14:creationId xmlns:p14="http://schemas.microsoft.com/office/powerpoint/2010/main" xmlns="" val="2099783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farm3.static.flickr.com/2600/4075366072_d3121c611f_b.jpg"/>
          <p:cNvPicPr>
            <a:picLocks noChangeAspect="1" noChangeArrowheads="1"/>
          </p:cNvPicPr>
          <p:nvPr/>
        </p:nvPicPr>
        <p:blipFill>
          <a:blip r:embed="rId3" cstate="print"/>
          <a:srcRect t="3426" b="981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55194" y="260648"/>
            <a:ext cx="820523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chemeClr val="bg1"/>
                </a:solidFill>
                <a:latin typeface="+mj-lt"/>
              </a:rPr>
              <a:t>THE </a:t>
            </a:r>
            <a:r>
              <a:rPr lang="en-GB" sz="4400" b="1" dirty="0" smtClean="0">
                <a:solidFill>
                  <a:srgbClr val="00B0F0"/>
                </a:solidFill>
                <a:latin typeface="+mj-lt"/>
              </a:rPr>
              <a:t>EITI: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+mj-lt"/>
              </a:rPr>
              <a:t>BUILDS TRUST AND DIALOGUE;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+mj-lt"/>
              </a:rPr>
              <a:t>EMPOWERES CIVIL SOCIETY AND COMMUNITIES;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nb-NO" dirty="0" smtClean="0">
                <a:solidFill>
                  <a:schemeClr val="bg1"/>
                </a:solidFill>
                <a:latin typeface="+mj-lt"/>
              </a:rPr>
              <a:t>BUILDS CAPACITY AND HELPS MANAGE RISK;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nb-NO" dirty="0" smtClean="0">
                <a:solidFill>
                  <a:schemeClr val="bg1"/>
                </a:solidFill>
                <a:latin typeface="+mj-lt"/>
              </a:rPr>
              <a:t>ENHANCES INTERNATIONAL AND DOMESTIC REPUTATION;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nb-NO" dirty="0" smtClean="0">
                <a:solidFill>
                  <a:schemeClr val="bg1"/>
                </a:solidFill>
                <a:latin typeface="+mj-lt"/>
              </a:rPr>
              <a:t>CREATES A MORE STABLE AND ATTRACTIVE INVESTMENT CLIMATE.</a:t>
            </a:r>
            <a:endParaRPr lang="nb-NO" dirty="0">
              <a:solidFill>
                <a:schemeClr val="bg1"/>
              </a:solidFill>
              <a:latin typeface="+mj-lt"/>
            </a:endParaRPr>
          </a:p>
          <a:p>
            <a:endParaRPr lang="en-GB" sz="3600" dirty="0" smtClean="0">
              <a:solidFill>
                <a:schemeClr val="bg1"/>
              </a:solidFill>
              <a:latin typeface="+mj-lt"/>
            </a:endParaRPr>
          </a:p>
          <a:p>
            <a:pPr marL="571500" indent="-571500">
              <a:buFont typeface="Arial" pitchFamily="34" charset="0"/>
              <a:buChar char="•"/>
            </a:pPr>
            <a:endParaRPr lang="en-GB" sz="36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333375"/>
            <a:ext cx="4968875" cy="685800"/>
          </a:xfrm>
        </p:spPr>
        <p:txBody>
          <a:bodyPr/>
          <a:lstStyle/>
          <a:p>
            <a:pPr eaLnBrk="1" hangingPunct="1"/>
            <a:r>
              <a:rPr lang="nb-NO" b="1" smtClean="0">
                <a:latin typeface="Calibri" pitchFamily="34" charset="0"/>
              </a:rPr>
              <a:t>For Further Information</a:t>
            </a:r>
            <a:endParaRPr lang="en-US" b="1" smtClean="0">
              <a:latin typeface="Calibri" pitchFamily="34" charset="0"/>
            </a:endParaRPr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1043608" y="4371476"/>
            <a:ext cx="54733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nb-NO" sz="4000" dirty="0">
                <a:latin typeface="Calibri" pitchFamily="34" charset="0"/>
              </a:rPr>
              <a:t>www.eiti.org</a:t>
            </a:r>
            <a:endParaRPr lang="en-US" sz="4000" dirty="0">
              <a:latin typeface="Calibri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5156" y="1124744"/>
            <a:ext cx="6985000" cy="3114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Frutiger LT 57 Cn"/>
        <a:ea typeface=""/>
        <a:cs typeface=""/>
      </a:majorFont>
      <a:minorFont>
        <a:latin typeface="Frutiger LT 47 LightC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3A6F99388FEE40893F97CAC78B07F0" ma:contentTypeVersion="0" ma:contentTypeDescription="Create a new document." ma:contentTypeScope="" ma:versionID="ea5e0fb8014c6d3c615b8a3759ee06bf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3DFDDD4F-FB0C-4863-8A76-9B8FC6112FD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86EBCE-34AB-466B-AB1A-117AC9A5C7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8110032F-E7BB-445E-85AD-D9BD0AE200B6}">
  <ds:schemaRefs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5465</TotalTime>
  <Words>343</Words>
  <Application>Microsoft Office PowerPoint</Application>
  <PresentationFormat>On-screen Show (4:3)</PresentationFormat>
  <Paragraphs>49</Paragraphs>
  <Slides>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Blank Presentation</vt:lpstr>
      <vt:lpstr>Extractive Industries Transparency Initiative  </vt:lpstr>
      <vt:lpstr>Slide 2</vt:lpstr>
      <vt:lpstr>Slide 3</vt:lpstr>
      <vt:lpstr>35 Implementing Countries, 12 of which are compliant</vt:lpstr>
      <vt:lpstr>29 Countries now have Published EITI Reports </vt:lpstr>
      <vt:lpstr>Slide 6</vt:lpstr>
      <vt:lpstr>For Further Information</vt:lpstr>
    </vt:vector>
  </TitlesOfParts>
  <Company>_x0008_᜼]皤뿿_뿿_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Beanland</dc:creator>
  <cp:lastModifiedBy>tina.hageberg</cp:lastModifiedBy>
  <cp:revision>139</cp:revision>
  <dcterms:created xsi:type="dcterms:W3CDTF">2004-08-10T11:14:20Z</dcterms:created>
  <dcterms:modified xsi:type="dcterms:W3CDTF">2011-10-04T06:55:20Z</dcterms:modified>
</cp:coreProperties>
</file>