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1" r:id="rId2"/>
    <p:sldId id="262" r:id="rId3"/>
    <p:sldId id="265" r:id="rId4"/>
    <p:sldId id="260" r:id="rId5"/>
    <p:sldId id="258" r:id="rId6"/>
    <p:sldId id="259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238" autoAdjust="0"/>
    <p:restoredTop sz="94216" autoAdjust="0"/>
  </p:normalViewPr>
  <p:slideViewPr>
    <p:cSldViewPr>
      <p:cViewPr varScale="1">
        <p:scale>
          <a:sx n="76" d="100"/>
          <a:sy n="76" d="100"/>
        </p:scale>
        <p:origin x="-82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D44AE7-7356-4644-A681-8D2725587541}" type="doc">
      <dgm:prSet loTypeId="urn:microsoft.com/office/officeart/2005/8/layout/hierarchy4" loCatId="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1F76802-5319-5440-BA42-6360A29B2B13}">
      <dgm:prSet phldrT="[Text]"/>
      <dgm:spPr/>
      <dgm:t>
        <a:bodyPr/>
        <a:lstStyle/>
        <a:p>
          <a:r>
            <a:rPr lang="en-US" dirty="0" smtClean="0"/>
            <a:t>R-PP from the Roadmap</a:t>
          </a:r>
          <a:endParaRPr lang="en-US" dirty="0"/>
        </a:p>
      </dgm:t>
    </dgm:pt>
    <dgm:pt modelId="{5330D45F-2B5B-2942-B889-22F0D58BB5A1}" type="parTrans" cxnId="{430AC81C-B2F3-1F48-8C13-FE381B7AFF50}">
      <dgm:prSet/>
      <dgm:spPr/>
      <dgm:t>
        <a:bodyPr/>
        <a:lstStyle/>
        <a:p>
          <a:endParaRPr lang="en-US"/>
        </a:p>
      </dgm:t>
    </dgm:pt>
    <dgm:pt modelId="{0E61DB75-DAB0-9441-A005-CB2B8AB6BFC8}" type="sibTrans" cxnId="{430AC81C-B2F3-1F48-8C13-FE381B7AFF50}">
      <dgm:prSet/>
      <dgm:spPr/>
      <dgm:t>
        <a:bodyPr/>
        <a:lstStyle/>
        <a:p>
          <a:endParaRPr lang="en-US"/>
        </a:p>
      </dgm:t>
    </dgm:pt>
    <dgm:pt modelId="{CF75862F-7BA1-224C-9719-4D433D84E7B6}">
      <dgm:prSet phldrT="[Text]"/>
      <dgm:spPr/>
      <dgm:t>
        <a:bodyPr/>
        <a:lstStyle/>
        <a:p>
          <a:r>
            <a:rPr lang="en-US" dirty="0" smtClean="0"/>
            <a:t>Component 1:</a:t>
          </a:r>
        </a:p>
        <a:p>
          <a:r>
            <a:rPr lang="en-US" dirty="0" err="1" smtClean="0"/>
            <a:t>Organise</a:t>
          </a:r>
          <a:r>
            <a:rPr lang="en-US" dirty="0" smtClean="0"/>
            <a:t> and Consult</a:t>
          </a:r>
          <a:endParaRPr lang="en-US" dirty="0"/>
        </a:p>
      </dgm:t>
    </dgm:pt>
    <dgm:pt modelId="{758AD34C-000D-3749-9B03-0D26E05DF765}" type="parTrans" cxnId="{5633591D-17FF-4243-B0A4-67913351AAE9}">
      <dgm:prSet/>
      <dgm:spPr/>
      <dgm:t>
        <a:bodyPr/>
        <a:lstStyle/>
        <a:p>
          <a:endParaRPr lang="en-US"/>
        </a:p>
      </dgm:t>
    </dgm:pt>
    <dgm:pt modelId="{B2C87195-EABF-8A4B-B209-4E47AAE1C06E}" type="sibTrans" cxnId="{5633591D-17FF-4243-B0A4-67913351AAE9}">
      <dgm:prSet/>
      <dgm:spPr/>
      <dgm:t>
        <a:bodyPr/>
        <a:lstStyle/>
        <a:p>
          <a:endParaRPr lang="en-US"/>
        </a:p>
      </dgm:t>
    </dgm:pt>
    <dgm:pt modelId="{650AA493-0034-344E-9B37-AAB8044F46EE}">
      <dgm:prSet phldrT="[Text]"/>
      <dgm:spPr/>
      <dgm:t>
        <a:bodyPr/>
        <a:lstStyle/>
        <a:p>
          <a:r>
            <a:rPr lang="en-US" dirty="0" smtClean="0"/>
            <a:t>Section 1: REDD+ Readiness Management Arrangements</a:t>
          </a:r>
          <a:endParaRPr lang="en-US" dirty="0"/>
        </a:p>
      </dgm:t>
    </dgm:pt>
    <dgm:pt modelId="{CEC664A9-0243-264F-99D9-445D1DF52FE2}" type="parTrans" cxnId="{2968C9BC-CED6-5B4E-B9FC-E1EE3851033D}">
      <dgm:prSet/>
      <dgm:spPr/>
      <dgm:t>
        <a:bodyPr/>
        <a:lstStyle/>
        <a:p>
          <a:endParaRPr lang="en-US"/>
        </a:p>
      </dgm:t>
    </dgm:pt>
    <dgm:pt modelId="{82A14783-5869-2040-9FD3-655596EC60D3}" type="sibTrans" cxnId="{2968C9BC-CED6-5B4E-B9FC-E1EE3851033D}">
      <dgm:prSet/>
      <dgm:spPr/>
      <dgm:t>
        <a:bodyPr/>
        <a:lstStyle/>
        <a:p>
          <a:endParaRPr lang="en-US"/>
        </a:p>
      </dgm:t>
    </dgm:pt>
    <dgm:pt modelId="{6141AC5A-A971-CD4F-9A9F-0CF6A9DA970B}">
      <dgm:prSet phldrT="[Text]"/>
      <dgm:spPr/>
      <dgm:t>
        <a:bodyPr/>
        <a:lstStyle/>
        <a:p>
          <a:r>
            <a:rPr lang="en-US" dirty="0" smtClean="0"/>
            <a:t>Section 2: Stakeholder Consultation and Participation </a:t>
          </a:r>
          <a:endParaRPr lang="en-US" dirty="0"/>
        </a:p>
      </dgm:t>
    </dgm:pt>
    <dgm:pt modelId="{698C3319-35CB-9D4B-9FD1-EF941216136C}" type="parTrans" cxnId="{1ABEDA6F-9762-6D49-B38A-E892713DE45B}">
      <dgm:prSet/>
      <dgm:spPr/>
      <dgm:t>
        <a:bodyPr/>
        <a:lstStyle/>
        <a:p>
          <a:endParaRPr lang="en-US"/>
        </a:p>
      </dgm:t>
    </dgm:pt>
    <dgm:pt modelId="{9B7951E7-5658-1E40-8083-E04C9CF7A7BC}" type="sibTrans" cxnId="{1ABEDA6F-9762-6D49-B38A-E892713DE45B}">
      <dgm:prSet/>
      <dgm:spPr/>
      <dgm:t>
        <a:bodyPr/>
        <a:lstStyle/>
        <a:p>
          <a:endParaRPr lang="en-US"/>
        </a:p>
      </dgm:t>
    </dgm:pt>
    <dgm:pt modelId="{150870FA-5073-1D41-A25E-995232DF0342}">
      <dgm:prSet phldrT="[Text]"/>
      <dgm:spPr/>
      <dgm:t>
        <a:bodyPr/>
        <a:lstStyle/>
        <a:p>
          <a:r>
            <a:rPr lang="en-US" dirty="0" smtClean="0"/>
            <a:t>Component 2: Prepare the REDD+ Strategy</a:t>
          </a:r>
          <a:endParaRPr lang="en-US" dirty="0"/>
        </a:p>
      </dgm:t>
    </dgm:pt>
    <dgm:pt modelId="{63CB1087-8325-7547-BA3A-9279630C1DBE}" type="parTrans" cxnId="{452B1C0E-9916-2443-A7E5-5650B822ECEB}">
      <dgm:prSet/>
      <dgm:spPr/>
      <dgm:t>
        <a:bodyPr/>
        <a:lstStyle/>
        <a:p>
          <a:endParaRPr lang="en-US"/>
        </a:p>
      </dgm:t>
    </dgm:pt>
    <dgm:pt modelId="{297B44CD-0819-8743-AA6F-43E3F89C9C0F}" type="sibTrans" cxnId="{452B1C0E-9916-2443-A7E5-5650B822ECEB}">
      <dgm:prSet/>
      <dgm:spPr/>
      <dgm:t>
        <a:bodyPr/>
        <a:lstStyle/>
        <a:p>
          <a:endParaRPr lang="en-US"/>
        </a:p>
      </dgm:t>
    </dgm:pt>
    <dgm:pt modelId="{2BC01362-C96A-6442-85C7-42EBDACD2272}">
      <dgm:prSet phldrT="[Text]"/>
      <dgm:spPr/>
      <dgm:t>
        <a:bodyPr/>
        <a:lstStyle/>
        <a:p>
          <a:r>
            <a:rPr lang="en-US" dirty="0" smtClean="0"/>
            <a:t>Section 3: Development and Selection of REDD+ Strategies</a:t>
          </a:r>
          <a:endParaRPr lang="en-US" dirty="0"/>
        </a:p>
      </dgm:t>
    </dgm:pt>
    <dgm:pt modelId="{4E0A9F04-1973-4345-82F5-9F9A5C4ED71E}" type="parTrans" cxnId="{388C3AFC-C651-4047-9E17-72E34F541CFE}">
      <dgm:prSet/>
      <dgm:spPr/>
      <dgm:t>
        <a:bodyPr/>
        <a:lstStyle/>
        <a:p>
          <a:endParaRPr lang="en-US"/>
        </a:p>
      </dgm:t>
    </dgm:pt>
    <dgm:pt modelId="{A5EB54A3-97CA-C548-BC14-68AC47E04260}" type="sibTrans" cxnId="{388C3AFC-C651-4047-9E17-72E34F541CFE}">
      <dgm:prSet/>
      <dgm:spPr/>
      <dgm:t>
        <a:bodyPr/>
        <a:lstStyle/>
        <a:p>
          <a:endParaRPr lang="en-US"/>
        </a:p>
      </dgm:t>
    </dgm:pt>
    <dgm:pt modelId="{144DFC38-F721-B743-A970-738F277D8C5A}">
      <dgm:prSet/>
      <dgm:spPr/>
      <dgm:t>
        <a:bodyPr/>
        <a:lstStyle/>
        <a:p>
          <a:r>
            <a:rPr lang="en-US" dirty="0" smtClean="0"/>
            <a:t>Component 3: Develop RELs/RLs</a:t>
          </a:r>
          <a:endParaRPr lang="en-US" dirty="0"/>
        </a:p>
      </dgm:t>
    </dgm:pt>
    <dgm:pt modelId="{D374EC78-36C6-8B40-8A3A-97903288ABCC}" type="parTrans" cxnId="{3F381837-D688-3743-A649-F2BA87885A46}">
      <dgm:prSet/>
      <dgm:spPr/>
      <dgm:t>
        <a:bodyPr/>
        <a:lstStyle/>
        <a:p>
          <a:endParaRPr lang="en-US"/>
        </a:p>
      </dgm:t>
    </dgm:pt>
    <dgm:pt modelId="{4115E57B-6871-094D-A395-FC1BBC59FD51}" type="sibTrans" cxnId="{3F381837-D688-3743-A649-F2BA87885A46}">
      <dgm:prSet/>
      <dgm:spPr/>
      <dgm:t>
        <a:bodyPr/>
        <a:lstStyle/>
        <a:p>
          <a:endParaRPr lang="en-US"/>
        </a:p>
      </dgm:t>
    </dgm:pt>
    <dgm:pt modelId="{63F105E5-735A-E346-A91B-2A516E15F937}">
      <dgm:prSet/>
      <dgm:spPr/>
      <dgm:t>
        <a:bodyPr/>
        <a:lstStyle/>
        <a:p>
          <a:r>
            <a:rPr lang="en-US" dirty="0" smtClean="0"/>
            <a:t>Section 4: Implementation Framework</a:t>
          </a:r>
          <a:endParaRPr lang="en-US" dirty="0"/>
        </a:p>
      </dgm:t>
    </dgm:pt>
    <dgm:pt modelId="{FADAD68D-EF28-4D44-B00C-314E0950C301}" type="parTrans" cxnId="{BC21355D-9923-664E-8407-2A37D2EAAB99}">
      <dgm:prSet/>
      <dgm:spPr/>
      <dgm:t>
        <a:bodyPr/>
        <a:lstStyle/>
        <a:p>
          <a:endParaRPr lang="en-US"/>
        </a:p>
      </dgm:t>
    </dgm:pt>
    <dgm:pt modelId="{5EFDDC8B-8A5A-174E-832F-6ADA38E22924}" type="sibTrans" cxnId="{BC21355D-9923-664E-8407-2A37D2EAAB99}">
      <dgm:prSet/>
      <dgm:spPr/>
      <dgm:t>
        <a:bodyPr/>
        <a:lstStyle/>
        <a:p>
          <a:endParaRPr lang="en-US"/>
        </a:p>
      </dgm:t>
    </dgm:pt>
    <dgm:pt modelId="{2B5262CD-DE78-5E4E-9F13-94EC18AD5E93}">
      <dgm:prSet/>
      <dgm:spPr/>
      <dgm:t>
        <a:bodyPr/>
        <a:lstStyle/>
        <a:p>
          <a:r>
            <a:rPr lang="en-US" dirty="0" err="1" smtClean="0"/>
            <a:t>Sectiont</a:t>
          </a:r>
          <a:r>
            <a:rPr lang="en-US" dirty="0" smtClean="0"/>
            <a:t> 5: Development of RELs/RLs</a:t>
          </a:r>
        </a:p>
      </dgm:t>
    </dgm:pt>
    <dgm:pt modelId="{3FD9D1DD-96BF-B340-8D43-2547FE9CD870}" type="parTrans" cxnId="{DDB83564-35C6-754A-AD99-A9DB9073852B}">
      <dgm:prSet/>
      <dgm:spPr/>
      <dgm:t>
        <a:bodyPr/>
        <a:lstStyle/>
        <a:p>
          <a:endParaRPr lang="en-US"/>
        </a:p>
      </dgm:t>
    </dgm:pt>
    <dgm:pt modelId="{9EB6E66C-63AA-B041-8C17-AC9E02FCC307}" type="sibTrans" cxnId="{DDB83564-35C6-754A-AD99-A9DB9073852B}">
      <dgm:prSet/>
      <dgm:spPr/>
      <dgm:t>
        <a:bodyPr/>
        <a:lstStyle/>
        <a:p>
          <a:endParaRPr lang="en-US"/>
        </a:p>
      </dgm:t>
    </dgm:pt>
    <dgm:pt modelId="{61BCEAFB-872F-C44C-8153-A953B944555C}">
      <dgm:prSet/>
      <dgm:spPr/>
      <dgm:t>
        <a:bodyPr/>
        <a:lstStyle/>
        <a:p>
          <a:r>
            <a:rPr lang="en-US" dirty="0" smtClean="0"/>
            <a:t>Component 4: Design a Monitoring Systems </a:t>
          </a:r>
          <a:endParaRPr lang="en-US" dirty="0"/>
        </a:p>
      </dgm:t>
    </dgm:pt>
    <dgm:pt modelId="{FA00DFC2-BB68-F14A-8BAB-E07B636EF836}" type="parTrans" cxnId="{B5AAF0AE-F84C-3249-A08C-23ADAAF004E2}">
      <dgm:prSet/>
      <dgm:spPr/>
      <dgm:t>
        <a:bodyPr/>
        <a:lstStyle/>
        <a:p>
          <a:endParaRPr lang="en-US"/>
        </a:p>
      </dgm:t>
    </dgm:pt>
    <dgm:pt modelId="{D15A26DD-6082-A84B-A841-EF0646823EA2}" type="sibTrans" cxnId="{B5AAF0AE-F84C-3249-A08C-23ADAAF004E2}">
      <dgm:prSet/>
      <dgm:spPr/>
      <dgm:t>
        <a:bodyPr/>
        <a:lstStyle/>
        <a:p>
          <a:endParaRPr lang="en-US"/>
        </a:p>
      </dgm:t>
    </dgm:pt>
    <dgm:pt modelId="{65B993B5-CBCC-CB45-95A6-95A95739B850}">
      <dgm:prSet/>
      <dgm:spPr/>
      <dgm:t>
        <a:bodyPr/>
        <a:lstStyle/>
        <a:p>
          <a:r>
            <a:rPr lang="en-US" dirty="0" smtClean="0"/>
            <a:t>Section 6: Development of the Monitoring System</a:t>
          </a:r>
          <a:endParaRPr lang="en-US" dirty="0"/>
        </a:p>
      </dgm:t>
    </dgm:pt>
    <dgm:pt modelId="{098106F7-DC40-114B-9AAB-127FE88B0702}" type="parTrans" cxnId="{5423B690-ABCD-244B-AF06-654B03169312}">
      <dgm:prSet/>
      <dgm:spPr/>
      <dgm:t>
        <a:bodyPr/>
        <a:lstStyle/>
        <a:p>
          <a:endParaRPr lang="en-US"/>
        </a:p>
      </dgm:t>
    </dgm:pt>
    <dgm:pt modelId="{F2A95373-4AC5-A644-8938-9E1275ED9E8C}" type="sibTrans" cxnId="{5423B690-ABCD-244B-AF06-654B03169312}">
      <dgm:prSet/>
      <dgm:spPr/>
      <dgm:t>
        <a:bodyPr/>
        <a:lstStyle/>
        <a:p>
          <a:endParaRPr lang="en-US"/>
        </a:p>
      </dgm:t>
    </dgm:pt>
    <dgm:pt modelId="{3A5F4771-7D99-2647-BA0E-50170BA79048}" type="pres">
      <dgm:prSet presAssocID="{F3D44AE7-7356-4644-A681-8D2725587541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FA1D798F-6D80-654B-ABFF-B00A8979203C}" type="pres">
      <dgm:prSet presAssocID="{31F76802-5319-5440-BA42-6360A29B2B13}" presName="vertOne" presStyleCnt="0"/>
      <dgm:spPr/>
    </dgm:pt>
    <dgm:pt modelId="{76E399DD-F5B4-9946-B72F-2BC82C35A2BD}" type="pres">
      <dgm:prSet presAssocID="{31F76802-5319-5440-BA42-6360A29B2B13}" presName="txOne" presStyleLbl="node0" presStyleIdx="0" presStyleCnt="1" custScaleY="42939" custLinFactNeighborX="-36" custLinFactNeighborY="5864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D03893F-AD63-8B43-A45A-0964A9AFB427}" type="pres">
      <dgm:prSet presAssocID="{31F76802-5319-5440-BA42-6360A29B2B13}" presName="parTransOne" presStyleCnt="0"/>
      <dgm:spPr/>
    </dgm:pt>
    <dgm:pt modelId="{FF2722AB-AAB9-884E-AF96-521179B53869}" type="pres">
      <dgm:prSet presAssocID="{31F76802-5319-5440-BA42-6360A29B2B13}" presName="horzOne" presStyleCnt="0"/>
      <dgm:spPr/>
    </dgm:pt>
    <dgm:pt modelId="{6D10953C-2174-A142-BE67-BC4AEA9EF174}" type="pres">
      <dgm:prSet presAssocID="{CF75862F-7BA1-224C-9719-4D433D84E7B6}" presName="vertTwo" presStyleCnt="0"/>
      <dgm:spPr/>
    </dgm:pt>
    <dgm:pt modelId="{89EC56C2-65BF-1246-986D-3169ED1580A6}" type="pres">
      <dgm:prSet presAssocID="{CF75862F-7BA1-224C-9719-4D433D84E7B6}" presName="txTwo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6969CBA-99B7-464D-B859-53EE3FCC2700}" type="pres">
      <dgm:prSet presAssocID="{CF75862F-7BA1-224C-9719-4D433D84E7B6}" presName="parTransTwo" presStyleCnt="0"/>
      <dgm:spPr/>
    </dgm:pt>
    <dgm:pt modelId="{F88B689A-54F3-B841-A31D-15FD583FF997}" type="pres">
      <dgm:prSet presAssocID="{CF75862F-7BA1-224C-9719-4D433D84E7B6}" presName="horzTwo" presStyleCnt="0"/>
      <dgm:spPr/>
    </dgm:pt>
    <dgm:pt modelId="{66950C0E-FE1B-F140-B7BD-A052400C7EAD}" type="pres">
      <dgm:prSet presAssocID="{650AA493-0034-344E-9B37-AAB8044F46EE}" presName="vertThree" presStyleCnt="0"/>
      <dgm:spPr/>
    </dgm:pt>
    <dgm:pt modelId="{5000C37B-5ED2-1F45-AD50-63AA9551A863}" type="pres">
      <dgm:prSet presAssocID="{650AA493-0034-344E-9B37-AAB8044F46EE}" presName="txThree" presStyleLbl="node3" presStyleIdx="0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8EF2661-6503-474C-88A5-A8D7539BCD0A}" type="pres">
      <dgm:prSet presAssocID="{650AA493-0034-344E-9B37-AAB8044F46EE}" presName="horzThree" presStyleCnt="0"/>
      <dgm:spPr/>
    </dgm:pt>
    <dgm:pt modelId="{89F31C06-C3AC-1E4B-ACA7-330C32CA6E34}" type="pres">
      <dgm:prSet presAssocID="{82A14783-5869-2040-9FD3-655596EC60D3}" presName="sibSpaceThree" presStyleCnt="0"/>
      <dgm:spPr/>
    </dgm:pt>
    <dgm:pt modelId="{2A6F0C27-FA0F-8E49-9F7F-04D1EED4C8DB}" type="pres">
      <dgm:prSet presAssocID="{6141AC5A-A971-CD4F-9A9F-0CF6A9DA970B}" presName="vertThree" presStyleCnt="0"/>
      <dgm:spPr/>
    </dgm:pt>
    <dgm:pt modelId="{24635D0A-3862-EF4E-B2BB-7C7400F1468A}" type="pres">
      <dgm:prSet presAssocID="{6141AC5A-A971-CD4F-9A9F-0CF6A9DA970B}" presName="txThree" presStyleLbl="node3" presStyleIdx="1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8833629-6F1E-8C42-B0FE-25C38FF54DC5}" type="pres">
      <dgm:prSet presAssocID="{6141AC5A-A971-CD4F-9A9F-0CF6A9DA970B}" presName="horzThree" presStyleCnt="0"/>
      <dgm:spPr/>
    </dgm:pt>
    <dgm:pt modelId="{6FD066ED-FB60-C24D-912A-CBBC1C280D50}" type="pres">
      <dgm:prSet presAssocID="{B2C87195-EABF-8A4B-B209-4E47AAE1C06E}" presName="sibSpaceTwo" presStyleCnt="0"/>
      <dgm:spPr/>
    </dgm:pt>
    <dgm:pt modelId="{B9A1CBFB-C4AF-AC42-875E-7AA5B76B8984}" type="pres">
      <dgm:prSet presAssocID="{150870FA-5073-1D41-A25E-995232DF0342}" presName="vertTwo" presStyleCnt="0"/>
      <dgm:spPr/>
    </dgm:pt>
    <dgm:pt modelId="{6B0FD2EE-9A05-6141-9EE4-2E9E264EBB71}" type="pres">
      <dgm:prSet presAssocID="{150870FA-5073-1D41-A25E-995232DF0342}" presName="txTwo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A2DF332-AD00-1849-8758-67BAAA0B44FA}" type="pres">
      <dgm:prSet presAssocID="{150870FA-5073-1D41-A25E-995232DF0342}" presName="parTransTwo" presStyleCnt="0"/>
      <dgm:spPr/>
    </dgm:pt>
    <dgm:pt modelId="{20A9936A-4988-5240-A2A3-CA2DE9F72602}" type="pres">
      <dgm:prSet presAssocID="{150870FA-5073-1D41-A25E-995232DF0342}" presName="horzTwo" presStyleCnt="0"/>
      <dgm:spPr/>
    </dgm:pt>
    <dgm:pt modelId="{813838CE-B932-B746-BE6C-3D1C59A66235}" type="pres">
      <dgm:prSet presAssocID="{2BC01362-C96A-6442-85C7-42EBDACD2272}" presName="vertThree" presStyleCnt="0"/>
      <dgm:spPr/>
    </dgm:pt>
    <dgm:pt modelId="{D3F49E68-1730-4D41-9CAD-A796BCA235B6}" type="pres">
      <dgm:prSet presAssocID="{2BC01362-C96A-6442-85C7-42EBDACD2272}" presName="txThree" presStyleLbl="node3" presStyleIdx="2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106D8C6-708E-9F4D-A59A-E14E81534CCE}" type="pres">
      <dgm:prSet presAssocID="{2BC01362-C96A-6442-85C7-42EBDACD2272}" presName="horzThree" presStyleCnt="0"/>
      <dgm:spPr/>
    </dgm:pt>
    <dgm:pt modelId="{07CB5430-86E3-E146-8713-CD9AC4D021BA}" type="pres">
      <dgm:prSet presAssocID="{A5EB54A3-97CA-C548-BC14-68AC47E04260}" presName="sibSpaceThree" presStyleCnt="0"/>
      <dgm:spPr/>
    </dgm:pt>
    <dgm:pt modelId="{F4C79A76-C8D9-6742-BD13-3452001681C1}" type="pres">
      <dgm:prSet presAssocID="{63F105E5-735A-E346-A91B-2A516E15F937}" presName="vertThree" presStyleCnt="0"/>
      <dgm:spPr/>
    </dgm:pt>
    <dgm:pt modelId="{2810A8F4-D0BA-CD43-B6AB-8C904AD4EBF8}" type="pres">
      <dgm:prSet presAssocID="{63F105E5-735A-E346-A91B-2A516E15F937}" presName="txThree" presStyleLbl="node3" presStyleIdx="3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34BBBB2-9CC7-724C-8E49-A0B506FBEA03}" type="pres">
      <dgm:prSet presAssocID="{63F105E5-735A-E346-A91B-2A516E15F937}" presName="horzThree" presStyleCnt="0"/>
      <dgm:spPr/>
    </dgm:pt>
    <dgm:pt modelId="{605107AA-935E-7C40-B39A-C1AAA466ECFB}" type="pres">
      <dgm:prSet presAssocID="{297B44CD-0819-8743-AA6F-43E3F89C9C0F}" presName="sibSpaceTwo" presStyleCnt="0"/>
      <dgm:spPr/>
    </dgm:pt>
    <dgm:pt modelId="{A01AB5CC-CE57-5347-ACFB-5A09975C9CFC}" type="pres">
      <dgm:prSet presAssocID="{144DFC38-F721-B743-A970-738F277D8C5A}" presName="vertTwo" presStyleCnt="0"/>
      <dgm:spPr/>
    </dgm:pt>
    <dgm:pt modelId="{16D74D6D-E4D0-D844-82AD-C95558EB4138}" type="pres">
      <dgm:prSet presAssocID="{144DFC38-F721-B743-A970-738F277D8C5A}" presName="txTwo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07C2419-1049-1D4C-9107-7A1DFF57AF42}" type="pres">
      <dgm:prSet presAssocID="{144DFC38-F721-B743-A970-738F277D8C5A}" presName="parTransTwo" presStyleCnt="0"/>
      <dgm:spPr/>
    </dgm:pt>
    <dgm:pt modelId="{B0B8711C-563A-204A-B792-0C99A8C88426}" type="pres">
      <dgm:prSet presAssocID="{144DFC38-F721-B743-A970-738F277D8C5A}" presName="horzTwo" presStyleCnt="0"/>
      <dgm:spPr/>
    </dgm:pt>
    <dgm:pt modelId="{7F831BEC-8072-914A-BD09-938CC721C6EC}" type="pres">
      <dgm:prSet presAssocID="{2B5262CD-DE78-5E4E-9F13-94EC18AD5E93}" presName="vertThree" presStyleCnt="0"/>
      <dgm:spPr/>
    </dgm:pt>
    <dgm:pt modelId="{047C6BA4-42E0-C04F-8BFB-E618068C4539}" type="pres">
      <dgm:prSet presAssocID="{2B5262CD-DE78-5E4E-9F13-94EC18AD5E93}" presName="txThree" presStyleLbl="node3" presStyleIdx="4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31E45CC-A08D-C341-9346-8A6F30CE488B}" type="pres">
      <dgm:prSet presAssocID="{2B5262CD-DE78-5E4E-9F13-94EC18AD5E93}" presName="horzThree" presStyleCnt="0"/>
      <dgm:spPr/>
    </dgm:pt>
    <dgm:pt modelId="{C4412A2A-8701-BB43-938E-B1F0FCAB298A}" type="pres">
      <dgm:prSet presAssocID="{4115E57B-6871-094D-A395-FC1BBC59FD51}" presName="sibSpaceTwo" presStyleCnt="0"/>
      <dgm:spPr/>
    </dgm:pt>
    <dgm:pt modelId="{154CE705-9601-FB4F-A3AE-37D4056E5487}" type="pres">
      <dgm:prSet presAssocID="{61BCEAFB-872F-C44C-8153-A953B944555C}" presName="vertTwo" presStyleCnt="0"/>
      <dgm:spPr/>
    </dgm:pt>
    <dgm:pt modelId="{536BC37C-4AA3-2B4B-95DC-F42CFB6FD334}" type="pres">
      <dgm:prSet presAssocID="{61BCEAFB-872F-C44C-8153-A953B944555C}" presName="txTwo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9D39ADA-1399-2642-BEB5-7511121E4501}" type="pres">
      <dgm:prSet presAssocID="{61BCEAFB-872F-C44C-8153-A953B944555C}" presName="parTransTwo" presStyleCnt="0"/>
      <dgm:spPr/>
    </dgm:pt>
    <dgm:pt modelId="{9BE565BF-7D47-864E-A9BD-4A6024E4CA17}" type="pres">
      <dgm:prSet presAssocID="{61BCEAFB-872F-C44C-8153-A953B944555C}" presName="horzTwo" presStyleCnt="0"/>
      <dgm:spPr/>
    </dgm:pt>
    <dgm:pt modelId="{E67DF3DA-B4F5-CC45-9D19-D3A5A2D31860}" type="pres">
      <dgm:prSet presAssocID="{65B993B5-CBCC-CB45-95A6-95A95739B850}" presName="vertThree" presStyleCnt="0"/>
      <dgm:spPr/>
    </dgm:pt>
    <dgm:pt modelId="{3A6082A0-977A-8E4E-9FFA-91425EBF28D0}" type="pres">
      <dgm:prSet presAssocID="{65B993B5-CBCC-CB45-95A6-95A95739B850}" presName="txThree" presStyleLbl="node3" presStyleIdx="5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0E79FD2-B54F-3346-B524-9F25D8C5EFC1}" type="pres">
      <dgm:prSet presAssocID="{65B993B5-CBCC-CB45-95A6-95A95739B850}" presName="horzThree" presStyleCnt="0"/>
      <dgm:spPr/>
    </dgm:pt>
  </dgm:ptLst>
  <dgm:cxnLst>
    <dgm:cxn modelId="{BC21355D-9923-664E-8407-2A37D2EAAB99}" srcId="{150870FA-5073-1D41-A25E-995232DF0342}" destId="{63F105E5-735A-E346-A91B-2A516E15F937}" srcOrd="1" destOrd="0" parTransId="{FADAD68D-EF28-4D44-B00C-314E0950C301}" sibTransId="{5EFDDC8B-8A5A-174E-832F-6ADA38E22924}"/>
    <dgm:cxn modelId="{54AC020C-1852-4C8C-B15E-7FE4A28A3E0C}" type="presOf" srcId="{61BCEAFB-872F-C44C-8153-A953B944555C}" destId="{536BC37C-4AA3-2B4B-95DC-F42CFB6FD334}" srcOrd="0" destOrd="0" presId="urn:microsoft.com/office/officeart/2005/8/layout/hierarchy4"/>
    <dgm:cxn modelId="{DDB83564-35C6-754A-AD99-A9DB9073852B}" srcId="{144DFC38-F721-B743-A970-738F277D8C5A}" destId="{2B5262CD-DE78-5E4E-9F13-94EC18AD5E93}" srcOrd="0" destOrd="0" parTransId="{3FD9D1DD-96BF-B340-8D43-2547FE9CD870}" sibTransId="{9EB6E66C-63AA-B041-8C17-AC9E02FCC307}"/>
    <dgm:cxn modelId="{3F381837-D688-3743-A649-F2BA87885A46}" srcId="{31F76802-5319-5440-BA42-6360A29B2B13}" destId="{144DFC38-F721-B743-A970-738F277D8C5A}" srcOrd="2" destOrd="0" parTransId="{D374EC78-36C6-8B40-8A3A-97903288ABCC}" sibTransId="{4115E57B-6871-094D-A395-FC1BBC59FD51}"/>
    <dgm:cxn modelId="{2968C9BC-CED6-5B4E-B9FC-E1EE3851033D}" srcId="{CF75862F-7BA1-224C-9719-4D433D84E7B6}" destId="{650AA493-0034-344E-9B37-AAB8044F46EE}" srcOrd="0" destOrd="0" parTransId="{CEC664A9-0243-264F-99D9-445D1DF52FE2}" sibTransId="{82A14783-5869-2040-9FD3-655596EC60D3}"/>
    <dgm:cxn modelId="{F30944E2-A044-4F28-BA56-71EF6E907066}" type="presOf" srcId="{2B5262CD-DE78-5E4E-9F13-94EC18AD5E93}" destId="{047C6BA4-42E0-C04F-8BFB-E618068C4539}" srcOrd="0" destOrd="0" presId="urn:microsoft.com/office/officeart/2005/8/layout/hierarchy4"/>
    <dgm:cxn modelId="{430AC81C-B2F3-1F48-8C13-FE381B7AFF50}" srcId="{F3D44AE7-7356-4644-A681-8D2725587541}" destId="{31F76802-5319-5440-BA42-6360A29B2B13}" srcOrd="0" destOrd="0" parTransId="{5330D45F-2B5B-2942-B889-22F0D58BB5A1}" sibTransId="{0E61DB75-DAB0-9441-A005-CB2B8AB6BFC8}"/>
    <dgm:cxn modelId="{388C3AFC-C651-4047-9E17-72E34F541CFE}" srcId="{150870FA-5073-1D41-A25E-995232DF0342}" destId="{2BC01362-C96A-6442-85C7-42EBDACD2272}" srcOrd="0" destOrd="0" parTransId="{4E0A9F04-1973-4345-82F5-9F9A5C4ED71E}" sibTransId="{A5EB54A3-97CA-C548-BC14-68AC47E04260}"/>
    <dgm:cxn modelId="{25403937-7C6A-476A-8E4F-D253F385F5ED}" type="presOf" srcId="{144DFC38-F721-B743-A970-738F277D8C5A}" destId="{16D74D6D-E4D0-D844-82AD-C95558EB4138}" srcOrd="0" destOrd="0" presId="urn:microsoft.com/office/officeart/2005/8/layout/hierarchy4"/>
    <dgm:cxn modelId="{564F6563-4365-4221-A69C-A4576DD320E7}" type="presOf" srcId="{65B993B5-CBCC-CB45-95A6-95A95739B850}" destId="{3A6082A0-977A-8E4E-9FFA-91425EBF28D0}" srcOrd="0" destOrd="0" presId="urn:microsoft.com/office/officeart/2005/8/layout/hierarchy4"/>
    <dgm:cxn modelId="{5423B690-ABCD-244B-AF06-654B03169312}" srcId="{61BCEAFB-872F-C44C-8153-A953B944555C}" destId="{65B993B5-CBCC-CB45-95A6-95A95739B850}" srcOrd="0" destOrd="0" parTransId="{098106F7-DC40-114B-9AAB-127FE88B0702}" sibTransId="{F2A95373-4AC5-A644-8938-9E1275ED9E8C}"/>
    <dgm:cxn modelId="{5633591D-17FF-4243-B0A4-67913351AAE9}" srcId="{31F76802-5319-5440-BA42-6360A29B2B13}" destId="{CF75862F-7BA1-224C-9719-4D433D84E7B6}" srcOrd="0" destOrd="0" parTransId="{758AD34C-000D-3749-9B03-0D26E05DF765}" sibTransId="{B2C87195-EABF-8A4B-B209-4E47AAE1C06E}"/>
    <dgm:cxn modelId="{6B8E85E8-B3E8-42E4-8B1B-3E8906AD4DF9}" type="presOf" srcId="{2BC01362-C96A-6442-85C7-42EBDACD2272}" destId="{D3F49E68-1730-4D41-9CAD-A796BCA235B6}" srcOrd="0" destOrd="0" presId="urn:microsoft.com/office/officeart/2005/8/layout/hierarchy4"/>
    <dgm:cxn modelId="{452B1C0E-9916-2443-A7E5-5650B822ECEB}" srcId="{31F76802-5319-5440-BA42-6360A29B2B13}" destId="{150870FA-5073-1D41-A25E-995232DF0342}" srcOrd="1" destOrd="0" parTransId="{63CB1087-8325-7547-BA3A-9279630C1DBE}" sibTransId="{297B44CD-0819-8743-AA6F-43E3F89C9C0F}"/>
    <dgm:cxn modelId="{99D569C9-34C8-4890-AB87-D176BC805CD2}" type="presOf" srcId="{63F105E5-735A-E346-A91B-2A516E15F937}" destId="{2810A8F4-D0BA-CD43-B6AB-8C904AD4EBF8}" srcOrd="0" destOrd="0" presId="urn:microsoft.com/office/officeart/2005/8/layout/hierarchy4"/>
    <dgm:cxn modelId="{3FF77E82-9B87-4C19-8CD8-D423807BDFE0}" type="presOf" srcId="{F3D44AE7-7356-4644-A681-8D2725587541}" destId="{3A5F4771-7D99-2647-BA0E-50170BA79048}" srcOrd="0" destOrd="0" presId="urn:microsoft.com/office/officeart/2005/8/layout/hierarchy4"/>
    <dgm:cxn modelId="{1ABEDA6F-9762-6D49-B38A-E892713DE45B}" srcId="{CF75862F-7BA1-224C-9719-4D433D84E7B6}" destId="{6141AC5A-A971-CD4F-9A9F-0CF6A9DA970B}" srcOrd="1" destOrd="0" parTransId="{698C3319-35CB-9D4B-9FD1-EF941216136C}" sibTransId="{9B7951E7-5658-1E40-8083-E04C9CF7A7BC}"/>
    <dgm:cxn modelId="{94A2AEBD-F73F-4BD4-A813-BF7539F31253}" type="presOf" srcId="{6141AC5A-A971-CD4F-9A9F-0CF6A9DA970B}" destId="{24635D0A-3862-EF4E-B2BB-7C7400F1468A}" srcOrd="0" destOrd="0" presId="urn:microsoft.com/office/officeart/2005/8/layout/hierarchy4"/>
    <dgm:cxn modelId="{FB5273A4-49DB-4C00-BF7A-513E8E7C55B5}" type="presOf" srcId="{31F76802-5319-5440-BA42-6360A29B2B13}" destId="{76E399DD-F5B4-9946-B72F-2BC82C35A2BD}" srcOrd="0" destOrd="0" presId="urn:microsoft.com/office/officeart/2005/8/layout/hierarchy4"/>
    <dgm:cxn modelId="{EF1D5A74-4851-4B3E-8B5D-8A422A62401B}" type="presOf" srcId="{150870FA-5073-1D41-A25E-995232DF0342}" destId="{6B0FD2EE-9A05-6141-9EE4-2E9E264EBB71}" srcOrd="0" destOrd="0" presId="urn:microsoft.com/office/officeart/2005/8/layout/hierarchy4"/>
    <dgm:cxn modelId="{6D8C17CD-5882-470A-BA02-039649783DD2}" type="presOf" srcId="{650AA493-0034-344E-9B37-AAB8044F46EE}" destId="{5000C37B-5ED2-1F45-AD50-63AA9551A863}" srcOrd="0" destOrd="0" presId="urn:microsoft.com/office/officeart/2005/8/layout/hierarchy4"/>
    <dgm:cxn modelId="{B5AAF0AE-F84C-3249-A08C-23ADAAF004E2}" srcId="{31F76802-5319-5440-BA42-6360A29B2B13}" destId="{61BCEAFB-872F-C44C-8153-A953B944555C}" srcOrd="3" destOrd="0" parTransId="{FA00DFC2-BB68-F14A-8BAB-E07B636EF836}" sibTransId="{D15A26DD-6082-A84B-A841-EF0646823EA2}"/>
    <dgm:cxn modelId="{20956E7A-A42D-42AC-AC44-2FFA09486F09}" type="presOf" srcId="{CF75862F-7BA1-224C-9719-4D433D84E7B6}" destId="{89EC56C2-65BF-1246-986D-3169ED1580A6}" srcOrd="0" destOrd="0" presId="urn:microsoft.com/office/officeart/2005/8/layout/hierarchy4"/>
    <dgm:cxn modelId="{3CD7C470-D909-4A47-8318-63BFBE8EF845}" type="presParOf" srcId="{3A5F4771-7D99-2647-BA0E-50170BA79048}" destId="{FA1D798F-6D80-654B-ABFF-B00A8979203C}" srcOrd="0" destOrd="0" presId="urn:microsoft.com/office/officeart/2005/8/layout/hierarchy4"/>
    <dgm:cxn modelId="{10C4D826-F930-4872-8C43-1518CF3673FF}" type="presParOf" srcId="{FA1D798F-6D80-654B-ABFF-B00A8979203C}" destId="{76E399DD-F5B4-9946-B72F-2BC82C35A2BD}" srcOrd="0" destOrd="0" presId="urn:microsoft.com/office/officeart/2005/8/layout/hierarchy4"/>
    <dgm:cxn modelId="{9CE007D2-2791-4075-835A-DAA185BEB99B}" type="presParOf" srcId="{FA1D798F-6D80-654B-ABFF-B00A8979203C}" destId="{2D03893F-AD63-8B43-A45A-0964A9AFB427}" srcOrd="1" destOrd="0" presId="urn:microsoft.com/office/officeart/2005/8/layout/hierarchy4"/>
    <dgm:cxn modelId="{5563ECC3-60FB-45AF-8581-6A63119018E6}" type="presParOf" srcId="{FA1D798F-6D80-654B-ABFF-B00A8979203C}" destId="{FF2722AB-AAB9-884E-AF96-521179B53869}" srcOrd="2" destOrd="0" presId="urn:microsoft.com/office/officeart/2005/8/layout/hierarchy4"/>
    <dgm:cxn modelId="{21CF9AEB-C288-4D3F-8C06-B054F0164292}" type="presParOf" srcId="{FF2722AB-AAB9-884E-AF96-521179B53869}" destId="{6D10953C-2174-A142-BE67-BC4AEA9EF174}" srcOrd="0" destOrd="0" presId="urn:microsoft.com/office/officeart/2005/8/layout/hierarchy4"/>
    <dgm:cxn modelId="{D306D417-6A13-4686-A1F4-5F0E502243F7}" type="presParOf" srcId="{6D10953C-2174-A142-BE67-BC4AEA9EF174}" destId="{89EC56C2-65BF-1246-986D-3169ED1580A6}" srcOrd="0" destOrd="0" presId="urn:microsoft.com/office/officeart/2005/8/layout/hierarchy4"/>
    <dgm:cxn modelId="{A1EB4FE7-F090-45C0-A1D7-B87F30C55EDE}" type="presParOf" srcId="{6D10953C-2174-A142-BE67-BC4AEA9EF174}" destId="{76969CBA-99B7-464D-B859-53EE3FCC2700}" srcOrd="1" destOrd="0" presId="urn:microsoft.com/office/officeart/2005/8/layout/hierarchy4"/>
    <dgm:cxn modelId="{BFFB2C65-1759-4352-9FB2-8DE9E6D9F1FB}" type="presParOf" srcId="{6D10953C-2174-A142-BE67-BC4AEA9EF174}" destId="{F88B689A-54F3-B841-A31D-15FD583FF997}" srcOrd="2" destOrd="0" presId="urn:microsoft.com/office/officeart/2005/8/layout/hierarchy4"/>
    <dgm:cxn modelId="{1FF8DD5A-32BC-4556-8DA8-7398C3F32B14}" type="presParOf" srcId="{F88B689A-54F3-B841-A31D-15FD583FF997}" destId="{66950C0E-FE1B-F140-B7BD-A052400C7EAD}" srcOrd="0" destOrd="0" presId="urn:microsoft.com/office/officeart/2005/8/layout/hierarchy4"/>
    <dgm:cxn modelId="{83D576B4-B535-49C2-AD63-A5CC11262109}" type="presParOf" srcId="{66950C0E-FE1B-F140-B7BD-A052400C7EAD}" destId="{5000C37B-5ED2-1F45-AD50-63AA9551A863}" srcOrd="0" destOrd="0" presId="urn:microsoft.com/office/officeart/2005/8/layout/hierarchy4"/>
    <dgm:cxn modelId="{9DB04B0F-8FB8-4370-AC50-CD992529D53E}" type="presParOf" srcId="{66950C0E-FE1B-F140-B7BD-A052400C7EAD}" destId="{A8EF2661-6503-474C-88A5-A8D7539BCD0A}" srcOrd="1" destOrd="0" presId="urn:microsoft.com/office/officeart/2005/8/layout/hierarchy4"/>
    <dgm:cxn modelId="{2EAE21BC-273B-4157-9B7C-ABD94E237200}" type="presParOf" srcId="{F88B689A-54F3-B841-A31D-15FD583FF997}" destId="{89F31C06-C3AC-1E4B-ACA7-330C32CA6E34}" srcOrd="1" destOrd="0" presId="urn:microsoft.com/office/officeart/2005/8/layout/hierarchy4"/>
    <dgm:cxn modelId="{CAD10D0E-1D67-4CC7-B689-2CDCD4FCEF9A}" type="presParOf" srcId="{F88B689A-54F3-B841-A31D-15FD583FF997}" destId="{2A6F0C27-FA0F-8E49-9F7F-04D1EED4C8DB}" srcOrd="2" destOrd="0" presId="urn:microsoft.com/office/officeart/2005/8/layout/hierarchy4"/>
    <dgm:cxn modelId="{6327A0DF-0814-41BD-94C7-18EB733A4178}" type="presParOf" srcId="{2A6F0C27-FA0F-8E49-9F7F-04D1EED4C8DB}" destId="{24635D0A-3862-EF4E-B2BB-7C7400F1468A}" srcOrd="0" destOrd="0" presId="urn:microsoft.com/office/officeart/2005/8/layout/hierarchy4"/>
    <dgm:cxn modelId="{0DD04B02-9990-4616-B6CF-8383BBF47634}" type="presParOf" srcId="{2A6F0C27-FA0F-8E49-9F7F-04D1EED4C8DB}" destId="{88833629-6F1E-8C42-B0FE-25C38FF54DC5}" srcOrd="1" destOrd="0" presId="urn:microsoft.com/office/officeart/2005/8/layout/hierarchy4"/>
    <dgm:cxn modelId="{AC3CFF48-D43E-4BCC-94BF-58DCB0B5B0C6}" type="presParOf" srcId="{FF2722AB-AAB9-884E-AF96-521179B53869}" destId="{6FD066ED-FB60-C24D-912A-CBBC1C280D50}" srcOrd="1" destOrd="0" presId="urn:microsoft.com/office/officeart/2005/8/layout/hierarchy4"/>
    <dgm:cxn modelId="{87AF1A0D-70A7-4D07-8B62-E525DC932D5C}" type="presParOf" srcId="{FF2722AB-AAB9-884E-AF96-521179B53869}" destId="{B9A1CBFB-C4AF-AC42-875E-7AA5B76B8984}" srcOrd="2" destOrd="0" presId="urn:microsoft.com/office/officeart/2005/8/layout/hierarchy4"/>
    <dgm:cxn modelId="{3E0F6EC1-65DF-44A5-9548-207A1E7029E3}" type="presParOf" srcId="{B9A1CBFB-C4AF-AC42-875E-7AA5B76B8984}" destId="{6B0FD2EE-9A05-6141-9EE4-2E9E264EBB71}" srcOrd="0" destOrd="0" presId="urn:microsoft.com/office/officeart/2005/8/layout/hierarchy4"/>
    <dgm:cxn modelId="{C68E7503-3895-4F94-B24C-F23511A06B51}" type="presParOf" srcId="{B9A1CBFB-C4AF-AC42-875E-7AA5B76B8984}" destId="{0A2DF332-AD00-1849-8758-67BAAA0B44FA}" srcOrd="1" destOrd="0" presId="urn:microsoft.com/office/officeart/2005/8/layout/hierarchy4"/>
    <dgm:cxn modelId="{1C2998BF-80C8-4127-824C-59BB71073113}" type="presParOf" srcId="{B9A1CBFB-C4AF-AC42-875E-7AA5B76B8984}" destId="{20A9936A-4988-5240-A2A3-CA2DE9F72602}" srcOrd="2" destOrd="0" presId="urn:microsoft.com/office/officeart/2005/8/layout/hierarchy4"/>
    <dgm:cxn modelId="{0927BC12-AD6E-47BC-8F3A-6C7C4FB71D27}" type="presParOf" srcId="{20A9936A-4988-5240-A2A3-CA2DE9F72602}" destId="{813838CE-B932-B746-BE6C-3D1C59A66235}" srcOrd="0" destOrd="0" presId="urn:microsoft.com/office/officeart/2005/8/layout/hierarchy4"/>
    <dgm:cxn modelId="{47CDFECA-4FB2-4997-A2D1-E4B94F0066F4}" type="presParOf" srcId="{813838CE-B932-B746-BE6C-3D1C59A66235}" destId="{D3F49E68-1730-4D41-9CAD-A796BCA235B6}" srcOrd="0" destOrd="0" presId="urn:microsoft.com/office/officeart/2005/8/layout/hierarchy4"/>
    <dgm:cxn modelId="{E14935AD-D8FB-41D4-9FA8-22888C943B73}" type="presParOf" srcId="{813838CE-B932-B746-BE6C-3D1C59A66235}" destId="{4106D8C6-708E-9F4D-A59A-E14E81534CCE}" srcOrd="1" destOrd="0" presId="urn:microsoft.com/office/officeart/2005/8/layout/hierarchy4"/>
    <dgm:cxn modelId="{36FD5C28-5D69-424A-AC9E-C9020E03ED8D}" type="presParOf" srcId="{20A9936A-4988-5240-A2A3-CA2DE9F72602}" destId="{07CB5430-86E3-E146-8713-CD9AC4D021BA}" srcOrd="1" destOrd="0" presId="urn:microsoft.com/office/officeart/2005/8/layout/hierarchy4"/>
    <dgm:cxn modelId="{E4D99503-84A2-46AB-86C7-0D40C977D3D2}" type="presParOf" srcId="{20A9936A-4988-5240-A2A3-CA2DE9F72602}" destId="{F4C79A76-C8D9-6742-BD13-3452001681C1}" srcOrd="2" destOrd="0" presId="urn:microsoft.com/office/officeart/2005/8/layout/hierarchy4"/>
    <dgm:cxn modelId="{22623B88-3C83-4B70-9373-F07FC1943B8F}" type="presParOf" srcId="{F4C79A76-C8D9-6742-BD13-3452001681C1}" destId="{2810A8F4-D0BA-CD43-B6AB-8C904AD4EBF8}" srcOrd="0" destOrd="0" presId="urn:microsoft.com/office/officeart/2005/8/layout/hierarchy4"/>
    <dgm:cxn modelId="{73621EF5-3082-4927-9AC2-25806839BF4D}" type="presParOf" srcId="{F4C79A76-C8D9-6742-BD13-3452001681C1}" destId="{A34BBBB2-9CC7-724C-8E49-A0B506FBEA03}" srcOrd="1" destOrd="0" presId="urn:microsoft.com/office/officeart/2005/8/layout/hierarchy4"/>
    <dgm:cxn modelId="{E1C5AD9B-D487-4E39-84E8-1BB37379A3EC}" type="presParOf" srcId="{FF2722AB-AAB9-884E-AF96-521179B53869}" destId="{605107AA-935E-7C40-B39A-C1AAA466ECFB}" srcOrd="3" destOrd="0" presId="urn:microsoft.com/office/officeart/2005/8/layout/hierarchy4"/>
    <dgm:cxn modelId="{BD2EC41E-4550-45E7-9473-0E39B882EB14}" type="presParOf" srcId="{FF2722AB-AAB9-884E-AF96-521179B53869}" destId="{A01AB5CC-CE57-5347-ACFB-5A09975C9CFC}" srcOrd="4" destOrd="0" presId="urn:microsoft.com/office/officeart/2005/8/layout/hierarchy4"/>
    <dgm:cxn modelId="{994D9064-F94C-4447-A4A6-B6CEC32706C4}" type="presParOf" srcId="{A01AB5CC-CE57-5347-ACFB-5A09975C9CFC}" destId="{16D74D6D-E4D0-D844-82AD-C95558EB4138}" srcOrd="0" destOrd="0" presId="urn:microsoft.com/office/officeart/2005/8/layout/hierarchy4"/>
    <dgm:cxn modelId="{72CFD19E-1950-445D-BC77-846AC6904587}" type="presParOf" srcId="{A01AB5CC-CE57-5347-ACFB-5A09975C9CFC}" destId="{B07C2419-1049-1D4C-9107-7A1DFF57AF42}" srcOrd="1" destOrd="0" presId="urn:microsoft.com/office/officeart/2005/8/layout/hierarchy4"/>
    <dgm:cxn modelId="{E790E8F9-80B5-45DD-9B13-36953083868B}" type="presParOf" srcId="{A01AB5CC-CE57-5347-ACFB-5A09975C9CFC}" destId="{B0B8711C-563A-204A-B792-0C99A8C88426}" srcOrd="2" destOrd="0" presId="urn:microsoft.com/office/officeart/2005/8/layout/hierarchy4"/>
    <dgm:cxn modelId="{B6D1896A-954F-452C-8FD9-4E8F15EA0010}" type="presParOf" srcId="{B0B8711C-563A-204A-B792-0C99A8C88426}" destId="{7F831BEC-8072-914A-BD09-938CC721C6EC}" srcOrd="0" destOrd="0" presId="urn:microsoft.com/office/officeart/2005/8/layout/hierarchy4"/>
    <dgm:cxn modelId="{80F34351-29DD-4153-906B-D8F5F0CDA567}" type="presParOf" srcId="{7F831BEC-8072-914A-BD09-938CC721C6EC}" destId="{047C6BA4-42E0-C04F-8BFB-E618068C4539}" srcOrd="0" destOrd="0" presId="urn:microsoft.com/office/officeart/2005/8/layout/hierarchy4"/>
    <dgm:cxn modelId="{A1B83177-0A29-4B19-9AD5-A5187B16D50F}" type="presParOf" srcId="{7F831BEC-8072-914A-BD09-938CC721C6EC}" destId="{931E45CC-A08D-C341-9346-8A6F30CE488B}" srcOrd="1" destOrd="0" presId="urn:microsoft.com/office/officeart/2005/8/layout/hierarchy4"/>
    <dgm:cxn modelId="{3EFC97FE-3F2F-4BAD-BD62-9EFB381732B0}" type="presParOf" srcId="{FF2722AB-AAB9-884E-AF96-521179B53869}" destId="{C4412A2A-8701-BB43-938E-B1F0FCAB298A}" srcOrd="5" destOrd="0" presId="urn:microsoft.com/office/officeart/2005/8/layout/hierarchy4"/>
    <dgm:cxn modelId="{693CFD38-83D9-4279-A59F-599D7E0A7D4A}" type="presParOf" srcId="{FF2722AB-AAB9-884E-AF96-521179B53869}" destId="{154CE705-9601-FB4F-A3AE-37D4056E5487}" srcOrd="6" destOrd="0" presId="urn:microsoft.com/office/officeart/2005/8/layout/hierarchy4"/>
    <dgm:cxn modelId="{74475876-7B37-41B2-9F9B-C3A111976899}" type="presParOf" srcId="{154CE705-9601-FB4F-A3AE-37D4056E5487}" destId="{536BC37C-4AA3-2B4B-95DC-F42CFB6FD334}" srcOrd="0" destOrd="0" presId="urn:microsoft.com/office/officeart/2005/8/layout/hierarchy4"/>
    <dgm:cxn modelId="{5FF43BEE-744B-4CE6-B5E9-68EB526C8B6D}" type="presParOf" srcId="{154CE705-9601-FB4F-A3AE-37D4056E5487}" destId="{39D39ADA-1399-2642-BEB5-7511121E4501}" srcOrd="1" destOrd="0" presId="urn:microsoft.com/office/officeart/2005/8/layout/hierarchy4"/>
    <dgm:cxn modelId="{94AA1B6C-0773-4998-BDEC-AA645F351AE6}" type="presParOf" srcId="{154CE705-9601-FB4F-A3AE-37D4056E5487}" destId="{9BE565BF-7D47-864E-A9BD-4A6024E4CA17}" srcOrd="2" destOrd="0" presId="urn:microsoft.com/office/officeart/2005/8/layout/hierarchy4"/>
    <dgm:cxn modelId="{736E6CB7-2D42-4BF4-B038-956DCB04E2BF}" type="presParOf" srcId="{9BE565BF-7D47-864E-A9BD-4A6024E4CA17}" destId="{E67DF3DA-B4F5-CC45-9D19-D3A5A2D31860}" srcOrd="0" destOrd="0" presId="urn:microsoft.com/office/officeart/2005/8/layout/hierarchy4"/>
    <dgm:cxn modelId="{D41E0841-8C04-4F1A-8E39-F02D9976521E}" type="presParOf" srcId="{E67DF3DA-B4F5-CC45-9D19-D3A5A2D31860}" destId="{3A6082A0-977A-8E4E-9FFA-91425EBF28D0}" srcOrd="0" destOrd="0" presId="urn:microsoft.com/office/officeart/2005/8/layout/hierarchy4"/>
    <dgm:cxn modelId="{45C137F2-3533-40E7-A2A3-A03D5322F039}" type="presParOf" srcId="{E67DF3DA-B4F5-CC45-9D19-D3A5A2D31860}" destId="{50E79FD2-B54F-3346-B524-9F25D8C5EFC1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E399DD-F5B4-9946-B72F-2BC82C35A2BD}">
      <dsp:nvSpPr>
        <dsp:cNvPr id="0" name=""/>
        <dsp:cNvSpPr/>
      </dsp:nvSpPr>
      <dsp:spPr>
        <a:xfrm>
          <a:off x="0" y="94555"/>
          <a:ext cx="7424160" cy="8656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R-PP from the Roadmap</a:t>
          </a:r>
          <a:endParaRPr lang="en-US" sz="3700" kern="1200" dirty="0"/>
        </a:p>
      </dsp:txBody>
      <dsp:txXfrm>
        <a:off x="25354" y="119909"/>
        <a:ext cx="7373452" cy="814945"/>
      </dsp:txXfrm>
    </dsp:sp>
    <dsp:sp modelId="{89EC56C2-65BF-1246-986D-3169ED1580A6}">
      <dsp:nvSpPr>
        <dsp:cNvPr id="0" name=""/>
        <dsp:cNvSpPr/>
      </dsp:nvSpPr>
      <dsp:spPr>
        <a:xfrm>
          <a:off x="2669" y="1026669"/>
          <a:ext cx="2392698" cy="20160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Component 1: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Organise</a:t>
          </a:r>
          <a:r>
            <a:rPr lang="en-US" sz="1600" kern="1200" dirty="0" smtClean="0"/>
            <a:t> and Consult</a:t>
          </a:r>
          <a:endParaRPr lang="en-US" sz="1600" kern="1200" dirty="0"/>
        </a:p>
      </dsp:txBody>
      <dsp:txXfrm>
        <a:off x="61716" y="1085716"/>
        <a:ext cx="2274604" cy="1897913"/>
      </dsp:txXfrm>
    </dsp:sp>
    <dsp:sp modelId="{5000C37B-5ED2-1F45-AD50-63AA9551A863}">
      <dsp:nvSpPr>
        <dsp:cNvPr id="0" name=""/>
        <dsp:cNvSpPr/>
      </dsp:nvSpPr>
      <dsp:spPr>
        <a:xfrm>
          <a:off x="2669" y="3203368"/>
          <a:ext cx="1171742" cy="20160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Section 1: REDD+ Readiness Management Arrangements</a:t>
          </a:r>
          <a:endParaRPr lang="en-US" sz="1200" kern="1200" dirty="0"/>
        </a:p>
      </dsp:txBody>
      <dsp:txXfrm>
        <a:off x="36988" y="3237687"/>
        <a:ext cx="1103104" cy="1947369"/>
      </dsp:txXfrm>
    </dsp:sp>
    <dsp:sp modelId="{24635D0A-3862-EF4E-B2BB-7C7400F1468A}">
      <dsp:nvSpPr>
        <dsp:cNvPr id="0" name=""/>
        <dsp:cNvSpPr/>
      </dsp:nvSpPr>
      <dsp:spPr>
        <a:xfrm>
          <a:off x="1223625" y="3203368"/>
          <a:ext cx="1171742" cy="20160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Section 2: Stakeholder Consultation and Participation </a:t>
          </a:r>
          <a:endParaRPr lang="en-US" sz="1200" kern="1200" dirty="0"/>
        </a:p>
      </dsp:txBody>
      <dsp:txXfrm>
        <a:off x="1257944" y="3237687"/>
        <a:ext cx="1103104" cy="1947369"/>
      </dsp:txXfrm>
    </dsp:sp>
    <dsp:sp modelId="{6B0FD2EE-9A05-6141-9EE4-2E9E264EBB71}">
      <dsp:nvSpPr>
        <dsp:cNvPr id="0" name=""/>
        <dsp:cNvSpPr/>
      </dsp:nvSpPr>
      <dsp:spPr>
        <a:xfrm>
          <a:off x="2493794" y="1026669"/>
          <a:ext cx="2392698" cy="20160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Component 2: Prepare the REDD+ Strategy</a:t>
          </a:r>
          <a:endParaRPr lang="en-US" sz="1600" kern="1200" dirty="0"/>
        </a:p>
      </dsp:txBody>
      <dsp:txXfrm>
        <a:off x="2552841" y="1085716"/>
        <a:ext cx="2274604" cy="1897913"/>
      </dsp:txXfrm>
    </dsp:sp>
    <dsp:sp modelId="{D3F49E68-1730-4D41-9CAD-A796BCA235B6}">
      <dsp:nvSpPr>
        <dsp:cNvPr id="0" name=""/>
        <dsp:cNvSpPr/>
      </dsp:nvSpPr>
      <dsp:spPr>
        <a:xfrm>
          <a:off x="2493794" y="3203368"/>
          <a:ext cx="1171742" cy="20160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Section 3: Development and Selection of REDD+ Strategies</a:t>
          </a:r>
          <a:endParaRPr lang="en-US" sz="1200" kern="1200" dirty="0"/>
        </a:p>
      </dsp:txBody>
      <dsp:txXfrm>
        <a:off x="2528113" y="3237687"/>
        <a:ext cx="1103104" cy="1947369"/>
      </dsp:txXfrm>
    </dsp:sp>
    <dsp:sp modelId="{2810A8F4-D0BA-CD43-B6AB-8C904AD4EBF8}">
      <dsp:nvSpPr>
        <dsp:cNvPr id="0" name=""/>
        <dsp:cNvSpPr/>
      </dsp:nvSpPr>
      <dsp:spPr>
        <a:xfrm>
          <a:off x="3714750" y="3203368"/>
          <a:ext cx="1171742" cy="20160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Section 4: Implementation Framework</a:t>
          </a:r>
          <a:endParaRPr lang="en-US" sz="1200" kern="1200" dirty="0"/>
        </a:p>
      </dsp:txBody>
      <dsp:txXfrm>
        <a:off x="3749069" y="3237687"/>
        <a:ext cx="1103104" cy="1947369"/>
      </dsp:txXfrm>
    </dsp:sp>
    <dsp:sp modelId="{16D74D6D-E4D0-D844-82AD-C95558EB4138}">
      <dsp:nvSpPr>
        <dsp:cNvPr id="0" name=""/>
        <dsp:cNvSpPr/>
      </dsp:nvSpPr>
      <dsp:spPr>
        <a:xfrm>
          <a:off x="4984918" y="1026669"/>
          <a:ext cx="1171742" cy="20160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Component 3: Develop RELs/RLs</a:t>
          </a:r>
          <a:endParaRPr lang="en-US" sz="1600" kern="1200" dirty="0"/>
        </a:p>
      </dsp:txBody>
      <dsp:txXfrm>
        <a:off x="5019237" y="1060988"/>
        <a:ext cx="1103104" cy="1947369"/>
      </dsp:txXfrm>
    </dsp:sp>
    <dsp:sp modelId="{047C6BA4-42E0-C04F-8BFB-E618068C4539}">
      <dsp:nvSpPr>
        <dsp:cNvPr id="0" name=""/>
        <dsp:cNvSpPr/>
      </dsp:nvSpPr>
      <dsp:spPr>
        <a:xfrm>
          <a:off x="4984918" y="3203368"/>
          <a:ext cx="1171742" cy="20160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Sectiont</a:t>
          </a:r>
          <a:r>
            <a:rPr lang="en-US" sz="1200" kern="1200" dirty="0" smtClean="0"/>
            <a:t> 5: Development of RELs/RLs</a:t>
          </a:r>
        </a:p>
      </dsp:txBody>
      <dsp:txXfrm>
        <a:off x="5019237" y="3237687"/>
        <a:ext cx="1103104" cy="1947369"/>
      </dsp:txXfrm>
    </dsp:sp>
    <dsp:sp modelId="{536BC37C-4AA3-2B4B-95DC-F42CFB6FD334}">
      <dsp:nvSpPr>
        <dsp:cNvPr id="0" name=""/>
        <dsp:cNvSpPr/>
      </dsp:nvSpPr>
      <dsp:spPr>
        <a:xfrm>
          <a:off x="6255087" y="1026669"/>
          <a:ext cx="1171742" cy="20160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Component 4: Design a Monitoring Systems </a:t>
          </a:r>
          <a:endParaRPr lang="en-US" sz="1600" kern="1200" dirty="0"/>
        </a:p>
      </dsp:txBody>
      <dsp:txXfrm>
        <a:off x="6289406" y="1060988"/>
        <a:ext cx="1103104" cy="1947369"/>
      </dsp:txXfrm>
    </dsp:sp>
    <dsp:sp modelId="{3A6082A0-977A-8E4E-9FFA-91425EBF28D0}">
      <dsp:nvSpPr>
        <dsp:cNvPr id="0" name=""/>
        <dsp:cNvSpPr/>
      </dsp:nvSpPr>
      <dsp:spPr>
        <a:xfrm>
          <a:off x="6255087" y="3203368"/>
          <a:ext cx="1171742" cy="20160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Section 6: Development of the Monitoring System</a:t>
          </a:r>
          <a:endParaRPr lang="en-US" sz="1200" kern="1200" dirty="0"/>
        </a:p>
      </dsp:txBody>
      <dsp:txXfrm>
        <a:off x="6289406" y="3237687"/>
        <a:ext cx="1103104" cy="19473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6FB38A-457D-40A0-BA46-0F65C1475C92}" type="datetimeFigureOut">
              <a:rPr lang="en-US" smtClean="0"/>
              <a:t>10/23/2013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5A9219-7288-4716-ADC5-BF4C6830B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182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There is a lot of info on this slide.</a:t>
            </a:r>
          </a:p>
          <a:p>
            <a:r>
              <a:rPr lang="en-US" dirty="0" smtClean="0"/>
              <a:t>I have added animation so that the info you have in red comes in separately.</a:t>
            </a:r>
          </a:p>
          <a:p>
            <a:r>
              <a:rPr lang="en-US" dirty="0" smtClean="0"/>
              <a:t>That way you can remind people of the “standard” process first and then click the mouse to demonstrate where the countries are placed.</a:t>
            </a:r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A249F-2B7D-451E-8B6F-5FF00E5EC386}" type="datetimeFigureOut">
              <a:rPr lang="en-US" smtClean="0"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BFE25-A5A9-4B1F-8219-DB26CFC99D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506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A249F-2B7D-451E-8B6F-5FF00E5EC386}" type="datetimeFigureOut">
              <a:rPr lang="en-US" smtClean="0"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BFE25-A5A9-4B1F-8219-DB26CFC99D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133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A249F-2B7D-451E-8B6F-5FF00E5EC386}" type="datetimeFigureOut">
              <a:rPr lang="en-US" smtClean="0"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BFE25-A5A9-4B1F-8219-DB26CFC99D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7692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120650" y="1784350"/>
            <a:ext cx="8907463" cy="50022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2428875" y="71438"/>
            <a:ext cx="6583363" cy="16430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pic>
        <p:nvPicPr>
          <p:cNvPr id="7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85720" y="1857364"/>
            <a:ext cx="8715436" cy="4643470"/>
          </a:xfrm>
        </p:spPr>
        <p:txBody>
          <a:bodyPr/>
          <a:lstStyle>
            <a:lvl1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defRPr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445745" y="132201"/>
            <a:ext cx="6544019" cy="1531345"/>
          </a:xfrm>
        </p:spPr>
        <p:txBody>
          <a:bodyPr/>
          <a:lstStyle>
            <a:lvl1pPr algn="ctr">
              <a:defRPr b="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pic>
        <p:nvPicPr>
          <p:cNvPr id="8" name="Picture 8" descr="F:\low res images\Technical-Capacity-Building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075" y="96838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2" descr="C:\Documents and Settings\Isabelle\Desktop\UNEP\UN-REDD Programme Communication Strategy\UNEP Pictures\High Resolution Images\Low Res iStock_copy.JP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075" y="76200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86078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A249F-2B7D-451E-8B6F-5FF00E5EC386}" type="datetimeFigureOut">
              <a:rPr lang="en-US" smtClean="0"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BFE25-A5A9-4B1F-8219-DB26CFC99D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653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A249F-2B7D-451E-8B6F-5FF00E5EC386}" type="datetimeFigureOut">
              <a:rPr lang="en-US" smtClean="0"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BFE25-A5A9-4B1F-8219-DB26CFC99D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366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A249F-2B7D-451E-8B6F-5FF00E5EC386}" type="datetimeFigureOut">
              <a:rPr lang="en-US" smtClean="0"/>
              <a:t>10/23/2013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BFE25-A5A9-4B1F-8219-DB26CFC99D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184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A249F-2B7D-451E-8B6F-5FF00E5EC386}" type="datetimeFigureOut">
              <a:rPr lang="en-US" smtClean="0"/>
              <a:t>10/23/2013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BFE25-A5A9-4B1F-8219-DB26CFC99D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459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A249F-2B7D-451E-8B6F-5FF00E5EC386}" type="datetimeFigureOut">
              <a:rPr lang="en-US" smtClean="0"/>
              <a:t>10/23/2013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BFE25-A5A9-4B1F-8219-DB26CFC99D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639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A249F-2B7D-451E-8B6F-5FF00E5EC386}" type="datetimeFigureOut">
              <a:rPr lang="en-US" smtClean="0"/>
              <a:t>10/23/2013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BFE25-A5A9-4B1F-8219-DB26CFC99D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916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A249F-2B7D-451E-8B6F-5FF00E5EC386}" type="datetimeFigureOut">
              <a:rPr lang="en-US" smtClean="0"/>
              <a:t>10/23/2013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BFE25-A5A9-4B1F-8219-DB26CFC99D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886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A249F-2B7D-451E-8B6F-5FF00E5EC386}" type="datetimeFigureOut">
              <a:rPr lang="en-US" smtClean="0"/>
              <a:t>10/23/2013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BFE25-A5A9-4B1F-8219-DB26CFC99D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396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BA249F-2B7D-451E-8B6F-5FF00E5EC386}" type="datetimeFigureOut">
              <a:rPr lang="en-US" smtClean="0"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DBFE25-A5A9-4B1F-8219-DB26CFC99D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129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13" Type="http://schemas.openxmlformats.org/officeDocument/2006/relationships/image" Target="../media/image15.emf"/><Relationship Id="rId18" Type="http://schemas.openxmlformats.org/officeDocument/2006/relationships/image" Target="../media/image20.emf"/><Relationship Id="rId26" Type="http://schemas.openxmlformats.org/officeDocument/2006/relationships/image" Target="../media/image28.png"/><Relationship Id="rId3" Type="http://schemas.openxmlformats.org/officeDocument/2006/relationships/image" Target="../media/image5.emf"/><Relationship Id="rId21" Type="http://schemas.openxmlformats.org/officeDocument/2006/relationships/image" Target="../media/image23.emf"/><Relationship Id="rId7" Type="http://schemas.openxmlformats.org/officeDocument/2006/relationships/image" Target="../media/image9.emf"/><Relationship Id="rId12" Type="http://schemas.openxmlformats.org/officeDocument/2006/relationships/image" Target="../media/image14.emf"/><Relationship Id="rId17" Type="http://schemas.openxmlformats.org/officeDocument/2006/relationships/image" Target="../media/image19.png"/><Relationship Id="rId25" Type="http://schemas.openxmlformats.org/officeDocument/2006/relationships/image" Target="../media/image27.png"/><Relationship Id="rId2" Type="http://schemas.openxmlformats.org/officeDocument/2006/relationships/image" Target="../media/image4.emf"/><Relationship Id="rId16" Type="http://schemas.openxmlformats.org/officeDocument/2006/relationships/image" Target="../media/image18.emf"/><Relationship Id="rId20" Type="http://schemas.openxmlformats.org/officeDocument/2006/relationships/image" Target="../media/image22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emf"/><Relationship Id="rId24" Type="http://schemas.openxmlformats.org/officeDocument/2006/relationships/image" Target="../media/image26.emf"/><Relationship Id="rId5" Type="http://schemas.openxmlformats.org/officeDocument/2006/relationships/image" Target="../media/image7.emf"/><Relationship Id="rId15" Type="http://schemas.openxmlformats.org/officeDocument/2006/relationships/image" Target="../media/image17.emf"/><Relationship Id="rId23" Type="http://schemas.openxmlformats.org/officeDocument/2006/relationships/image" Target="../media/image25.emf"/><Relationship Id="rId10" Type="http://schemas.openxmlformats.org/officeDocument/2006/relationships/image" Target="../media/image12.emf"/><Relationship Id="rId19" Type="http://schemas.openxmlformats.org/officeDocument/2006/relationships/image" Target="../media/image21.emf"/><Relationship Id="rId4" Type="http://schemas.openxmlformats.org/officeDocument/2006/relationships/image" Target="../media/image6.emf"/><Relationship Id="rId9" Type="http://schemas.openxmlformats.org/officeDocument/2006/relationships/image" Target="../media/image11.png"/><Relationship Id="rId14" Type="http://schemas.openxmlformats.org/officeDocument/2006/relationships/image" Target="../media/image16.png"/><Relationship Id="rId22" Type="http://schemas.openxmlformats.org/officeDocument/2006/relationships/image" Target="../media/image24.emf"/><Relationship Id="rId27" Type="http://schemas.openxmlformats.org/officeDocument/2006/relationships/image" Target="../media/image2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990600"/>
            <a:ext cx="7772400" cy="1295400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National Consultation of Indigenous Peoples </a:t>
            </a:r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 smtClean="0"/>
              <a:t>on </a:t>
            </a:r>
            <a:r>
              <a:rPr lang="en-US" sz="3600" b="1" dirty="0"/>
              <a:t>REDD+ Readiness </a:t>
            </a:r>
            <a:r>
              <a:rPr lang="en-GB" dirty="0"/>
              <a:t/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1981200"/>
            <a:ext cx="7696200" cy="43434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chemeClr val="tx1"/>
                </a:solidFill>
              </a:rPr>
              <a:t>Bangladesh REDD+ Readiness </a:t>
            </a:r>
          </a:p>
          <a:p>
            <a:r>
              <a:rPr lang="en-US" sz="2800" b="1" dirty="0" smtClean="0">
                <a:solidFill>
                  <a:schemeClr val="tx1"/>
                </a:solidFill>
              </a:rPr>
              <a:t>Preparation Proposal (R-PP)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sz="2400" dirty="0" smtClean="0">
                <a:solidFill>
                  <a:schemeClr val="tx1"/>
                </a:solidFill>
              </a:rPr>
              <a:t>Md. Tarik-ul-Islam, UNDP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Dr. Mariam Akhter, FAO</a:t>
            </a:r>
          </a:p>
          <a:p>
            <a:endParaRPr lang="en-US" sz="2800" b="1" dirty="0"/>
          </a:p>
          <a:p>
            <a:r>
              <a:rPr lang="en-US" sz="2400" dirty="0" smtClean="0">
                <a:solidFill>
                  <a:schemeClr val="tx1"/>
                </a:solidFill>
              </a:rPr>
              <a:t>23 </a:t>
            </a:r>
            <a:r>
              <a:rPr lang="en-US" sz="2400" dirty="0">
                <a:solidFill>
                  <a:schemeClr val="tx1"/>
                </a:solidFill>
              </a:rPr>
              <a:t>– 24 October 2013</a:t>
            </a:r>
            <a:endParaRPr lang="en-GB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7703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525558910"/>
              </p:ext>
            </p:extLst>
          </p:nvPr>
        </p:nvGraphicFramePr>
        <p:xfrm>
          <a:off x="1524000" y="685800"/>
          <a:ext cx="7429500" cy="5219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41300" y="1981200"/>
            <a:ext cx="1143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UN-REDD/FCPF Readiness Preparation Plan (R-PP) Template</a:t>
            </a:r>
            <a:endParaRPr lang="en-US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152400" y="4419600"/>
            <a:ext cx="11303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Bangladesh REDD+ Readiness Roadmap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275271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3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Key Components of </a:t>
            </a:r>
            <a:r>
              <a:rPr lang="en-US" altLang="en-US" dirty="0" smtClean="0"/>
              <a:t>R-PP</a:t>
            </a:r>
            <a:endParaRPr lang="en-US" altLang="en-US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381000" y="1219200"/>
            <a:ext cx="8763000" cy="5638800"/>
          </a:xfrm>
        </p:spPr>
        <p:txBody>
          <a:bodyPr>
            <a:noAutofit/>
          </a:bodyPr>
          <a:lstStyle/>
          <a:p>
            <a:pPr marL="514350" indent="-514350" eaLnBrk="1" fontAlgn="auto" hangingPunct="1">
              <a:lnSpc>
                <a:spcPts val="22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dirty="0" smtClean="0">
                <a:cs typeface="Times New Roman" pitchFamily="18" charset="0"/>
              </a:rPr>
              <a:t>Organize and Consult </a:t>
            </a:r>
          </a:p>
          <a:p>
            <a:pPr marL="674687" lvl="2" indent="0" eaLnBrk="1" fontAlgn="auto" hangingPunct="1">
              <a:lnSpc>
                <a:spcPts val="2200"/>
              </a:lnSpc>
              <a:spcAft>
                <a:spcPts val="0"/>
              </a:spcAft>
              <a:buNone/>
              <a:defRPr/>
            </a:pPr>
            <a:r>
              <a:rPr lang="en-US" sz="2000" dirty="0" smtClean="0">
                <a:cs typeface="Times New Roman" pitchFamily="18" charset="0"/>
              </a:rPr>
              <a:t>1.a National </a:t>
            </a:r>
            <a:r>
              <a:rPr lang="en-US" sz="2000" dirty="0" smtClean="0">
                <a:cs typeface="Times New Roman" pitchFamily="18" charset="0"/>
              </a:rPr>
              <a:t>Readiness management </a:t>
            </a:r>
            <a:r>
              <a:rPr lang="en-US" sz="2000" dirty="0" smtClean="0">
                <a:cs typeface="Times New Roman" pitchFamily="18" charset="0"/>
              </a:rPr>
              <a:t>arrangements</a:t>
            </a:r>
          </a:p>
          <a:p>
            <a:pPr marL="674687" lvl="2" indent="0" eaLnBrk="1" fontAlgn="auto" hangingPunct="1">
              <a:lnSpc>
                <a:spcPts val="2200"/>
              </a:lnSpc>
              <a:spcAft>
                <a:spcPts val="0"/>
              </a:spcAft>
              <a:buNone/>
              <a:defRPr/>
            </a:pPr>
            <a:r>
              <a:rPr lang="en-US" sz="2000" dirty="0" smtClean="0">
                <a:cs typeface="Times New Roman" pitchFamily="18" charset="0"/>
              </a:rPr>
              <a:t>1.b Information Sharing and early Dialogue with key stakeholders group</a:t>
            </a:r>
          </a:p>
          <a:p>
            <a:pPr marL="674687" lvl="2" indent="0" eaLnBrk="1" fontAlgn="auto" hangingPunct="1">
              <a:lnSpc>
                <a:spcPts val="2200"/>
              </a:lnSpc>
              <a:spcAft>
                <a:spcPts val="0"/>
              </a:spcAft>
              <a:buNone/>
              <a:defRPr/>
            </a:pPr>
            <a:r>
              <a:rPr lang="en-US" sz="2000" dirty="0" smtClean="0">
                <a:cs typeface="Times New Roman" pitchFamily="18" charset="0"/>
              </a:rPr>
              <a:t>1.c  Consultation and participation process</a:t>
            </a:r>
            <a:endParaRPr lang="en-US" sz="2000" dirty="0" smtClean="0">
              <a:cs typeface="Times New Roman" pitchFamily="18" charset="0"/>
            </a:endParaRPr>
          </a:p>
          <a:p>
            <a:pPr marL="514350" indent="-514350" eaLnBrk="1" fontAlgn="auto" hangingPunct="1">
              <a:lnSpc>
                <a:spcPts val="22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dirty="0" smtClean="0">
                <a:cs typeface="Times New Roman" pitchFamily="18" charset="0"/>
              </a:rPr>
              <a:t>Prepare </a:t>
            </a:r>
            <a:r>
              <a:rPr lang="en-US" sz="2000" dirty="0" smtClean="0">
                <a:cs typeface="Times New Roman" pitchFamily="18" charset="0"/>
              </a:rPr>
              <a:t>the REDD Strategy</a:t>
            </a:r>
          </a:p>
          <a:p>
            <a:pPr marL="674687" lvl="2" indent="0" eaLnBrk="1" fontAlgn="auto" hangingPunct="1">
              <a:lnSpc>
                <a:spcPts val="2200"/>
              </a:lnSpc>
              <a:spcAft>
                <a:spcPts val="0"/>
              </a:spcAft>
              <a:buNone/>
              <a:defRPr/>
            </a:pPr>
            <a:r>
              <a:rPr lang="en-US" sz="2000" dirty="0" smtClean="0">
                <a:cs typeface="Times New Roman" pitchFamily="18" charset="0"/>
              </a:rPr>
              <a:t>2.a Assessment </a:t>
            </a:r>
            <a:r>
              <a:rPr lang="en-US" sz="2000" dirty="0" smtClean="0">
                <a:cs typeface="Times New Roman" pitchFamily="18" charset="0"/>
              </a:rPr>
              <a:t>of land use, Forest </a:t>
            </a:r>
            <a:r>
              <a:rPr lang="en-US" sz="2000" dirty="0" smtClean="0">
                <a:cs typeface="Times New Roman" pitchFamily="18" charset="0"/>
              </a:rPr>
              <a:t>Law, Policy </a:t>
            </a:r>
            <a:r>
              <a:rPr lang="en-US" sz="2000" dirty="0" smtClean="0">
                <a:cs typeface="Times New Roman" pitchFamily="18" charset="0"/>
              </a:rPr>
              <a:t>and Governance</a:t>
            </a:r>
          </a:p>
          <a:p>
            <a:pPr marL="674687" lvl="2" indent="0" eaLnBrk="1" fontAlgn="auto" hangingPunct="1">
              <a:lnSpc>
                <a:spcPts val="2200"/>
              </a:lnSpc>
              <a:spcAft>
                <a:spcPts val="0"/>
              </a:spcAft>
              <a:buNone/>
              <a:defRPr/>
            </a:pPr>
            <a:r>
              <a:rPr lang="en-US" sz="2000" dirty="0" smtClean="0">
                <a:cs typeface="Times New Roman" pitchFamily="18" charset="0"/>
              </a:rPr>
              <a:t>2.b REDD+ </a:t>
            </a:r>
            <a:r>
              <a:rPr lang="en-US" sz="2000" dirty="0" smtClean="0">
                <a:cs typeface="Times New Roman" pitchFamily="18" charset="0"/>
              </a:rPr>
              <a:t>strategy </a:t>
            </a:r>
            <a:r>
              <a:rPr lang="en-US" sz="2000" dirty="0" smtClean="0">
                <a:cs typeface="Times New Roman" pitchFamily="18" charset="0"/>
              </a:rPr>
              <a:t>options</a:t>
            </a:r>
          </a:p>
          <a:p>
            <a:pPr marL="674687" lvl="2" indent="0" eaLnBrk="1" fontAlgn="auto" hangingPunct="1">
              <a:lnSpc>
                <a:spcPts val="2200"/>
              </a:lnSpc>
              <a:spcAft>
                <a:spcPts val="0"/>
              </a:spcAft>
              <a:buNone/>
              <a:defRPr/>
            </a:pPr>
            <a:r>
              <a:rPr lang="en-US" sz="2000" dirty="0" smtClean="0">
                <a:cs typeface="Times New Roman" pitchFamily="18" charset="0"/>
              </a:rPr>
              <a:t>2.c REDD+ Implementation Framework</a:t>
            </a:r>
          </a:p>
          <a:p>
            <a:pPr marL="674687" lvl="2" indent="0" eaLnBrk="1" fontAlgn="auto" hangingPunct="1">
              <a:lnSpc>
                <a:spcPts val="2200"/>
              </a:lnSpc>
              <a:spcAft>
                <a:spcPts val="0"/>
              </a:spcAft>
              <a:buNone/>
              <a:defRPr/>
            </a:pPr>
            <a:r>
              <a:rPr lang="en-US" sz="2000" dirty="0" smtClean="0">
                <a:cs typeface="Times New Roman" pitchFamily="18" charset="0"/>
              </a:rPr>
              <a:t>2.c  REDD+ Safeguards implementation </a:t>
            </a:r>
            <a:r>
              <a:rPr lang="en-US" sz="2000" dirty="0" smtClean="0">
                <a:cs typeface="Times New Roman" pitchFamily="18" charset="0"/>
              </a:rPr>
              <a:t>framework</a:t>
            </a:r>
          </a:p>
          <a:p>
            <a:pPr marL="514350" indent="-514350" eaLnBrk="1" fontAlgn="auto" hangingPunct="1">
              <a:lnSpc>
                <a:spcPts val="22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dirty="0" smtClean="0">
                <a:cs typeface="Times New Roman" pitchFamily="18" charset="0"/>
              </a:rPr>
              <a:t>Develop </a:t>
            </a:r>
            <a:r>
              <a:rPr lang="en-US" sz="2000" dirty="0" smtClean="0">
                <a:cs typeface="Times New Roman" pitchFamily="18" charset="0"/>
              </a:rPr>
              <a:t>a Reference Scenario</a:t>
            </a:r>
          </a:p>
          <a:p>
            <a:pPr marL="514350" indent="-514350" eaLnBrk="1" fontAlgn="auto" hangingPunct="1">
              <a:lnSpc>
                <a:spcPts val="22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dirty="0" smtClean="0">
                <a:cs typeface="Times New Roman" pitchFamily="18" charset="0"/>
              </a:rPr>
              <a:t>Design a </a:t>
            </a:r>
            <a:r>
              <a:rPr lang="en-US" sz="2000" dirty="0" smtClean="0">
                <a:cs typeface="Times New Roman" pitchFamily="18" charset="0"/>
              </a:rPr>
              <a:t>System for Integrated Forest Monitoring and Information including Coverage of Safeguards and Co-benefits</a:t>
            </a:r>
            <a:endParaRPr lang="en-US" sz="2000" dirty="0" smtClean="0">
              <a:cs typeface="Times New Roman" pitchFamily="18" charset="0"/>
            </a:endParaRPr>
          </a:p>
          <a:p>
            <a:pPr marL="674687" lvl="2" indent="0" eaLnBrk="1" fontAlgn="auto" hangingPunct="1">
              <a:lnSpc>
                <a:spcPts val="2200"/>
              </a:lnSpc>
              <a:spcAft>
                <a:spcPts val="0"/>
              </a:spcAft>
              <a:buNone/>
              <a:defRPr/>
            </a:pPr>
            <a:r>
              <a:rPr lang="en-US" sz="2000" dirty="0" smtClean="0">
                <a:cs typeface="Times New Roman" pitchFamily="18" charset="0"/>
              </a:rPr>
              <a:t>4.a Integrated </a:t>
            </a:r>
            <a:r>
              <a:rPr lang="en-US" sz="2000" dirty="0">
                <a:cs typeface="Times New Roman" pitchFamily="18" charset="0"/>
              </a:rPr>
              <a:t>Forest Monitoring and Information </a:t>
            </a:r>
            <a:r>
              <a:rPr lang="en-US" sz="2000" dirty="0" smtClean="0">
                <a:cs typeface="Times New Roman" pitchFamily="18" charset="0"/>
              </a:rPr>
              <a:t>system</a:t>
            </a:r>
          </a:p>
          <a:p>
            <a:pPr marL="1027113" lvl="2" indent="-354013" eaLnBrk="1" fontAlgn="auto" hangingPunct="1">
              <a:lnSpc>
                <a:spcPts val="2200"/>
              </a:lnSpc>
              <a:spcAft>
                <a:spcPts val="0"/>
              </a:spcAft>
              <a:buNone/>
              <a:defRPr/>
            </a:pPr>
            <a:r>
              <a:rPr lang="en-US" sz="2000" dirty="0" smtClean="0">
                <a:cs typeface="Times New Roman" pitchFamily="18" charset="0"/>
              </a:rPr>
              <a:t>4.b </a:t>
            </a:r>
            <a:r>
              <a:rPr lang="en-US" sz="2000" dirty="0"/>
              <a:t>Designing an Information System for Multiple Benefits, Other Impacts, Governance, and Safeguards</a:t>
            </a:r>
            <a:endParaRPr lang="en-US" sz="2000" dirty="0" smtClean="0">
              <a:cs typeface="Times New Roman" pitchFamily="18" charset="0"/>
            </a:endParaRP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3008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304800"/>
            <a:ext cx="5943600" cy="3895130"/>
          </a:xfrm>
          <a:prstGeom prst="ellipse">
            <a:avLst/>
          </a:prstGeom>
          <a:solidFill>
            <a:srgbClr val="CCFFCC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RPP/National REDD + Readiness Roadmap</a:t>
            </a:r>
          </a:p>
          <a:p>
            <a:r>
              <a:rPr lang="en-US" sz="2400" dirty="0" smtClean="0"/>
              <a:t>Looking at land use sectors, not only  the forest sector  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057400" y="2667000"/>
            <a:ext cx="1752600" cy="519351"/>
          </a:xfrm>
          <a:prstGeom prst="ellipse">
            <a:avLst/>
          </a:prstGeom>
          <a:solidFill>
            <a:srgbClr val="CCFFCC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UN-REDD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219200" y="3200400"/>
            <a:ext cx="1752600" cy="1687890"/>
          </a:xfrm>
          <a:prstGeom prst="ellipse">
            <a:avLst/>
          </a:prstGeom>
          <a:solidFill>
            <a:srgbClr val="CCFFCC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Bilateral partners in relevant areas  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572000" y="2362200"/>
            <a:ext cx="2590800" cy="1687890"/>
          </a:xfrm>
          <a:prstGeom prst="ellipse">
            <a:avLst/>
          </a:prstGeom>
          <a:solidFill>
            <a:srgbClr val="CCFFCC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National Budgets in relevant areas, not just the forest areas 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971800" y="3124200"/>
            <a:ext cx="1828800" cy="2077403"/>
          </a:xfrm>
          <a:prstGeom prst="ellipse">
            <a:avLst/>
          </a:prstGeom>
          <a:solidFill>
            <a:srgbClr val="CCFFCC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Multi-lateral partners in relevant areas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6078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373929" y="182542"/>
            <a:ext cx="6544019" cy="1531345"/>
          </a:xfrm>
        </p:spPr>
        <p:txBody>
          <a:bodyPr/>
          <a:lstStyle/>
          <a:p>
            <a:r>
              <a:rPr lang="en-US" sz="4800" dirty="0" smtClean="0"/>
              <a:t>What Happens Next?</a:t>
            </a:r>
            <a:endParaRPr lang="en-US" sz="4800" dirty="0"/>
          </a:p>
        </p:txBody>
      </p:sp>
      <p:sp>
        <p:nvSpPr>
          <p:cNvPr id="18" name="TextBox 17"/>
          <p:cNvSpPr txBox="1"/>
          <p:nvPr/>
        </p:nvSpPr>
        <p:spPr>
          <a:xfrm>
            <a:off x="-81910" y="4224844"/>
            <a:ext cx="30588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Scoping and     Formulation</a:t>
            </a:r>
            <a:endParaRPr lang="en-US" sz="1600" dirty="0"/>
          </a:p>
        </p:txBody>
      </p:sp>
      <p:sp>
        <p:nvSpPr>
          <p:cNvPr id="19" name="TextBox 18"/>
          <p:cNvSpPr txBox="1"/>
          <p:nvPr/>
        </p:nvSpPr>
        <p:spPr>
          <a:xfrm>
            <a:off x="3081295" y="1903718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Submit</a:t>
            </a:r>
            <a:r>
              <a:rPr lang="fr-CH" sz="1600" dirty="0" smtClean="0"/>
              <a:t> to </a:t>
            </a:r>
            <a:endParaRPr lang="en-US" sz="1600" dirty="0" smtClean="0"/>
          </a:p>
          <a:p>
            <a:pPr algn="ctr"/>
            <a:r>
              <a:rPr lang="en-US" sz="1600" dirty="0" smtClean="0"/>
              <a:t>Policy Board </a:t>
            </a:r>
            <a:endParaRPr lang="en-US" sz="1600" dirty="0"/>
          </a:p>
        </p:txBody>
      </p:sp>
      <p:sp>
        <p:nvSpPr>
          <p:cNvPr id="20" name="TextBox 19"/>
          <p:cNvSpPr txBox="1"/>
          <p:nvPr/>
        </p:nvSpPr>
        <p:spPr>
          <a:xfrm>
            <a:off x="3982294" y="3849094"/>
            <a:ext cx="13230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Revision and Finalizing</a:t>
            </a:r>
            <a:endParaRPr lang="en-US" sz="1600" dirty="0"/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3874837" y="2857826"/>
            <a:ext cx="11363" cy="181778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4038600" y="5447620"/>
            <a:ext cx="1067111" cy="0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1752600" y="5486400"/>
            <a:ext cx="1560393" cy="20944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886200" y="5181600"/>
            <a:ext cx="1419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Up to 6 months</a:t>
            </a:r>
            <a:endParaRPr lang="en-US" sz="1600" dirty="0"/>
          </a:p>
        </p:txBody>
      </p:sp>
      <p:sp>
        <p:nvSpPr>
          <p:cNvPr id="27" name="TextBox 26"/>
          <p:cNvSpPr txBox="1"/>
          <p:nvPr/>
        </p:nvSpPr>
        <p:spPr>
          <a:xfrm>
            <a:off x="1676400" y="5105400"/>
            <a:ext cx="16877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 3-6 months</a:t>
            </a:r>
            <a:endParaRPr lang="en-US" sz="1600" dirty="0"/>
          </a:p>
        </p:txBody>
      </p:sp>
      <p:sp>
        <p:nvSpPr>
          <p:cNvPr id="29" name="Right Arrow 28"/>
          <p:cNvSpPr/>
          <p:nvPr/>
        </p:nvSpPr>
        <p:spPr>
          <a:xfrm>
            <a:off x="4089088" y="4403662"/>
            <a:ext cx="1174627" cy="762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6" name="TextBox 35"/>
          <p:cNvSpPr txBox="1"/>
          <p:nvPr/>
        </p:nvSpPr>
        <p:spPr>
          <a:xfrm>
            <a:off x="4392298" y="1780608"/>
            <a:ext cx="182616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National Programme Document signature</a:t>
            </a:r>
            <a:endParaRPr lang="en-US" sz="1600" dirty="0"/>
          </a:p>
        </p:txBody>
      </p:sp>
      <p:cxnSp>
        <p:nvCxnSpPr>
          <p:cNvPr id="37" name="Straight Arrow Connector 36"/>
          <p:cNvCxnSpPr/>
          <p:nvPr/>
        </p:nvCxnSpPr>
        <p:spPr>
          <a:xfrm flipH="1">
            <a:off x="5376300" y="2857826"/>
            <a:ext cx="1588" cy="189362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5537853" y="4087378"/>
            <a:ext cx="1221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Inception</a:t>
            </a:r>
            <a:endParaRPr lang="en-US" sz="1600" dirty="0"/>
          </a:p>
        </p:txBody>
      </p:sp>
      <p:sp>
        <p:nvSpPr>
          <p:cNvPr id="43" name="Right Arrow 42"/>
          <p:cNvSpPr/>
          <p:nvPr/>
        </p:nvSpPr>
        <p:spPr>
          <a:xfrm>
            <a:off x="5727780" y="4430957"/>
            <a:ext cx="3379143" cy="762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4" name="Right Arrow 43"/>
          <p:cNvSpPr/>
          <p:nvPr/>
        </p:nvSpPr>
        <p:spPr>
          <a:xfrm>
            <a:off x="146639" y="4419600"/>
            <a:ext cx="3554796" cy="762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6" name="TextBox 45"/>
          <p:cNvSpPr txBox="1"/>
          <p:nvPr/>
        </p:nvSpPr>
        <p:spPr>
          <a:xfrm>
            <a:off x="6226305" y="3042439"/>
            <a:ext cx="106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</a:rPr>
              <a:t>Inception Report</a:t>
            </a:r>
            <a:endParaRPr lang="en-US" sz="1600" dirty="0">
              <a:solidFill>
                <a:schemeClr val="accent3">
                  <a:lumMod val="50000"/>
                </a:schemeClr>
              </a:solidFill>
            </a:endParaRPr>
          </a:p>
        </p:txBody>
      </p:sp>
      <p:cxnSp>
        <p:nvCxnSpPr>
          <p:cNvPr id="47" name="Straight Arrow Connector 46"/>
          <p:cNvCxnSpPr/>
          <p:nvPr/>
        </p:nvCxnSpPr>
        <p:spPr>
          <a:xfrm rot="16200000" flipH="1">
            <a:off x="6285400" y="4089824"/>
            <a:ext cx="936183" cy="10964"/>
          </a:xfrm>
          <a:prstGeom prst="straightConnector1">
            <a:avLst/>
          </a:prstGeom>
          <a:ln w="38100">
            <a:solidFill>
              <a:srgbClr val="4F81BD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5677222" y="5419458"/>
            <a:ext cx="1095504" cy="0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5677222" y="5055740"/>
            <a:ext cx="1219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3 months</a:t>
            </a:r>
            <a:endParaRPr lang="en-US" sz="1600" dirty="0"/>
          </a:p>
        </p:txBody>
      </p:sp>
      <p:cxnSp>
        <p:nvCxnSpPr>
          <p:cNvPr id="62" name="Straight Arrow Connector 61"/>
          <p:cNvCxnSpPr/>
          <p:nvPr/>
        </p:nvCxnSpPr>
        <p:spPr>
          <a:xfrm rot="5400000" flipH="1" flipV="1">
            <a:off x="3538183" y="5204543"/>
            <a:ext cx="696036" cy="1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3351666" y="5820868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Approval of funds Allocation</a:t>
            </a:r>
            <a:endParaRPr lang="en-US" sz="1600" dirty="0"/>
          </a:p>
        </p:txBody>
      </p:sp>
      <p:cxnSp>
        <p:nvCxnSpPr>
          <p:cNvPr id="64" name="Straight Arrow Connector 63"/>
          <p:cNvCxnSpPr/>
          <p:nvPr/>
        </p:nvCxnSpPr>
        <p:spPr>
          <a:xfrm rot="5400000" flipH="1" flipV="1">
            <a:off x="5055577" y="5225016"/>
            <a:ext cx="641442" cy="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4752778" y="5820868"/>
            <a:ext cx="12470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Release of funds from MPTF</a:t>
            </a:r>
            <a:endParaRPr lang="en-US" sz="1600" dirty="0"/>
          </a:p>
        </p:txBody>
      </p:sp>
      <p:sp>
        <p:nvSpPr>
          <p:cNvPr id="40" name="TextBox 39"/>
          <p:cNvSpPr txBox="1"/>
          <p:nvPr/>
        </p:nvSpPr>
        <p:spPr>
          <a:xfrm>
            <a:off x="6772726" y="4102003"/>
            <a:ext cx="19106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Implementation</a:t>
            </a:r>
            <a:endParaRPr lang="en-US" sz="1600" dirty="0"/>
          </a:p>
        </p:txBody>
      </p:sp>
      <p:sp>
        <p:nvSpPr>
          <p:cNvPr id="45" name="TextBox 44"/>
          <p:cNvSpPr txBox="1"/>
          <p:nvPr/>
        </p:nvSpPr>
        <p:spPr>
          <a:xfrm>
            <a:off x="7417351" y="5143339"/>
            <a:ext cx="11443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2-3 years</a:t>
            </a:r>
            <a:endParaRPr lang="en-US" sz="1600" dirty="0"/>
          </a:p>
        </p:txBody>
      </p:sp>
      <p:cxnSp>
        <p:nvCxnSpPr>
          <p:cNvPr id="48" name="Straight Arrow Connector 47"/>
          <p:cNvCxnSpPr/>
          <p:nvPr/>
        </p:nvCxnSpPr>
        <p:spPr>
          <a:xfrm flipV="1">
            <a:off x="6772726" y="5419457"/>
            <a:ext cx="2178393" cy="1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120252" y="5808310"/>
            <a:ext cx="2423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 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597645" y="2857826"/>
            <a:ext cx="14088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Annual Reports, Final Evaluation 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49" name="Straight Arrow Connector 48"/>
          <p:cNvCxnSpPr/>
          <p:nvPr/>
        </p:nvCxnSpPr>
        <p:spPr>
          <a:xfrm>
            <a:off x="1409509" y="2857826"/>
            <a:ext cx="5481" cy="172101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567419" y="1902869"/>
            <a:ext cx="13493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Invitation for submission to Policy Board </a:t>
            </a:r>
            <a:endParaRPr lang="en-US" sz="1600" dirty="0"/>
          </a:p>
        </p:txBody>
      </p:sp>
      <p:cxnSp>
        <p:nvCxnSpPr>
          <p:cNvPr id="51" name="Straight Arrow Connector 50"/>
          <p:cNvCxnSpPr/>
          <p:nvPr/>
        </p:nvCxnSpPr>
        <p:spPr>
          <a:xfrm>
            <a:off x="2362200" y="3733800"/>
            <a:ext cx="0" cy="651020"/>
          </a:xfrm>
          <a:prstGeom prst="straightConnector1">
            <a:avLst/>
          </a:prstGeom>
          <a:ln w="38100">
            <a:solidFill>
              <a:srgbClr val="4F81BD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1645238" y="2904913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</a:rPr>
              <a:t>Appraisal/Review Workshop</a:t>
            </a:r>
            <a:endParaRPr lang="en-US" sz="1600" dirty="0">
              <a:solidFill>
                <a:schemeClr val="accent3">
                  <a:lumMod val="50000"/>
                </a:schemeClr>
              </a:solidFill>
            </a:endParaRPr>
          </a:p>
        </p:txBody>
      </p:sp>
      <p:cxnSp>
        <p:nvCxnSpPr>
          <p:cNvPr id="66" name="Straight Arrow Connector 65"/>
          <p:cNvCxnSpPr/>
          <p:nvPr/>
        </p:nvCxnSpPr>
        <p:spPr>
          <a:xfrm>
            <a:off x="3117916" y="3752642"/>
            <a:ext cx="0" cy="651020"/>
          </a:xfrm>
          <a:prstGeom prst="straightConnector1">
            <a:avLst/>
          </a:prstGeom>
          <a:ln w="38100">
            <a:solidFill>
              <a:srgbClr val="4F81BD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2712038" y="3028023"/>
            <a:ext cx="106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</a:rPr>
              <a:t>Sec/</a:t>
            </a:r>
            <a:r>
              <a:rPr lang="en-US" sz="1600" dirty="0" err="1" smtClean="0">
                <a:solidFill>
                  <a:schemeClr val="accent3">
                    <a:lumMod val="50000"/>
                  </a:schemeClr>
                </a:solidFill>
              </a:rPr>
              <a:t>Indep</a:t>
            </a:r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</a:rPr>
              <a:t>. reviews </a:t>
            </a:r>
            <a:endParaRPr lang="en-US" sz="16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2652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85720" y="1905000"/>
            <a:ext cx="8705880" cy="4595834"/>
          </a:xfrm>
        </p:spPr>
        <p:txBody>
          <a:bodyPr>
            <a:normAutofit/>
          </a:bodyPr>
          <a:lstStyle/>
          <a:p>
            <a:r>
              <a:rPr lang="en-US" sz="2000" dirty="0" smtClean="0"/>
              <a:t>From Roadmap to RPP – </a:t>
            </a:r>
            <a:r>
              <a:rPr lang="en-US" sz="2000" dirty="0" smtClean="0">
                <a:solidFill>
                  <a:srgbClr val="FF0000"/>
                </a:solidFill>
              </a:rPr>
              <a:t>July till Oct 2013</a:t>
            </a:r>
          </a:p>
          <a:p>
            <a:pPr marL="0" indent="0">
              <a:buNone/>
            </a:pPr>
            <a:endParaRPr lang="en-US" sz="2000" dirty="0" smtClean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r>
              <a:rPr lang="en-US" sz="2000" dirty="0" smtClean="0">
                <a:solidFill>
                  <a:srgbClr val="FF0000"/>
                </a:solidFill>
              </a:rPr>
              <a:t>Structural adjustments to meet the RPP requirements and two new components (integrated budget and M&amp;E framework)</a:t>
            </a:r>
          </a:p>
          <a:p>
            <a:pPr>
              <a:buFontTx/>
              <a:buChar char="-"/>
            </a:pPr>
            <a:r>
              <a:rPr lang="en-US" sz="2000" dirty="0" smtClean="0">
                <a:solidFill>
                  <a:srgbClr val="FF0000"/>
                </a:solidFill>
              </a:rPr>
              <a:t>Information updates and gap filling</a:t>
            </a:r>
          </a:p>
          <a:p>
            <a:pPr>
              <a:buFontTx/>
              <a:buChar char="-"/>
            </a:pPr>
            <a:endParaRPr lang="en-US" sz="2000" dirty="0" smtClean="0">
              <a:solidFill>
                <a:srgbClr val="FF0000"/>
              </a:solidFill>
            </a:endParaRPr>
          </a:p>
          <a:p>
            <a:r>
              <a:rPr lang="en-US" sz="2000" dirty="0" smtClean="0"/>
              <a:t>Stakeholder Review/Appraisal Meeting addressing stakeholder review comments, and strategy to address them endorsed by stakeholders– </a:t>
            </a:r>
            <a:r>
              <a:rPr lang="en-US" sz="2000" dirty="0" smtClean="0">
                <a:solidFill>
                  <a:srgbClr val="FF0000"/>
                </a:solidFill>
              </a:rPr>
              <a:t>October 2013</a:t>
            </a:r>
          </a:p>
          <a:p>
            <a:r>
              <a:rPr lang="en-US" sz="2000" dirty="0" smtClean="0"/>
              <a:t>RPP Submitted to the UN-REDD Secretariat – </a:t>
            </a:r>
            <a:r>
              <a:rPr lang="en-US" sz="2000" dirty="0" smtClean="0">
                <a:solidFill>
                  <a:srgbClr val="FF0000"/>
                </a:solidFill>
              </a:rPr>
              <a:t>November 08, 2013</a:t>
            </a:r>
          </a:p>
          <a:p>
            <a:r>
              <a:rPr lang="en-US" sz="2000" dirty="0" smtClean="0"/>
              <a:t>UN-REDD Secretariat Review/ Independent Expert Review – </a:t>
            </a:r>
            <a:r>
              <a:rPr lang="en-US" sz="2000" dirty="0" smtClean="0">
                <a:solidFill>
                  <a:srgbClr val="FF0000"/>
                </a:solidFill>
              </a:rPr>
              <a:t>November 2013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RPP Presented at the Policy Board meeting – </a:t>
            </a:r>
            <a:r>
              <a:rPr lang="en-US" sz="2000" dirty="0" smtClean="0">
                <a:solidFill>
                  <a:srgbClr val="FF0000"/>
                </a:solidFill>
              </a:rPr>
              <a:t>December 2013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785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Canvas 3260"/>
          <p:cNvGrpSpPr/>
          <p:nvPr/>
        </p:nvGrpSpPr>
        <p:grpSpPr>
          <a:xfrm>
            <a:off x="94100" y="1226162"/>
            <a:ext cx="8976129" cy="5485109"/>
            <a:chOff x="15875" y="163749"/>
            <a:chExt cx="7255510" cy="4389836"/>
          </a:xfrm>
        </p:grpSpPr>
        <p:sp>
          <p:nvSpPr>
            <p:cNvPr id="5" name="Rectangle 4"/>
            <p:cNvSpPr/>
            <p:nvPr/>
          </p:nvSpPr>
          <p:spPr>
            <a:xfrm>
              <a:off x="723900" y="862965"/>
              <a:ext cx="6547485" cy="3690620"/>
            </a:xfrm>
            <a:prstGeom prst="rect">
              <a:avLst/>
            </a:prstGeom>
            <a:noFill/>
            <a:ln w="9525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</p:spPr>
        </p:sp>
        <p:pic>
          <p:nvPicPr>
            <p:cNvPr id="6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4600" y="1557361"/>
              <a:ext cx="654050" cy="469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6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4600" y="1557361"/>
              <a:ext cx="654050" cy="469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7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65400" y="1639911"/>
              <a:ext cx="565150" cy="279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8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65400" y="1639911"/>
              <a:ext cx="565150" cy="279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9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52700" y="1582761"/>
              <a:ext cx="577850" cy="393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Freeform 10"/>
            <p:cNvSpPr>
              <a:spLocks noEditPoints="1"/>
            </p:cNvSpPr>
            <p:nvPr/>
          </p:nvSpPr>
          <p:spPr bwMode="auto">
            <a:xfrm>
              <a:off x="2549525" y="1579586"/>
              <a:ext cx="577850" cy="393700"/>
            </a:xfrm>
            <a:custGeom>
              <a:avLst/>
              <a:gdLst>
                <a:gd name="T0" fmla="*/ 3 w 1456"/>
                <a:gd name="T1" fmla="*/ 138 h 992"/>
                <a:gd name="T2" fmla="*/ 14 w 1456"/>
                <a:gd name="T3" fmla="*/ 106 h 992"/>
                <a:gd name="T4" fmla="*/ 50 w 1456"/>
                <a:gd name="T5" fmla="*/ 52 h 992"/>
                <a:gd name="T6" fmla="*/ 104 w 1456"/>
                <a:gd name="T7" fmla="*/ 15 h 992"/>
                <a:gd name="T8" fmla="*/ 136 w 1456"/>
                <a:gd name="T9" fmla="*/ 4 h 992"/>
                <a:gd name="T10" fmla="*/ 171 w 1456"/>
                <a:gd name="T11" fmla="*/ 0 h 992"/>
                <a:gd name="T12" fmla="*/ 1320 w 1456"/>
                <a:gd name="T13" fmla="*/ 3 h 992"/>
                <a:gd name="T14" fmla="*/ 1352 w 1456"/>
                <a:gd name="T15" fmla="*/ 14 h 992"/>
                <a:gd name="T16" fmla="*/ 1406 w 1456"/>
                <a:gd name="T17" fmla="*/ 50 h 992"/>
                <a:gd name="T18" fmla="*/ 1442 w 1456"/>
                <a:gd name="T19" fmla="*/ 104 h 992"/>
                <a:gd name="T20" fmla="*/ 1453 w 1456"/>
                <a:gd name="T21" fmla="*/ 136 h 992"/>
                <a:gd name="T22" fmla="*/ 1456 w 1456"/>
                <a:gd name="T23" fmla="*/ 171 h 992"/>
                <a:gd name="T24" fmla="*/ 1453 w 1456"/>
                <a:gd name="T25" fmla="*/ 856 h 992"/>
                <a:gd name="T26" fmla="*/ 1443 w 1456"/>
                <a:gd name="T27" fmla="*/ 888 h 992"/>
                <a:gd name="T28" fmla="*/ 1408 w 1456"/>
                <a:gd name="T29" fmla="*/ 942 h 992"/>
                <a:gd name="T30" fmla="*/ 1354 w 1456"/>
                <a:gd name="T31" fmla="*/ 978 h 992"/>
                <a:gd name="T32" fmla="*/ 1322 w 1456"/>
                <a:gd name="T33" fmla="*/ 989 h 992"/>
                <a:gd name="T34" fmla="*/ 1287 w 1456"/>
                <a:gd name="T35" fmla="*/ 992 h 992"/>
                <a:gd name="T36" fmla="*/ 138 w 1456"/>
                <a:gd name="T37" fmla="*/ 989 h 992"/>
                <a:gd name="T38" fmla="*/ 106 w 1456"/>
                <a:gd name="T39" fmla="*/ 979 h 992"/>
                <a:gd name="T40" fmla="*/ 52 w 1456"/>
                <a:gd name="T41" fmla="*/ 944 h 992"/>
                <a:gd name="T42" fmla="*/ 15 w 1456"/>
                <a:gd name="T43" fmla="*/ 890 h 992"/>
                <a:gd name="T44" fmla="*/ 4 w 1456"/>
                <a:gd name="T45" fmla="*/ 858 h 992"/>
                <a:gd name="T46" fmla="*/ 0 w 1456"/>
                <a:gd name="T47" fmla="*/ 823 h 992"/>
                <a:gd name="T48" fmla="*/ 16 w 1456"/>
                <a:gd name="T49" fmla="*/ 822 h 992"/>
                <a:gd name="T50" fmla="*/ 19 w 1456"/>
                <a:gd name="T51" fmla="*/ 853 h 992"/>
                <a:gd name="T52" fmla="*/ 28 w 1456"/>
                <a:gd name="T53" fmla="*/ 881 h 992"/>
                <a:gd name="T54" fmla="*/ 61 w 1456"/>
                <a:gd name="T55" fmla="*/ 931 h 992"/>
                <a:gd name="T56" fmla="*/ 111 w 1456"/>
                <a:gd name="T57" fmla="*/ 964 h 992"/>
                <a:gd name="T58" fmla="*/ 139 w 1456"/>
                <a:gd name="T59" fmla="*/ 973 h 992"/>
                <a:gd name="T60" fmla="*/ 1286 w 1456"/>
                <a:gd name="T61" fmla="*/ 976 h 992"/>
                <a:gd name="T62" fmla="*/ 1317 w 1456"/>
                <a:gd name="T63" fmla="*/ 974 h 992"/>
                <a:gd name="T64" fmla="*/ 1345 w 1456"/>
                <a:gd name="T65" fmla="*/ 965 h 992"/>
                <a:gd name="T66" fmla="*/ 1395 w 1456"/>
                <a:gd name="T67" fmla="*/ 933 h 992"/>
                <a:gd name="T68" fmla="*/ 1428 w 1456"/>
                <a:gd name="T69" fmla="*/ 883 h 992"/>
                <a:gd name="T70" fmla="*/ 1437 w 1456"/>
                <a:gd name="T71" fmla="*/ 855 h 992"/>
                <a:gd name="T72" fmla="*/ 1440 w 1456"/>
                <a:gd name="T73" fmla="*/ 172 h 992"/>
                <a:gd name="T74" fmla="*/ 1438 w 1456"/>
                <a:gd name="T75" fmla="*/ 141 h 992"/>
                <a:gd name="T76" fmla="*/ 1429 w 1456"/>
                <a:gd name="T77" fmla="*/ 113 h 992"/>
                <a:gd name="T78" fmla="*/ 1397 w 1456"/>
                <a:gd name="T79" fmla="*/ 63 h 992"/>
                <a:gd name="T80" fmla="*/ 1347 w 1456"/>
                <a:gd name="T81" fmla="*/ 29 h 992"/>
                <a:gd name="T82" fmla="*/ 1319 w 1456"/>
                <a:gd name="T83" fmla="*/ 19 h 992"/>
                <a:gd name="T84" fmla="*/ 172 w 1456"/>
                <a:gd name="T85" fmla="*/ 16 h 992"/>
                <a:gd name="T86" fmla="*/ 141 w 1456"/>
                <a:gd name="T87" fmla="*/ 19 h 992"/>
                <a:gd name="T88" fmla="*/ 113 w 1456"/>
                <a:gd name="T89" fmla="*/ 28 h 992"/>
                <a:gd name="T90" fmla="*/ 63 w 1456"/>
                <a:gd name="T91" fmla="*/ 61 h 992"/>
                <a:gd name="T92" fmla="*/ 29 w 1456"/>
                <a:gd name="T93" fmla="*/ 111 h 992"/>
                <a:gd name="T94" fmla="*/ 19 w 1456"/>
                <a:gd name="T95" fmla="*/ 139 h 992"/>
                <a:gd name="T96" fmla="*/ 16 w 1456"/>
                <a:gd name="T97" fmla="*/ 822 h 9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456" h="992">
                  <a:moveTo>
                    <a:pt x="0" y="171"/>
                  </a:moveTo>
                  <a:lnTo>
                    <a:pt x="3" y="138"/>
                  </a:lnTo>
                  <a:cubicBezTo>
                    <a:pt x="4" y="137"/>
                    <a:pt x="4" y="137"/>
                    <a:pt x="4" y="136"/>
                  </a:cubicBezTo>
                  <a:lnTo>
                    <a:pt x="14" y="106"/>
                  </a:lnTo>
                  <a:cubicBezTo>
                    <a:pt x="14" y="105"/>
                    <a:pt x="14" y="105"/>
                    <a:pt x="15" y="104"/>
                  </a:cubicBezTo>
                  <a:lnTo>
                    <a:pt x="50" y="52"/>
                  </a:lnTo>
                  <a:cubicBezTo>
                    <a:pt x="50" y="51"/>
                    <a:pt x="51" y="50"/>
                    <a:pt x="52" y="50"/>
                  </a:cubicBezTo>
                  <a:lnTo>
                    <a:pt x="104" y="15"/>
                  </a:lnTo>
                  <a:cubicBezTo>
                    <a:pt x="105" y="14"/>
                    <a:pt x="105" y="14"/>
                    <a:pt x="106" y="14"/>
                  </a:cubicBezTo>
                  <a:lnTo>
                    <a:pt x="136" y="4"/>
                  </a:lnTo>
                  <a:cubicBezTo>
                    <a:pt x="137" y="4"/>
                    <a:pt x="137" y="4"/>
                    <a:pt x="138" y="3"/>
                  </a:cubicBezTo>
                  <a:lnTo>
                    <a:pt x="171" y="0"/>
                  </a:lnTo>
                  <a:lnTo>
                    <a:pt x="1286" y="0"/>
                  </a:lnTo>
                  <a:lnTo>
                    <a:pt x="1320" y="3"/>
                  </a:lnTo>
                  <a:cubicBezTo>
                    <a:pt x="1321" y="4"/>
                    <a:pt x="1321" y="4"/>
                    <a:pt x="1322" y="4"/>
                  </a:cubicBezTo>
                  <a:lnTo>
                    <a:pt x="1352" y="14"/>
                  </a:lnTo>
                  <a:cubicBezTo>
                    <a:pt x="1353" y="14"/>
                    <a:pt x="1353" y="14"/>
                    <a:pt x="1354" y="15"/>
                  </a:cubicBezTo>
                  <a:lnTo>
                    <a:pt x="1406" y="50"/>
                  </a:lnTo>
                  <a:cubicBezTo>
                    <a:pt x="1407" y="50"/>
                    <a:pt x="1408" y="51"/>
                    <a:pt x="1408" y="52"/>
                  </a:cubicBezTo>
                  <a:lnTo>
                    <a:pt x="1442" y="104"/>
                  </a:lnTo>
                  <a:cubicBezTo>
                    <a:pt x="1443" y="105"/>
                    <a:pt x="1443" y="105"/>
                    <a:pt x="1443" y="106"/>
                  </a:cubicBezTo>
                  <a:lnTo>
                    <a:pt x="1453" y="136"/>
                  </a:lnTo>
                  <a:cubicBezTo>
                    <a:pt x="1453" y="137"/>
                    <a:pt x="1453" y="137"/>
                    <a:pt x="1453" y="138"/>
                  </a:cubicBezTo>
                  <a:lnTo>
                    <a:pt x="1456" y="171"/>
                  </a:lnTo>
                  <a:lnTo>
                    <a:pt x="1456" y="822"/>
                  </a:lnTo>
                  <a:lnTo>
                    <a:pt x="1453" y="856"/>
                  </a:lnTo>
                  <a:cubicBezTo>
                    <a:pt x="1453" y="857"/>
                    <a:pt x="1453" y="857"/>
                    <a:pt x="1453" y="858"/>
                  </a:cubicBezTo>
                  <a:lnTo>
                    <a:pt x="1443" y="888"/>
                  </a:lnTo>
                  <a:cubicBezTo>
                    <a:pt x="1443" y="889"/>
                    <a:pt x="1443" y="889"/>
                    <a:pt x="1442" y="890"/>
                  </a:cubicBezTo>
                  <a:lnTo>
                    <a:pt x="1408" y="942"/>
                  </a:lnTo>
                  <a:cubicBezTo>
                    <a:pt x="1408" y="943"/>
                    <a:pt x="1407" y="944"/>
                    <a:pt x="1406" y="944"/>
                  </a:cubicBezTo>
                  <a:lnTo>
                    <a:pt x="1354" y="978"/>
                  </a:lnTo>
                  <a:cubicBezTo>
                    <a:pt x="1353" y="979"/>
                    <a:pt x="1353" y="979"/>
                    <a:pt x="1352" y="979"/>
                  </a:cubicBezTo>
                  <a:lnTo>
                    <a:pt x="1322" y="989"/>
                  </a:lnTo>
                  <a:cubicBezTo>
                    <a:pt x="1321" y="989"/>
                    <a:pt x="1321" y="989"/>
                    <a:pt x="1320" y="989"/>
                  </a:cubicBezTo>
                  <a:lnTo>
                    <a:pt x="1287" y="992"/>
                  </a:lnTo>
                  <a:lnTo>
                    <a:pt x="171" y="992"/>
                  </a:lnTo>
                  <a:lnTo>
                    <a:pt x="138" y="989"/>
                  </a:lnTo>
                  <a:cubicBezTo>
                    <a:pt x="137" y="989"/>
                    <a:pt x="137" y="989"/>
                    <a:pt x="136" y="989"/>
                  </a:cubicBezTo>
                  <a:lnTo>
                    <a:pt x="106" y="979"/>
                  </a:lnTo>
                  <a:cubicBezTo>
                    <a:pt x="105" y="979"/>
                    <a:pt x="105" y="979"/>
                    <a:pt x="104" y="978"/>
                  </a:cubicBezTo>
                  <a:lnTo>
                    <a:pt x="52" y="944"/>
                  </a:lnTo>
                  <a:cubicBezTo>
                    <a:pt x="51" y="944"/>
                    <a:pt x="50" y="943"/>
                    <a:pt x="50" y="942"/>
                  </a:cubicBezTo>
                  <a:lnTo>
                    <a:pt x="15" y="890"/>
                  </a:lnTo>
                  <a:cubicBezTo>
                    <a:pt x="14" y="889"/>
                    <a:pt x="14" y="889"/>
                    <a:pt x="14" y="888"/>
                  </a:cubicBezTo>
                  <a:lnTo>
                    <a:pt x="4" y="858"/>
                  </a:lnTo>
                  <a:cubicBezTo>
                    <a:pt x="4" y="857"/>
                    <a:pt x="4" y="857"/>
                    <a:pt x="3" y="856"/>
                  </a:cubicBezTo>
                  <a:lnTo>
                    <a:pt x="0" y="823"/>
                  </a:lnTo>
                  <a:lnTo>
                    <a:pt x="0" y="171"/>
                  </a:lnTo>
                  <a:close/>
                  <a:moveTo>
                    <a:pt x="16" y="822"/>
                  </a:moveTo>
                  <a:lnTo>
                    <a:pt x="19" y="855"/>
                  </a:lnTo>
                  <a:lnTo>
                    <a:pt x="19" y="853"/>
                  </a:lnTo>
                  <a:lnTo>
                    <a:pt x="29" y="883"/>
                  </a:lnTo>
                  <a:lnTo>
                    <a:pt x="28" y="881"/>
                  </a:lnTo>
                  <a:lnTo>
                    <a:pt x="63" y="933"/>
                  </a:lnTo>
                  <a:lnTo>
                    <a:pt x="61" y="931"/>
                  </a:lnTo>
                  <a:lnTo>
                    <a:pt x="113" y="965"/>
                  </a:lnTo>
                  <a:lnTo>
                    <a:pt x="111" y="964"/>
                  </a:lnTo>
                  <a:lnTo>
                    <a:pt x="141" y="974"/>
                  </a:lnTo>
                  <a:lnTo>
                    <a:pt x="139" y="973"/>
                  </a:lnTo>
                  <a:lnTo>
                    <a:pt x="171" y="976"/>
                  </a:lnTo>
                  <a:lnTo>
                    <a:pt x="1286" y="976"/>
                  </a:lnTo>
                  <a:lnTo>
                    <a:pt x="1319" y="973"/>
                  </a:lnTo>
                  <a:lnTo>
                    <a:pt x="1317" y="974"/>
                  </a:lnTo>
                  <a:lnTo>
                    <a:pt x="1347" y="964"/>
                  </a:lnTo>
                  <a:lnTo>
                    <a:pt x="1345" y="965"/>
                  </a:lnTo>
                  <a:lnTo>
                    <a:pt x="1397" y="931"/>
                  </a:lnTo>
                  <a:lnTo>
                    <a:pt x="1395" y="933"/>
                  </a:lnTo>
                  <a:lnTo>
                    <a:pt x="1429" y="881"/>
                  </a:lnTo>
                  <a:lnTo>
                    <a:pt x="1428" y="883"/>
                  </a:lnTo>
                  <a:lnTo>
                    <a:pt x="1438" y="853"/>
                  </a:lnTo>
                  <a:lnTo>
                    <a:pt x="1437" y="855"/>
                  </a:lnTo>
                  <a:lnTo>
                    <a:pt x="1440" y="822"/>
                  </a:lnTo>
                  <a:lnTo>
                    <a:pt x="1440" y="172"/>
                  </a:lnTo>
                  <a:lnTo>
                    <a:pt x="1437" y="139"/>
                  </a:lnTo>
                  <a:lnTo>
                    <a:pt x="1438" y="141"/>
                  </a:lnTo>
                  <a:lnTo>
                    <a:pt x="1428" y="111"/>
                  </a:lnTo>
                  <a:lnTo>
                    <a:pt x="1429" y="113"/>
                  </a:lnTo>
                  <a:lnTo>
                    <a:pt x="1395" y="61"/>
                  </a:lnTo>
                  <a:lnTo>
                    <a:pt x="1397" y="63"/>
                  </a:lnTo>
                  <a:lnTo>
                    <a:pt x="1345" y="28"/>
                  </a:lnTo>
                  <a:lnTo>
                    <a:pt x="1347" y="29"/>
                  </a:lnTo>
                  <a:lnTo>
                    <a:pt x="1317" y="19"/>
                  </a:lnTo>
                  <a:lnTo>
                    <a:pt x="1319" y="19"/>
                  </a:lnTo>
                  <a:lnTo>
                    <a:pt x="1286" y="16"/>
                  </a:lnTo>
                  <a:lnTo>
                    <a:pt x="172" y="16"/>
                  </a:lnTo>
                  <a:lnTo>
                    <a:pt x="139" y="19"/>
                  </a:lnTo>
                  <a:lnTo>
                    <a:pt x="141" y="19"/>
                  </a:lnTo>
                  <a:lnTo>
                    <a:pt x="111" y="29"/>
                  </a:lnTo>
                  <a:lnTo>
                    <a:pt x="113" y="28"/>
                  </a:lnTo>
                  <a:lnTo>
                    <a:pt x="61" y="63"/>
                  </a:lnTo>
                  <a:lnTo>
                    <a:pt x="63" y="61"/>
                  </a:lnTo>
                  <a:lnTo>
                    <a:pt x="28" y="113"/>
                  </a:lnTo>
                  <a:lnTo>
                    <a:pt x="29" y="111"/>
                  </a:lnTo>
                  <a:lnTo>
                    <a:pt x="19" y="141"/>
                  </a:lnTo>
                  <a:lnTo>
                    <a:pt x="19" y="139"/>
                  </a:lnTo>
                  <a:lnTo>
                    <a:pt x="16" y="171"/>
                  </a:lnTo>
                  <a:lnTo>
                    <a:pt x="16" y="822"/>
                  </a:lnTo>
                  <a:close/>
                </a:path>
              </a:pathLst>
            </a:custGeom>
            <a:solidFill>
              <a:srgbClr val="000000"/>
            </a:solidFill>
            <a:ln w="635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2646045" y="1683992"/>
              <a:ext cx="427355" cy="233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600">
                  <a:solidFill>
                    <a:srgbClr val="000000"/>
                  </a:solidFill>
                  <a:effectLst/>
                  <a:latin typeface="Calibri"/>
                  <a:ea typeface="MS Mincho"/>
                  <a:cs typeface="Calibri"/>
                </a:rPr>
                <a:t>TWG:  MRV &amp; </a:t>
              </a:r>
              <a:endParaRPr lang="en-GB" sz="1100">
                <a:effectLst/>
                <a:latin typeface="Calibri"/>
                <a:ea typeface="MS Mincho"/>
                <a:cs typeface="Times New Roman"/>
              </a:endParaRPr>
            </a:p>
          </p:txBody>
        </p:sp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2665095" y="1779451"/>
              <a:ext cx="348615" cy="233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600">
                  <a:solidFill>
                    <a:srgbClr val="000000"/>
                  </a:solidFill>
                  <a:effectLst/>
                  <a:latin typeface="Calibri"/>
                  <a:ea typeface="MS Mincho"/>
                  <a:cs typeface="Calibri"/>
                </a:rPr>
                <a:t>Monitoring</a:t>
              </a:r>
              <a:endParaRPr lang="en-GB" sz="1100">
                <a:effectLst/>
                <a:latin typeface="Calibri"/>
                <a:ea typeface="MS Mincho"/>
                <a:cs typeface="Times New Roman"/>
              </a:endParaRPr>
            </a:p>
          </p:txBody>
        </p:sp>
        <p:pic>
          <p:nvPicPr>
            <p:cNvPr id="14" name="Picture 13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11500" y="1557361"/>
              <a:ext cx="565150" cy="469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" name="Picture 14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11500" y="1557361"/>
              <a:ext cx="565150" cy="469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15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49600" y="1582761"/>
              <a:ext cx="488950" cy="393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" name="Freeform 16"/>
            <p:cNvSpPr>
              <a:spLocks noEditPoints="1"/>
            </p:cNvSpPr>
            <p:nvPr/>
          </p:nvSpPr>
          <p:spPr bwMode="auto">
            <a:xfrm>
              <a:off x="3146425" y="1579586"/>
              <a:ext cx="488950" cy="393700"/>
            </a:xfrm>
            <a:custGeom>
              <a:avLst/>
              <a:gdLst>
                <a:gd name="T0" fmla="*/ 3 w 1232"/>
                <a:gd name="T1" fmla="*/ 138 h 992"/>
                <a:gd name="T2" fmla="*/ 14 w 1232"/>
                <a:gd name="T3" fmla="*/ 106 h 992"/>
                <a:gd name="T4" fmla="*/ 50 w 1232"/>
                <a:gd name="T5" fmla="*/ 52 h 992"/>
                <a:gd name="T6" fmla="*/ 104 w 1232"/>
                <a:gd name="T7" fmla="*/ 15 h 992"/>
                <a:gd name="T8" fmla="*/ 136 w 1232"/>
                <a:gd name="T9" fmla="*/ 4 h 992"/>
                <a:gd name="T10" fmla="*/ 171 w 1232"/>
                <a:gd name="T11" fmla="*/ 0 h 992"/>
                <a:gd name="T12" fmla="*/ 1096 w 1232"/>
                <a:gd name="T13" fmla="*/ 3 h 992"/>
                <a:gd name="T14" fmla="*/ 1128 w 1232"/>
                <a:gd name="T15" fmla="*/ 14 h 992"/>
                <a:gd name="T16" fmla="*/ 1182 w 1232"/>
                <a:gd name="T17" fmla="*/ 50 h 992"/>
                <a:gd name="T18" fmla="*/ 1218 w 1232"/>
                <a:gd name="T19" fmla="*/ 104 h 992"/>
                <a:gd name="T20" fmla="*/ 1229 w 1232"/>
                <a:gd name="T21" fmla="*/ 136 h 992"/>
                <a:gd name="T22" fmla="*/ 1232 w 1232"/>
                <a:gd name="T23" fmla="*/ 171 h 992"/>
                <a:gd name="T24" fmla="*/ 1229 w 1232"/>
                <a:gd name="T25" fmla="*/ 856 h 992"/>
                <a:gd name="T26" fmla="*/ 1219 w 1232"/>
                <a:gd name="T27" fmla="*/ 888 h 992"/>
                <a:gd name="T28" fmla="*/ 1184 w 1232"/>
                <a:gd name="T29" fmla="*/ 942 h 992"/>
                <a:gd name="T30" fmla="*/ 1130 w 1232"/>
                <a:gd name="T31" fmla="*/ 978 h 992"/>
                <a:gd name="T32" fmla="*/ 1098 w 1232"/>
                <a:gd name="T33" fmla="*/ 989 h 992"/>
                <a:gd name="T34" fmla="*/ 1063 w 1232"/>
                <a:gd name="T35" fmla="*/ 992 h 992"/>
                <a:gd name="T36" fmla="*/ 138 w 1232"/>
                <a:gd name="T37" fmla="*/ 989 h 992"/>
                <a:gd name="T38" fmla="*/ 106 w 1232"/>
                <a:gd name="T39" fmla="*/ 979 h 992"/>
                <a:gd name="T40" fmla="*/ 52 w 1232"/>
                <a:gd name="T41" fmla="*/ 944 h 992"/>
                <a:gd name="T42" fmla="*/ 15 w 1232"/>
                <a:gd name="T43" fmla="*/ 890 h 992"/>
                <a:gd name="T44" fmla="*/ 4 w 1232"/>
                <a:gd name="T45" fmla="*/ 858 h 992"/>
                <a:gd name="T46" fmla="*/ 0 w 1232"/>
                <a:gd name="T47" fmla="*/ 823 h 992"/>
                <a:gd name="T48" fmla="*/ 16 w 1232"/>
                <a:gd name="T49" fmla="*/ 822 h 992"/>
                <a:gd name="T50" fmla="*/ 19 w 1232"/>
                <a:gd name="T51" fmla="*/ 853 h 992"/>
                <a:gd name="T52" fmla="*/ 28 w 1232"/>
                <a:gd name="T53" fmla="*/ 881 h 992"/>
                <a:gd name="T54" fmla="*/ 61 w 1232"/>
                <a:gd name="T55" fmla="*/ 931 h 992"/>
                <a:gd name="T56" fmla="*/ 111 w 1232"/>
                <a:gd name="T57" fmla="*/ 964 h 992"/>
                <a:gd name="T58" fmla="*/ 139 w 1232"/>
                <a:gd name="T59" fmla="*/ 973 h 992"/>
                <a:gd name="T60" fmla="*/ 1062 w 1232"/>
                <a:gd name="T61" fmla="*/ 976 h 992"/>
                <a:gd name="T62" fmla="*/ 1093 w 1232"/>
                <a:gd name="T63" fmla="*/ 974 h 992"/>
                <a:gd name="T64" fmla="*/ 1121 w 1232"/>
                <a:gd name="T65" fmla="*/ 965 h 992"/>
                <a:gd name="T66" fmla="*/ 1171 w 1232"/>
                <a:gd name="T67" fmla="*/ 933 h 992"/>
                <a:gd name="T68" fmla="*/ 1204 w 1232"/>
                <a:gd name="T69" fmla="*/ 883 h 992"/>
                <a:gd name="T70" fmla="*/ 1213 w 1232"/>
                <a:gd name="T71" fmla="*/ 855 h 992"/>
                <a:gd name="T72" fmla="*/ 1216 w 1232"/>
                <a:gd name="T73" fmla="*/ 172 h 992"/>
                <a:gd name="T74" fmla="*/ 1214 w 1232"/>
                <a:gd name="T75" fmla="*/ 141 h 992"/>
                <a:gd name="T76" fmla="*/ 1205 w 1232"/>
                <a:gd name="T77" fmla="*/ 113 h 992"/>
                <a:gd name="T78" fmla="*/ 1173 w 1232"/>
                <a:gd name="T79" fmla="*/ 63 h 992"/>
                <a:gd name="T80" fmla="*/ 1123 w 1232"/>
                <a:gd name="T81" fmla="*/ 29 h 992"/>
                <a:gd name="T82" fmla="*/ 1095 w 1232"/>
                <a:gd name="T83" fmla="*/ 19 h 992"/>
                <a:gd name="T84" fmla="*/ 172 w 1232"/>
                <a:gd name="T85" fmla="*/ 16 h 992"/>
                <a:gd name="T86" fmla="*/ 141 w 1232"/>
                <a:gd name="T87" fmla="*/ 19 h 992"/>
                <a:gd name="T88" fmla="*/ 113 w 1232"/>
                <a:gd name="T89" fmla="*/ 28 h 992"/>
                <a:gd name="T90" fmla="*/ 63 w 1232"/>
                <a:gd name="T91" fmla="*/ 61 h 992"/>
                <a:gd name="T92" fmla="*/ 29 w 1232"/>
                <a:gd name="T93" fmla="*/ 111 h 992"/>
                <a:gd name="T94" fmla="*/ 19 w 1232"/>
                <a:gd name="T95" fmla="*/ 139 h 992"/>
                <a:gd name="T96" fmla="*/ 16 w 1232"/>
                <a:gd name="T97" fmla="*/ 822 h 9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232" h="992">
                  <a:moveTo>
                    <a:pt x="0" y="171"/>
                  </a:moveTo>
                  <a:lnTo>
                    <a:pt x="3" y="138"/>
                  </a:lnTo>
                  <a:cubicBezTo>
                    <a:pt x="4" y="137"/>
                    <a:pt x="4" y="137"/>
                    <a:pt x="4" y="136"/>
                  </a:cubicBezTo>
                  <a:lnTo>
                    <a:pt x="14" y="106"/>
                  </a:lnTo>
                  <a:cubicBezTo>
                    <a:pt x="14" y="105"/>
                    <a:pt x="14" y="105"/>
                    <a:pt x="15" y="104"/>
                  </a:cubicBezTo>
                  <a:lnTo>
                    <a:pt x="50" y="52"/>
                  </a:lnTo>
                  <a:cubicBezTo>
                    <a:pt x="50" y="51"/>
                    <a:pt x="51" y="50"/>
                    <a:pt x="52" y="50"/>
                  </a:cubicBezTo>
                  <a:lnTo>
                    <a:pt x="104" y="15"/>
                  </a:lnTo>
                  <a:cubicBezTo>
                    <a:pt x="105" y="14"/>
                    <a:pt x="105" y="14"/>
                    <a:pt x="106" y="14"/>
                  </a:cubicBezTo>
                  <a:lnTo>
                    <a:pt x="136" y="4"/>
                  </a:lnTo>
                  <a:cubicBezTo>
                    <a:pt x="137" y="4"/>
                    <a:pt x="137" y="4"/>
                    <a:pt x="138" y="3"/>
                  </a:cubicBezTo>
                  <a:lnTo>
                    <a:pt x="171" y="0"/>
                  </a:lnTo>
                  <a:lnTo>
                    <a:pt x="1062" y="0"/>
                  </a:lnTo>
                  <a:lnTo>
                    <a:pt x="1096" y="3"/>
                  </a:lnTo>
                  <a:cubicBezTo>
                    <a:pt x="1097" y="4"/>
                    <a:pt x="1097" y="4"/>
                    <a:pt x="1098" y="4"/>
                  </a:cubicBezTo>
                  <a:lnTo>
                    <a:pt x="1128" y="14"/>
                  </a:lnTo>
                  <a:cubicBezTo>
                    <a:pt x="1129" y="14"/>
                    <a:pt x="1129" y="14"/>
                    <a:pt x="1130" y="15"/>
                  </a:cubicBezTo>
                  <a:lnTo>
                    <a:pt x="1182" y="50"/>
                  </a:lnTo>
                  <a:cubicBezTo>
                    <a:pt x="1183" y="50"/>
                    <a:pt x="1184" y="51"/>
                    <a:pt x="1184" y="52"/>
                  </a:cubicBezTo>
                  <a:lnTo>
                    <a:pt x="1218" y="104"/>
                  </a:lnTo>
                  <a:cubicBezTo>
                    <a:pt x="1219" y="105"/>
                    <a:pt x="1219" y="105"/>
                    <a:pt x="1219" y="106"/>
                  </a:cubicBezTo>
                  <a:lnTo>
                    <a:pt x="1229" y="136"/>
                  </a:lnTo>
                  <a:cubicBezTo>
                    <a:pt x="1229" y="137"/>
                    <a:pt x="1229" y="137"/>
                    <a:pt x="1229" y="138"/>
                  </a:cubicBezTo>
                  <a:lnTo>
                    <a:pt x="1232" y="171"/>
                  </a:lnTo>
                  <a:lnTo>
                    <a:pt x="1232" y="822"/>
                  </a:lnTo>
                  <a:lnTo>
                    <a:pt x="1229" y="856"/>
                  </a:lnTo>
                  <a:cubicBezTo>
                    <a:pt x="1229" y="857"/>
                    <a:pt x="1229" y="857"/>
                    <a:pt x="1229" y="858"/>
                  </a:cubicBezTo>
                  <a:lnTo>
                    <a:pt x="1219" y="888"/>
                  </a:lnTo>
                  <a:cubicBezTo>
                    <a:pt x="1219" y="889"/>
                    <a:pt x="1219" y="889"/>
                    <a:pt x="1218" y="890"/>
                  </a:cubicBezTo>
                  <a:lnTo>
                    <a:pt x="1184" y="942"/>
                  </a:lnTo>
                  <a:cubicBezTo>
                    <a:pt x="1184" y="943"/>
                    <a:pt x="1183" y="944"/>
                    <a:pt x="1182" y="944"/>
                  </a:cubicBezTo>
                  <a:lnTo>
                    <a:pt x="1130" y="978"/>
                  </a:lnTo>
                  <a:cubicBezTo>
                    <a:pt x="1129" y="979"/>
                    <a:pt x="1129" y="979"/>
                    <a:pt x="1128" y="979"/>
                  </a:cubicBezTo>
                  <a:lnTo>
                    <a:pt x="1098" y="989"/>
                  </a:lnTo>
                  <a:cubicBezTo>
                    <a:pt x="1097" y="989"/>
                    <a:pt x="1097" y="989"/>
                    <a:pt x="1096" y="989"/>
                  </a:cubicBezTo>
                  <a:lnTo>
                    <a:pt x="1063" y="992"/>
                  </a:lnTo>
                  <a:lnTo>
                    <a:pt x="171" y="992"/>
                  </a:lnTo>
                  <a:lnTo>
                    <a:pt x="138" y="989"/>
                  </a:lnTo>
                  <a:cubicBezTo>
                    <a:pt x="137" y="989"/>
                    <a:pt x="137" y="989"/>
                    <a:pt x="136" y="989"/>
                  </a:cubicBezTo>
                  <a:lnTo>
                    <a:pt x="106" y="979"/>
                  </a:lnTo>
                  <a:cubicBezTo>
                    <a:pt x="105" y="979"/>
                    <a:pt x="105" y="979"/>
                    <a:pt x="104" y="978"/>
                  </a:cubicBezTo>
                  <a:lnTo>
                    <a:pt x="52" y="944"/>
                  </a:lnTo>
                  <a:cubicBezTo>
                    <a:pt x="51" y="944"/>
                    <a:pt x="50" y="943"/>
                    <a:pt x="50" y="942"/>
                  </a:cubicBezTo>
                  <a:lnTo>
                    <a:pt x="15" y="890"/>
                  </a:lnTo>
                  <a:cubicBezTo>
                    <a:pt x="14" y="889"/>
                    <a:pt x="14" y="889"/>
                    <a:pt x="14" y="888"/>
                  </a:cubicBezTo>
                  <a:lnTo>
                    <a:pt x="4" y="858"/>
                  </a:lnTo>
                  <a:cubicBezTo>
                    <a:pt x="4" y="857"/>
                    <a:pt x="4" y="857"/>
                    <a:pt x="3" y="856"/>
                  </a:cubicBezTo>
                  <a:lnTo>
                    <a:pt x="0" y="823"/>
                  </a:lnTo>
                  <a:lnTo>
                    <a:pt x="0" y="171"/>
                  </a:lnTo>
                  <a:close/>
                  <a:moveTo>
                    <a:pt x="16" y="822"/>
                  </a:moveTo>
                  <a:lnTo>
                    <a:pt x="19" y="855"/>
                  </a:lnTo>
                  <a:lnTo>
                    <a:pt x="19" y="853"/>
                  </a:lnTo>
                  <a:lnTo>
                    <a:pt x="29" y="883"/>
                  </a:lnTo>
                  <a:lnTo>
                    <a:pt x="28" y="881"/>
                  </a:lnTo>
                  <a:lnTo>
                    <a:pt x="63" y="933"/>
                  </a:lnTo>
                  <a:lnTo>
                    <a:pt x="61" y="931"/>
                  </a:lnTo>
                  <a:lnTo>
                    <a:pt x="113" y="965"/>
                  </a:lnTo>
                  <a:lnTo>
                    <a:pt x="111" y="964"/>
                  </a:lnTo>
                  <a:lnTo>
                    <a:pt x="141" y="974"/>
                  </a:lnTo>
                  <a:lnTo>
                    <a:pt x="139" y="973"/>
                  </a:lnTo>
                  <a:lnTo>
                    <a:pt x="171" y="976"/>
                  </a:lnTo>
                  <a:lnTo>
                    <a:pt x="1062" y="976"/>
                  </a:lnTo>
                  <a:lnTo>
                    <a:pt x="1095" y="973"/>
                  </a:lnTo>
                  <a:lnTo>
                    <a:pt x="1093" y="974"/>
                  </a:lnTo>
                  <a:lnTo>
                    <a:pt x="1123" y="964"/>
                  </a:lnTo>
                  <a:lnTo>
                    <a:pt x="1121" y="965"/>
                  </a:lnTo>
                  <a:lnTo>
                    <a:pt x="1173" y="931"/>
                  </a:lnTo>
                  <a:lnTo>
                    <a:pt x="1171" y="933"/>
                  </a:lnTo>
                  <a:lnTo>
                    <a:pt x="1205" y="881"/>
                  </a:lnTo>
                  <a:lnTo>
                    <a:pt x="1204" y="883"/>
                  </a:lnTo>
                  <a:lnTo>
                    <a:pt x="1214" y="853"/>
                  </a:lnTo>
                  <a:lnTo>
                    <a:pt x="1213" y="855"/>
                  </a:lnTo>
                  <a:lnTo>
                    <a:pt x="1216" y="822"/>
                  </a:lnTo>
                  <a:lnTo>
                    <a:pt x="1216" y="172"/>
                  </a:lnTo>
                  <a:lnTo>
                    <a:pt x="1213" y="139"/>
                  </a:lnTo>
                  <a:lnTo>
                    <a:pt x="1214" y="141"/>
                  </a:lnTo>
                  <a:lnTo>
                    <a:pt x="1204" y="111"/>
                  </a:lnTo>
                  <a:lnTo>
                    <a:pt x="1205" y="113"/>
                  </a:lnTo>
                  <a:lnTo>
                    <a:pt x="1171" y="61"/>
                  </a:lnTo>
                  <a:lnTo>
                    <a:pt x="1173" y="63"/>
                  </a:lnTo>
                  <a:lnTo>
                    <a:pt x="1121" y="28"/>
                  </a:lnTo>
                  <a:lnTo>
                    <a:pt x="1123" y="29"/>
                  </a:lnTo>
                  <a:lnTo>
                    <a:pt x="1093" y="19"/>
                  </a:lnTo>
                  <a:lnTo>
                    <a:pt x="1095" y="19"/>
                  </a:lnTo>
                  <a:lnTo>
                    <a:pt x="1062" y="16"/>
                  </a:lnTo>
                  <a:lnTo>
                    <a:pt x="172" y="16"/>
                  </a:lnTo>
                  <a:lnTo>
                    <a:pt x="139" y="19"/>
                  </a:lnTo>
                  <a:lnTo>
                    <a:pt x="141" y="19"/>
                  </a:lnTo>
                  <a:lnTo>
                    <a:pt x="111" y="29"/>
                  </a:lnTo>
                  <a:lnTo>
                    <a:pt x="113" y="28"/>
                  </a:lnTo>
                  <a:lnTo>
                    <a:pt x="61" y="63"/>
                  </a:lnTo>
                  <a:lnTo>
                    <a:pt x="63" y="61"/>
                  </a:lnTo>
                  <a:lnTo>
                    <a:pt x="28" y="113"/>
                  </a:lnTo>
                  <a:lnTo>
                    <a:pt x="29" y="111"/>
                  </a:lnTo>
                  <a:lnTo>
                    <a:pt x="19" y="141"/>
                  </a:lnTo>
                  <a:lnTo>
                    <a:pt x="19" y="139"/>
                  </a:lnTo>
                  <a:lnTo>
                    <a:pt x="16" y="171"/>
                  </a:lnTo>
                  <a:lnTo>
                    <a:pt x="16" y="822"/>
                  </a:lnTo>
                  <a:close/>
                </a:path>
              </a:pathLst>
            </a:custGeom>
            <a:solidFill>
              <a:srgbClr val="000000"/>
            </a:solidFill>
            <a:ln w="635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8" name="Rectangle 17"/>
            <p:cNvSpPr>
              <a:spLocks noChangeArrowheads="1"/>
            </p:cNvSpPr>
            <p:nvPr/>
          </p:nvSpPr>
          <p:spPr bwMode="auto">
            <a:xfrm>
              <a:off x="3321050" y="1683992"/>
              <a:ext cx="173990" cy="233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600">
                  <a:solidFill>
                    <a:srgbClr val="000000"/>
                  </a:solidFill>
                  <a:effectLst/>
                  <a:latin typeface="Calibri"/>
                  <a:ea typeface="MS Mincho"/>
                  <a:cs typeface="Calibri"/>
                </a:rPr>
                <a:t>TWG: </a:t>
              </a:r>
              <a:endParaRPr lang="en-GB" sz="1100">
                <a:effectLst/>
                <a:latin typeface="Calibri"/>
                <a:ea typeface="MS Mincho"/>
                <a:cs typeface="Times New Roman"/>
              </a:endParaRPr>
            </a:p>
          </p:txBody>
        </p:sp>
        <p:sp>
          <p:nvSpPr>
            <p:cNvPr id="19" name="Rectangle 18"/>
            <p:cNvSpPr>
              <a:spLocks noChangeArrowheads="1"/>
            </p:cNvSpPr>
            <p:nvPr/>
          </p:nvSpPr>
          <p:spPr bwMode="auto">
            <a:xfrm>
              <a:off x="3263900" y="1779451"/>
              <a:ext cx="257810" cy="233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600">
                  <a:solidFill>
                    <a:srgbClr val="000000"/>
                  </a:solidFill>
                  <a:effectLst/>
                  <a:latin typeface="Calibri"/>
                  <a:ea typeface="MS Mincho"/>
                  <a:cs typeface="Calibri"/>
                </a:rPr>
                <a:t>Strategy</a:t>
              </a:r>
              <a:endParaRPr lang="en-GB" sz="1100">
                <a:effectLst/>
                <a:latin typeface="Calibri"/>
                <a:ea typeface="MS Mincho"/>
                <a:cs typeface="Times New Roman"/>
              </a:endParaRPr>
            </a:p>
          </p:txBody>
        </p:sp>
        <p:pic>
          <p:nvPicPr>
            <p:cNvPr id="20" name="Picture 19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13150" y="1557361"/>
              <a:ext cx="609600" cy="469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" name="Picture 20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13150" y="1557361"/>
              <a:ext cx="609600" cy="469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" name="Picture 21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57600" y="1639911"/>
              <a:ext cx="514350" cy="279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" name="Picture 22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57600" y="1639911"/>
              <a:ext cx="514350" cy="279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" name="Picture 23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51250" y="1582761"/>
              <a:ext cx="533400" cy="393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5" name="Freeform 24"/>
            <p:cNvSpPr>
              <a:spLocks noEditPoints="1"/>
            </p:cNvSpPr>
            <p:nvPr/>
          </p:nvSpPr>
          <p:spPr bwMode="auto">
            <a:xfrm>
              <a:off x="3648075" y="1579586"/>
              <a:ext cx="533400" cy="393700"/>
            </a:xfrm>
            <a:custGeom>
              <a:avLst/>
              <a:gdLst>
                <a:gd name="T0" fmla="*/ 3 w 1344"/>
                <a:gd name="T1" fmla="*/ 138 h 992"/>
                <a:gd name="T2" fmla="*/ 14 w 1344"/>
                <a:gd name="T3" fmla="*/ 106 h 992"/>
                <a:gd name="T4" fmla="*/ 50 w 1344"/>
                <a:gd name="T5" fmla="*/ 52 h 992"/>
                <a:gd name="T6" fmla="*/ 104 w 1344"/>
                <a:gd name="T7" fmla="*/ 15 h 992"/>
                <a:gd name="T8" fmla="*/ 136 w 1344"/>
                <a:gd name="T9" fmla="*/ 4 h 992"/>
                <a:gd name="T10" fmla="*/ 171 w 1344"/>
                <a:gd name="T11" fmla="*/ 0 h 992"/>
                <a:gd name="T12" fmla="*/ 1208 w 1344"/>
                <a:gd name="T13" fmla="*/ 3 h 992"/>
                <a:gd name="T14" fmla="*/ 1240 w 1344"/>
                <a:gd name="T15" fmla="*/ 14 h 992"/>
                <a:gd name="T16" fmla="*/ 1294 w 1344"/>
                <a:gd name="T17" fmla="*/ 50 h 992"/>
                <a:gd name="T18" fmla="*/ 1330 w 1344"/>
                <a:gd name="T19" fmla="*/ 104 h 992"/>
                <a:gd name="T20" fmla="*/ 1341 w 1344"/>
                <a:gd name="T21" fmla="*/ 136 h 992"/>
                <a:gd name="T22" fmla="*/ 1344 w 1344"/>
                <a:gd name="T23" fmla="*/ 171 h 992"/>
                <a:gd name="T24" fmla="*/ 1341 w 1344"/>
                <a:gd name="T25" fmla="*/ 856 h 992"/>
                <a:gd name="T26" fmla="*/ 1331 w 1344"/>
                <a:gd name="T27" fmla="*/ 888 h 992"/>
                <a:gd name="T28" fmla="*/ 1296 w 1344"/>
                <a:gd name="T29" fmla="*/ 942 h 992"/>
                <a:gd name="T30" fmla="*/ 1242 w 1344"/>
                <a:gd name="T31" fmla="*/ 978 h 992"/>
                <a:gd name="T32" fmla="*/ 1210 w 1344"/>
                <a:gd name="T33" fmla="*/ 989 h 992"/>
                <a:gd name="T34" fmla="*/ 1175 w 1344"/>
                <a:gd name="T35" fmla="*/ 992 h 992"/>
                <a:gd name="T36" fmla="*/ 138 w 1344"/>
                <a:gd name="T37" fmla="*/ 989 h 992"/>
                <a:gd name="T38" fmla="*/ 106 w 1344"/>
                <a:gd name="T39" fmla="*/ 979 h 992"/>
                <a:gd name="T40" fmla="*/ 52 w 1344"/>
                <a:gd name="T41" fmla="*/ 944 h 992"/>
                <a:gd name="T42" fmla="*/ 15 w 1344"/>
                <a:gd name="T43" fmla="*/ 890 h 992"/>
                <a:gd name="T44" fmla="*/ 4 w 1344"/>
                <a:gd name="T45" fmla="*/ 858 h 992"/>
                <a:gd name="T46" fmla="*/ 0 w 1344"/>
                <a:gd name="T47" fmla="*/ 823 h 992"/>
                <a:gd name="T48" fmla="*/ 16 w 1344"/>
                <a:gd name="T49" fmla="*/ 822 h 992"/>
                <a:gd name="T50" fmla="*/ 19 w 1344"/>
                <a:gd name="T51" fmla="*/ 853 h 992"/>
                <a:gd name="T52" fmla="*/ 28 w 1344"/>
                <a:gd name="T53" fmla="*/ 881 h 992"/>
                <a:gd name="T54" fmla="*/ 61 w 1344"/>
                <a:gd name="T55" fmla="*/ 931 h 992"/>
                <a:gd name="T56" fmla="*/ 111 w 1344"/>
                <a:gd name="T57" fmla="*/ 964 h 992"/>
                <a:gd name="T58" fmla="*/ 139 w 1344"/>
                <a:gd name="T59" fmla="*/ 973 h 992"/>
                <a:gd name="T60" fmla="*/ 1174 w 1344"/>
                <a:gd name="T61" fmla="*/ 976 h 992"/>
                <a:gd name="T62" fmla="*/ 1205 w 1344"/>
                <a:gd name="T63" fmla="*/ 974 h 992"/>
                <a:gd name="T64" fmla="*/ 1233 w 1344"/>
                <a:gd name="T65" fmla="*/ 965 h 992"/>
                <a:gd name="T66" fmla="*/ 1283 w 1344"/>
                <a:gd name="T67" fmla="*/ 933 h 992"/>
                <a:gd name="T68" fmla="*/ 1316 w 1344"/>
                <a:gd name="T69" fmla="*/ 883 h 992"/>
                <a:gd name="T70" fmla="*/ 1325 w 1344"/>
                <a:gd name="T71" fmla="*/ 855 h 992"/>
                <a:gd name="T72" fmla="*/ 1328 w 1344"/>
                <a:gd name="T73" fmla="*/ 172 h 992"/>
                <a:gd name="T74" fmla="*/ 1326 w 1344"/>
                <a:gd name="T75" fmla="*/ 141 h 992"/>
                <a:gd name="T76" fmla="*/ 1317 w 1344"/>
                <a:gd name="T77" fmla="*/ 113 h 992"/>
                <a:gd name="T78" fmla="*/ 1285 w 1344"/>
                <a:gd name="T79" fmla="*/ 63 h 992"/>
                <a:gd name="T80" fmla="*/ 1235 w 1344"/>
                <a:gd name="T81" fmla="*/ 29 h 992"/>
                <a:gd name="T82" fmla="*/ 1207 w 1344"/>
                <a:gd name="T83" fmla="*/ 19 h 992"/>
                <a:gd name="T84" fmla="*/ 172 w 1344"/>
                <a:gd name="T85" fmla="*/ 16 h 992"/>
                <a:gd name="T86" fmla="*/ 141 w 1344"/>
                <a:gd name="T87" fmla="*/ 19 h 992"/>
                <a:gd name="T88" fmla="*/ 113 w 1344"/>
                <a:gd name="T89" fmla="*/ 28 h 992"/>
                <a:gd name="T90" fmla="*/ 63 w 1344"/>
                <a:gd name="T91" fmla="*/ 61 h 992"/>
                <a:gd name="T92" fmla="*/ 29 w 1344"/>
                <a:gd name="T93" fmla="*/ 111 h 992"/>
                <a:gd name="T94" fmla="*/ 19 w 1344"/>
                <a:gd name="T95" fmla="*/ 139 h 992"/>
                <a:gd name="T96" fmla="*/ 16 w 1344"/>
                <a:gd name="T97" fmla="*/ 822 h 9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344" h="992">
                  <a:moveTo>
                    <a:pt x="0" y="171"/>
                  </a:moveTo>
                  <a:lnTo>
                    <a:pt x="3" y="138"/>
                  </a:lnTo>
                  <a:cubicBezTo>
                    <a:pt x="4" y="137"/>
                    <a:pt x="4" y="137"/>
                    <a:pt x="4" y="136"/>
                  </a:cubicBezTo>
                  <a:lnTo>
                    <a:pt x="14" y="106"/>
                  </a:lnTo>
                  <a:cubicBezTo>
                    <a:pt x="14" y="105"/>
                    <a:pt x="14" y="105"/>
                    <a:pt x="15" y="104"/>
                  </a:cubicBezTo>
                  <a:lnTo>
                    <a:pt x="50" y="52"/>
                  </a:lnTo>
                  <a:cubicBezTo>
                    <a:pt x="50" y="51"/>
                    <a:pt x="51" y="50"/>
                    <a:pt x="52" y="50"/>
                  </a:cubicBezTo>
                  <a:lnTo>
                    <a:pt x="104" y="15"/>
                  </a:lnTo>
                  <a:cubicBezTo>
                    <a:pt x="105" y="14"/>
                    <a:pt x="105" y="14"/>
                    <a:pt x="106" y="14"/>
                  </a:cubicBezTo>
                  <a:lnTo>
                    <a:pt x="136" y="4"/>
                  </a:lnTo>
                  <a:cubicBezTo>
                    <a:pt x="137" y="4"/>
                    <a:pt x="137" y="4"/>
                    <a:pt x="138" y="3"/>
                  </a:cubicBezTo>
                  <a:lnTo>
                    <a:pt x="171" y="0"/>
                  </a:lnTo>
                  <a:lnTo>
                    <a:pt x="1174" y="0"/>
                  </a:lnTo>
                  <a:lnTo>
                    <a:pt x="1208" y="3"/>
                  </a:lnTo>
                  <a:cubicBezTo>
                    <a:pt x="1209" y="4"/>
                    <a:pt x="1209" y="4"/>
                    <a:pt x="1210" y="4"/>
                  </a:cubicBezTo>
                  <a:lnTo>
                    <a:pt x="1240" y="14"/>
                  </a:lnTo>
                  <a:cubicBezTo>
                    <a:pt x="1241" y="14"/>
                    <a:pt x="1241" y="14"/>
                    <a:pt x="1242" y="15"/>
                  </a:cubicBezTo>
                  <a:lnTo>
                    <a:pt x="1294" y="50"/>
                  </a:lnTo>
                  <a:cubicBezTo>
                    <a:pt x="1295" y="50"/>
                    <a:pt x="1296" y="51"/>
                    <a:pt x="1296" y="52"/>
                  </a:cubicBezTo>
                  <a:lnTo>
                    <a:pt x="1330" y="104"/>
                  </a:lnTo>
                  <a:cubicBezTo>
                    <a:pt x="1331" y="105"/>
                    <a:pt x="1331" y="105"/>
                    <a:pt x="1331" y="106"/>
                  </a:cubicBezTo>
                  <a:lnTo>
                    <a:pt x="1341" y="136"/>
                  </a:lnTo>
                  <a:cubicBezTo>
                    <a:pt x="1341" y="137"/>
                    <a:pt x="1341" y="137"/>
                    <a:pt x="1341" y="138"/>
                  </a:cubicBezTo>
                  <a:lnTo>
                    <a:pt x="1344" y="171"/>
                  </a:lnTo>
                  <a:lnTo>
                    <a:pt x="1344" y="822"/>
                  </a:lnTo>
                  <a:lnTo>
                    <a:pt x="1341" y="856"/>
                  </a:lnTo>
                  <a:cubicBezTo>
                    <a:pt x="1341" y="857"/>
                    <a:pt x="1341" y="857"/>
                    <a:pt x="1341" y="858"/>
                  </a:cubicBezTo>
                  <a:lnTo>
                    <a:pt x="1331" y="888"/>
                  </a:lnTo>
                  <a:cubicBezTo>
                    <a:pt x="1331" y="889"/>
                    <a:pt x="1331" y="889"/>
                    <a:pt x="1330" y="890"/>
                  </a:cubicBezTo>
                  <a:lnTo>
                    <a:pt x="1296" y="942"/>
                  </a:lnTo>
                  <a:cubicBezTo>
                    <a:pt x="1296" y="943"/>
                    <a:pt x="1295" y="944"/>
                    <a:pt x="1294" y="944"/>
                  </a:cubicBezTo>
                  <a:lnTo>
                    <a:pt x="1242" y="978"/>
                  </a:lnTo>
                  <a:cubicBezTo>
                    <a:pt x="1241" y="979"/>
                    <a:pt x="1241" y="979"/>
                    <a:pt x="1240" y="979"/>
                  </a:cubicBezTo>
                  <a:lnTo>
                    <a:pt x="1210" y="989"/>
                  </a:lnTo>
                  <a:cubicBezTo>
                    <a:pt x="1209" y="989"/>
                    <a:pt x="1209" y="989"/>
                    <a:pt x="1208" y="989"/>
                  </a:cubicBezTo>
                  <a:lnTo>
                    <a:pt x="1175" y="992"/>
                  </a:lnTo>
                  <a:lnTo>
                    <a:pt x="171" y="992"/>
                  </a:lnTo>
                  <a:lnTo>
                    <a:pt x="138" y="989"/>
                  </a:lnTo>
                  <a:cubicBezTo>
                    <a:pt x="137" y="989"/>
                    <a:pt x="137" y="989"/>
                    <a:pt x="136" y="989"/>
                  </a:cubicBezTo>
                  <a:lnTo>
                    <a:pt x="106" y="979"/>
                  </a:lnTo>
                  <a:cubicBezTo>
                    <a:pt x="105" y="979"/>
                    <a:pt x="105" y="979"/>
                    <a:pt x="104" y="978"/>
                  </a:cubicBezTo>
                  <a:lnTo>
                    <a:pt x="52" y="944"/>
                  </a:lnTo>
                  <a:cubicBezTo>
                    <a:pt x="51" y="944"/>
                    <a:pt x="50" y="943"/>
                    <a:pt x="50" y="942"/>
                  </a:cubicBezTo>
                  <a:lnTo>
                    <a:pt x="15" y="890"/>
                  </a:lnTo>
                  <a:cubicBezTo>
                    <a:pt x="14" y="889"/>
                    <a:pt x="14" y="889"/>
                    <a:pt x="14" y="888"/>
                  </a:cubicBezTo>
                  <a:lnTo>
                    <a:pt x="4" y="858"/>
                  </a:lnTo>
                  <a:cubicBezTo>
                    <a:pt x="4" y="857"/>
                    <a:pt x="4" y="857"/>
                    <a:pt x="3" y="856"/>
                  </a:cubicBezTo>
                  <a:lnTo>
                    <a:pt x="0" y="823"/>
                  </a:lnTo>
                  <a:lnTo>
                    <a:pt x="0" y="171"/>
                  </a:lnTo>
                  <a:close/>
                  <a:moveTo>
                    <a:pt x="16" y="822"/>
                  </a:moveTo>
                  <a:lnTo>
                    <a:pt x="19" y="855"/>
                  </a:lnTo>
                  <a:lnTo>
                    <a:pt x="19" y="853"/>
                  </a:lnTo>
                  <a:lnTo>
                    <a:pt x="29" y="883"/>
                  </a:lnTo>
                  <a:lnTo>
                    <a:pt x="28" y="881"/>
                  </a:lnTo>
                  <a:lnTo>
                    <a:pt x="63" y="933"/>
                  </a:lnTo>
                  <a:lnTo>
                    <a:pt x="61" y="931"/>
                  </a:lnTo>
                  <a:lnTo>
                    <a:pt x="113" y="965"/>
                  </a:lnTo>
                  <a:lnTo>
                    <a:pt x="111" y="964"/>
                  </a:lnTo>
                  <a:lnTo>
                    <a:pt x="141" y="974"/>
                  </a:lnTo>
                  <a:lnTo>
                    <a:pt x="139" y="973"/>
                  </a:lnTo>
                  <a:lnTo>
                    <a:pt x="171" y="976"/>
                  </a:lnTo>
                  <a:lnTo>
                    <a:pt x="1174" y="976"/>
                  </a:lnTo>
                  <a:lnTo>
                    <a:pt x="1207" y="973"/>
                  </a:lnTo>
                  <a:lnTo>
                    <a:pt x="1205" y="974"/>
                  </a:lnTo>
                  <a:lnTo>
                    <a:pt x="1235" y="964"/>
                  </a:lnTo>
                  <a:lnTo>
                    <a:pt x="1233" y="965"/>
                  </a:lnTo>
                  <a:lnTo>
                    <a:pt x="1285" y="931"/>
                  </a:lnTo>
                  <a:lnTo>
                    <a:pt x="1283" y="933"/>
                  </a:lnTo>
                  <a:lnTo>
                    <a:pt x="1317" y="881"/>
                  </a:lnTo>
                  <a:lnTo>
                    <a:pt x="1316" y="883"/>
                  </a:lnTo>
                  <a:lnTo>
                    <a:pt x="1326" y="853"/>
                  </a:lnTo>
                  <a:lnTo>
                    <a:pt x="1325" y="855"/>
                  </a:lnTo>
                  <a:lnTo>
                    <a:pt x="1328" y="822"/>
                  </a:lnTo>
                  <a:lnTo>
                    <a:pt x="1328" y="172"/>
                  </a:lnTo>
                  <a:lnTo>
                    <a:pt x="1325" y="139"/>
                  </a:lnTo>
                  <a:lnTo>
                    <a:pt x="1326" y="141"/>
                  </a:lnTo>
                  <a:lnTo>
                    <a:pt x="1316" y="111"/>
                  </a:lnTo>
                  <a:lnTo>
                    <a:pt x="1317" y="113"/>
                  </a:lnTo>
                  <a:lnTo>
                    <a:pt x="1283" y="61"/>
                  </a:lnTo>
                  <a:lnTo>
                    <a:pt x="1285" y="63"/>
                  </a:lnTo>
                  <a:lnTo>
                    <a:pt x="1233" y="28"/>
                  </a:lnTo>
                  <a:lnTo>
                    <a:pt x="1235" y="29"/>
                  </a:lnTo>
                  <a:lnTo>
                    <a:pt x="1205" y="19"/>
                  </a:lnTo>
                  <a:lnTo>
                    <a:pt x="1207" y="19"/>
                  </a:lnTo>
                  <a:lnTo>
                    <a:pt x="1174" y="16"/>
                  </a:lnTo>
                  <a:lnTo>
                    <a:pt x="172" y="16"/>
                  </a:lnTo>
                  <a:lnTo>
                    <a:pt x="139" y="19"/>
                  </a:lnTo>
                  <a:lnTo>
                    <a:pt x="141" y="19"/>
                  </a:lnTo>
                  <a:lnTo>
                    <a:pt x="111" y="29"/>
                  </a:lnTo>
                  <a:lnTo>
                    <a:pt x="113" y="28"/>
                  </a:lnTo>
                  <a:lnTo>
                    <a:pt x="61" y="63"/>
                  </a:lnTo>
                  <a:lnTo>
                    <a:pt x="63" y="61"/>
                  </a:lnTo>
                  <a:lnTo>
                    <a:pt x="28" y="113"/>
                  </a:lnTo>
                  <a:lnTo>
                    <a:pt x="29" y="111"/>
                  </a:lnTo>
                  <a:lnTo>
                    <a:pt x="19" y="141"/>
                  </a:lnTo>
                  <a:lnTo>
                    <a:pt x="19" y="139"/>
                  </a:lnTo>
                  <a:lnTo>
                    <a:pt x="16" y="171"/>
                  </a:lnTo>
                  <a:lnTo>
                    <a:pt x="16" y="822"/>
                  </a:lnTo>
                  <a:close/>
                </a:path>
              </a:pathLst>
            </a:custGeom>
            <a:solidFill>
              <a:srgbClr val="000000"/>
            </a:solidFill>
            <a:ln w="635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26" name="Rectangle 25"/>
            <p:cNvSpPr>
              <a:spLocks noChangeArrowheads="1"/>
            </p:cNvSpPr>
            <p:nvPr/>
          </p:nvSpPr>
          <p:spPr bwMode="auto">
            <a:xfrm>
              <a:off x="3846195" y="1683992"/>
              <a:ext cx="173990" cy="233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600">
                  <a:solidFill>
                    <a:srgbClr val="000000"/>
                  </a:solidFill>
                  <a:effectLst/>
                  <a:latin typeface="Calibri"/>
                  <a:ea typeface="MS Mincho"/>
                  <a:cs typeface="Calibri"/>
                </a:rPr>
                <a:t>TWG: </a:t>
              </a:r>
              <a:endParaRPr lang="en-GB" sz="1100">
                <a:effectLst/>
                <a:latin typeface="Calibri"/>
                <a:ea typeface="MS Mincho"/>
                <a:cs typeface="Times New Roman"/>
              </a:endParaRPr>
            </a:p>
          </p:txBody>
        </p:sp>
        <p:sp>
          <p:nvSpPr>
            <p:cNvPr id="27" name="Rectangle 26"/>
            <p:cNvSpPr>
              <a:spLocks noChangeArrowheads="1"/>
            </p:cNvSpPr>
            <p:nvPr/>
          </p:nvSpPr>
          <p:spPr bwMode="auto">
            <a:xfrm>
              <a:off x="3738245" y="1779451"/>
              <a:ext cx="341630" cy="233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600">
                  <a:solidFill>
                    <a:srgbClr val="000000"/>
                  </a:solidFill>
                  <a:effectLst/>
                  <a:latin typeface="Calibri"/>
                  <a:ea typeface="MS Mincho"/>
                  <a:cs typeface="Calibri"/>
                </a:rPr>
                <a:t>Safeguards</a:t>
              </a:r>
              <a:endParaRPr lang="en-GB" sz="1100">
                <a:effectLst/>
                <a:latin typeface="Calibri"/>
                <a:ea typeface="MS Mincho"/>
                <a:cs typeface="Times New Roman"/>
              </a:endParaRPr>
            </a:p>
          </p:txBody>
        </p:sp>
        <p:pic>
          <p:nvPicPr>
            <p:cNvPr id="28" name="Picture 27"/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4600" y="522311"/>
              <a:ext cx="2203450" cy="387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9" name="Picture 28"/>
            <p:cNvPicPr>
              <a:picLocks noChangeAspect="1" noChangeArrowheads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4600" y="218331"/>
              <a:ext cx="2203450" cy="568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" name="Picture 29"/>
            <p:cNvPicPr>
              <a:picLocks noChangeAspect="1" noChangeArrowheads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52700" y="204685"/>
              <a:ext cx="2127250" cy="5823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" name="Freeform 30"/>
            <p:cNvSpPr>
              <a:spLocks noEditPoints="1"/>
            </p:cNvSpPr>
            <p:nvPr/>
          </p:nvSpPr>
          <p:spPr bwMode="auto">
            <a:xfrm>
              <a:off x="2549525" y="218331"/>
              <a:ext cx="2127250" cy="593590"/>
            </a:xfrm>
            <a:custGeom>
              <a:avLst/>
              <a:gdLst>
                <a:gd name="T0" fmla="*/ 1 w 5360"/>
                <a:gd name="T1" fmla="*/ 135 h 784"/>
                <a:gd name="T2" fmla="*/ 12 w 5360"/>
                <a:gd name="T3" fmla="*/ 82 h 784"/>
                <a:gd name="T4" fmla="*/ 42 w 5360"/>
                <a:gd name="T5" fmla="*/ 40 h 784"/>
                <a:gd name="T6" fmla="*/ 85 w 5360"/>
                <a:gd name="T7" fmla="*/ 11 h 784"/>
                <a:gd name="T8" fmla="*/ 136 w 5360"/>
                <a:gd name="T9" fmla="*/ 0 h 784"/>
                <a:gd name="T10" fmla="*/ 5226 w 5360"/>
                <a:gd name="T11" fmla="*/ 1 h 784"/>
                <a:gd name="T12" fmla="*/ 5279 w 5360"/>
                <a:gd name="T13" fmla="*/ 12 h 784"/>
                <a:gd name="T14" fmla="*/ 5322 w 5360"/>
                <a:gd name="T15" fmla="*/ 42 h 784"/>
                <a:gd name="T16" fmla="*/ 5350 w 5360"/>
                <a:gd name="T17" fmla="*/ 85 h 784"/>
                <a:gd name="T18" fmla="*/ 5360 w 5360"/>
                <a:gd name="T19" fmla="*/ 136 h 784"/>
                <a:gd name="T20" fmla="*/ 5360 w 5360"/>
                <a:gd name="T21" fmla="*/ 650 h 784"/>
                <a:gd name="T22" fmla="*/ 5349 w 5360"/>
                <a:gd name="T23" fmla="*/ 703 h 784"/>
                <a:gd name="T24" fmla="*/ 5320 w 5360"/>
                <a:gd name="T25" fmla="*/ 746 h 784"/>
                <a:gd name="T26" fmla="*/ 5276 w 5360"/>
                <a:gd name="T27" fmla="*/ 774 h 784"/>
                <a:gd name="T28" fmla="*/ 5224 w 5360"/>
                <a:gd name="T29" fmla="*/ 784 h 784"/>
                <a:gd name="T30" fmla="*/ 135 w 5360"/>
                <a:gd name="T31" fmla="*/ 784 h 784"/>
                <a:gd name="T32" fmla="*/ 82 w 5360"/>
                <a:gd name="T33" fmla="*/ 773 h 784"/>
                <a:gd name="T34" fmla="*/ 40 w 5360"/>
                <a:gd name="T35" fmla="*/ 744 h 784"/>
                <a:gd name="T36" fmla="*/ 11 w 5360"/>
                <a:gd name="T37" fmla="*/ 700 h 784"/>
                <a:gd name="T38" fmla="*/ 0 w 5360"/>
                <a:gd name="T39" fmla="*/ 648 h 784"/>
                <a:gd name="T40" fmla="*/ 16 w 5360"/>
                <a:gd name="T41" fmla="*/ 648 h 784"/>
                <a:gd name="T42" fmla="*/ 26 w 5360"/>
                <a:gd name="T43" fmla="*/ 697 h 784"/>
                <a:gd name="T44" fmla="*/ 53 w 5360"/>
                <a:gd name="T45" fmla="*/ 735 h 784"/>
                <a:gd name="T46" fmla="*/ 91 w 5360"/>
                <a:gd name="T47" fmla="*/ 760 h 784"/>
                <a:gd name="T48" fmla="*/ 138 w 5360"/>
                <a:gd name="T49" fmla="*/ 769 h 784"/>
                <a:gd name="T50" fmla="*/ 5224 w 5360"/>
                <a:gd name="T51" fmla="*/ 768 h 784"/>
                <a:gd name="T52" fmla="*/ 5273 w 5360"/>
                <a:gd name="T53" fmla="*/ 759 h 784"/>
                <a:gd name="T54" fmla="*/ 5311 w 5360"/>
                <a:gd name="T55" fmla="*/ 733 h 784"/>
                <a:gd name="T56" fmla="*/ 5336 w 5360"/>
                <a:gd name="T57" fmla="*/ 694 h 784"/>
                <a:gd name="T58" fmla="*/ 5345 w 5360"/>
                <a:gd name="T59" fmla="*/ 647 h 784"/>
                <a:gd name="T60" fmla="*/ 5344 w 5360"/>
                <a:gd name="T61" fmla="*/ 136 h 784"/>
                <a:gd name="T62" fmla="*/ 5335 w 5360"/>
                <a:gd name="T63" fmla="*/ 88 h 784"/>
                <a:gd name="T64" fmla="*/ 5309 w 5360"/>
                <a:gd name="T65" fmla="*/ 51 h 784"/>
                <a:gd name="T66" fmla="*/ 5270 w 5360"/>
                <a:gd name="T67" fmla="*/ 25 h 784"/>
                <a:gd name="T68" fmla="*/ 5223 w 5360"/>
                <a:gd name="T69" fmla="*/ 16 h 784"/>
                <a:gd name="T70" fmla="*/ 136 w 5360"/>
                <a:gd name="T71" fmla="*/ 16 h 784"/>
                <a:gd name="T72" fmla="*/ 88 w 5360"/>
                <a:gd name="T73" fmla="*/ 26 h 784"/>
                <a:gd name="T74" fmla="*/ 51 w 5360"/>
                <a:gd name="T75" fmla="*/ 53 h 784"/>
                <a:gd name="T76" fmla="*/ 25 w 5360"/>
                <a:gd name="T77" fmla="*/ 91 h 784"/>
                <a:gd name="T78" fmla="*/ 16 w 5360"/>
                <a:gd name="T79" fmla="*/ 138 h 784"/>
                <a:gd name="T80" fmla="*/ 16 w 5360"/>
                <a:gd name="T81" fmla="*/ 648 h 7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5360" h="784">
                  <a:moveTo>
                    <a:pt x="0" y="136"/>
                  </a:moveTo>
                  <a:cubicBezTo>
                    <a:pt x="0" y="136"/>
                    <a:pt x="1" y="135"/>
                    <a:pt x="1" y="135"/>
                  </a:cubicBezTo>
                  <a:lnTo>
                    <a:pt x="11" y="85"/>
                  </a:lnTo>
                  <a:cubicBezTo>
                    <a:pt x="11" y="84"/>
                    <a:pt x="11" y="83"/>
                    <a:pt x="12" y="82"/>
                  </a:cubicBezTo>
                  <a:lnTo>
                    <a:pt x="40" y="42"/>
                  </a:lnTo>
                  <a:cubicBezTo>
                    <a:pt x="40" y="41"/>
                    <a:pt x="41" y="40"/>
                    <a:pt x="42" y="40"/>
                  </a:cubicBezTo>
                  <a:lnTo>
                    <a:pt x="82" y="12"/>
                  </a:lnTo>
                  <a:cubicBezTo>
                    <a:pt x="83" y="11"/>
                    <a:pt x="84" y="11"/>
                    <a:pt x="85" y="11"/>
                  </a:cubicBezTo>
                  <a:lnTo>
                    <a:pt x="135" y="1"/>
                  </a:lnTo>
                  <a:cubicBezTo>
                    <a:pt x="135" y="1"/>
                    <a:pt x="136" y="0"/>
                    <a:pt x="136" y="0"/>
                  </a:cubicBezTo>
                  <a:lnTo>
                    <a:pt x="5224" y="0"/>
                  </a:lnTo>
                  <a:cubicBezTo>
                    <a:pt x="5225" y="0"/>
                    <a:pt x="5226" y="1"/>
                    <a:pt x="5226" y="1"/>
                  </a:cubicBezTo>
                  <a:lnTo>
                    <a:pt x="5276" y="11"/>
                  </a:lnTo>
                  <a:cubicBezTo>
                    <a:pt x="5277" y="11"/>
                    <a:pt x="5278" y="11"/>
                    <a:pt x="5279" y="12"/>
                  </a:cubicBezTo>
                  <a:lnTo>
                    <a:pt x="5320" y="40"/>
                  </a:lnTo>
                  <a:cubicBezTo>
                    <a:pt x="5321" y="40"/>
                    <a:pt x="5322" y="41"/>
                    <a:pt x="5322" y="42"/>
                  </a:cubicBezTo>
                  <a:lnTo>
                    <a:pt x="5349" y="82"/>
                  </a:lnTo>
                  <a:cubicBezTo>
                    <a:pt x="5350" y="83"/>
                    <a:pt x="5350" y="84"/>
                    <a:pt x="5350" y="85"/>
                  </a:cubicBezTo>
                  <a:lnTo>
                    <a:pt x="5360" y="135"/>
                  </a:lnTo>
                  <a:cubicBezTo>
                    <a:pt x="5360" y="135"/>
                    <a:pt x="5360" y="136"/>
                    <a:pt x="5360" y="136"/>
                  </a:cubicBezTo>
                  <a:lnTo>
                    <a:pt x="5360" y="648"/>
                  </a:lnTo>
                  <a:cubicBezTo>
                    <a:pt x="5360" y="649"/>
                    <a:pt x="5360" y="650"/>
                    <a:pt x="5360" y="650"/>
                  </a:cubicBezTo>
                  <a:lnTo>
                    <a:pt x="5350" y="700"/>
                  </a:lnTo>
                  <a:cubicBezTo>
                    <a:pt x="5350" y="701"/>
                    <a:pt x="5350" y="702"/>
                    <a:pt x="5349" y="703"/>
                  </a:cubicBezTo>
                  <a:lnTo>
                    <a:pt x="5322" y="744"/>
                  </a:lnTo>
                  <a:cubicBezTo>
                    <a:pt x="5322" y="745"/>
                    <a:pt x="5321" y="746"/>
                    <a:pt x="5320" y="746"/>
                  </a:cubicBezTo>
                  <a:lnTo>
                    <a:pt x="5279" y="773"/>
                  </a:lnTo>
                  <a:cubicBezTo>
                    <a:pt x="5278" y="774"/>
                    <a:pt x="5277" y="774"/>
                    <a:pt x="5276" y="774"/>
                  </a:cubicBezTo>
                  <a:lnTo>
                    <a:pt x="5226" y="784"/>
                  </a:lnTo>
                  <a:cubicBezTo>
                    <a:pt x="5226" y="784"/>
                    <a:pt x="5225" y="784"/>
                    <a:pt x="5224" y="784"/>
                  </a:cubicBezTo>
                  <a:lnTo>
                    <a:pt x="136" y="784"/>
                  </a:lnTo>
                  <a:cubicBezTo>
                    <a:pt x="136" y="784"/>
                    <a:pt x="135" y="784"/>
                    <a:pt x="135" y="784"/>
                  </a:cubicBezTo>
                  <a:lnTo>
                    <a:pt x="85" y="774"/>
                  </a:lnTo>
                  <a:cubicBezTo>
                    <a:pt x="84" y="774"/>
                    <a:pt x="83" y="774"/>
                    <a:pt x="82" y="773"/>
                  </a:cubicBezTo>
                  <a:lnTo>
                    <a:pt x="42" y="746"/>
                  </a:lnTo>
                  <a:cubicBezTo>
                    <a:pt x="41" y="746"/>
                    <a:pt x="40" y="745"/>
                    <a:pt x="40" y="744"/>
                  </a:cubicBezTo>
                  <a:lnTo>
                    <a:pt x="12" y="703"/>
                  </a:lnTo>
                  <a:cubicBezTo>
                    <a:pt x="11" y="702"/>
                    <a:pt x="11" y="701"/>
                    <a:pt x="11" y="700"/>
                  </a:cubicBezTo>
                  <a:lnTo>
                    <a:pt x="1" y="650"/>
                  </a:lnTo>
                  <a:cubicBezTo>
                    <a:pt x="1" y="650"/>
                    <a:pt x="0" y="649"/>
                    <a:pt x="0" y="648"/>
                  </a:cubicBezTo>
                  <a:lnTo>
                    <a:pt x="0" y="136"/>
                  </a:lnTo>
                  <a:close/>
                  <a:moveTo>
                    <a:pt x="16" y="648"/>
                  </a:moveTo>
                  <a:lnTo>
                    <a:pt x="16" y="647"/>
                  </a:lnTo>
                  <a:lnTo>
                    <a:pt x="26" y="697"/>
                  </a:lnTo>
                  <a:lnTo>
                    <a:pt x="25" y="694"/>
                  </a:lnTo>
                  <a:lnTo>
                    <a:pt x="53" y="735"/>
                  </a:lnTo>
                  <a:lnTo>
                    <a:pt x="51" y="733"/>
                  </a:lnTo>
                  <a:lnTo>
                    <a:pt x="91" y="760"/>
                  </a:lnTo>
                  <a:lnTo>
                    <a:pt x="88" y="759"/>
                  </a:lnTo>
                  <a:lnTo>
                    <a:pt x="138" y="769"/>
                  </a:lnTo>
                  <a:lnTo>
                    <a:pt x="136" y="768"/>
                  </a:lnTo>
                  <a:lnTo>
                    <a:pt x="5224" y="768"/>
                  </a:lnTo>
                  <a:lnTo>
                    <a:pt x="5223" y="769"/>
                  </a:lnTo>
                  <a:lnTo>
                    <a:pt x="5273" y="759"/>
                  </a:lnTo>
                  <a:lnTo>
                    <a:pt x="5270" y="760"/>
                  </a:lnTo>
                  <a:lnTo>
                    <a:pt x="5311" y="733"/>
                  </a:lnTo>
                  <a:lnTo>
                    <a:pt x="5309" y="735"/>
                  </a:lnTo>
                  <a:lnTo>
                    <a:pt x="5336" y="694"/>
                  </a:lnTo>
                  <a:lnTo>
                    <a:pt x="5335" y="697"/>
                  </a:lnTo>
                  <a:lnTo>
                    <a:pt x="5345" y="647"/>
                  </a:lnTo>
                  <a:lnTo>
                    <a:pt x="5344" y="648"/>
                  </a:lnTo>
                  <a:lnTo>
                    <a:pt x="5344" y="136"/>
                  </a:lnTo>
                  <a:lnTo>
                    <a:pt x="5345" y="138"/>
                  </a:lnTo>
                  <a:lnTo>
                    <a:pt x="5335" y="88"/>
                  </a:lnTo>
                  <a:lnTo>
                    <a:pt x="5336" y="91"/>
                  </a:lnTo>
                  <a:lnTo>
                    <a:pt x="5309" y="51"/>
                  </a:lnTo>
                  <a:lnTo>
                    <a:pt x="5311" y="53"/>
                  </a:lnTo>
                  <a:lnTo>
                    <a:pt x="5270" y="25"/>
                  </a:lnTo>
                  <a:lnTo>
                    <a:pt x="5273" y="26"/>
                  </a:lnTo>
                  <a:lnTo>
                    <a:pt x="5223" y="16"/>
                  </a:lnTo>
                  <a:lnTo>
                    <a:pt x="5224" y="16"/>
                  </a:lnTo>
                  <a:lnTo>
                    <a:pt x="136" y="16"/>
                  </a:lnTo>
                  <a:lnTo>
                    <a:pt x="138" y="16"/>
                  </a:lnTo>
                  <a:lnTo>
                    <a:pt x="88" y="26"/>
                  </a:lnTo>
                  <a:lnTo>
                    <a:pt x="91" y="25"/>
                  </a:lnTo>
                  <a:lnTo>
                    <a:pt x="51" y="53"/>
                  </a:lnTo>
                  <a:lnTo>
                    <a:pt x="53" y="51"/>
                  </a:lnTo>
                  <a:lnTo>
                    <a:pt x="25" y="91"/>
                  </a:lnTo>
                  <a:lnTo>
                    <a:pt x="26" y="88"/>
                  </a:lnTo>
                  <a:lnTo>
                    <a:pt x="16" y="138"/>
                  </a:lnTo>
                  <a:lnTo>
                    <a:pt x="16" y="136"/>
                  </a:lnTo>
                  <a:lnTo>
                    <a:pt x="16" y="648"/>
                  </a:lnTo>
                  <a:close/>
                </a:path>
              </a:pathLst>
            </a:custGeom>
            <a:solidFill>
              <a:srgbClr val="000000"/>
            </a:solidFill>
            <a:ln w="635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32" name="Rectangle 31"/>
            <p:cNvSpPr>
              <a:spLocks noChangeArrowheads="1"/>
            </p:cNvSpPr>
            <p:nvPr/>
          </p:nvSpPr>
          <p:spPr bwMode="auto">
            <a:xfrm>
              <a:off x="3105264" y="333975"/>
              <a:ext cx="1034415" cy="3911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solidFill>
                    <a:srgbClr val="000000"/>
                  </a:solidFill>
                  <a:effectLst/>
                  <a:latin typeface="Calibri"/>
                  <a:ea typeface="MS Mincho"/>
                  <a:cs typeface="Calibri"/>
                </a:rPr>
                <a:t>National REDD+</a:t>
              </a:r>
              <a:endParaRPr lang="en-GB" sz="1100">
                <a:effectLst/>
                <a:latin typeface="Calibri"/>
                <a:ea typeface="MS Mincho"/>
                <a:cs typeface="Times New Roman"/>
              </a:endParaRP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solidFill>
                    <a:srgbClr val="000000"/>
                  </a:solidFill>
                  <a:effectLst/>
                  <a:latin typeface="Calibri"/>
                  <a:ea typeface="MS Mincho"/>
                  <a:cs typeface="Calibri"/>
                </a:rPr>
                <a:t>Steering Committee</a:t>
              </a:r>
              <a:endParaRPr lang="en-GB" sz="1100">
                <a:effectLst/>
                <a:latin typeface="Calibri"/>
                <a:ea typeface="MS Mincho"/>
                <a:cs typeface="Times New Roman"/>
              </a:endParaRPr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25400" y="503261"/>
              <a:ext cx="1816100" cy="349250"/>
            </a:xfrm>
            <a:custGeom>
              <a:avLst/>
              <a:gdLst>
                <a:gd name="T0" fmla="*/ 0 w 4576"/>
                <a:gd name="T1" fmla="*/ 165 h 880"/>
                <a:gd name="T2" fmla="*/ 165 w 4576"/>
                <a:gd name="T3" fmla="*/ 0 h 880"/>
                <a:gd name="T4" fmla="*/ 165 w 4576"/>
                <a:gd name="T5" fmla="*/ 0 h 880"/>
                <a:gd name="T6" fmla="*/ 165 w 4576"/>
                <a:gd name="T7" fmla="*/ 0 h 880"/>
                <a:gd name="T8" fmla="*/ 4412 w 4576"/>
                <a:gd name="T9" fmla="*/ 0 h 880"/>
                <a:gd name="T10" fmla="*/ 4412 w 4576"/>
                <a:gd name="T11" fmla="*/ 0 h 880"/>
                <a:gd name="T12" fmla="*/ 4576 w 4576"/>
                <a:gd name="T13" fmla="*/ 165 h 880"/>
                <a:gd name="T14" fmla="*/ 4576 w 4576"/>
                <a:gd name="T15" fmla="*/ 165 h 880"/>
                <a:gd name="T16" fmla="*/ 4576 w 4576"/>
                <a:gd name="T17" fmla="*/ 165 h 880"/>
                <a:gd name="T18" fmla="*/ 4576 w 4576"/>
                <a:gd name="T19" fmla="*/ 716 h 880"/>
                <a:gd name="T20" fmla="*/ 4576 w 4576"/>
                <a:gd name="T21" fmla="*/ 716 h 880"/>
                <a:gd name="T22" fmla="*/ 4412 w 4576"/>
                <a:gd name="T23" fmla="*/ 880 h 880"/>
                <a:gd name="T24" fmla="*/ 4412 w 4576"/>
                <a:gd name="T25" fmla="*/ 880 h 880"/>
                <a:gd name="T26" fmla="*/ 4412 w 4576"/>
                <a:gd name="T27" fmla="*/ 880 h 880"/>
                <a:gd name="T28" fmla="*/ 165 w 4576"/>
                <a:gd name="T29" fmla="*/ 880 h 880"/>
                <a:gd name="T30" fmla="*/ 165 w 4576"/>
                <a:gd name="T31" fmla="*/ 880 h 880"/>
                <a:gd name="T32" fmla="*/ 0 w 4576"/>
                <a:gd name="T33" fmla="*/ 716 h 880"/>
                <a:gd name="T34" fmla="*/ 0 w 4576"/>
                <a:gd name="T35" fmla="*/ 716 h 880"/>
                <a:gd name="T36" fmla="*/ 0 w 4576"/>
                <a:gd name="T37" fmla="*/ 165 h 8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576" h="880">
                  <a:moveTo>
                    <a:pt x="0" y="165"/>
                  </a:moveTo>
                  <a:cubicBezTo>
                    <a:pt x="0" y="74"/>
                    <a:pt x="74" y="0"/>
                    <a:pt x="165" y="0"/>
                  </a:cubicBezTo>
                  <a:cubicBezTo>
                    <a:pt x="165" y="0"/>
                    <a:pt x="165" y="0"/>
                    <a:pt x="165" y="0"/>
                  </a:cubicBezTo>
                  <a:lnTo>
                    <a:pt x="165" y="0"/>
                  </a:lnTo>
                  <a:lnTo>
                    <a:pt x="4412" y="0"/>
                  </a:lnTo>
                  <a:lnTo>
                    <a:pt x="4412" y="0"/>
                  </a:lnTo>
                  <a:cubicBezTo>
                    <a:pt x="4503" y="0"/>
                    <a:pt x="4576" y="74"/>
                    <a:pt x="4576" y="165"/>
                  </a:cubicBezTo>
                  <a:cubicBezTo>
                    <a:pt x="4576" y="165"/>
                    <a:pt x="4576" y="165"/>
                    <a:pt x="4576" y="165"/>
                  </a:cubicBezTo>
                  <a:lnTo>
                    <a:pt x="4576" y="165"/>
                  </a:lnTo>
                  <a:lnTo>
                    <a:pt x="4576" y="716"/>
                  </a:lnTo>
                  <a:lnTo>
                    <a:pt x="4576" y="716"/>
                  </a:lnTo>
                  <a:cubicBezTo>
                    <a:pt x="4576" y="807"/>
                    <a:pt x="4503" y="880"/>
                    <a:pt x="4412" y="880"/>
                  </a:cubicBezTo>
                  <a:cubicBezTo>
                    <a:pt x="4412" y="880"/>
                    <a:pt x="4412" y="880"/>
                    <a:pt x="4412" y="880"/>
                  </a:cubicBezTo>
                  <a:lnTo>
                    <a:pt x="4412" y="880"/>
                  </a:lnTo>
                  <a:lnTo>
                    <a:pt x="165" y="880"/>
                  </a:lnTo>
                  <a:lnTo>
                    <a:pt x="165" y="880"/>
                  </a:lnTo>
                  <a:cubicBezTo>
                    <a:pt x="74" y="880"/>
                    <a:pt x="0" y="807"/>
                    <a:pt x="0" y="716"/>
                  </a:cubicBezTo>
                  <a:cubicBezTo>
                    <a:pt x="0" y="716"/>
                    <a:pt x="0" y="716"/>
                    <a:pt x="0" y="716"/>
                  </a:cubicBezTo>
                  <a:lnTo>
                    <a:pt x="0" y="165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34" name="Freeform 33"/>
            <p:cNvSpPr>
              <a:spLocks noEditPoints="1"/>
            </p:cNvSpPr>
            <p:nvPr/>
          </p:nvSpPr>
          <p:spPr bwMode="auto">
            <a:xfrm>
              <a:off x="15875" y="493736"/>
              <a:ext cx="1835150" cy="368300"/>
            </a:xfrm>
            <a:custGeom>
              <a:avLst/>
              <a:gdLst>
                <a:gd name="T0" fmla="*/ 4 w 4624"/>
                <a:gd name="T1" fmla="*/ 154 h 928"/>
                <a:gd name="T2" fmla="*/ 15 w 4624"/>
                <a:gd name="T3" fmla="*/ 118 h 928"/>
                <a:gd name="T4" fmla="*/ 52 w 4624"/>
                <a:gd name="T5" fmla="*/ 59 h 928"/>
                <a:gd name="T6" fmla="*/ 112 w 4624"/>
                <a:gd name="T7" fmla="*/ 17 h 928"/>
                <a:gd name="T8" fmla="*/ 149 w 4624"/>
                <a:gd name="T9" fmla="*/ 5 h 928"/>
                <a:gd name="T10" fmla="*/ 187 w 4624"/>
                <a:gd name="T11" fmla="*/ 1 h 928"/>
                <a:gd name="T12" fmla="*/ 4472 w 4624"/>
                <a:gd name="T13" fmla="*/ 4 h 928"/>
                <a:gd name="T14" fmla="*/ 4508 w 4624"/>
                <a:gd name="T15" fmla="*/ 15 h 928"/>
                <a:gd name="T16" fmla="*/ 4566 w 4624"/>
                <a:gd name="T17" fmla="*/ 53 h 928"/>
                <a:gd name="T18" fmla="*/ 4607 w 4624"/>
                <a:gd name="T19" fmla="*/ 112 h 928"/>
                <a:gd name="T20" fmla="*/ 4620 w 4624"/>
                <a:gd name="T21" fmla="*/ 149 h 928"/>
                <a:gd name="T22" fmla="*/ 4624 w 4624"/>
                <a:gd name="T23" fmla="*/ 187 h 928"/>
                <a:gd name="T24" fmla="*/ 4621 w 4624"/>
                <a:gd name="T25" fmla="*/ 776 h 928"/>
                <a:gd name="T26" fmla="*/ 4610 w 4624"/>
                <a:gd name="T27" fmla="*/ 812 h 928"/>
                <a:gd name="T28" fmla="*/ 4572 w 4624"/>
                <a:gd name="T29" fmla="*/ 870 h 928"/>
                <a:gd name="T30" fmla="*/ 4514 w 4624"/>
                <a:gd name="T31" fmla="*/ 911 h 928"/>
                <a:gd name="T32" fmla="*/ 4477 w 4624"/>
                <a:gd name="T33" fmla="*/ 924 h 928"/>
                <a:gd name="T34" fmla="*/ 4439 w 4624"/>
                <a:gd name="T35" fmla="*/ 928 h 928"/>
                <a:gd name="T36" fmla="*/ 154 w 4624"/>
                <a:gd name="T37" fmla="*/ 925 h 928"/>
                <a:gd name="T38" fmla="*/ 118 w 4624"/>
                <a:gd name="T39" fmla="*/ 914 h 928"/>
                <a:gd name="T40" fmla="*/ 59 w 4624"/>
                <a:gd name="T41" fmla="*/ 876 h 928"/>
                <a:gd name="T42" fmla="*/ 18 w 4624"/>
                <a:gd name="T43" fmla="*/ 818 h 928"/>
                <a:gd name="T44" fmla="*/ 5 w 4624"/>
                <a:gd name="T45" fmla="*/ 781 h 928"/>
                <a:gd name="T46" fmla="*/ 1 w 4624"/>
                <a:gd name="T47" fmla="*/ 743 h 928"/>
                <a:gd name="T48" fmla="*/ 48 w 4624"/>
                <a:gd name="T49" fmla="*/ 738 h 928"/>
                <a:gd name="T50" fmla="*/ 50 w 4624"/>
                <a:gd name="T51" fmla="*/ 766 h 928"/>
                <a:gd name="T52" fmla="*/ 57 w 4624"/>
                <a:gd name="T53" fmla="*/ 791 h 928"/>
                <a:gd name="T54" fmla="*/ 86 w 4624"/>
                <a:gd name="T55" fmla="*/ 836 h 928"/>
                <a:gd name="T56" fmla="*/ 133 w 4624"/>
                <a:gd name="T57" fmla="*/ 869 h 928"/>
                <a:gd name="T58" fmla="*/ 159 w 4624"/>
                <a:gd name="T59" fmla="*/ 878 h 928"/>
                <a:gd name="T60" fmla="*/ 4434 w 4624"/>
                <a:gd name="T61" fmla="*/ 881 h 928"/>
                <a:gd name="T62" fmla="*/ 4462 w 4624"/>
                <a:gd name="T63" fmla="*/ 879 h 928"/>
                <a:gd name="T64" fmla="*/ 4487 w 4624"/>
                <a:gd name="T65" fmla="*/ 872 h 928"/>
                <a:gd name="T66" fmla="*/ 4533 w 4624"/>
                <a:gd name="T67" fmla="*/ 843 h 928"/>
                <a:gd name="T68" fmla="*/ 4565 w 4624"/>
                <a:gd name="T69" fmla="*/ 797 h 928"/>
                <a:gd name="T70" fmla="*/ 4574 w 4624"/>
                <a:gd name="T71" fmla="*/ 771 h 928"/>
                <a:gd name="T72" fmla="*/ 4577 w 4624"/>
                <a:gd name="T73" fmla="*/ 192 h 928"/>
                <a:gd name="T74" fmla="*/ 4575 w 4624"/>
                <a:gd name="T75" fmla="*/ 164 h 928"/>
                <a:gd name="T76" fmla="*/ 4567 w 4624"/>
                <a:gd name="T77" fmla="*/ 139 h 928"/>
                <a:gd name="T78" fmla="*/ 4539 w 4624"/>
                <a:gd name="T79" fmla="*/ 92 h 928"/>
                <a:gd name="T80" fmla="*/ 4493 w 4624"/>
                <a:gd name="T81" fmla="*/ 60 h 928"/>
                <a:gd name="T82" fmla="*/ 4467 w 4624"/>
                <a:gd name="T83" fmla="*/ 51 h 928"/>
                <a:gd name="T84" fmla="*/ 192 w 4624"/>
                <a:gd name="T85" fmla="*/ 48 h 928"/>
                <a:gd name="T86" fmla="*/ 164 w 4624"/>
                <a:gd name="T87" fmla="*/ 50 h 928"/>
                <a:gd name="T88" fmla="*/ 139 w 4624"/>
                <a:gd name="T89" fmla="*/ 57 h 928"/>
                <a:gd name="T90" fmla="*/ 92 w 4624"/>
                <a:gd name="T91" fmla="*/ 86 h 928"/>
                <a:gd name="T92" fmla="*/ 60 w 4624"/>
                <a:gd name="T93" fmla="*/ 133 h 928"/>
                <a:gd name="T94" fmla="*/ 51 w 4624"/>
                <a:gd name="T95" fmla="*/ 159 h 928"/>
                <a:gd name="T96" fmla="*/ 48 w 4624"/>
                <a:gd name="T97" fmla="*/ 738 h 9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4624" h="928">
                  <a:moveTo>
                    <a:pt x="0" y="189"/>
                  </a:moveTo>
                  <a:lnTo>
                    <a:pt x="4" y="154"/>
                  </a:lnTo>
                  <a:cubicBezTo>
                    <a:pt x="4" y="153"/>
                    <a:pt x="4" y="151"/>
                    <a:pt x="5" y="149"/>
                  </a:cubicBezTo>
                  <a:lnTo>
                    <a:pt x="15" y="118"/>
                  </a:lnTo>
                  <a:cubicBezTo>
                    <a:pt x="15" y="116"/>
                    <a:pt x="16" y="114"/>
                    <a:pt x="17" y="112"/>
                  </a:cubicBezTo>
                  <a:lnTo>
                    <a:pt x="52" y="59"/>
                  </a:lnTo>
                  <a:cubicBezTo>
                    <a:pt x="54" y="57"/>
                    <a:pt x="57" y="54"/>
                    <a:pt x="59" y="52"/>
                  </a:cubicBezTo>
                  <a:lnTo>
                    <a:pt x="112" y="17"/>
                  </a:lnTo>
                  <a:cubicBezTo>
                    <a:pt x="114" y="16"/>
                    <a:pt x="116" y="15"/>
                    <a:pt x="118" y="15"/>
                  </a:cubicBezTo>
                  <a:lnTo>
                    <a:pt x="149" y="5"/>
                  </a:lnTo>
                  <a:cubicBezTo>
                    <a:pt x="151" y="4"/>
                    <a:pt x="153" y="4"/>
                    <a:pt x="154" y="4"/>
                  </a:cubicBezTo>
                  <a:lnTo>
                    <a:pt x="187" y="1"/>
                  </a:lnTo>
                  <a:lnTo>
                    <a:pt x="4436" y="0"/>
                  </a:lnTo>
                  <a:lnTo>
                    <a:pt x="4472" y="4"/>
                  </a:lnTo>
                  <a:cubicBezTo>
                    <a:pt x="4473" y="4"/>
                    <a:pt x="4475" y="4"/>
                    <a:pt x="4477" y="5"/>
                  </a:cubicBezTo>
                  <a:lnTo>
                    <a:pt x="4508" y="15"/>
                  </a:lnTo>
                  <a:cubicBezTo>
                    <a:pt x="4510" y="15"/>
                    <a:pt x="4512" y="16"/>
                    <a:pt x="4514" y="18"/>
                  </a:cubicBezTo>
                  <a:lnTo>
                    <a:pt x="4566" y="53"/>
                  </a:lnTo>
                  <a:cubicBezTo>
                    <a:pt x="4568" y="54"/>
                    <a:pt x="4571" y="57"/>
                    <a:pt x="4572" y="59"/>
                  </a:cubicBezTo>
                  <a:lnTo>
                    <a:pt x="4607" y="112"/>
                  </a:lnTo>
                  <a:cubicBezTo>
                    <a:pt x="4609" y="114"/>
                    <a:pt x="4610" y="116"/>
                    <a:pt x="4610" y="118"/>
                  </a:cubicBezTo>
                  <a:lnTo>
                    <a:pt x="4620" y="149"/>
                  </a:lnTo>
                  <a:cubicBezTo>
                    <a:pt x="4621" y="151"/>
                    <a:pt x="4621" y="153"/>
                    <a:pt x="4621" y="154"/>
                  </a:cubicBezTo>
                  <a:lnTo>
                    <a:pt x="4624" y="187"/>
                  </a:lnTo>
                  <a:lnTo>
                    <a:pt x="4624" y="740"/>
                  </a:lnTo>
                  <a:lnTo>
                    <a:pt x="4621" y="776"/>
                  </a:lnTo>
                  <a:cubicBezTo>
                    <a:pt x="4621" y="777"/>
                    <a:pt x="4621" y="779"/>
                    <a:pt x="4620" y="781"/>
                  </a:cubicBezTo>
                  <a:lnTo>
                    <a:pt x="4610" y="812"/>
                  </a:lnTo>
                  <a:cubicBezTo>
                    <a:pt x="4610" y="814"/>
                    <a:pt x="4609" y="816"/>
                    <a:pt x="4607" y="818"/>
                  </a:cubicBezTo>
                  <a:lnTo>
                    <a:pt x="4572" y="870"/>
                  </a:lnTo>
                  <a:cubicBezTo>
                    <a:pt x="4571" y="872"/>
                    <a:pt x="4568" y="875"/>
                    <a:pt x="4566" y="876"/>
                  </a:cubicBezTo>
                  <a:lnTo>
                    <a:pt x="4514" y="911"/>
                  </a:lnTo>
                  <a:cubicBezTo>
                    <a:pt x="4512" y="913"/>
                    <a:pt x="4510" y="914"/>
                    <a:pt x="4508" y="914"/>
                  </a:cubicBezTo>
                  <a:lnTo>
                    <a:pt x="4477" y="924"/>
                  </a:lnTo>
                  <a:cubicBezTo>
                    <a:pt x="4475" y="925"/>
                    <a:pt x="4473" y="925"/>
                    <a:pt x="4472" y="925"/>
                  </a:cubicBezTo>
                  <a:lnTo>
                    <a:pt x="4439" y="928"/>
                  </a:lnTo>
                  <a:lnTo>
                    <a:pt x="189" y="928"/>
                  </a:lnTo>
                  <a:lnTo>
                    <a:pt x="154" y="925"/>
                  </a:lnTo>
                  <a:cubicBezTo>
                    <a:pt x="153" y="925"/>
                    <a:pt x="151" y="925"/>
                    <a:pt x="149" y="924"/>
                  </a:cubicBezTo>
                  <a:lnTo>
                    <a:pt x="118" y="914"/>
                  </a:lnTo>
                  <a:cubicBezTo>
                    <a:pt x="116" y="914"/>
                    <a:pt x="114" y="913"/>
                    <a:pt x="112" y="911"/>
                  </a:cubicBezTo>
                  <a:lnTo>
                    <a:pt x="59" y="876"/>
                  </a:lnTo>
                  <a:cubicBezTo>
                    <a:pt x="57" y="875"/>
                    <a:pt x="54" y="872"/>
                    <a:pt x="53" y="870"/>
                  </a:cubicBezTo>
                  <a:lnTo>
                    <a:pt x="18" y="818"/>
                  </a:lnTo>
                  <a:cubicBezTo>
                    <a:pt x="16" y="816"/>
                    <a:pt x="15" y="814"/>
                    <a:pt x="15" y="812"/>
                  </a:cubicBezTo>
                  <a:lnTo>
                    <a:pt x="5" y="781"/>
                  </a:lnTo>
                  <a:cubicBezTo>
                    <a:pt x="4" y="779"/>
                    <a:pt x="4" y="777"/>
                    <a:pt x="4" y="776"/>
                  </a:cubicBezTo>
                  <a:lnTo>
                    <a:pt x="1" y="743"/>
                  </a:lnTo>
                  <a:lnTo>
                    <a:pt x="0" y="189"/>
                  </a:lnTo>
                  <a:close/>
                  <a:moveTo>
                    <a:pt x="48" y="738"/>
                  </a:moveTo>
                  <a:lnTo>
                    <a:pt x="51" y="771"/>
                  </a:lnTo>
                  <a:lnTo>
                    <a:pt x="50" y="766"/>
                  </a:lnTo>
                  <a:lnTo>
                    <a:pt x="60" y="797"/>
                  </a:lnTo>
                  <a:lnTo>
                    <a:pt x="57" y="791"/>
                  </a:lnTo>
                  <a:lnTo>
                    <a:pt x="92" y="843"/>
                  </a:lnTo>
                  <a:lnTo>
                    <a:pt x="86" y="836"/>
                  </a:lnTo>
                  <a:lnTo>
                    <a:pt x="139" y="871"/>
                  </a:lnTo>
                  <a:lnTo>
                    <a:pt x="133" y="869"/>
                  </a:lnTo>
                  <a:lnTo>
                    <a:pt x="164" y="879"/>
                  </a:lnTo>
                  <a:lnTo>
                    <a:pt x="159" y="878"/>
                  </a:lnTo>
                  <a:lnTo>
                    <a:pt x="189" y="880"/>
                  </a:lnTo>
                  <a:lnTo>
                    <a:pt x="4434" y="881"/>
                  </a:lnTo>
                  <a:lnTo>
                    <a:pt x="4467" y="878"/>
                  </a:lnTo>
                  <a:lnTo>
                    <a:pt x="4462" y="879"/>
                  </a:lnTo>
                  <a:lnTo>
                    <a:pt x="4493" y="869"/>
                  </a:lnTo>
                  <a:lnTo>
                    <a:pt x="4487" y="872"/>
                  </a:lnTo>
                  <a:lnTo>
                    <a:pt x="4539" y="837"/>
                  </a:lnTo>
                  <a:lnTo>
                    <a:pt x="4533" y="843"/>
                  </a:lnTo>
                  <a:lnTo>
                    <a:pt x="4568" y="791"/>
                  </a:lnTo>
                  <a:lnTo>
                    <a:pt x="4565" y="797"/>
                  </a:lnTo>
                  <a:lnTo>
                    <a:pt x="4575" y="766"/>
                  </a:lnTo>
                  <a:lnTo>
                    <a:pt x="4574" y="771"/>
                  </a:lnTo>
                  <a:lnTo>
                    <a:pt x="4576" y="740"/>
                  </a:lnTo>
                  <a:lnTo>
                    <a:pt x="4577" y="192"/>
                  </a:lnTo>
                  <a:lnTo>
                    <a:pt x="4574" y="159"/>
                  </a:lnTo>
                  <a:lnTo>
                    <a:pt x="4575" y="164"/>
                  </a:lnTo>
                  <a:lnTo>
                    <a:pt x="4565" y="133"/>
                  </a:lnTo>
                  <a:lnTo>
                    <a:pt x="4567" y="139"/>
                  </a:lnTo>
                  <a:lnTo>
                    <a:pt x="4532" y="86"/>
                  </a:lnTo>
                  <a:lnTo>
                    <a:pt x="4539" y="92"/>
                  </a:lnTo>
                  <a:lnTo>
                    <a:pt x="4487" y="57"/>
                  </a:lnTo>
                  <a:lnTo>
                    <a:pt x="4493" y="60"/>
                  </a:lnTo>
                  <a:lnTo>
                    <a:pt x="4462" y="50"/>
                  </a:lnTo>
                  <a:lnTo>
                    <a:pt x="4467" y="51"/>
                  </a:lnTo>
                  <a:lnTo>
                    <a:pt x="4436" y="48"/>
                  </a:lnTo>
                  <a:lnTo>
                    <a:pt x="192" y="48"/>
                  </a:lnTo>
                  <a:lnTo>
                    <a:pt x="159" y="51"/>
                  </a:lnTo>
                  <a:lnTo>
                    <a:pt x="164" y="50"/>
                  </a:lnTo>
                  <a:lnTo>
                    <a:pt x="133" y="60"/>
                  </a:lnTo>
                  <a:lnTo>
                    <a:pt x="139" y="57"/>
                  </a:lnTo>
                  <a:lnTo>
                    <a:pt x="86" y="92"/>
                  </a:lnTo>
                  <a:lnTo>
                    <a:pt x="92" y="86"/>
                  </a:lnTo>
                  <a:lnTo>
                    <a:pt x="57" y="139"/>
                  </a:lnTo>
                  <a:lnTo>
                    <a:pt x="60" y="133"/>
                  </a:lnTo>
                  <a:lnTo>
                    <a:pt x="50" y="164"/>
                  </a:lnTo>
                  <a:lnTo>
                    <a:pt x="51" y="159"/>
                  </a:lnTo>
                  <a:lnTo>
                    <a:pt x="48" y="189"/>
                  </a:lnTo>
                  <a:lnTo>
                    <a:pt x="48" y="738"/>
                  </a:lnTo>
                  <a:close/>
                </a:path>
              </a:pathLst>
            </a:custGeom>
            <a:solidFill>
              <a:srgbClr val="C0504D"/>
            </a:solidFill>
            <a:ln w="635" cap="flat">
              <a:solidFill>
                <a:srgbClr val="C0504D"/>
              </a:solidFill>
              <a:prstDash val="solid"/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35" name="Rectangle 34"/>
            <p:cNvSpPr>
              <a:spLocks noChangeArrowheads="1"/>
            </p:cNvSpPr>
            <p:nvPr/>
          </p:nvSpPr>
          <p:spPr bwMode="auto">
            <a:xfrm>
              <a:off x="139728" y="623260"/>
              <a:ext cx="150749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800">
                  <a:solidFill>
                    <a:srgbClr val="000000"/>
                  </a:solidFill>
                  <a:effectLst/>
                  <a:latin typeface="Calibri"/>
                  <a:ea typeface="MS Mincho"/>
                  <a:cs typeface="Calibri"/>
                </a:rPr>
                <a:t>Ministry of Environment and Forests</a:t>
              </a:r>
              <a:endParaRPr lang="en-GB" sz="1100">
                <a:effectLst/>
                <a:latin typeface="Calibri"/>
                <a:ea typeface="MS Mincho"/>
                <a:cs typeface="Times New Roman"/>
              </a:endParaRPr>
            </a:p>
          </p:txBody>
        </p:sp>
        <p:pic>
          <p:nvPicPr>
            <p:cNvPr id="36" name="Picture 35"/>
            <p:cNvPicPr>
              <a:picLocks noChangeAspect="1" noChangeArrowheads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150" y="2238608"/>
              <a:ext cx="317500" cy="330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7" name="Rectangle 36"/>
            <p:cNvSpPr>
              <a:spLocks noChangeArrowheads="1"/>
            </p:cNvSpPr>
            <p:nvPr/>
          </p:nvSpPr>
          <p:spPr bwMode="auto">
            <a:xfrm>
              <a:off x="349250" y="2281261"/>
              <a:ext cx="6350" cy="254000"/>
            </a:xfrm>
            <a:prstGeom prst="rect">
              <a:avLst/>
            </a:prstGeom>
            <a:solidFill>
              <a:srgbClr val="E4E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38" name="Rectangle 37"/>
            <p:cNvSpPr>
              <a:spLocks noChangeArrowheads="1"/>
            </p:cNvSpPr>
            <p:nvPr/>
          </p:nvSpPr>
          <p:spPr bwMode="auto">
            <a:xfrm>
              <a:off x="355600" y="2281261"/>
              <a:ext cx="6350" cy="254000"/>
            </a:xfrm>
            <a:prstGeom prst="rect">
              <a:avLst/>
            </a:prstGeom>
            <a:solidFill>
              <a:srgbClr val="E2E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39" name="Rectangle 38"/>
            <p:cNvSpPr>
              <a:spLocks noChangeArrowheads="1"/>
            </p:cNvSpPr>
            <p:nvPr/>
          </p:nvSpPr>
          <p:spPr bwMode="auto">
            <a:xfrm>
              <a:off x="412750" y="2281261"/>
              <a:ext cx="6350" cy="254000"/>
            </a:xfrm>
            <a:prstGeom prst="rect">
              <a:avLst/>
            </a:prstGeom>
            <a:solidFill>
              <a:srgbClr val="E1E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40" name="Rectangle 39"/>
            <p:cNvSpPr>
              <a:spLocks noChangeArrowheads="1"/>
            </p:cNvSpPr>
            <p:nvPr/>
          </p:nvSpPr>
          <p:spPr bwMode="auto">
            <a:xfrm>
              <a:off x="368300" y="2281261"/>
              <a:ext cx="6350" cy="254000"/>
            </a:xfrm>
            <a:prstGeom prst="rect">
              <a:avLst/>
            </a:prstGeom>
            <a:solidFill>
              <a:srgbClr val="DFE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41" name="Rectangle 40"/>
            <p:cNvSpPr>
              <a:spLocks noChangeArrowheads="1"/>
            </p:cNvSpPr>
            <p:nvPr/>
          </p:nvSpPr>
          <p:spPr bwMode="auto">
            <a:xfrm>
              <a:off x="374650" y="2281261"/>
              <a:ext cx="6350" cy="254000"/>
            </a:xfrm>
            <a:prstGeom prst="rect">
              <a:avLst/>
            </a:prstGeom>
            <a:solidFill>
              <a:srgbClr val="DEE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42" name="Rectangle 41"/>
            <p:cNvSpPr>
              <a:spLocks noChangeArrowheads="1"/>
            </p:cNvSpPr>
            <p:nvPr/>
          </p:nvSpPr>
          <p:spPr bwMode="auto">
            <a:xfrm>
              <a:off x="381000" y="2281261"/>
              <a:ext cx="6350" cy="254000"/>
            </a:xfrm>
            <a:prstGeom prst="rect">
              <a:avLst/>
            </a:prstGeom>
            <a:solidFill>
              <a:srgbClr val="DC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43" name="Rectangle 42"/>
            <p:cNvSpPr>
              <a:spLocks noChangeArrowheads="1"/>
            </p:cNvSpPr>
            <p:nvPr/>
          </p:nvSpPr>
          <p:spPr bwMode="auto">
            <a:xfrm>
              <a:off x="387350" y="2281261"/>
              <a:ext cx="6350" cy="254000"/>
            </a:xfrm>
            <a:prstGeom prst="rect">
              <a:avLst/>
            </a:prstGeom>
            <a:solidFill>
              <a:srgbClr val="DAE7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44" name="Rectangle 43"/>
            <p:cNvSpPr>
              <a:spLocks noChangeArrowheads="1"/>
            </p:cNvSpPr>
            <p:nvPr/>
          </p:nvSpPr>
          <p:spPr bwMode="auto">
            <a:xfrm>
              <a:off x="393700" y="2281261"/>
              <a:ext cx="6350" cy="254000"/>
            </a:xfrm>
            <a:prstGeom prst="rect">
              <a:avLst/>
            </a:prstGeom>
            <a:solidFill>
              <a:srgbClr val="D8E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45" name="Rectangle 44"/>
            <p:cNvSpPr>
              <a:spLocks noChangeArrowheads="1"/>
            </p:cNvSpPr>
            <p:nvPr/>
          </p:nvSpPr>
          <p:spPr bwMode="auto">
            <a:xfrm>
              <a:off x="400050" y="2281261"/>
              <a:ext cx="6350" cy="254000"/>
            </a:xfrm>
            <a:prstGeom prst="rect">
              <a:avLst/>
            </a:prstGeom>
            <a:solidFill>
              <a:srgbClr val="D6E4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46" name="Rectangle 45"/>
            <p:cNvSpPr>
              <a:spLocks noChangeArrowheads="1"/>
            </p:cNvSpPr>
            <p:nvPr/>
          </p:nvSpPr>
          <p:spPr bwMode="auto">
            <a:xfrm>
              <a:off x="406400" y="2281261"/>
              <a:ext cx="6350" cy="254000"/>
            </a:xfrm>
            <a:prstGeom prst="rect">
              <a:avLst/>
            </a:prstGeom>
            <a:solidFill>
              <a:srgbClr val="D5E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47" name="Rectangle 46"/>
            <p:cNvSpPr>
              <a:spLocks noChangeArrowheads="1"/>
            </p:cNvSpPr>
            <p:nvPr/>
          </p:nvSpPr>
          <p:spPr bwMode="auto">
            <a:xfrm>
              <a:off x="412750" y="2281261"/>
              <a:ext cx="6350" cy="254000"/>
            </a:xfrm>
            <a:prstGeom prst="rect">
              <a:avLst/>
            </a:prstGeom>
            <a:solidFill>
              <a:srgbClr val="D4E2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48" name="Rectangle 47"/>
            <p:cNvSpPr>
              <a:spLocks noChangeArrowheads="1"/>
            </p:cNvSpPr>
            <p:nvPr/>
          </p:nvSpPr>
          <p:spPr bwMode="auto">
            <a:xfrm>
              <a:off x="419100" y="2281261"/>
              <a:ext cx="6350" cy="254000"/>
            </a:xfrm>
            <a:prstGeom prst="rect">
              <a:avLst/>
            </a:prstGeom>
            <a:solidFill>
              <a:srgbClr val="D2E1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49" name="Rectangle 48"/>
            <p:cNvSpPr>
              <a:spLocks noChangeArrowheads="1"/>
            </p:cNvSpPr>
            <p:nvPr/>
          </p:nvSpPr>
          <p:spPr bwMode="auto">
            <a:xfrm>
              <a:off x="431800" y="2281261"/>
              <a:ext cx="6350" cy="254000"/>
            </a:xfrm>
            <a:prstGeom prst="rect">
              <a:avLst/>
            </a:prstGeom>
            <a:solidFill>
              <a:srgbClr val="CED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50" name="Rectangle 49"/>
            <p:cNvSpPr>
              <a:spLocks noChangeArrowheads="1"/>
            </p:cNvSpPr>
            <p:nvPr/>
          </p:nvSpPr>
          <p:spPr bwMode="auto">
            <a:xfrm>
              <a:off x="438150" y="2281261"/>
              <a:ext cx="6350" cy="254000"/>
            </a:xfrm>
            <a:prstGeom prst="rect">
              <a:avLst/>
            </a:prstGeom>
            <a:solidFill>
              <a:srgbClr val="CDD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51" name="Rectangle 50"/>
            <p:cNvSpPr>
              <a:spLocks noChangeArrowheads="1"/>
            </p:cNvSpPr>
            <p:nvPr/>
          </p:nvSpPr>
          <p:spPr bwMode="auto">
            <a:xfrm>
              <a:off x="444500" y="2281261"/>
              <a:ext cx="6350" cy="254000"/>
            </a:xfrm>
            <a:prstGeom prst="rect">
              <a:avLst/>
            </a:prstGeom>
            <a:solidFill>
              <a:srgbClr val="CBD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52" name="Rectangle 51"/>
            <p:cNvSpPr>
              <a:spLocks noChangeArrowheads="1"/>
            </p:cNvSpPr>
            <p:nvPr/>
          </p:nvSpPr>
          <p:spPr bwMode="auto">
            <a:xfrm>
              <a:off x="457200" y="2281261"/>
              <a:ext cx="6350" cy="254000"/>
            </a:xfrm>
            <a:prstGeom prst="rect">
              <a:avLst/>
            </a:prstGeom>
            <a:solidFill>
              <a:srgbClr val="C8DB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53" name="Rectangle 52"/>
            <p:cNvSpPr>
              <a:spLocks noChangeArrowheads="1"/>
            </p:cNvSpPr>
            <p:nvPr/>
          </p:nvSpPr>
          <p:spPr bwMode="auto">
            <a:xfrm>
              <a:off x="463550" y="2281261"/>
              <a:ext cx="6350" cy="254000"/>
            </a:xfrm>
            <a:prstGeom prst="rect">
              <a:avLst/>
            </a:prstGeom>
            <a:solidFill>
              <a:srgbClr val="C6D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54" name="Rectangle 53"/>
            <p:cNvSpPr>
              <a:spLocks noChangeArrowheads="1"/>
            </p:cNvSpPr>
            <p:nvPr/>
          </p:nvSpPr>
          <p:spPr bwMode="auto">
            <a:xfrm>
              <a:off x="469900" y="2281261"/>
              <a:ext cx="6350" cy="254000"/>
            </a:xfrm>
            <a:prstGeom prst="rect">
              <a:avLst/>
            </a:prstGeom>
            <a:solidFill>
              <a:srgbClr val="C4D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55" name="Rectangle 54"/>
            <p:cNvSpPr>
              <a:spLocks noChangeArrowheads="1"/>
            </p:cNvSpPr>
            <p:nvPr/>
          </p:nvSpPr>
          <p:spPr bwMode="auto">
            <a:xfrm>
              <a:off x="476250" y="2281261"/>
              <a:ext cx="6350" cy="254000"/>
            </a:xfrm>
            <a:prstGeom prst="rect">
              <a:avLst/>
            </a:prstGeom>
            <a:solidFill>
              <a:srgbClr val="C3D7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56" name="Rectangle 55"/>
            <p:cNvSpPr>
              <a:spLocks noChangeArrowheads="1"/>
            </p:cNvSpPr>
            <p:nvPr/>
          </p:nvSpPr>
          <p:spPr bwMode="auto">
            <a:xfrm>
              <a:off x="482600" y="2281261"/>
              <a:ext cx="6350" cy="254000"/>
            </a:xfrm>
            <a:prstGeom prst="rect">
              <a:avLst/>
            </a:prstGeom>
            <a:solidFill>
              <a:srgbClr val="C1D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57" name="Rectangle 56"/>
            <p:cNvSpPr>
              <a:spLocks noChangeArrowheads="1"/>
            </p:cNvSpPr>
            <p:nvPr/>
          </p:nvSpPr>
          <p:spPr bwMode="auto">
            <a:xfrm>
              <a:off x="488950" y="2281261"/>
              <a:ext cx="6350" cy="254000"/>
            </a:xfrm>
            <a:prstGeom prst="rect">
              <a:avLst/>
            </a:prstGeom>
            <a:solidFill>
              <a:srgbClr val="BFD5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58" name="Rectangle 57"/>
            <p:cNvSpPr>
              <a:spLocks noChangeArrowheads="1"/>
            </p:cNvSpPr>
            <p:nvPr/>
          </p:nvSpPr>
          <p:spPr bwMode="auto">
            <a:xfrm>
              <a:off x="495300" y="2281261"/>
              <a:ext cx="6350" cy="254000"/>
            </a:xfrm>
            <a:prstGeom prst="rect">
              <a:avLst/>
            </a:prstGeom>
            <a:solidFill>
              <a:srgbClr val="BDD4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59" name="Rectangle 58"/>
            <p:cNvSpPr>
              <a:spLocks noChangeArrowheads="1"/>
            </p:cNvSpPr>
            <p:nvPr/>
          </p:nvSpPr>
          <p:spPr bwMode="auto">
            <a:xfrm>
              <a:off x="501650" y="2281261"/>
              <a:ext cx="6350" cy="254000"/>
            </a:xfrm>
            <a:prstGeom prst="rect">
              <a:avLst/>
            </a:prstGeom>
            <a:solidFill>
              <a:srgbClr val="BBD2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60" name="Rectangle 59"/>
            <p:cNvSpPr>
              <a:spLocks noChangeArrowheads="1"/>
            </p:cNvSpPr>
            <p:nvPr/>
          </p:nvSpPr>
          <p:spPr bwMode="auto">
            <a:xfrm>
              <a:off x="508000" y="2281261"/>
              <a:ext cx="6350" cy="254000"/>
            </a:xfrm>
            <a:prstGeom prst="rect">
              <a:avLst/>
            </a:prstGeom>
            <a:solidFill>
              <a:srgbClr val="B9D1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61" name="Rectangle 60"/>
            <p:cNvSpPr>
              <a:spLocks noChangeArrowheads="1"/>
            </p:cNvSpPr>
            <p:nvPr/>
          </p:nvSpPr>
          <p:spPr bwMode="auto">
            <a:xfrm>
              <a:off x="514350" y="2281261"/>
              <a:ext cx="6350" cy="254000"/>
            </a:xfrm>
            <a:prstGeom prst="rect">
              <a:avLst/>
            </a:prstGeom>
            <a:solidFill>
              <a:srgbClr val="B6D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62" name="Rectangle 61"/>
            <p:cNvSpPr>
              <a:spLocks noChangeArrowheads="1"/>
            </p:cNvSpPr>
            <p:nvPr/>
          </p:nvSpPr>
          <p:spPr bwMode="auto">
            <a:xfrm>
              <a:off x="520700" y="2281261"/>
              <a:ext cx="6350" cy="254000"/>
            </a:xfrm>
            <a:prstGeom prst="rect">
              <a:avLst/>
            </a:prstGeom>
            <a:solidFill>
              <a:srgbClr val="B4C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63" name="Rectangle 62"/>
            <p:cNvSpPr>
              <a:spLocks noChangeArrowheads="1"/>
            </p:cNvSpPr>
            <p:nvPr/>
          </p:nvSpPr>
          <p:spPr bwMode="auto">
            <a:xfrm>
              <a:off x="533400" y="2281261"/>
              <a:ext cx="6350" cy="254000"/>
            </a:xfrm>
            <a:prstGeom prst="rect">
              <a:avLst/>
            </a:prstGeom>
            <a:solidFill>
              <a:srgbClr val="B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64" name="Rectangle 63"/>
            <p:cNvSpPr>
              <a:spLocks noChangeArrowheads="1"/>
            </p:cNvSpPr>
            <p:nvPr/>
          </p:nvSpPr>
          <p:spPr bwMode="auto">
            <a:xfrm>
              <a:off x="539750" y="2281261"/>
              <a:ext cx="6350" cy="254000"/>
            </a:xfrm>
            <a:prstGeom prst="rect">
              <a:avLst/>
            </a:prstGeom>
            <a:solidFill>
              <a:srgbClr val="ADC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65" name="Rectangle 64"/>
            <p:cNvSpPr>
              <a:spLocks noChangeArrowheads="1"/>
            </p:cNvSpPr>
            <p:nvPr/>
          </p:nvSpPr>
          <p:spPr bwMode="auto">
            <a:xfrm>
              <a:off x="552450" y="2281261"/>
              <a:ext cx="6350" cy="254000"/>
            </a:xfrm>
            <a:prstGeom prst="rect">
              <a:avLst/>
            </a:prstGeom>
            <a:solidFill>
              <a:srgbClr val="A9C7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66" name="Rectangle 65"/>
            <p:cNvSpPr>
              <a:spLocks noChangeArrowheads="1"/>
            </p:cNvSpPr>
            <p:nvPr/>
          </p:nvSpPr>
          <p:spPr bwMode="auto">
            <a:xfrm>
              <a:off x="558800" y="2281261"/>
              <a:ext cx="6350" cy="254000"/>
            </a:xfrm>
            <a:prstGeom prst="rect">
              <a:avLst/>
            </a:prstGeom>
            <a:solidFill>
              <a:srgbClr val="A6C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67" name="Rectangle 66"/>
            <p:cNvSpPr>
              <a:spLocks noChangeArrowheads="1"/>
            </p:cNvSpPr>
            <p:nvPr/>
          </p:nvSpPr>
          <p:spPr bwMode="auto">
            <a:xfrm>
              <a:off x="565150" y="2281261"/>
              <a:ext cx="12700" cy="254000"/>
            </a:xfrm>
            <a:prstGeom prst="rect">
              <a:avLst/>
            </a:prstGeom>
            <a:solidFill>
              <a:srgbClr val="A4C5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pic>
          <p:nvPicPr>
            <p:cNvPr id="68" name="Picture 67"/>
            <p:cNvPicPr>
              <a:picLocks noChangeAspect="1" noChangeArrowheads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5850" y="2268561"/>
              <a:ext cx="323850" cy="330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9" name="Picture 68"/>
            <p:cNvPicPr>
              <a:picLocks noChangeAspect="1" noChangeArrowheads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5850" y="2268561"/>
              <a:ext cx="323850" cy="330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0" name="Rectangle 69"/>
            <p:cNvSpPr>
              <a:spLocks noChangeArrowheads="1"/>
            </p:cNvSpPr>
            <p:nvPr/>
          </p:nvSpPr>
          <p:spPr bwMode="auto">
            <a:xfrm>
              <a:off x="1130300" y="2293961"/>
              <a:ext cx="6350" cy="254000"/>
            </a:xfrm>
            <a:prstGeom prst="rect">
              <a:avLst/>
            </a:prstGeom>
            <a:solidFill>
              <a:srgbClr val="E4E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71" name="Rectangle 70"/>
            <p:cNvSpPr>
              <a:spLocks noChangeArrowheads="1"/>
            </p:cNvSpPr>
            <p:nvPr/>
          </p:nvSpPr>
          <p:spPr bwMode="auto">
            <a:xfrm>
              <a:off x="1136650" y="2293961"/>
              <a:ext cx="6350" cy="254000"/>
            </a:xfrm>
            <a:prstGeom prst="rect">
              <a:avLst/>
            </a:prstGeom>
            <a:solidFill>
              <a:srgbClr val="E2E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72" name="Rectangle 71"/>
            <p:cNvSpPr>
              <a:spLocks noChangeArrowheads="1"/>
            </p:cNvSpPr>
            <p:nvPr/>
          </p:nvSpPr>
          <p:spPr bwMode="auto">
            <a:xfrm>
              <a:off x="1143000" y="2293961"/>
              <a:ext cx="6350" cy="254000"/>
            </a:xfrm>
            <a:prstGeom prst="rect">
              <a:avLst/>
            </a:prstGeom>
            <a:solidFill>
              <a:srgbClr val="E1E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73" name="Rectangle 72"/>
            <p:cNvSpPr>
              <a:spLocks noChangeArrowheads="1"/>
            </p:cNvSpPr>
            <p:nvPr/>
          </p:nvSpPr>
          <p:spPr bwMode="auto">
            <a:xfrm>
              <a:off x="1149350" y="2293961"/>
              <a:ext cx="6350" cy="254000"/>
            </a:xfrm>
            <a:prstGeom prst="rect">
              <a:avLst/>
            </a:prstGeom>
            <a:solidFill>
              <a:srgbClr val="DFE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74" name="Rectangle 73"/>
            <p:cNvSpPr>
              <a:spLocks noChangeArrowheads="1"/>
            </p:cNvSpPr>
            <p:nvPr/>
          </p:nvSpPr>
          <p:spPr bwMode="auto">
            <a:xfrm>
              <a:off x="1155700" y="2293961"/>
              <a:ext cx="6350" cy="254000"/>
            </a:xfrm>
            <a:prstGeom prst="rect">
              <a:avLst/>
            </a:prstGeom>
            <a:solidFill>
              <a:srgbClr val="DEE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75" name="Rectangle 74"/>
            <p:cNvSpPr>
              <a:spLocks noChangeArrowheads="1"/>
            </p:cNvSpPr>
            <p:nvPr/>
          </p:nvSpPr>
          <p:spPr bwMode="auto">
            <a:xfrm>
              <a:off x="1162050" y="2293961"/>
              <a:ext cx="6350" cy="254000"/>
            </a:xfrm>
            <a:prstGeom prst="rect">
              <a:avLst/>
            </a:prstGeom>
            <a:solidFill>
              <a:srgbClr val="DC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76" name="Rectangle 75"/>
            <p:cNvSpPr>
              <a:spLocks noChangeArrowheads="1"/>
            </p:cNvSpPr>
            <p:nvPr/>
          </p:nvSpPr>
          <p:spPr bwMode="auto">
            <a:xfrm>
              <a:off x="1168400" y="2293961"/>
              <a:ext cx="6350" cy="254000"/>
            </a:xfrm>
            <a:prstGeom prst="rect">
              <a:avLst/>
            </a:prstGeom>
            <a:solidFill>
              <a:srgbClr val="DAE7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77" name="Rectangle 76"/>
            <p:cNvSpPr>
              <a:spLocks noChangeArrowheads="1"/>
            </p:cNvSpPr>
            <p:nvPr/>
          </p:nvSpPr>
          <p:spPr bwMode="auto">
            <a:xfrm>
              <a:off x="1174750" y="2293961"/>
              <a:ext cx="6350" cy="254000"/>
            </a:xfrm>
            <a:prstGeom prst="rect">
              <a:avLst/>
            </a:prstGeom>
            <a:solidFill>
              <a:srgbClr val="D9E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78" name="Rectangle 77"/>
            <p:cNvSpPr>
              <a:spLocks noChangeArrowheads="1"/>
            </p:cNvSpPr>
            <p:nvPr/>
          </p:nvSpPr>
          <p:spPr bwMode="auto">
            <a:xfrm>
              <a:off x="1181100" y="2293961"/>
              <a:ext cx="6350" cy="254000"/>
            </a:xfrm>
            <a:prstGeom prst="rect">
              <a:avLst/>
            </a:prstGeom>
            <a:solidFill>
              <a:srgbClr val="D7E5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79" name="Rectangle 78"/>
            <p:cNvSpPr>
              <a:spLocks noChangeArrowheads="1"/>
            </p:cNvSpPr>
            <p:nvPr/>
          </p:nvSpPr>
          <p:spPr bwMode="auto">
            <a:xfrm>
              <a:off x="1187450" y="2293961"/>
              <a:ext cx="6350" cy="254000"/>
            </a:xfrm>
            <a:prstGeom prst="rect">
              <a:avLst/>
            </a:prstGeom>
            <a:solidFill>
              <a:srgbClr val="D5E4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80" name="Rectangle 79"/>
            <p:cNvSpPr>
              <a:spLocks noChangeArrowheads="1"/>
            </p:cNvSpPr>
            <p:nvPr/>
          </p:nvSpPr>
          <p:spPr bwMode="auto">
            <a:xfrm>
              <a:off x="1193800" y="2293961"/>
              <a:ext cx="6350" cy="254000"/>
            </a:xfrm>
            <a:prstGeom prst="rect">
              <a:avLst/>
            </a:prstGeom>
            <a:solidFill>
              <a:srgbClr val="D4E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81" name="Rectangle 80"/>
            <p:cNvSpPr>
              <a:spLocks noChangeArrowheads="1"/>
            </p:cNvSpPr>
            <p:nvPr/>
          </p:nvSpPr>
          <p:spPr bwMode="auto">
            <a:xfrm>
              <a:off x="1200150" y="2293961"/>
              <a:ext cx="6350" cy="254000"/>
            </a:xfrm>
            <a:prstGeom prst="rect">
              <a:avLst/>
            </a:prstGeom>
            <a:solidFill>
              <a:srgbClr val="D3E2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82" name="Rectangle 81"/>
            <p:cNvSpPr>
              <a:spLocks noChangeArrowheads="1"/>
            </p:cNvSpPr>
            <p:nvPr/>
          </p:nvSpPr>
          <p:spPr bwMode="auto">
            <a:xfrm>
              <a:off x="1206500" y="2293961"/>
              <a:ext cx="6350" cy="254000"/>
            </a:xfrm>
            <a:prstGeom prst="rect">
              <a:avLst/>
            </a:prstGeom>
            <a:solidFill>
              <a:srgbClr val="D1E1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83" name="Rectangle 82"/>
            <p:cNvSpPr>
              <a:spLocks noChangeArrowheads="1"/>
            </p:cNvSpPr>
            <p:nvPr/>
          </p:nvSpPr>
          <p:spPr bwMode="auto">
            <a:xfrm>
              <a:off x="1212850" y="2293961"/>
              <a:ext cx="6350" cy="254000"/>
            </a:xfrm>
            <a:prstGeom prst="rect">
              <a:avLst/>
            </a:prstGeom>
            <a:solidFill>
              <a:srgbClr val="CFE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84" name="Rectangle 83"/>
            <p:cNvSpPr>
              <a:spLocks noChangeArrowheads="1"/>
            </p:cNvSpPr>
            <p:nvPr/>
          </p:nvSpPr>
          <p:spPr bwMode="auto">
            <a:xfrm>
              <a:off x="1219200" y="2293961"/>
              <a:ext cx="6350" cy="254000"/>
            </a:xfrm>
            <a:prstGeom prst="rect">
              <a:avLst/>
            </a:prstGeom>
            <a:solidFill>
              <a:srgbClr val="CDD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85" name="Rectangle 84"/>
            <p:cNvSpPr>
              <a:spLocks noChangeArrowheads="1"/>
            </p:cNvSpPr>
            <p:nvPr/>
          </p:nvSpPr>
          <p:spPr bwMode="auto">
            <a:xfrm>
              <a:off x="1225550" y="2293961"/>
              <a:ext cx="6350" cy="254000"/>
            </a:xfrm>
            <a:prstGeom prst="rect">
              <a:avLst/>
            </a:prstGeom>
            <a:solidFill>
              <a:srgbClr val="CBD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86" name="Rectangle 85"/>
            <p:cNvSpPr>
              <a:spLocks noChangeArrowheads="1"/>
            </p:cNvSpPr>
            <p:nvPr/>
          </p:nvSpPr>
          <p:spPr bwMode="auto">
            <a:xfrm>
              <a:off x="1231900" y="2293961"/>
              <a:ext cx="6350" cy="254000"/>
            </a:xfrm>
            <a:prstGeom prst="rect">
              <a:avLst/>
            </a:prstGeom>
            <a:solidFill>
              <a:srgbClr val="CAD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87" name="Rectangle 86"/>
            <p:cNvSpPr>
              <a:spLocks noChangeArrowheads="1"/>
            </p:cNvSpPr>
            <p:nvPr/>
          </p:nvSpPr>
          <p:spPr bwMode="auto">
            <a:xfrm>
              <a:off x="1238250" y="2293961"/>
              <a:ext cx="6350" cy="254000"/>
            </a:xfrm>
            <a:prstGeom prst="rect">
              <a:avLst/>
            </a:prstGeom>
            <a:solidFill>
              <a:srgbClr val="C9DB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88" name="Rectangle 87"/>
            <p:cNvSpPr>
              <a:spLocks noChangeArrowheads="1"/>
            </p:cNvSpPr>
            <p:nvPr/>
          </p:nvSpPr>
          <p:spPr bwMode="auto">
            <a:xfrm>
              <a:off x="1244600" y="2293961"/>
              <a:ext cx="6350" cy="254000"/>
            </a:xfrm>
            <a:prstGeom prst="rect">
              <a:avLst/>
            </a:prstGeom>
            <a:solidFill>
              <a:srgbClr val="C7D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89" name="Rectangle 88"/>
            <p:cNvSpPr>
              <a:spLocks noChangeArrowheads="1"/>
            </p:cNvSpPr>
            <p:nvPr/>
          </p:nvSpPr>
          <p:spPr bwMode="auto">
            <a:xfrm>
              <a:off x="1250950" y="2293961"/>
              <a:ext cx="6350" cy="254000"/>
            </a:xfrm>
            <a:prstGeom prst="rect">
              <a:avLst/>
            </a:prstGeom>
            <a:solidFill>
              <a:srgbClr val="C5D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90" name="Rectangle 89"/>
            <p:cNvSpPr>
              <a:spLocks noChangeArrowheads="1"/>
            </p:cNvSpPr>
            <p:nvPr/>
          </p:nvSpPr>
          <p:spPr bwMode="auto">
            <a:xfrm>
              <a:off x="1257300" y="2293961"/>
              <a:ext cx="6350" cy="254000"/>
            </a:xfrm>
            <a:prstGeom prst="rect">
              <a:avLst/>
            </a:prstGeom>
            <a:solidFill>
              <a:srgbClr val="C4D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91" name="Rectangle 90"/>
            <p:cNvSpPr>
              <a:spLocks noChangeArrowheads="1"/>
            </p:cNvSpPr>
            <p:nvPr/>
          </p:nvSpPr>
          <p:spPr bwMode="auto">
            <a:xfrm>
              <a:off x="1263650" y="2293961"/>
              <a:ext cx="6350" cy="254000"/>
            </a:xfrm>
            <a:prstGeom prst="rect">
              <a:avLst/>
            </a:prstGeom>
            <a:solidFill>
              <a:srgbClr val="C2D7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92" name="Rectangle 91"/>
            <p:cNvSpPr>
              <a:spLocks noChangeArrowheads="1"/>
            </p:cNvSpPr>
            <p:nvPr/>
          </p:nvSpPr>
          <p:spPr bwMode="auto">
            <a:xfrm>
              <a:off x="1276350" y="2293961"/>
              <a:ext cx="6350" cy="254000"/>
            </a:xfrm>
            <a:prstGeom prst="rect">
              <a:avLst/>
            </a:prstGeom>
            <a:solidFill>
              <a:srgbClr val="BED5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93" name="Rectangle 92"/>
            <p:cNvSpPr>
              <a:spLocks noChangeArrowheads="1"/>
            </p:cNvSpPr>
            <p:nvPr/>
          </p:nvSpPr>
          <p:spPr bwMode="auto">
            <a:xfrm>
              <a:off x="1282700" y="2293961"/>
              <a:ext cx="6350" cy="254000"/>
            </a:xfrm>
            <a:prstGeom prst="rect">
              <a:avLst/>
            </a:prstGeom>
            <a:solidFill>
              <a:srgbClr val="BCD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94" name="Rectangle 93"/>
            <p:cNvSpPr>
              <a:spLocks noChangeArrowheads="1"/>
            </p:cNvSpPr>
            <p:nvPr/>
          </p:nvSpPr>
          <p:spPr bwMode="auto">
            <a:xfrm>
              <a:off x="1289050" y="2293961"/>
              <a:ext cx="6350" cy="254000"/>
            </a:xfrm>
            <a:prstGeom prst="rect">
              <a:avLst/>
            </a:prstGeom>
            <a:solidFill>
              <a:srgbClr val="BAD2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95" name="Rectangle 94"/>
            <p:cNvSpPr>
              <a:spLocks noChangeArrowheads="1"/>
            </p:cNvSpPr>
            <p:nvPr/>
          </p:nvSpPr>
          <p:spPr bwMode="auto">
            <a:xfrm>
              <a:off x="1295400" y="2293961"/>
              <a:ext cx="6350" cy="254000"/>
            </a:xfrm>
            <a:prstGeom prst="rect">
              <a:avLst/>
            </a:prstGeom>
            <a:solidFill>
              <a:srgbClr val="B8D1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96" name="Rectangle 95"/>
            <p:cNvSpPr>
              <a:spLocks noChangeArrowheads="1"/>
            </p:cNvSpPr>
            <p:nvPr/>
          </p:nvSpPr>
          <p:spPr bwMode="auto">
            <a:xfrm>
              <a:off x="1301750" y="2293961"/>
              <a:ext cx="6350" cy="254000"/>
            </a:xfrm>
            <a:prstGeom prst="rect">
              <a:avLst/>
            </a:prstGeom>
            <a:solidFill>
              <a:srgbClr val="B6C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97" name="Rectangle 96"/>
            <p:cNvSpPr>
              <a:spLocks noChangeArrowheads="1"/>
            </p:cNvSpPr>
            <p:nvPr/>
          </p:nvSpPr>
          <p:spPr bwMode="auto">
            <a:xfrm>
              <a:off x="1308100" y="2293961"/>
              <a:ext cx="6350" cy="254000"/>
            </a:xfrm>
            <a:prstGeom prst="rect">
              <a:avLst/>
            </a:prstGeom>
            <a:solidFill>
              <a:srgbClr val="B4C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98" name="Rectangle 97"/>
            <p:cNvSpPr>
              <a:spLocks noChangeArrowheads="1"/>
            </p:cNvSpPr>
            <p:nvPr/>
          </p:nvSpPr>
          <p:spPr bwMode="auto">
            <a:xfrm>
              <a:off x="1314450" y="2293961"/>
              <a:ext cx="6350" cy="254000"/>
            </a:xfrm>
            <a:prstGeom prst="rect">
              <a:avLst/>
            </a:prstGeom>
            <a:solidFill>
              <a:srgbClr val="B1C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99" name="Rectangle 98"/>
            <p:cNvSpPr>
              <a:spLocks noChangeArrowheads="1"/>
            </p:cNvSpPr>
            <p:nvPr/>
          </p:nvSpPr>
          <p:spPr bwMode="auto">
            <a:xfrm>
              <a:off x="1320800" y="2293961"/>
              <a:ext cx="6350" cy="254000"/>
            </a:xfrm>
            <a:prstGeom prst="rect">
              <a:avLst/>
            </a:prstGeom>
            <a:solidFill>
              <a:srgbClr val="AFCB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00" name="Rectangle 99"/>
            <p:cNvSpPr>
              <a:spLocks noChangeArrowheads="1"/>
            </p:cNvSpPr>
            <p:nvPr/>
          </p:nvSpPr>
          <p:spPr bwMode="auto">
            <a:xfrm>
              <a:off x="1327150" y="2293961"/>
              <a:ext cx="6350" cy="254000"/>
            </a:xfrm>
            <a:prstGeom prst="rect">
              <a:avLst/>
            </a:prstGeom>
            <a:solidFill>
              <a:srgbClr val="ADC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01" name="Rectangle 100"/>
            <p:cNvSpPr>
              <a:spLocks noChangeArrowheads="1"/>
            </p:cNvSpPr>
            <p:nvPr/>
          </p:nvSpPr>
          <p:spPr bwMode="auto">
            <a:xfrm>
              <a:off x="1333500" y="2293961"/>
              <a:ext cx="6350" cy="254000"/>
            </a:xfrm>
            <a:prstGeom prst="rect">
              <a:avLst/>
            </a:prstGeom>
            <a:solidFill>
              <a:srgbClr val="ABC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02" name="Rectangle 101"/>
            <p:cNvSpPr>
              <a:spLocks noChangeArrowheads="1"/>
            </p:cNvSpPr>
            <p:nvPr/>
          </p:nvSpPr>
          <p:spPr bwMode="auto">
            <a:xfrm>
              <a:off x="1339850" y="2293961"/>
              <a:ext cx="6350" cy="254000"/>
            </a:xfrm>
            <a:prstGeom prst="rect">
              <a:avLst/>
            </a:prstGeom>
            <a:solidFill>
              <a:srgbClr val="A9C7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03" name="Rectangle 102"/>
            <p:cNvSpPr>
              <a:spLocks noChangeArrowheads="1"/>
            </p:cNvSpPr>
            <p:nvPr/>
          </p:nvSpPr>
          <p:spPr bwMode="auto">
            <a:xfrm>
              <a:off x="1346200" y="2293961"/>
              <a:ext cx="6350" cy="254000"/>
            </a:xfrm>
            <a:prstGeom prst="rect">
              <a:avLst/>
            </a:prstGeom>
            <a:solidFill>
              <a:srgbClr val="A6C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04" name="Rectangle 103"/>
            <p:cNvSpPr>
              <a:spLocks noChangeArrowheads="1"/>
            </p:cNvSpPr>
            <p:nvPr/>
          </p:nvSpPr>
          <p:spPr bwMode="auto">
            <a:xfrm>
              <a:off x="1352550" y="2293961"/>
              <a:ext cx="12700" cy="254000"/>
            </a:xfrm>
            <a:prstGeom prst="rect">
              <a:avLst/>
            </a:prstGeom>
            <a:solidFill>
              <a:srgbClr val="A4C5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pic>
          <p:nvPicPr>
            <p:cNvPr id="105" name="Picture 104"/>
            <p:cNvPicPr>
              <a:picLocks noChangeAspect="1" noChangeArrowheads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9600" y="2268561"/>
              <a:ext cx="317500" cy="330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6" name="Picture 105"/>
            <p:cNvPicPr>
              <a:picLocks noChangeAspect="1" noChangeArrowheads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9600" y="2268561"/>
              <a:ext cx="317500" cy="330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7" name="Rectangle 106"/>
            <p:cNvSpPr>
              <a:spLocks noChangeArrowheads="1"/>
            </p:cNvSpPr>
            <p:nvPr/>
          </p:nvSpPr>
          <p:spPr bwMode="auto">
            <a:xfrm>
              <a:off x="1924050" y="2293961"/>
              <a:ext cx="6350" cy="254000"/>
            </a:xfrm>
            <a:prstGeom prst="rect">
              <a:avLst/>
            </a:prstGeom>
            <a:solidFill>
              <a:srgbClr val="E4E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08" name="Rectangle 107"/>
            <p:cNvSpPr>
              <a:spLocks noChangeArrowheads="1"/>
            </p:cNvSpPr>
            <p:nvPr/>
          </p:nvSpPr>
          <p:spPr bwMode="auto">
            <a:xfrm>
              <a:off x="1930400" y="2293961"/>
              <a:ext cx="6350" cy="254000"/>
            </a:xfrm>
            <a:prstGeom prst="rect">
              <a:avLst/>
            </a:prstGeom>
            <a:solidFill>
              <a:srgbClr val="E2E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09" name="Rectangle 108"/>
            <p:cNvSpPr>
              <a:spLocks noChangeArrowheads="1"/>
            </p:cNvSpPr>
            <p:nvPr/>
          </p:nvSpPr>
          <p:spPr bwMode="auto">
            <a:xfrm>
              <a:off x="1936750" y="2293961"/>
              <a:ext cx="6350" cy="254000"/>
            </a:xfrm>
            <a:prstGeom prst="rect">
              <a:avLst/>
            </a:prstGeom>
            <a:solidFill>
              <a:srgbClr val="E1E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10" name="Rectangle 109"/>
            <p:cNvSpPr>
              <a:spLocks noChangeArrowheads="1"/>
            </p:cNvSpPr>
            <p:nvPr/>
          </p:nvSpPr>
          <p:spPr bwMode="auto">
            <a:xfrm>
              <a:off x="1943100" y="2293961"/>
              <a:ext cx="6350" cy="254000"/>
            </a:xfrm>
            <a:prstGeom prst="rect">
              <a:avLst/>
            </a:prstGeom>
            <a:solidFill>
              <a:srgbClr val="DFE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11" name="Rectangle 110"/>
            <p:cNvSpPr>
              <a:spLocks noChangeArrowheads="1"/>
            </p:cNvSpPr>
            <p:nvPr/>
          </p:nvSpPr>
          <p:spPr bwMode="auto">
            <a:xfrm>
              <a:off x="1949450" y="2293961"/>
              <a:ext cx="6350" cy="254000"/>
            </a:xfrm>
            <a:prstGeom prst="rect">
              <a:avLst/>
            </a:prstGeom>
            <a:solidFill>
              <a:srgbClr val="DEE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12" name="Rectangle 111"/>
            <p:cNvSpPr>
              <a:spLocks noChangeArrowheads="1"/>
            </p:cNvSpPr>
            <p:nvPr/>
          </p:nvSpPr>
          <p:spPr bwMode="auto">
            <a:xfrm>
              <a:off x="1955800" y="2293961"/>
              <a:ext cx="6350" cy="254000"/>
            </a:xfrm>
            <a:prstGeom prst="rect">
              <a:avLst/>
            </a:prstGeom>
            <a:solidFill>
              <a:srgbClr val="DC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13" name="Rectangle 112"/>
            <p:cNvSpPr>
              <a:spLocks noChangeArrowheads="1"/>
            </p:cNvSpPr>
            <p:nvPr/>
          </p:nvSpPr>
          <p:spPr bwMode="auto">
            <a:xfrm>
              <a:off x="1962150" y="2293961"/>
              <a:ext cx="6350" cy="254000"/>
            </a:xfrm>
            <a:prstGeom prst="rect">
              <a:avLst/>
            </a:prstGeom>
            <a:solidFill>
              <a:srgbClr val="DAE7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14" name="Rectangle 113"/>
            <p:cNvSpPr>
              <a:spLocks noChangeArrowheads="1"/>
            </p:cNvSpPr>
            <p:nvPr/>
          </p:nvSpPr>
          <p:spPr bwMode="auto">
            <a:xfrm>
              <a:off x="1968500" y="2293961"/>
              <a:ext cx="6350" cy="254000"/>
            </a:xfrm>
            <a:prstGeom prst="rect">
              <a:avLst/>
            </a:prstGeom>
            <a:solidFill>
              <a:srgbClr val="D8E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15" name="Rectangle 114"/>
            <p:cNvSpPr>
              <a:spLocks noChangeArrowheads="1"/>
            </p:cNvSpPr>
            <p:nvPr/>
          </p:nvSpPr>
          <p:spPr bwMode="auto">
            <a:xfrm>
              <a:off x="1974850" y="2293961"/>
              <a:ext cx="6350" cy="254000"/>
            </a:xfrm>
            <a:prstGeom prst="rect">
              <a:avLst/>
            </a:prstGeom>
            <a:solidFill>
              <a:srgbClr val="D6E4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16" name="Rectangle 115"/>
            <p:cNvSpPr>
              <a:spLocks noChangeArrowheads="1"/>
            </p:cNvSpPr>
            <p:nvPr/>
          </p:nvSpPr>
          <p:spPr bwMode="auto">
            <a:xfrm>
              <a:off x="1981200" y="2293961"/>
              <a:ext cx="6350" cy="254000"/>
            </a:xfrm>
            <a:prstGeom prst="rect">
              <a:avLst/>
            </a:prstGeom>
            <a:solidFill>
              <a:srgbClr val="D5E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17" name="Rectangle 116"/>
            <p:cNvSpPr>
              <a:spLocks noChangeArrowheads="1"/>
            </p:cNvSpPr>
            <p:nvPr/>
          </p:nvSpPr>
          <p:spPr bwMode="auto">
            <a:xfrm>
              <a:off x="1987550" y="2293961"/>
              <a:ext cx="6350" cy="254000"/>
            </a:xfrm>
            <a:prstGeom prst="rect">
              <a:avLst/>
            </a:prstGeom>
            <a:solidFill>
              <a:srgbClr val="D4E2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18" name="Rectangle 117"/>
            <p:cNvSpPr>
              <a:spLocks noChangeArrowheads="1"/>
            </p:cNvSpPr>
            <p:nvPr/>
          </p:nvSpPr>
          <p:spPr bwMode="auto">
            <a:xfrm>
              <a:off x="1993900" y="2293961"/>
              <a:ext cx="6350" cy="254000"/>
            </a:xfrm>
            <a:prstGeom prst="rect">
              <a:avLst/>
            </a:prstGeom>
            <a:solidFill>
              <a:srgbClr val="D2E1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19" name="Rectangle 118"/>
            <p:cNvSpPr>
              <a:spLocks noChangeArrowheads="1"/>
            </p:cNvSpPr>
            <p:nvPr/>
          </p:nvSpPr>
          <p:spPr bwMode="auto">
            <a:xfrm>
              <a:off x="2000250" y="2293961"/>
              <a:ext cx="6350" cy="254000"/>
            </a:xfrm>
            <a:prstGeom prst="rect">
              <a:avLst/>
            </a:prstGeom>
            <a:solidFill>
              <a:srgbClr val="D0E1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20" name="Rectangle 119"/>
            <p:cNvSpPr>
              <a:spLocks noChangeArrowheads="1"/>
            </p:cNvSpPr>
            <p:nvPr/>
          </p:nvSpPr>
          <p:spPr bwMode="auto">
            <a:xfrm>
              <a:off x="2006600" y="2293961"/>
              <a:ext cx="6350" cy="254000"/>
            </a:xfrm>
            <a:prstGeom prst="rect">
              <a:avLst/>
            </a:prstGeom>
            <a:solidFill>
              <a:srgbClr val="CED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21" name="Rectangle 120"/>
            <p:cNvSpPr>
              <a:spLocks noChangeArrowheads="1"/>
            </p:cNvSpPr>
            <p:nvPr/>
          </p:nvSpPr>
          <p:spPr bwMode="auto">
            <a:xfrm>
              <a:off x="2012950" y="2293961"/>
              <a:ext cx="6350" cy="254000"/>
            </a:xfrm>
            <a:prstGeom prst="rect">
              <a:avLst/>
            </a:prstGeom>
            <a:solidFill>
              <a:srgbClr val="CDD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22" name="Rectangle 121"/>
            <p:cNvSpPr>
              <a:spLocks noChangeArrowheads="1"/>
            </p:cNvSpPr>
            <p:nvPr/>
          </p:nvSpPr>
          <p:spPr bwMode="auto">
            <a:xfrm>
              <a:off x="2019300" y="2293961"/>
              <a:ext cx="6350" cy="254000"/>
            </a:xfrm>
            <a:prstGeom prst="rect">
              <a:avLst/>
            </a:prstGeom>
            <a:solidFill>
              <a:srgbClr val="CBD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23" name="Rectangle 122"/>
            <p:cNvSpPr>
              <a:spLocks noChangeArrowheads="1"/>
            </p:cNvSpPr>
            <p:nvPr/>
          </p:nvSpPr>
          <p:spPr bwMode="auto">
            <a:xfrm>
              <a:off x="2032000" y="2293961"/>
              <a:ext cx="6350" cy="254000"/>
            </a:xfrm>
            <a:prstGeom prst="rect">
              <a:avLst/>
            </a:prstGeom>
            <a:solidFill>
              <a:srgbClr val="C8DB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24" name="Rectangle 123"/>
            <p:cNvSpPr>
              <a:spLocks noChangeArrowheads="1"/>
            </p:cNvSpPr>
            <p:nvPr/>
          </p:nvSpPr>
          <p:spPr bwMode="auto">
            <a:xfrm>
              <a:off x="2038350" y="2293961"/>
              <a:ext cx="6350" cy="254000"/>
            </a:xfrm>
            <a:prstGeom prst="rect">
              <a:avLst/>
            </a:prstGeom>
            <a:solidFill>
              <a:srgbClr val="C6D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25" name="Rectangle 124"/>
            <p:cNvSpPr>
              <a:spLocks noChangeArrowheads="1"/>
            </p:cNvSpPr>
            <p:nvPr/>
          </p:nvSpPr>
          <p:spPr bwMode="auto">
            <a:xfrm>
              <a:off x="2044700" y="2293961"/>
              <a:ext cx="6350" cy="254000"/>
            </a:xfrm>
            <a:prstGeom prst="rect">
              <a:avLst/>
            </a:prstGeom>
            <a:solidFill>
              <a:srgbClr val="C4D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26" name="Rectangle 125"/>
            <p:cNvSpPr>
              <a:spLocks noChangeArrowheads="1"/>
            </p:cNvSpPr>
            <p:nvPr/>
          </p:nvSpPr>
          <p:spPr bwMode="auto">
            <a:xfrm>
              <a:off x="2051050" y="2293961"/>
              <a:ext cx="6350" cy="254000"/>
            </a:xfrm>
            <a:prstGeom prst="rect">
              <a:avLst/>
            </a:prstGeom>
            <a:solidFill>
              <a:srgbClr val="C3D7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27" name="Rectangle 126"/>
            <p:cNvSpPr>
              <a:spLocks noChangeArrowheads="1"/>
            </p:cNvSpPr>
            <p:nvPr/>
          </p:nvSpPr>
          <p:spPr bwMode="auto">
            <a:xfrm>
              <a:off x="2057400" y="2293961"/>
              <a:ext cx="6350" cy="254000"/>
            </a:xfrm>
            <a:prstGeom prst="rect">
              <a:avLst/>
            </a:prstGeom>
            <a:solidFill>
              <a:srgbClr val="C1D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28" name="Rectangle 127"/>
            <p:cNvSpPr>
              <a:spLocks noChangeArrowheads="1"/>
            </p:cNvSpPr>
            <p:nvPr/>
          </p:nvSpPr>
          <p:spPr bwMode="auto">
            <a:xfrm>
              <a:off x="2070100" y="2293961"/>
              <a:ext cx="6350" cy="254000"/>
            </a:xfrm>
            <a:prstGeom prst="rect">
              <a:avLst/>
            </a:prstGeom>
            <a:solidFill>
              <a:srgbClr val="BDD4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29" name="Rectangle 128"/>
            <p:cNvSpPr>
              <a:spLocks noChangeArrowheads="1"/>
            </p:cNvSpPr>
            <p:nvPr/>
          </p:nvSpPr>
          <p:spPr bwMode="auto">
            <a:xfrm>
              <a:off x="2076450" y="2293961"/>
              <a:ext cx="6350" cy="254000"/>
            </a:xfrm>
            <a:prstGeom prst="rect">
              <a:avLst/>
            </a:prstGeom>
            <a:solidFill>
              <a:srgbClr val="BBD2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30" name="Rectangle 129"/>
            <p:cNvSpPr>
              <a:spLocks noChangeArrowheads="1"/>
            </p:cNvSpPr>
            <p:nvPr/>
          </p:nvSpPr>
          <p:spPr bwMode="auto">
            <a:xfrm>
              <a:off x="2082800" y="2293961"/>
              <a:ext cx="6350" cy="254000"/>
            </a:xfrm>
            <a:prstGeom prst="rect">
              <a:avLst/>
            </a:prstGeom>
            <a:solidFill>
              <a:srgbClr val="B9D1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31" name="Rectangle 130"/>
            <p:cNvSpPr>
              <a:spLocks noChangeArrowheads="1"/>
            </p:cNvSpPr>
            <p:nvPr/>
          </p:nvSpPr>
          <p:spPr bwMode="auto">
            <a:xfrm>
              <a:off x="2095500" y="2293961"/>
              <a:ext cx="6350" cy="254000"/>
            </a:xfrm>
            <a:prstGeom prst="rect">
              <a:avLst/>
            </a:prstGeom>
            <a:solidFill>
              <a:srgbClr val="B4C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32" name="Rectangle 131"/>
            <p:cNvSpPr>
              <a:spLocks noChangeArrowheads="1"/>
            </p:cNvSpPr>
            <p:nvPr/>
          </p:nvSpPr>
          <p:spPr bwMode="auto">
            <a:xfrm>
              <a:off x="2101850" y="2293961"/>
              <a:ext cx="6350" cy="254000"/>
            </a:xfrm>
            <a:prstGeom prst="rect">
              <a:avLst/>
            </a:prstGeom>
            <a:solidFill>
              <a:srgbClr val="B2C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33" name="Rectangle 132"/>
            <p:cNvSpPr>
              <a:spLocks noChangeArrowheads="1"/>
            </p:cNvSpPr>
            <p:nvPr/>
          </p:nvSpPr>
          <p:spPr bwMode="auto">
            <a:xfrm>
              <a:off x="2108200" y="2293961"/>
              <a:ext cx="6350" cy="254000"/>
            </a:xfrm>
            <a:prstGeom prst="rect">
              <a:avLst/>
            </a:prstGeom>
            <a:solidFill>
              <a:srgbClr val="B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34" name="Rectangle 133"/>
            <p:cNvSpPr>
              <a:spLocks noChangeArrowheads="1"/>
            </p:cNvSpPr>
            <p:nvPr/>
          </p:nvSpPr>
          <p:spPr bwMode="auto">
            <a:xfrm>
              <a:off x="2114550" y="2293961"/>
              <a:ext cx="6350" cy="254000"/>
            </a:xfrm>
            <a:prstGeom prst="rect">
              <a:avLst/>
            </a:prstGeom>
            <a:solidFill>
              <a:srgbClr val="ADC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35" name="Rectangle 134"/>
            <p:cNvSpPr>
              <a:spLocks noChangeArrowheads="1"/>
            </p:cNvSpPr>
            <p:nvPr/>
          </p:nvSpPr>
          <p:spPr bwMode="auto">
            <a:xfrm>
              <a:off x="2120900" y="2293961"/>
              <a:ext cx="6350" cy="254000"/>
            </a:xfrm>
            <a:prstGeom prst="rect">
              <a:avLst/>
            </a:prstGeom>
            <a:solidFill>
              <a:srgbClr val="ABC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36" name="Rectangle 135"/>
            <p:cNvSpPr>
              <a:spLocks noChangeArrowheads="1"/>
            </p:cNvSpPr>
            <p:nvPr/>
          </p:nvSpPr>
          <p:spPr bwMode="auto">
            <a:xfrm>
              <a:off x="2127250" y="2293961"/>
              <a:ext cx="6350" cy="254000"/>
            </a:xfrm>
            <a:prstGeom prst="rect">
              <a:avLst/>
            </a:prstGeom>
            <a:solidFill>
              <a:srgbClr val="A9C7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37" name="Rectangle 136"/>
            <p:cNvSpPr>
              <a:spLocks noChangeArrowheads="1"/>
            </p:cNvSpPr>
            <p:nvPr/>
          </p:nvSpPr>
          <p:spPr bwMode="auto">
            <a:xfrm>
              <a:off x="2133600" y="2293961"/>
              <a:ext cx="6350" cy="254000"/>
            </a:xfrm>
            <a:prstGeom prst="rect">
              <a:avLst/>
            </a:prstGeom>
            <a:solidFill>
              <a:srgbClr val="A6C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38" name="Rectangle 137"/>
            <p:cNvSpPr>
              <a:spLocks noChangeArrowheads="1"/>
            </p:cNvSpPr>
            <p:nvPr/>
          </p:nvSpPr>
          <p:spPr bwMode="auto">
            <a:xfrm>
              <a:off x="2139950" y="2293961"/>
              <a:ext cx="12700" cy="254000"/>
            </a:xfrm>
            <a:prstGeom prst="rect">
              <a:avLst/>
            </a:prstGeom>
            <a:solidFill>
              <a:srgbClr val="A4C5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39" name="Freeform 138"/>
            <p:cNvSpPr>
              <a:spLocks noEditPoints="1"/>
            </p:cNvSpPr>
            <p:nvPr/>
          </p:nvSpPr>
          <p:spPr bwMode="auto">
            <a:xfrm>
              <a:off x="638355" y="1052221"/>
              <a:ext cx="1219020" cy="435163"/>
            </a:xfrm>
            <a:custGeom>
              <a:avLst/>
              <a:gdLst>
                <a:gd name="T0" fmla="*/ 1 w 2224"/>
                <a:gd name="T1" fmla="*/ 114 h 608"/>
                <a:gd name="T2" fmla="*/ 12 w 2224"/>
                <a:gd name="T3" fmla="*/ 67 h 608"/>
                <a:gd name="T4" fmla="*/ 38 w 2224"/>
                <a:gd name="T5" fmla="*/ 33 h 608"/>
                <a:gd name="T6" fmla="*/ 77 w 2224"/>
                <a:gd name="T7" fmla="*/ 8 h 608"/>
                <a:gd name="T8" fmla="*/ 118 w 2224"/>
                <a:gd name="T9" fmla="*/ 0 h 608"/>
                <a:gd name="T10" fmla="*/ 2112 w 2224"/>
                <a:gd name="T11" fmla="*/ 1 h 608"/>
                <a:gd name="T12" fmla="*/ 2157 w 2224"/>
                <a:gd name="T13" fmla="*/ 12 h 608"/>
                <a:gd name="T14" fmla="*/ 2193 w 2224"/>
                <a:gd name="T15" fmla="*/ 39 h 608"/>
                <a:gd name="T16" fmla="*/ 2217 w 2224"/>
                <a:gd name="T17" fmla="*/ 77 h 608"/>
                <a:gd name="T18" fmla="*/ 2224 w 2224"/>
                <a:gd name="T19" fmla="*/ 118 h 608"/>
                <a:gd name="T20" fmla="*/ 2224 w 2224"/>
                <a:gd name="T21" fmla="*/ 496 h 608"/>
                <a:gd name="T22" fmla="*/ 2213 w 2224"/>
                <a:gd name="T23" fmla="*/ 541 h 608"/>
                <a:gd name="T24" fmla="*/ 2187 w 2224"/>
                <a:gd name="T25" fmla="*/ 577 h 608"/>
                <a:gd name="T26" fmla="*/ 2148 w 2224"/>
                <a:gd name="T27" fmla="*/ 601 h 608"/>
                <a:gd name="T28" fmla="*/ 2107 w 2224"/>
                <a:gd name="T29" fmla="*/ 608 h 608"/>
                <a:gd name="T30" fmla="*/ 114 w 2224"/>
                <a:gd name="T31" fmla="*/ 608 h 608"/>
                <a:gd name="T32" fmla="*/ 68 w 2224"/>
                <a:gd name="T33" fmla="*/ 597 h 608"/>
                <a:gd name="T34" fmla="*/ 33 w 2224"/>
                <a:gd name="T35" fmla="*/ 571 h 608"/>
                <a:gd name="T36" fmla="*/ 8 w 2224"/>
                <a:gd name="T37" fmla="*/ 532 h 608"/>
                <a:gd name="T38" fmla="*/ 0 w 2224"/>
                <a:gd name="T39" fmla="*/ 491 h 608"/>
                <a:gd name="T40" fmla="*/ 48 w 2224"/>
                <a:gd name="T41" fmla="*/ 491 h 608"/>
                <a:gd name="T42" fmla="*/ 55 w 2224"/>
                <a:gd name="T43" fmla="*/ 523 h 608"/>
                <a:gd name="T44" fmla="*/ 72 w 2224"/>
                <a:gd name="T45" fmla="*/ 544 h 608"/>
                <a:gd name="T46" fmla="*/ 95 w 2224"/>
                <a:gd name="T47" fmla="*/ 558 h 608"/>
                <a:gd name="T48" fmla="*/ 123 w 2224"/>
                <a:gd name="T49" fmla="*/ 561 h 608"/>
                <a:gd name="T50" fmla="*/ 2107 w 2224"/>
                <a:gd name="T51" fmla="*/ 560 h 608"/>
                <a:gd name="T52" fmla="*/ 2139 w 2224"/>
                <a:gd name="T53" fmla="*/ 554 h 608"/>
                <a:gd name="T54" fmla="*/ 2160 w 2224"/>
                <a:gd name="T55" fmla="*/ 537 h 608"/>
                <a:gd name="T56" fmla="*/ 2173 w 2224"/>
                <a:gd name="T57" fmla="*/ 514 h 608"/>
                <a:gd name="T58" fmla="*/ 2177 w 2224"/>
                <a:gd name="T59" fmla="*/ 487 h 608"/>
                <a:gd name="T60" fmla="*/ 2176 w 2224"/>
                <a:gd name="T61" fmla="*/ 118 h 608"/>
                <a:gd name="T62" fmla="*/ 2170 w 2224"/>
                <a:gd name="T63" fmla="*/ 86 h 608"/>
                <a:gd name="T64" fmla="*/ 2154 w 2224"/>
                <a:gd name="T65" fmla="*/ 66 h 608"/>
                <a:gd name="T66" fmla="*/ 2130 w 2224"/>
                <a:gd name="T67" fmla="*/ 51 h 608"/>
                <a:gd name="T68" fmla="*/ 2103 w 2224"/>
                <a:gd name="T69" fmla="*/ 48 h 608"/>
                <a:gd name="T70" fmla="*/ 118 w 2224"/>
                <a:gd name="T71" fmla="*/ 48 h 608"/>
                <a:gd name="T72" fmla="*/ 86 w 2224"/>
                <a:gd name="T73" fmla="*/ 55 h 608"/>
                <a:gd name="T74" fmla="*/ 67 w 2224"/>
                <a:gd name="T75" fmla="*/ 72 h 608"/>
                <a:gd name="T76" fmla="*/ 51 w 2224"/>
                <a:gd name="T77" fmla="*/ 96 h 608"/>
                <a:gd name="T78" fmla="*/ 48 w 2224"/>
                <a:gd name="T79" fmla="*/ 123 h 608"/>
                <a:gd name="T80" fmla="*/ 48 w 2224"/>
                <a:gd name="T81" fmla="*/ 491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224" h="608">
                  <a:moveTo>
                    <a:pt x="0" y="118"/>
                  </a:moveTo>
                  <a:cubicBezTo>
                    <a:pt x="0" y="117"/>
                    <a:pt x="1" y="115"/>
                    <a:pt x="1" y="114"/>
                  </a:cubicBezTo>
                  <a:lnTo>
                    <a:pt x="8" y="77"/>
                  </a:lnTo>
                  <a:cubicBezTo>
                    <a:pt x="9" y="74"/>
                    <a:pt x="10" y="70"/>
                    <a:pt x="12" y="67"/>
                  </a:cubicBezTo>
                  <a:lnTo>
                    <a:pt x="33" y="38"/>
                  </a:lnTo>
                  <a:cubicBezTo>
                    <a:pt x="35" y="36"/>
                    <a:pt x="36" y="35"/>
                    <a:pt x="38" y="33"/>
                  </a:cubicBezTo>
                  <a:lnTo>
                    <a:pt x="67" y="12"/>
                  </a:lnTo>
                  <a:cubicBezTo>
                    <a:pt x="70" y="10"/>
                    <a:pt x="74" y="9"/>
                    <a:pt x="77" y="8"/>
                  </a:cubicBezTo>
                  <a:lnTo>
                    <a:pt x="114" y="1"/>
                  </a:lnTo>
                  <a:cubicBezTo>
                    <a:pt x="115" y="1"/>
                    <a:pt x="117" y="0"/>
                    <a:pt x="118" y="0"/>
                  </a:cubicBezTo>
                  <a:lnTo>
                    <a:pt x="2107" y="0"/>
                  </a:lnTo>
                  <a:cubicBezTo>
                    <a:pt x="2109" y="0"/>
                    <a:pt x="2111" y="1"/>
                    <a:pt x="2112" y="1"/>
                  </a:cubicBezTo>
                  <a:lnTo>
                    <a:pt x="2148" y="8"/>
                  </a:lnTo>
                  <a:cubicBezTo>
                    <a:pt x="2151" y="9"/>
                    <a:pt x="2154" y="10"/>
                    <a:pt x="2157" y="12"/>
                  </a:cubicBezTo>
                  <a:lnTo>
                    <a:pt x="2187" y="33"/>
                  </a:lnTo>
                  <a:cubicBezTo>
                    <a:pt x="2190" y="34"/>
                    <a:pt x="2192" y="36"/>
                    <a:pt x="2193" y="39"/>
                  </a:cubicBezTo>
                  <a:lnTo>
                    <a:pt x="2213" y="68"/>
                  </a:lnTo>
                  <a:cubicBezTo>
                    <a:pt x="2215" y="71"/>
                    <a:pt x="2216" y="74"/>
                    <a:pt x="2217" y="77"/>
                  </a:cubicBezTo>
                  <a:lnTo>
                    <a:pt x="2224" y="114"/>
                  </a:lnTo>
                  <a:cubicBezTo>
                    <a:pt x="2224" y="115"/>
                    <a:pt x="2224" y="117"/>
                    <a:pt x="2224" y="118"/>
                  </a:cubicBezTo>
                  <a:lnTo>
                    <a:pt x="2224" y="491"/>
                  </a:lnTo>
                  <a:cubicBezTo>
                    <a:pt x="2224" y="493"/>
                    <a:pt x="2224" y="495"/>
                    <a:pt x="2224" y="496"/>
                  </a:cubicBezTo>
                  <a:lnTo>
                    <a:pt x="2217" y="532"/>
                  </a:lnTo>
                  <a:cubicBezTo>
                    <a:pt x="2216" y="535"/>
                    <a:pt x="2215" y="538"/>
                    <a:pt x="2213" y="541"/>
                  </a:cubicBezTo>
                  <a:lnTo>
                    <a:pt x="2193" y="571"/>
                  </a:lnTo>
                  <a:cubicBezTo>
                    <a:pt x="2192" y="573"/>
                    <a:pt x="2189" y="576"/>
                    <a:pt x="2187" y="577"/>
                  </a:cubicBezTo>
                  <a:lnTo>
                    <a:pt x="2157" y="597"/>
                  </a:lnTo>
                  <a:cubicBezTo>
                    <a:pt x="2154" y="599"/>
                    <a:pt x="2151" y="600"/>
                    <a:pt x="2148" y="601"/>
                  </a:cubicBezTo>
                  <a:lnTo>
                    <a:pt x="2112" y="608"/>
                  </a:lnTo>
                  <a:cubicBezTo>
                    <a:pt x="2111" y="608"/>
                    <a:pt x="2109" y="608"/>
                    <a:pt x="2107" y="608"/>
                  </a:cubicBezTo>
                  <a:lnTo>
                    <a:pt x="118" y="608"/>
                  </a:lnTo>
                  <a:cubicBezTo>
                    <a:pt x="117" y="608"/>
                    <a:pt x="115" y="608"/>
                    <a:pt x="114" y="608"/>
                  </a:cubicBezTo>
                  <a:lnTo>
                    <a:pt x="77" y="601"/>
                  </a:lnTo>
                  <a:cubicBezTo>
                    <a:pt x="74" y="600"/>
                    <a:pt x="71" y="599"/>
                    <a:pt x="68" y="597"/>
                  </a:cubicBezTo>
                  <a:lnTo>
                    <a:pt x="39" y="577"/>
                  </a:lnTo>
                  <a:cubicBezTo>
                    <a:pt x="36" y="576"/>
                    <a:pt x="34" y="574"/>
                    <a:pt x="33" y="571"/>
                  </a:cubicBezTo>
                  <a:lnTo>
                    <a:pt x="12" y="541"/>
                  </a:lnTo>
                  <a:cubicBezTo>
                    <a:pt x="10" y="538"/>
                    <a:pt x="9" y="535"/>
                    <a:pt x="8" y="532"/>
                  </a:cubicBezTo>
                  <a:lnTo>
                    <a:pt x="1" y="496"/>
                  </a:lnTo>
                  <a:cubicBezTo>
                    <a:pt x="1" y="495"/>
                    <a:pt x="0" y="493"/>
                    <a:pt x="0" y="491"/>
                  </a:cubicBezTo>
                  <a:lnTo>
                    <a:pt x="0" y="118"/>
                  </a:lnTo>
                  <a:close/>
                  <a:moveTo>
                    <a:pt x="48" y="491"/>
                  </a:moveTo>
                  <a:lnTo>
                    <a:pt x="48" y="487"/>
                  </a:lnTo>
                  <a:lnTo>
                    <a:pt x="55" y="523"/>
                  </a:lnTo>
                  <a:lnTo>
                    <a:pt x="51" y="514"/>
                  </a:lnTo>
                  <a:lnTo>
                    <a:pt x="72" y="544"/>
                  </a:lnTo>
                  <a:lnTo>
                    <a:pt x="66" y="538"/>
                  </a:lnTo>
                  <a:lnTo>
                    <a:pt x="95" y="558"/>
                  </a:lnTo>
                  <a:lnTo>
                    <a:pt x="86" y="554"/>
                  </a:lnTo>
                  <a:lnTo>
                    <a:pt x="123" y="561"/>
                  </a:lnTo>
                  <a:lnTo>
                    <a:pt x="118" y="560"/>
                  </a:lnTo>
                  <a:lnTo>
                    <a:pt x="2107" y="560"/>
                  </a:lnTo>
                  <a:lnTo>
                    <a:pt x="2103" y="561"/>
                  </a:lnTo>
                  <a:lnTo>
                    <a:pt x="2139" y="554"/>
                  </a:lnTo>
                  <a:lnTo>
                    <a:pt x="2130" y="557"/>
                  </a:lnTo>
                  <a:lnTo>
                    <a:pt x="2160" y="537"/>
                  </a:lnTo>
                  <a:lnTo>
                    <a:pt x="2153" y="544"/>
                  </a:lnTo>
                  <a:lnTo>
                    <a:pt x="2173" y="514"/>
                  </a:lnTo>
                  <a:lnTo>
                    <a:pt x="2170" y="523"/>
                  </a:lnTo>
                  <a:lnTo>
                    <a:pt x="2177" y="487"/>
                  </a:lnTo>
                  <a:lnTo>
                    <a:pt x="2176" y="491"/>
                  </a:lnTo>
                  <a:lnTo>
                    <a:pt x="2176" y="118"/>
                  </a:lnTo>
                  <a:lnTo>
                    <a:pt x="2177" y="123"/>
                  </a:lnTo>
                  <a:lnTo>
                    <a:pt x="2170" y="86"/>
                  </a:lnTo>
                  <a:lnTo>
                    <a:pt x="2174" y="95"/>
                  </a:lnTo>
                  <a:lnTo>
                    <a:pt x="2154" y="66"/>
                  </a:lnTo>
                  <a:lnTo>
                    <a:pt x="2160" y="72"/>
                  </a:lnTo>
                  <a:lnTo>
                    <a:pt x="2130" y="51"/>
                  </a:lnTo>
                  <a:lnTo>
                    <a:pt x="2139" y="55"/>
                  </a:lnTo>
                  <a:lnTo>
                    <a:pt x="2103" y="48"/>
                  </a:lnTo>
                  <a:lnTo>
                    <a:pt x="2107" y="48"/>
                  </a:lnTo>
                  <a:lnTo>
                    <a:pt x="118" y="48"/>
                  </a:lnTo>
                  <a:lnTo>
                    <a:pt x="123" y="48"/>
                  </a:lnTo>
                  <a:lnTo>
                    <a:pt x="86" y="55"/>
                  </a:lnTo>
                  <a:lnTo>
                    <a:pt x="96" y="51"/>
                  </a:lnTo>
                  <a:lnTo>
                    <a:pt x="67" y="72"/>
                  </a:lnTo>
                  <a:lnTo>
                    <a:pt x="72" y="67"/>
                  </a:lnTo>
                  <a:lnTo>
                    <a:pt x="51" y="96"/>
                  </a:lnTo>
                  <a:lnTo>
                    <a:pt x="55" y="86"/>
                  </a:lnTo>
                  <a:lnTo>
                    <a:pt x="48" y="123"/>
                  </a:lnTo>
                  <a:lnTo>
                    <a:pt x="48" y="118"/>
                  </a:lnTo>
                  <a:lnTo>
                    <a:pt x="48" y="491"/>
                  </a:lnTo>
                  <a:close/>
                </a:path>
              </a:pathLst>
            </a:custGeom>
            <a:solidFill>
              <a:srgbClr val="4F81BD"/>
            </a:solidFill>
            <a:ln w="635" cap="flat">
              <a:solidFill>
                <a:srgbClr val="4F81BD"/>
              </a:solidFill>
              <a:prstDash val="solid"/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40" name="Rectangle 139"/>
            <p:cNvSpPr>
              <a:spLocks noChangeArrowheads="1"/>
            </p:cNvSpPr>
            <p:nvPr/>
          </p:nvSpPr>
          <p:spPr bwMode="auto">
            <a:xfrm>
              <a:off x="844550" y="1126699"/>
              <a:ext cx="786765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800">
                  <a:solidFill>
                    <a:srgbClr val="000000"/>
                  </a:solidFill>
                  <a:effectLst/>
                  <a:latin typeface="Calibri"/>
                  <a:ea typeface="MS Mincho"/>
                  <a:cs typeface="Calibri"/>
                </a:rPr>
                <a:t>Forest Department</a:t>
              </a:r>
              <a:endParaRPr lang="en-GB" sz="1100">
                <a:effectLst/>
                <a:latin typeface="Calibri"/>
                <a:ea typeface="MS Mincho"/>
                <a:cs typeface="Times New Roman"/>
              </a:endParaRPr>
            </a:p>
          </p:txBody>
        </p:sp>
        <p:sp>
          <p:nvSpPr>
            <p:cNvPr id="141" name="Freeform 140"/>
            <p:cNvSpPr>
              <a:spLocks/>
            </p:cNvSpPr>
            <p:nvPr/>
          </p:nvSpPr>
          <p:spPr bwMode="auto">
            <a:xfrm>
              <a:off x="1924050" y="623911"/>
              <a:ext cx="571500" cy="139700"/>
            </a:xfrm>
            <a:custGeom>
              <a:avLst/>
              <a:gdLst>
                <a:gd name="T0" fmla="*/ 0 w 900"/>
                <a:gd name="T1" fmla="*/ 110 h 220"/>
                <a:gd name="T2" fmla="*/ 110 w 900"/>
                <a:gd name="T3" fmla="*/ 0 h 220"/>
                <a:gd name="T4" fmla="*/ 110 w 900"/>
                <a:gd name="T5" fmla="*/ 55 h 220"/>
                <a:gd name="T6" fmla="*/ 791 w 900"/>
                <a:gd name="T7" fmla="*/ 55 h 220"/>
                <a:gd name="T8" fmla="*/ 791 w 900"/>
                <a:gd name="T9" fmla="*/ 0 h 220"/>
                <a:gd name="T10" fmla="*/ 900 w 900"/>
                <a:gd name="T11" fmla="*/ 110 h 220"/>
                <a:gd name="T12" fmla="*/ 791 w 900"/>
                <a:gd name="T13" fmla="*/ 220 h 220"/>
                <a:gd name="T14" fmla="*/ 791 w 900"/>
                <a:gd name="T15" fmla="*/ 165 h 220"/>
                <a:gd name="T16" fmla="*/ 110 w 900"/>
                <a:gd name="T17" fmla="*/ 165 h 220"/>
                <a:gd name="T18" fmla="*/ 110 w 900"/>
                <a:gd name="T19" fmla="*/ 220 h 220"/>
                <a:gd name="T20" fmla="*/ 0 w 900"/>
                <a:gd name="T21" fmla="*/ 110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900" h="220">
                  <a:moveTo>
                    <a:pt x="0" y="110"/>
                  </a:moveTo>
                  <a:lnTo>
                    <a:pt x="110" y="0"/>
                  </a:lnTo>
                  <a:lnTo>
                    <a:pt x="110" y="55"/>
                  </a:lnTo>
                  <a:lnTo>
                    <a:pt x="791" y="55"/>
                  </a:lnTo>
                  <a:lnTo>
                    <a:pt x="791" y="0"/>
                  </a:lnTo>
                  <a:lnTo>
                    <a:pt x="900" y="110"/>
                  </a:lnTo>
                  <a:lnTo>
                    <a:pt x="791" y="220"/>
                  </a:lnTo>
                  <a:lnTo>
                    <a:pt x="791" y="165"/>
                  </a:lnTo>
                  <a:lnTo>
                    <a:pt x="110" y="165"/>
                  </a:lnTo>
                  <a:lnTo>
                    <a:pt x="110" y="220"/>
                  </a:lnTo>
                  <a:lnTo>
                    <a:pt x="0" y="1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42" name="Freeform 141"/>
            <p:cNvSpPr>
              <a:spLocks noEditPoints="1"/>
            </p:cNvSpPr>
            <p:nvPr/>
          </p:nvSpPr>
          <p:spPr bwMode="auto">
            <a:xfrm>
              <a:off x="1897380" y="601051"/>
              <a:ext cx="598170" cy="186055"/>
            </a:xfrm>
            <a:custGeom>
              <a:avLst/>
              <a:gdLst>
                <a:gd name="T0" fmla="*/ 0 w 942"/>
                <a:gd name="T1" fmla="*/ 146 h 293"/>
                <a:gd name="T2" fmla="*/ 146 w 942"/>
                <a:gd name="T3" fmla="*/ 0 h 293"/>
                <a:gd name="T4" fmla="*/ 146 w 942"/>
                <a:gd name="T5" fmla="*/ 91 h 293"/>
                <a:gd name="T6" fmla="*/ 131 w 942"/>
                <a:gd name="T7" fmla="*/ 76 h 293"/>
                <a:gd name="T8" fmla="*/ 812 w 942"/>
                <a:gd name="T9" fmla="*/ 76 h 293"/>
                <a:gd name="T10" fmla="*/ 797 w 942"/>
                <a:gd name="T11" fmla="*/ 91 h 293"/>
                <a:gd name="T12" fmla="*/ 797 w 942"/>
                <a:gd name="T13" fmla="*/ 0 h 293"/>
                <a:gd name="T14" fmla="*/ 942 w 942"/>
                <a:gd name="T15" fmla="*/ 146 h 293"/>
                <a:gd name="T16" fmla="*/ 797 w 942"/>
                <a:gd name="T17" fmla="*/ 293 h 293"/>
                <a:gd name="T18" fmla="*/ 797 w 942"/>
                <a:gd name="T19" fmla="*/ 201 h 293"/>
                <a:gd name="T20" fmla="*/ 812 w 942"/>
                <a:gd name="T21" fmla="*/ 216 h 293"/>
                <a:gd name="T22" fmla="*/ 131 w 942"/>
                <a:gd name="T23" fmla="*/ 216 h 293"/>
                <a:gd name="T24" fmla="*/ 146 w 942"/>
                <a:gd name="T25" fmla="*/ 201 h 293"/>
                <a:gd name="T26" fmla="*/ 146 w 942"/>
                <a:gd name="T27" fmla="*/ 293 h 293"/>
                <a:gd name="T28" fmla="*/ 0 w 942"/>
                <a:gd name="T29" fmla="*/ 146 h 293"/>
                <a:gd name="T30" fmla="*/ 142 w 942"/>
                <a:gd name="T31" fmla="*/ 246 h 293"/>
                <a:gd name="T32" fmla="*/ 116 w 942"/>
                <a:gd name="T33" fmla="*/ 256 h 293"/>
                <a:gd name="T34" fmla="*/ 116 w 942"/>
                <a:gd name="T35" fmla="*/ 186 h 293"/>
                <a:gd name="T36" fmla="*/ 827 w 942"/>
                <a:gd name="T37" fmla="*/ 186 h 293"/>
                <a:gd name="T38" fmla="*/ 827 w 942"/>
                <a:gd name="T39" fmla="*/ 256 h 293"/>
                <a:gd name="T40" fmla="*/ 801 w 942"/>
                <a:gd name="T41" fmla="*/ 246 h 293"/>
                <a:gd name="T42" fmla="*/ 910 w 942"/>
                <a:gd name="T43" fmla="*/ 136 h 293"/>
                <a:gd name="T44" fmla="*/ 910 w 942"/>
                <a:gd name="T45" fmla="*/ 157 h 293"/>
                <a:gd name="T46" fmla="*/ 801 w 942"/>
                <a:gd name="T47" fmla="*/ 47 h 293"/>
                <a:gd name="T48" fmla="*/ 827 w 942"/>
                <a:gd name="T49" fmla="*/ 36 h 293"/>
                <a:gd name="T50" fmla="*/ 827 w 942"/>
                <a:gd name="T51" fmla="*/ 106 h 293"/>
                <a:gd name="T52" fmla="*/ 116 w 942"/>
                <a:gd name="T53" fmla="*/ 106 h 293"/>
                <a:gd name="T54" fmla="*/ 116 w 942"/>
                <a:gd name="T55" fmla="*/ 36 h 293"/>
                <a:gd name="T56" fmla="*/ 142 w 942"/>
                <a:gd name="T57" fmla="*/ 47 h 293"/>
                <a:gd name="T58" fmla="*/ 32 w 942"/>
                <a:gd name="T59" fmla="*/ 157 h 293"/>
                <a:gd name="T60" fmla="*/ 32 w 942"/>
                <a:gd name="T61" fmla="*/ 136 h 293"/>
                <a:gd name="T62" fmla="*/ 142 w 942"/>
                <a:gd name="T63" fmla="*/ 246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942" h="293">
                  <a:moveTo>
                    <a:pt x="0" y="146"/>
                  </a:moveTo>
                  <a:lnTo>
                    <a:pt x="146" y="0"/>
                  </a:lnTo>
                  <a:lnTo>
                    <a:pt x="146" y="91"/>
                  </a:lnTo>
                  <a:lnTo>
                    <a:pt x="131" y="76"/>
                  </a:lnTo>
                  <a:lnTo>
                    <a:pt x="812" y="76"/>
                  </a:lnTo>
                  <a:lnTo>
                    <a:pt x="797" y="91"/>
                  </a:lnTo>
                  <a:lnTo>
                    <a:pt x="797" y="0"/>
                  </a:lnTo>
                  <a:lnTo>
                    <a:pt x="942" y="146"/>
                  </a:lnTo>
                  <a:lnTo>
                    <a:pt x="797" y="293"/>
                  </a:lnTo>
                  <a:lnTo>
                    <a:pt x="797" y="201"/>
                  </a:lnTo>
                  <a:lnTo>
                    <a:pt x="812" y="216"/>
                  </a:lnTo>
                  <a:lnTo>
                    <a:pt x="131" y="216"/>
                  </a:lnTo>
                  <a:lnTo>
                    <a:pt x="146" y="201"/>
                  </a:lnTo>
                  <a:lnTo>
                    <a:pt x="146" y="293"/>
                  </a:lnTo>
                  <a:lnTo>
                    <a:pt x="0" y="146"/>
                  </a:lnTo>
                  <a:close/>
                  <a:moveTo>
                    <a:pt x="142" y="246"/>
                  </a:moveTo>
                  <a:lnTo>
                    <a:pt x="116" y="256"/>
                  </a:lnTo>
                  <a:lnTo>
                    <a:pt x="116" y="186"/>
                  </a:lnTo>
                  <a:lnTo>
                    <a:pt x="827" y="186"/>
                  </a:lnTo>
                  <a:lnTo>
                    <a:pt x="827" y="256"/>
                  </a:lnTo>
                  <a:lnTo>
                    <a:pt x="801" y="246"/>
                  </a:lnTo>
                  <a:lnTo>
                    <a:pt x="910" y="136"/>
                  </a:lnTo>
                  <a:lnTo>
                    <a:pt x="910" y="157"/>
                  </a:lnTo>
                  <a:lnTo>
                    <a:pt x="801" y="47"/>
                  </a:lnTo>
                  <a:lnTo>
                    <a:pt x="827" y="36"/>
                  </a:lnTo>
                  <a:lnTo>
                    <a:pt x="827" y="106"/>
                  </a:lnTo>
                  <a:lnTo>
                    <a:pt x="116" y="106"/>
                  </a:lnTo>
                  <a:lnTo>
                    <a:pt x="116" y="36"/>
                  </a:lnTo>
                  <a:lnTo>
                    <a:pt x="142" y="47"/>
                  </a:lnTo>
                  <a:lnTo>
                    <a:pt x="32" y="157"/>
                  </a:lnTo>
                  <a:lnTo>
                    <a:pt x="32" y="136"/>
                  </a:lnTo>
                  <a:lnTo>
                    <a:pt x="142" y="246"/>
                  </a:lnTo>
                  <a:close/>
                </a:path>
              </a:pathLst>
            </a:custGeom>
            <a:solidFill>
              <a:srgbClr val="000000"/>
            </a:solidFill>
            <a:ln w="635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43" name="Freeform 142"/>
            <p:cNvSpPr>
              <a:spLocks/>
            </p:cNvSpPr>
            <p:nvPr/>
          </p:nvSpPr>
          <p:spPr bwMode="auto">
            <a:xfrm>
              <a:off x="2616200" y="3182961"/>
              <a:ext cx="1193800" cy="488950"/>
            </a:xfrm>
            <a:custGeom>
              <a:avLst/>
              <a:gdLst>
                <a:gd name="T0" fmla="*/ 0 w 1880"/>
                <a:gd name="T1" fmla="*/ 577 h 770"/>
                <a:gd name="T2" fmla="*/ 1394 w 1880"/>
                <a:gd name="T3" fmla="*/ 577 h 770"/>
                <a:gd name="T4" fmla="*/ 1394 w 1880"/>
                <a:gd name="T5" fmla="*/ 192 h 770"/>
                <a:gd name="T6" fmla="*/ 1231 w 1880"/>
                <a:gd name="T7" fmla="*/ 192 h 770"/>
                <a:gd name="T8" fmla="*/ 1556 w 1880"/>
                <a:gd name="T9" fmla="*/ 0 h 770"/>
                <a:gd name="T10" fmla="*/ 1880 w 1880"/>
                <a:gd name="T11" fmla="*/ 192 h 770"/>
                <a:gd name="T12" fmla="*/ 1718 w 1880"/>
                <a:gd name="T13" fmla="*/ 192 h 770"/>
                <a:gd name="T14" fmla="*/ 1718 w 1880"/>
                <a:gd name="T15" fmla="*/ 770 h 770"/>
                <a:gd name="T16" fmla="*/ 0 w 1880"/>
                <a:gd name="T17" fmla="*/ 770 h 770"/>
                <a:gd name="T18" fmla="*/ 0 w 1880"/>
                <a:gd name="T19" fmla="*/ 577 h 7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80" h="770">
                  <a:moveTo>
                    <a:pt x="0" y="577"/>
                  </a:moveTo>
                  <a:lnTo>
                    <a:pt x="1394" y="577"/>
                  </a:lnTo>
                  <a:lnTo>
                    <a:pt x="1394" y="192"/>
                  </a:lnTo>
                  <a:lnTo>
                    <a:pt x="1231" y="192"/>
                  </a:lnTo>
                  <a:lnTo>
                    <a:pt x="1556" y="0"/>
                  </a:lnTo>
                  <a:lnTo>
                    <a:pt x="1880" y="192"/>
                  </a:lnTo>
                  <a:lnTo>
                    <a:pt x="1718" y="192"/>
                  </a:lnTo>
                  <a:lnTo>
                    <a:pt x="1718" y="770"/>
                  </a:lnTo>
                  <a:lnTo>
                    <a:pt x="0" y="770"/>
                  </a:lnTo>
                  <a:lnTo>
                    <a:pt x="0" y="57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44" name="Freeform 143"/>
            <p:cNvSpPr>
              <a:spLocks noEditPoints="1"/>
            </p:cNvSpPr>
            <p:nvPr/>
          </p:nvSpPr>
          <p:spPr bwMode="auto">
            <a:xfrm>
              <a:off x="2606675" y="3172801"/>
              <a:ext cx="1213485" cy="508635"/>
            </a:xfrm>
            <a:custGeom>
              <a:avLst/>
              <a:gdLst>
                <a:gd name="T0" fmla="*/ 0 w 3058"/>
                <a:gd name="T1" fmla="*/ 949 h 1281"/>
                <a:gd name="T2" fmla="*/ 24 w 3058"/>
                <a:gd name="T3" fmla="*/ 925 h 1281"/>
                <a:gd name="T4" fmla="*/ 2254 w 3058"/>
                <a:gd name="T5" fmla="*/ 925 h 1281"/>
                <a:gd name="T6" fmla="*/ 2230 w 3058"/>
                <a:gd name="T7" fmla="*/ 949 h 1281"/>
                <a:gd name="T8" fmla="*/ 2230 w 3058"/>
                <a:gd name="T9" fmla="*/ 333 h 1281"/>
                <a:gd name="T10" fmla="*/ 2254 w 3058"/>
                <a:gd name="T11" fmla="*/ 357 h 1281"/>
                <a:gd name="T12" fmla="*/ 1994 w 3058"/>
                <a:gd name="T13" fmla="*/ 357 h 1281"/>
                <a:gd name="T14" fmla="*/ 1971 w 3058"/>
                <a:gd name="T15" fmla="*/ 340 h 1281"/>
                <a:gd name="T16" fmla="*/ 1982 w 3058"/>
                <a:gd name="T17" fmla="*/ 313 h 1281"/>
                <a:gd name="T18" fmla="*/ 2501 w 3058"/>
                <a:gd name="T19" fmla="*/ 5 h 1281"/>
                <a:gd name="T20" fmla="*/ 2525 w 3058"/>
                <a:gd name="T21" fmla="*/ 5 h 1281"/>
                <a:gd name="T22" fmla="*/ 3045 w 3058"/>
                <a:gd name="T23" fmla="*/ 313 h 1281"/>
                <a:gd name="T24" fmla="*/ 3056 w 3058"/>
                <a:gd name="T25" fmla="*/ 340 h 1281"/>
                <a:gd name="T26" fmla="*/ 3032 w 3058"/>
                <a:gd name="T27" fmla="*/ 357 h 1281"/>
                <a:gd name="T28" fmla="*/ 2773 w 3058"/>
                <a:gd name="T29" fmla="*/ 357 h 1281"/>
                <a:gd name="T30" fmla="*/ 2797 w 3058"/>
                <a:gd name="T31" fmla="*/ 333 h 1281"/>
                <a:gd name="T32" fmla="*/ 2797 w 3058"/>
                <a:gd name="T33" fmla="*/ 1257 h 1281"/>
                <a:gd name="T34" fmla="*/ 2773 w 3058"/>
                <a:gd name="T35" fmla="*/ 1281 h 1281"/>
                <a:gd name="T36" fmla="*/ 24 w 3058"/>
                <a:gd name="T37" fmla="*/ 1281 h 1281"/>
                <a:gd name="T38" fmla="*/ 0 w 3058"/>
                <a:gd name="T39" fmla="*/ 1257 h 1281"/>
                <a:gd name="T40" fmla="*/ 0 w 3058"/>
                <a:gd name="T41" fmla="*/ 949 h 1281"/>
                <a:gd name="T42" fmla="*/ 48 w 3058"/>
                <a:gd name="T43" fmla="*/ 1257 h 1281"/>
                <a:gd name="T44" fmla="*/ 24 w 3058"/>
                <a:gd name="T45" fmla="*/ 1233 h 1281"/>
                <a:gd name="T46" fmla="*/ 2773 w 3058"/>
                <a:gd name="T47" fmla="*/ 1233 h 1281"/>
                <a:gd name="T48" fmla="*/ 2749 w 3058"/>
                <a:gd name="T49" fmla="*/ 1257 h 1281"/>
                <a:gd name="T50" fmla="*/ 2749 w 3058"/>
                <a:gd name="T51" fmla="*/ 333 h 1281"/>
                <a:gd name="T52" fmla="*/ 2773 w 3058"/>
                <a:gd name="T53" fmla="*/ 309 h 1281"/>
                <a:gd name="T54" fmla="*/ 3032 w 3058"/>
                <a:gd name="T55" fmla="*/ 309 h 1281"/>
                <a:gd name="T56" fmla="*/ 3020 w 3058"/>
                <a:gd name="T57" fmla="*/ 354 h 1281"/>
                <a:gd name="T58" fmla="*/ 2501 w 3058"/>
                <a:gd name="T59" fmla="*/ 46 h 1281"/>
                <a:gd name="T60" fmla="*/ 2525 w 3058"/>
                <a:gd name="T61" fmla="*/ 46 h 1281"/>
                <a:gd name="T62" fmla="*/ 2006 w 3058"/>
                <a:gd name="T63" fmla="*/ 354 h 1281"/>
                <a:gd name="T64" fmla="*/ 1994 w 3058"/>
                <a:gd name="T65" fmla="*/ 309 h 1281"/>
                <a:gd name="T66" fmla="*/ 2254 w 3058"/>
                <a:gd name="T67" fmla="*/ 309 h 1281"/>
                <a:gd name="T68" fmla="*/ 2278 w 3058"/>
                <a:gd name="T69" fmla="*/ 333 h 1281"/>
                <a:gd name="T70" fmla="*/ 2278 w 3058"/>
                <a:gd name="T71" fmla="*/ 949 h 1281"/>
                <a:gd name="T72" fmla="*/ 2254 w 3058"/>
                <a:gd name="T73" fmla="*/ 973 h 1281"/>
                <a:gd name="T74" fmla="*/ 24 w 3058"/>
                <a:gd name="T75" fmla="*/ 973 h 1281"/>
                <a:gd name="T76" fmla="*/ 48 w 3058"/>
                <a:gd name="T77" fmla="*/ 949 h 1281"/>
                <a:gd name="T78" fmla="*/ 48 w 3058"/>
                <a:gd name="T79" fmla="*/ 1257 h 1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3058" h="1281">
                  <a:moveTo>
                    <a:pt x="0" y="949"/>
                  </a:moveTo>
                  <a:cubicBezTo>
                    <a:pt x="0" y="936"/>
                    <a:pt x="11" y="925"/>
                    <a:pt x="24" y="925"/>
                  </a:cubicBezTo>
                  <a:lnTo>
                    <a:pt x="2254" y="925"/>
                  </a:lnTo>
                  <a:lnTo>
                    <a:pt x="2230" y="949"/>
                  </a:lnTo>
                  <a:lnTo>
                    <a:pt x="2230" y="333"/>
                  </a:lnTo>
                  <a:lnTo>
                    <a:pt x="2254" y="357"/>
                  </a:lnTo>
                  <a:lnTo>
                    <a:pt x="1994" y="357"/>
                  </a:lnTo>
                  <a:cubicBezTo>
                    <a:pt x="1983" y="357"/>
                    <a:pt x="1974" y="350"/>
                    <a:pt x="1971" y="340"/>
                  </a:cubicBezTo>
                  <a:cubicBezTo>
                    <a:pt x="1968" y="329"/>
                    <a:pt x="1972" y="318"/>
                    <a:pt x="1982" y="313"/>
                  </a:cubicBezTo>
                  <a:lnTo>
                    <a:pt x="2501" y="5"/>
                  </a:lnTo>
                  <a:cubicBezTo>
                    <a:pt x="2509" y="0"/>
                    <a:pt x="2518" y="0"/>
                    <a:pt x="2525" y="5"/>
                  </a:cubicBezTo>
                  <a:lnTo>
                    <a:pt x="3045" y="313"/>
                  </a:lnTo>
                  <a:cubicBezTo>
                    <a:pt x="3054" y="318"/>
                    <a:pt x="3058" y="329"/>
                    <a:pt x="3056" y="340"/>
                  </a:cubicBezTo>
                  <a:cubicBezTo>
                    <a:pt x="3053" y="350"/>
                    <a:pt x="3043" y="357"/>
                    <a:pt x="3032" y="357"/>
                  </a:cubicBezTo>
                  <a:lnTo>
                    <a:pt x="2773" y="357"/>
                  </a:lnTo>
                  <a:lnTo>
                    <a:pt x="2797" y="333"/>
                  </a:lnTo>
                  <a:lnTo>
                    <a:pt x="2797" y="1257"/>
                  </a:lnTo>
                  <a:cubicBezTo>
                    <a:pt x="2797" y="1271"/>
                    <a:pt x="2786" y="1281"/>
                    <a:pt x="2773" y="1281"/>
                  </a:cubicBezTo>
                  <a:lnTo>
                    <a:pt x="24" y="1281"/>
                  </a:lnTo>
                  <a:cubicBezTo>
                    <a:pt x="11" y="1281"/>
                    <a:pt x="0" y="1271"/>
                    <a:pt x="0" y="1257"/>
                  </a:cubicBezTo>
                  <a:lnTo>
                    <a:pt x="0" y="949"/>
                  </a:lnTo>
                  <a:close/>
                  <a:moveTo>
                    <a:pt x="48" y="1257"/>
                  </a:moveTo>
                  <a:lnTo>
                    <a:pt x="24" y="1233"/>
                  </a:lnTo>
                  <a:lnTo>
                    <a:pt x="2773" y="1233"/>
                  </a:lnTo>
                  <a:lnTo>
                    <a:pt x="2749" y="1257"/>
                  </a:lnTo>
                  <a:lnTo>
                    <a:pt x="2749" y="333"/>
                  </a:lnTo>
                  <a:cubicBezTo>
                    <a:pt x="2749" y="320"/>
                    <a:pt x="2760" y="309"/>
                    <a:pt x="2773" y="309"/>
                  </a:cubicBezTo>
                  <a:lnTo>
                    <a:pt x="3032" y="309"/>
                  </a:lnTo>
                  <a:lnTo>
                    <a:pt x="3020" y="354"/>
                  </a:lnTo>
                  <a:lnTo>
                    <a:pt x="2501" y="46"/>
                  </a:lnTo>
                  <a:lnTo>
                    <a:pt x="2525" y="46"/>
                  </a:lnTo>
                  <a:lnTo>
                    <a:pt x="2006" y="354"/>
                  </a:lnTo>
                  <a:lnTo>
                    <a:pt x="1994" y="309"/>
                  </a:lnTo>
                  <a:lnTo>
                    <a:pt x="2254" y="309"/>
                  </a:lnTo>
                  <a:cubicBezTo>
                    <a:pt x="2267" y="309"/>
                    <a:pt x="2278" y="320"/>
                    <a:pt x="2278" y="333"/>
                  </a:cubicBezTo>
                  <a:lnTo>
                    <a:pt x="2278" y="949"/>
                  </a:lnTo>
                  <a:cubicBezTo>
                    <a:pt x="2278" y="963"/>
                    <a:pt x="2267" y="973"/>
                    <a:pt x="2254" y="973"/>
                  </a:cubicBezTo>
                  <a:lnTo>
                    <a:pt x="24" y="973"/>
                  </a:lnTo>
                  <a:lnTo>
                    <a:pt x="48" y="949"/>
                  </a:lnTo>
                  <a:lnTo>
                    <a:pt x="48" y="1257"/>
                  </a:lnTo>
                  <a:close/>
                </a:path>
              </a:pathLst>
            </a:custGeom>
            <a:solidFill>
              <a:srgbClr val="000000"/>
            </a:solidFill>
            <a:ln w="635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45" name="Freeform 144"/>
            <p:cNvSpPr>
              <a:spLocks/>
            </p:cNvSpPr>
            <p:nvPr/>
          </p:nvSpPr>
          <p:spPr bwMode="auto">
            <a:xfrm>
              <a:off x="819150" y="871561"/>
              <a:ext cx="203200" cy="152400"/>
            </a:xfrm>
            <a:custGeom>
              <a:avLst/>
              <a:gdLst>
                <a:gd name="T0" fmla="*/ 80 w 320"/>
                <a:gd name="T1" fmla="*/ 240 h 240"/>
                <a:gd name="T2" fmla="*/ 80 w 320"/>
                <a:gd name="T3" fmla="*/ 120 h 240"/>
                <a:gd name="T4" fmla="*/ 0 w 320"/>
                <a:gd name="T5" fmla="*/ 120 h 240"/>
                <a:gd name="T6" fmla="*/ 160 w 320"/>
                <a:gd name="T7" fmla="*/ 0 h 240"/>
                <a:gd name="T8" fmla="*/ 320 w 320"/>
                <a:gd name="T9" fmla="*/ 120 h 240"/>
                <a:gd name="T10" fmla="*/ 240 w 320"/>
                <a:gd name="T11" fmla="*/ 120 h 240"/>
                <a:gd name="T12" fmla="*/ 240 w 320"/>
                <a:gd name="T13" fmla="*/ 240 h 240"/>
                <a:gd name="T14" fmla="*/ 80 w 320"/>
                <a:gd name="T15" fmla="*/ 24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20" h="240">
                  <a:moveTo>
                    <a:pt x="80" y="240"/>
                  </a:moveTo>
                  <a:lnTo>
                    <a:pt x="80" y="120"/>
                  </a:lnTo>
                  <a:lnTo>
                    <a:pt x="0" y="120"/>
                  </a:lnTo>
                  <a:lnTo>
                    <a:pt x="160" y="0"/>
                  </a:lnTo>
                  <a:lnTo>
                    <a:pt x="320" y="120"/>
                  </a:lnTo>
                  <a:lnTo>
                    <a:pt x="240" y="120"/>
                  </a:lnTo>
                  <a:lnTo>
                    <a:pt x="240" y="240"/>
                  </a:lnTo>
                  <a:lnTo>
                    <a:pt x="80" y="24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46" name="Freeform 145"/>
            <p:cNvSpPr>
              <a:spLocks noEditPoints="1"/>
            </p:cNvSpPr>
            <p:nvPr/>
          </p:nvSpPr>
          <p:spPr bwMode="auto">
            <a:xfrm>
              <a:off x="790575" y="859496"/>
              <a:ext cx="260350" cy="173990"/>
            </a:xfrm>
            <a:custGeom>
              <a:avLst/>
              <a:gdLst>
                <a:gd name="T0" fmla="*/ 110 w 410"/>
                <a:gd name="T1" fmla="*/ 274 h 274"/>
                <a:gd name="T2" fmla="*/ 110 w 410"/>
                <a:gd name="T3" fmla="*/ 139 h 274"/>
                <a:gd name="T4" fmla="*/ 125 w 410"/>
                <a:gd name="T5" fmla="*/ 154 h 274"/>
                <a:gd name="T6" fmla="*/ 0 w 410"/>
                <a:gd name="T7" fmla="*/ 154 h 274"/>
                <a:gd name="T8" fmla="*/ 205 w 410"/>
                <a:gd name="T9" fmla="*/ 0 h 274"/>
                <a:gd name="T10" fmla="*/ 410 w 410"/>
                <a:gd name="T11" fmla="*/ 154 h 274"/>
                <a:gd name="T12" fmla="*/ 285 w 410"/>
                <a:gd name="T13" fmla="*/ 154 h 274"/>
                <a:gd name="T14" fmla="*/ 300 w 410"/>
                <a:gd name="T15" fmla="*/ 139 h 274"/>
                <a:gd name="T16" fmla="*/ 300 w 410"/>
                <a:gd name="T17" fmla="*/ 274 h 274"/>
                <a:gd name="T18" fmla="*/ 110 w 410"/>
                <a:gd name="T19" fmla="*/ 274 h 274"/>
                <a:gd name="T20" fmla="*/ 285 w 410"/>
                <a:gd name="T21" fmla="*/ 244 h 274"/>
                <a:gd name="T22" fmla="*/ 270 w 410"/>
                <a:gd name="T23" fmla="*/ 259 h 274"/>
                <a:gd name="T24" fmla="*/ 270 w 410"/>
                <a:gd name="T25" fmla="*/ 124 h 274"/>
                <a:gd name="T26" fmla="*/ 365 w 410"/>
                <a:gd name="T27" fmla="*/ 124 h 274"/>
                <a:gd name="T28" fmla="*/ 356 w 410"/>
                <a:gd name="T29" fmla="*/ 151 h 274"/>
                <a:gd name="T30" fmla="*/ 196 w 410"/>
                <a:gd name="T31" fmla="*/ 31 h 274"/>
                <a:gd name="T32" fmla="*/ 214 w 410"/>
                <a:gd name="T33" fmla="*/ 31 h 274"/>
                <a:gd name="T34" fmla="*/ 54 w 410"/>
                <a:gd name="T35" fmla="*/ 151 h 274"/>
                <a:gd name="T36" fmla="*/ 45 w 410"/>
                <a:gd name="T37" fmla="*/ 124 h 274"/>
                <a:gd name="T38" fmla="*/ 140 w 410"/>
                <a:gd name="T39" fmla="*/ 124 h 274"/>
                <a:gd name="T40" fmla="*/ 140 w 410"/>
                <a:gd name="T41" fmla="*/ 259 h 274"/>
                <a:gd name="T42" fmla="*/ 125 w 410"/>
                <a:gd name="T43" fmla="*/ 244 h 274"/>
                <a:gd name="T44" fmla="*/ 285 w 410"/>
                <a:gd name="T45" fmla="*/ 244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10" h="274">
                  <a:moveTo>
                    <a:pt x="110" y="274"/>
                  </a:moveTo>
                  <a:lnTo>
                    <a:pt x="110" y="139"/>
                  </a:lnTo>
                  <a:lnTo>
                    <a:pt x="125" y="154"/>
                  </a:lnTo>
                  <a:lnTo>
                    <a:pt x="0" y="154"/>
                  </a:lnTo>
                  <a:lnTo>
                    <a:pt x="205" y="0"/>
                  </a:lnTo>
                  <a:lnTo>
                    <a:pt x="410" y="154"/>
                  </a:lnTo>
                  <a:lnTo>
                    <a:pt x="285" y="154"/>
                  </a:lnTo>
                  <a:lnTo>
                    <a:pt x="300" y="139"/>
                  </a:lnTo>
                  <a:lnTo>
                    <a:pt x="300" y="274"/>
                  </a:lnTo>
                  <a:lnTo>
                    <a:pt x="110" y="274"/>
                  </a:lnTo>
                  <a:close/>
                  <a:moveTo>
                    <a:pt x="285" y="244"/>
                  </a:moveTo>
                  <a:lnTo>
                    <a:pt x="270" y="259"/>
                  </a:lnTo>
                  <a:lnTo>
                    <a:pt x="270" y="124"/>
                  </a:lnTo>
                  <a:lnTo>
                    <a:pt x="365" y="124"/>
                  </a:lnTo>
                  <a:lnTo>
                    <a:pt x="356" y="151"/>
                  </a:lnTo>
                  <a:lnTo>
                    <a:pt x="196" y="31"/>
                  </a:lnTo>
                  <a:lnTo>
                    <a:pt x="214" y="31"/>
                  </a:lnTo>
                  <a:lnTo>
                    <a:pt x="54" y="151"/>
                  </a:lnTo>
                  <a:lnTo>
                    <a:pt x="45" y="124"/>
                  </a:lnTo>
                  <a:lnTo>
                    <a:pt x="140" y="124"/>
                  </a:lnTo>
                  <a:lnTo>
                    <a:pt x="140" y="259"/>
                  </a:lnTo>
                  <a:lnTo>
                    <a:pt x="125" y="244"/>
                  </a:lnTo>
                  <a:lnTo>
                    <a:pt x="285" y="244"/>
                  </a:lnTo>
                  <a:close/>
                </a:path>
              </a:pathLst>
            </a:custGeom>
            <a:solidFill>
              <a:srgbClr val="000000"/>
            </a:solidFill>
            <a:ln w="635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47" name="Rectangle 146"/>
            <p:cNvSpPr>
              <a:spLocks noChangeArrowheads="1"/>
            </p:cNvSpPr>
            <p:nvPr/>
          </p:nvSpPr>
          <p:spPr bwMode="auto">
            <a:xfrm>
              <a:off x="348615" y="2959141"/>
              <a:ext cx="81915" cy="323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latin typeface="Calibri"/>
                  <a:ea typeface="MS Mincho"/>
                  <a:cs typeface="Times New Roman"/>
                </a:rPr>
                <a:t> </a:t>
              </a:r>
              <a:endParaRPr lang="en-GB" sz="1100">
                <a:effectLst/>
                <a:latin typeface="Calibri"/>
                <a:ea typeface="MS Mincho"/>
                <a:cs typeface="Times New Roman"/>
              </a:endParaRPr>
            </a:p>
          </p:txBody>
        </p:sp>
        <p:sp>
          <p:nvSpPr>
            <p:cNvPr id="148" name="Freeform 147"/>
            <p:cNvSpPr>
              <a:spLocks/>
            </p:cNvSpPr>
            <p:nvPr/>
          </p:nvSpPr>
          <p:spPr bwMode="auto">
            <a:xfrm>
              <a:off x="737798" y="2315091"/>
              <a:ext cx="1016000" cy="857714"/>
            </a:xfrm>
            <a:custGeom>
              <a:avLst/>
              <a:gdLst>
                <a:gd name="T0" fmla="*/ 0 w 2560"/>
                <a:gd name="T1" fmla="*/ 102 h 608"/>
                <a:gd name="T2" fmla="*/ 102 w 2560"/>
                <a:gd name="T3" fmla="*/ 0 h 608"/>
                <a:gd name="T4" fmla="*/ 102 w 2560"/>
                <a:gd name="T5" fmla="*/ 0 h 608"/>
                <a:gd name="T6" fmla="*/ 102 w 2560"/>
                <a:gd name="T7" fmla="*/ 0 h 608"/>
                <a:gd name="T8" fmla="*/ 2459 w 2560"/>
                <a:gd name="T9" fmla="*/ 0 h 608"/>
                <a:gd name="T10" fmla="*/ 2459 w 2560"/>
                <a:gd name="T11" fmla="*/ 0 h 608"/>
                <a:gd name="T12" fmla="*/ 2560 w 2560"/>
                <a:gd name="T13" fmla="*/ 102 h 608"/>
                <a:gd name="T14" fmla="*/ 2560 w 2560"/>
                <a:gd name="T15" fmla="*/ 102 h 608"/>
                <a:gd name="T16" fmla="*/ 2560 w 2560"/>
                <a:gd name="T17" fmla="*/ 102 h 608"/>
                <a:gd name="T18" fmla="*/ 2560 w 2560"/>
                <a:gd name="T19" fmla="*/ 507 h 608"/>
                <a:gd name="T20" fmla="*/ 2560 w 2560"/>
                <a:gd name="T21" fmla="*/ 507 h 608"/>
                <a:gd name="T22" fmla="*/ 2459 w 2560"/>
                <a:gd name="T23" fmla="*/ 608 h 608"/>
                <a:gd name="T24" fmla="*/ 2459 w 2560"/>
                <a:gd name="T25" fmla="*/ 608 h 608"/>
                <a:gd name="T26" fmla="*/ 2459 w 2560"/>
                <a:gd name="T27" fmla="*/ 608 h 608"/>
                <a:gd name="T28" fmla="*/ 102 w 2560"/>
                <a:gd name="T29" fmla="*/ 608 h 608"/>
                <a:gd name="T30" fmla="*/ 102 w 2560"/>
                <a:gd name="T31" fmla="*/ 608 h 608"/>
                <a:gd name="T32" fmla="*/ 0 w 2560"/>
                <a:gd name="T33" fmla="*/ 507 h 608"/>
                <a:gd name="T34" fmla="*/ 0 w 2560"/>
                <a:gd name="T35" fmla="*/ 507 h 608"/>
                <a:gd name="T36" fmla="*/ 0 w 2560"/>
                <a:gd name="T37" fmla="*/ 102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560" h="608">
                  <a:moveTo>
                    <a:pt x="0" y="102"/>
                  </a:moveTo>
                  <a:cubicBezTo>
                    <a:pt x="0" y="46"/>
                    <a:pt x="46" y="0"/>
                    <a:pt x="102" y="0"/>
                  </a:cubicBezTo>
                  <a:cubicBezTo>
                    <a:pt x="102" y="0"/>
                    <a:pt x="102" y="0"/>
                    <a:pt x="102" y="0"/>
                  </a:cubicBezTo>
                  <a:lnTo>
                    <a:pt x="102" y="0"/>
                  </a:lnTo>
                  <a:lnTo>
                    <a:pt x="2459" y="0"/>
                  </a:lnTo>
                  <a:lnTo>
                    <a:pt x="2459" y="0"/>
                  </a:lnTo>
                  <a:cubicBezTo>
                    <a:pt x="2515" y="0"/>
                    <a:pt x="2560" y="46"/>
                    <a:pt x="2560" y="102"/>
                  </a:cubicBezTo>
                  <a:cubicBezTo>
                    <a:pt x="2560" y="102"/>
                    <a:pt x="2560" y="102"/>
                    <a:pt x="2560" y="102"/>
                  </a:cubicBezTo>
                  <a:lnTo>
                    <a:pt x="2560" y="102"/>
                  </a:lnTo>
                  <a:lnTo>
                    <a:pt x="2560" y="507"/>
                  </a:lnTo>
                  <a:lnTo>
                    <a:pt x="2560" y="507"/>
                  </a:lnTo>
                  <a:cubicBezTo>
                    <a:pt x="2560" y="563"/>
                    <a:pt x="2515" y="608"/>
                    <a:pt x="2459" y="608"/>
                  </a:cubicBezTo>
                  <a:cubicBezTo>
                    <a:pt x="2459" y="608"/>
                    <a:pt x="2459" y="608"/>
                    <a:pt x="2459" y="608"/>
                  </a:cubicBezTo>
                  <a:lnTo>
                    <a:pt x="2459" y="608"/>
                  </a:lnTo>
                  <a:lnTo>
                    <a:pt x="102" y="608"/>
                  </a:lnTo>
                  <a:lnTo>
                    <a:pt x="102" y="608"/>
                  </a:lnTo>
                  <a:cubicBezTo>
                    <a:pt x="46" y="608"/>
                    <a:pt x="0" y="563"/>
                    <a:pt x="0" y="507"/>
                  </a:cubicBezTo>
                  <a:cubicBezTo>
                    <a:pt x="0" y="507"/>
                    <a:pt x="0" y="507"/>
                    <a:pt x="0" y="507"/>
                  </a:cubicBezTo>
                  <a:lnTo>
                    <a:pt x="0" y="102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000" b="1">
                  <a:effectLst/>
                  <a:latin typeface="Calibri"/>
                  <a:ea typeface="MS Mincho"/>
                  <a:cs typeface="Times New Roman"/>
                </a:rPr>
                <a:t>REDD+ Cell</a:t>
              </a:r>
              <a:endParaRPr lang="en-GB" sz="1100">
                <a:effectLst/>
                <a:latin typeface="Calibri"/>
                <a:ea typeface="MS Mincho"/>
                <a:cs typeface="Times New Roman"/>
              </a:endParaRP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800">
                  <a:effectLst/>
                  <a:latin typeface="Calibri"/>
                  <a:ea typeface="MS Mincho"/>
                  <a:cs typeface="Times New Roman"/>
                </a:rPr>
                <a:t>(with MRV, Strategy, Safeguard and other functions)</a:t>
              </a:r>
              <a:endParaRPr lang="en-GB" sz="1100">
                <a:effectLst/>
                <a:latin typeface="Calibri"/>
                <a:ea typeface="MS Mincho"/>
                <a:cs typeface="Times New Roman"/>
              </a:endParaRPr>
            </a:p>
          </p:txBody>
        </p:sp>
        <p:sp>
          <p:nvSpPr>
            <p:cNvPr id="149" name="Freeform 148"/>
            <p:cNvSpPr>
              <a:spLocks/>
            </p:cNvSpPr>
            <p:nvPr/>
          </p:nvSpPr>
          <p:spPr bwMode="auto">
            <a:xfrm>
              <a:off x="44450" y="1062061"/>
              <a:ext cx="196850" cy="215900"/>
            </a:xfrm>
            <a:custGeom>
              <a:avLst/>
              <a:gdLst>
                <a:gd name="T0" fmla="*/ 0 w 496"/>
                <a:gd name="T1" fmla="*/ 83 h 544"/>
                <a:gd name="T2" fmla="*/ 83 w 496"/>
                <a:gd name="T3" fmla="*/ 0 h 544"/>
                <a:gd name="T4" fmla="*/ 83 w 496"/>
                <a:gd name="T5" fmla="*/ 0 h 544"/>
                <a:gd name="T6" fmla="*/ 83 w 496"/>
                <a:gd name="T7" fmla="*/ 0 h 544"/>
                <a:gd name="T8" fmla="*/ 414 w 496"/>
                <a:gd name="T9" fmla="*/ 0 h 544"/>
                <a:gd name="T10" fmla="*/ 414 w 496"/>
                <a:gd name="T11" fmla="*/ 0 h 544"/>
                <a:gd name="T12" fmla="*/ 496 w 496"/>
                <a:gd name="T13" fmla="*/ 83 h 544"/>
                <a:gd name="T14" fmla="*/ 496 w 496"/>
                <a:gd name="T15" fmla="*/ 83 h 544"/>
                <a:gd name="T16" fmla="*/ 496 w 496"/>
                <a:gd name="T17" fmla="*/ 83 h 544"/>
                <a:gd name="T18" fmla="*/ 496 w 496"/>
                <a:gd name="T19" fmla="*/ 462 h 544"/>
                <a:gd name="T20" fmla="*/ 496 w 496"/>
                <a:gd name="T21" fmla="*/ 462 h 544"/>
                <a:gd name="T22" fmla="*/ 414 w 496"/>
                <a:gd name="T23" fmla="*/ 544 h 544"/>
                <a:gd name="T24" fmla="*/ 414 w 496"/>
                <a:gd name="T25" fmla="*/ 544 h 544"/>
                <a:gd name="T26" fmla="*/ 414 w 496"/>
                <a:gd name="T27" fmla="*/ 544 h 544"/>
                <a:gd name="T28" fmla="*/ 83 w 496"/>
                <a:gd name="T29" fmla="*/ 544 h 544"/>
                <a:gd name="T30" fmla="*/ 83 w 496"/>
                <a:gd name="T31" fmla="*/ 544 h 544"/>
                <a:gd name="T32" fmla="*/ 0 w 496"/>
                <a:gd name="T33" fmla="*/ 462 h 544"/>
                <a:gd name="T34" fmla="*/ 0 w 496"/>
                <a:gd name="T35" fmla="*/ 462 h 544"/>
                <a:gd name="T36" fmla="*/ 0 w 496"/>
                <a:gd name="T37" fmla="*/ 83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96" h="544">
                  <a:moveTo>
                    <a:pt x="0" y="83"/>
                  </a:moveTo>
                  <a:cubicBezTo>
                    <a:pt x="0" y="37"/>
                    <a:pt x="37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lnTo>
                    <a:pt x="83" y="0"/>
                  </a:lnTo>
                  <a:lnTo>
                    <a:pt x="414" y="0"/>
                  </a:lnTo>
                  <a:lnTo>
                    <a:pt x="414" y="0"/>
                  </a:lnTo>
                  <a:cubicBezTo>
                    <a:pt x="459" y="0"/>
                    <a:pt x="496" y="37"/>
                    <a:pt x="496" y="83"/>
                  </a:cubicBezTo>
                  <a:cubicBezTo>
                    <a:pt x="496" y="83"/>
                    <a:pt x="496" y="83"/>
                    <a:pt x="496" y="83"/>
                  </a:cubicBezTo>
                  <a:lnTo>
                    <a:pt x="496" y="83"/>
                  </a:lnTo>
                  <a:lnTo>
                    <a:pt x="496" y="462"/>
                  </a:lnTo>
                  <a:lnTo>
                    <a:pt x="496" y="462"/>
                  </a:lnTo>
                  <a:cubicBezTo>
                    <a:pt x="496" y="507"/>
                    <a:pt x="459" y="544"/>
                    <a:pt x="414" y="544"/>
                  </a:cubicBezTo>
                  <a:cubicBezTo>
                    <a:pt x="414" y="544"/>
                    <a:pt x="414" y="544"/>
                    <a:pt x="414" y="544"/>
                  </a:cubicBezTo>
                  <a:lnTo>
                    <a:pt x="414" y="544"/>
                  </a:lnTo>
                  <a:lnTo>
                    <a:pt x="83" y="544"/>
                  </a:lnTo>
                  <a:lnTo>
                    <a:pt x="83" y="544"/>
                  </a:lnTo>
                  <a:cubicBezTo>
                    <a:pt x="37" y="544"/>
                    <a:pt x="0" y="507"/>
                    <a:pt x="0" y="462"/>
                  </a:cubicBezTo>
                  <a:cubicBezTo>
                    <a:pt x="0" y="462"/>
                    <a:pt x="0" y="462"/>
                    <a:pt x="0" y="462"/>
                  </a:cubicBezTo>
                  <a:lnTo>
                    <a:pt x="0" y="83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50" name="Freeform 149"/>
            <p:cNvSpPr>
              <a:spLocks noEditPoints="1"/>
            </p:cNvSpPr>
            <p:nvPr/>
          </p:nvSpPr>
          <p:spPr bwMode="auto">
            <a:xfrm>
              <a:off x="34925" y="1052536"/>
              <a:ext cx="215900" cy="234950"/>
            </a:xfrm>
            <a:custGeom>
              <a:avLst/>
              <a:gdLst>
                <a:gd name="T0" fmla="*/ 1 w 544"/>
                <a:gd name="T1" fmla="*/ 102 h 592"/>
                <a:gd name="T2" fmla="*/ 11 w 544"/>
                <a:gd name="T3" fmla="*/ 63 h 592"/>
                <a:gd name="T4" fmla="*/ 36 w 544"/>
                <a:gd name="T5" fmla="*/ 28 h 592"/>
                <a:gd name="T6" fmla="*/ 70 w 544"/>
                <a:gd name="T7" fmla="*/ 8 h 592"/>
                <a:gd name="T8" fmla="*/ 107 w 544"/>
                <a:gd name="T9" fmla="*/ 0 h 592"/>
                <a:gd name="T10" fmla="*/ 444 w 544"/>
                <a:gd name="T11" fmla="*/ 1 h 592"/>
                <a:gd name="T12" fmla="*/ 484 w 544"/>
                <a:gd name="T13" fmla="*/ 11 h 592"/>
                <a:gd name="T14" fmla="*/ 516 w 544"/>
                <a:gd name="T15" fmla="*/ 35 h 592"/>
                <a:gd name="T16" fmla="*/ 538 w 544"/>
                <a:gd name="T17" fmla="*/ 71 h 592"/>
                <a:gd name="T18" fmla="*/ 544 w 544"/>
                <a:gd name="T19" fmla="*/ 107 h 592"/>
                <a:gd name="T20" fmla="*/ 544 w 544"/>
                <a:gd name="T21" fmla="*/ 491 h 592"/>
                <a:gd name="T22" fmla="*/ 534 w 544"/>
                <a:gd name="T23" fmla="*/ 532 h 592"/>
                <a:gd name="T24" fmla="*/ 510 w 544"/>
                <a:gd name="T25" fmla="*/ 564 h 592"/>
                <a:gd name="T26" fmla="*/ 475 w 544"/>
                <a:gd name="T27" fmla="*/ 586 h 592"/>
                <a:gd name="T28" fmla="*/ 438 w 544"/>
                <a:gd name="T29" fmla="*/ 592 h 592"/>
                <a:gd name="T30" fmla="*/ 103 w 544"/>
                <a:gd name="T31" fmla="*/ 592 h 592"/>
                <a:gd name="T32" fmla="*/ 62 w 544"/>
                <a:gd name="T33" fmla="*/ 582 h 592"/>
                <a:gd name="T34" fmla="*/ 28 w 544"/>
                <a:gd name="T35" fmla="*/ 558 h 592"/>
                <a:gd name="T36" fmla="*/ 8 w 544"/>
                <a:gd name="T37" fmla="*/ 524 h 592"/>
                <a:gd name="T38" fmla="*/ 0 w 544"/>
                <a:gd name="T39" fmla="*/ 486 h 592"/>
                <a:gd name="T40" fmla="*/ 48 w 544"/>
                <a:gd name="T41" fmla="*/ 486 h 592"/>
                <a:gd name="T42" fmla="*/ 55 w 544"/>
                <a:gd name="T43" fmla="*/ 513 h 592"/>
                <a:gd name="T44" fmla="*/ 69 w 544"/>
                <a:gd name="T45" fmla="*/ 531 h 592"/>
                <a:gd name="T46" fmla="*/ 89 w 544"/>
                <a:gd name="T47" fmla="*/ 542 h 592"/>
                <a:gd name="T48" fmla="*/ 112 w 544"/>
                <a:gd name="T49" fmla="*/ 545 h 592"/>
                <a:gd name="T50" fmla="*/ 438 w 544"/>
                <a:gd name="T51" fmla="*/ 544 h 592"/>
                <a:gd name="T52" fmla="*/ 466 w 544"/>
                <a:gd name="T53" fmla="*/ 539 h 592"/>
                <a:gd name="T54" fmla="*/ 483 w 544"/>
                <a:gd name="T55" fmla="*/ 525 h 592"/>
                <a:gd name="T56" fmla="*/ 495 w 544"/>
                <a:gd name="T57" fmla="*/ 505 h 592"/>
                <a:gd name="T58" fmla="*/ 497 w 544"/>
                <a:gd name="T59" fmla="*/ 482 h 592"/>
                <a:gd name="T60" fmla="*/ 496 w 544"/>
                <a:gd name="T61" fmla="*/ 107 h 592"/>
                <a:gd name="T62" fmla="*/ 491 w 544"/>
                <a:gd name="T63" fmla="*/ 80 h 592"/>
                <a:gd name="T64" fmla="*/ 476 w 544"/>
                <a:gd name="T65" fmla="*/ 62 h 592"/>
                <a:gd name="T66" fmla="*/ 457 w 544"/>
                <a:gd name="T67" fmla="*/ 52 h 592"/>
                <a:gd name="T68" fmla="*/ 433 w 544"/>
                <a:gd name="T69" fmla="*/ 48 h 592"/>
                <a:gd name="T70" fmla="*/ 107 w 544"/>
                <a:gd name="T71" fmla="*/ 48 h 592"/>
                <a:gd name="T72" fmla="*/ 81 w 544"/>
                <a:gd name="T73" fmla="*/ 55 h 592"/>
                <a:gd name="T74" fmla="*/ 61 w 544"/>
                <a:gd name="T75" fmla="*/ 69 h 592"/>
                <a:gd name="T76" fmla="*/ 52 w 544"/>
                <a:gd name="T77" fmla="*/ 88 h 592"/>
                <a:gd name="T78" fmla="*/ 48 w 544"/>
                <a:gd name="T79" fmla="*/ 113 h 592"/>
                <a:gd name="T80" fmla="*/ 48 w 544"/>
                <a:gd name="T81" fmla="*/ 486 h 5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544" h="592">
                  <a:moveTo>
                    <a:pt x="0" y="107"/>
                  </a:moveTo>
                  <a:cubicBezTo>
                    <a:pt x="0" y="106"/>
                    <a:pt x="1" y="104"/>
                    <a:pt x="1" y="102"/>
                  </a:cubicBezTo>
                  <a:lnTo>
                    <a:pt x="8" y="70"/>
                  </a:lnTo>
                  <a:cubicBezTo>
                    <a:pt x="9" y="68"/>
                    <a:pt x="10" y="65"/>
                    <a:pt x="11" y="63"/>
                  </a:cubicBezTo>
                  <a:lnTo>
                    <a:pt x="28" y="36"/>
                  </a:lnTo>
                  <a:cubicBezTo>
                    <a:pt x="30" y="33"/>
                    <a:pt x="33" y="30"/>
                    <a:pt x="36" y="28"/>
                  </a:cubicBezTo>
                  <a:lnTo>
                    <a:pt x="63" y="11"/>
                  </a:lnTo>
                  <a:cubicBezTo>
                    <a:pt x="65" y="10"/>
                    <a:pt x="68" y="9"/>
                    <a:pt x="70" y="8"/>
                  </a:cubicBezTo>
                  <a:lnTo>
                    <a:pt x="102" y="1"/>
                  </a:lnTo>
                  <a:cubicBezTo>
                    <a:pt x="104" y="1"/>
                    <a:pt x="106" y="0"/>
                    <a:pt x="107" y="0"/>
                  </a:cubicBezTo>
                  <a:lnTo>
                    <a:pt x="438" y="0"/>
                  </a:lnTo>
                  <a:cubicBezTo>
                    <a:pt x="440" y="0"/>
                    <a:pt x="442" y="1"/>
                    <a:pt x="444" y="1"/>
                  </a:cubicBezTo>
                  <a:lnTo>
                    <a:pt x="476" y="8"/>
                  </a:lnTo>
                  <a:cubicBezTo>
                    <a:pt x="478" y="9"/>
                    <a:pt x="481" y="10"/>
                    <a:pt x="484" y="11"/>
                  </a:cubicBezTo>
                  <a:lnTo>
                    <a:pt x="510" y="28"/>
                  </a:lnTo>
                  <a:cubicBezTo>
                    <a:pt x="512" y="30"/>
                    <a:pt x="515" y="32"/>
                    <a:pt x="516" y="35"/>
                  </a:cubicBezTo>
                  <a:lnTo>
                    <a:pt x="534" y="62"/>
                  </a:lnTo>
                  <a:cubicBezTo>
                    <a:pt x="536" y="65"/>
                    <a:pt x="537" y="68"/>
                    <a:pt x="538" y="71"/>
                  </a:cubicBezTo>
                  <a:lnTo>
                    <a:pt x="544" y="103"/>
                  </a:lnTo>
                  <a:cubicBezTo>
                    <a:pt x="544" y="105"/>
                    <a:pt x="544" y="106"/>
                    <a:pt x="544" y="107"/>
                  </a:cubicBezTo>
                  <a:lnTo>
                    <a:pt x="544" y="486"/>
                  </a:lnTo>
                  <a:cubicBezTo>
                    <a:pt x="544" y="488"/>
                    <a:pt x="544" y="489"/>
                    <a:pt x="544" y="491"/>
                  </a:cubicBezTo>
                  <a:lnTo>
                    <a:pt x="538" y="523"/>
                  </a:lnTo>
                  <a:cubicBezTo>
                    <a:pt x="537" y="526"/>
                    <a:pt x="536" y="529"/>
                    <a:pt x="534" y="532"/>
                  </a:cubicBezTo>
                  <a:lnTo>
                    <a:pt x="516" y="558"/>
                  </a:lnTo>
                  <a:cubicBezTo>
                    <a:pt x="515" y="561"/>
                    <a:pt x="513" y="563"/>
                    <a:pt x="510" y="564"/>
                  </a:cubicBezTo>
                  <a:lnTo>
                    <a:pt x="484" y="582"/>
                  </a:lnTo>
                  <a:cubicBezTo>
                    <a:pt x="481" y="584"/>
                    <a:pt x="478" y="585"/>
                    <a:pt x="475" y="586"/>
                  </a:cubicBezTo>
                  <a:lnTo>
                    <a:pt x="443" y="592"/>
                  </a:lnTo>
                  <a:cubicBezTo>
                    <a:pt x="441" y="592"/>
                    <a:pt x="440" y="592"/>
                    <a:pt x="438" y="592"/>
                  </a:cubicBezTo>
                  <a:lnTo>
                    <a:pt x="107" y="592"/>
                  </a:lnTo>
                  <a:cubicBezTo>
                    <a:pt x="106" y="592"/>
                    <a:pt x="105" y="592"/>
                    <a:pt x="103" y="592"/>
                  </a:cubicBezTo>
                  <a:lnTo>
                    <a:pt x="71" y="586"/>
                  </a:lnTo>
                  <a:cubicBezTo>
                    <a:pt x="68" y="585"/>
                    <a:pt x="65" y="584"/>
                    <a:pt x="62" y="582"/>
                  </a:cubicBezTo>
                  <a:lnTo>
                    <a:pt x="35" y="564"/>
                  </a:lnTo>
                  <a:cubicBezTo>
                    <a:pt x="32" y="563"/>
                    <a:pt x="30" y="560"/>
                    <a:pt x="28" y="558"/>
                  </a:cubicBezTo>
                  <a:lnTo>
                    <a:pt x="11" y="532"/>
                  </a:lnTo>
                  <a:cubicBezTo>
                    <a:pt x="10" y="529"/>
                    <a:pt x="9" y="526"/>
                    <a:pt x="8" y="524"/>
                  </a:cubicBezTo>
                  <a:lnTo>
                    <a:pt x="1" y="492"/>
                  </a:lnTo>
                  <a:cubicBezTo>
                    <a:pt x="1" y="490"/>
                    <a:pt x="0" y="488"/>
                    <a:pt x="0" y="486"/>
                  </a:cubicBezTo>
                  <a:lnTo>
                    <a:pt x="0" y="107"/>
                  </a:lnTo>
                  <a:close/>
                  <a:moveTo>
                    <a:pt x="48" y="486"/>
                  </a:moveTo>
                  <a:lnTo>
                    <a:pt x="48" y="481"/>
                  </a:lnTo>
                  <a:lnTo>
                    <a:pt x="55" y="513"/>
                  </a:lnTo>
                  <a:lnTo>
                    <a:pt x="52" y="505"/>
                  </a:lnTo>
                  <a:lnTo>
                    <a:pt x="69" y="531"/>
                  </a:lnTo>
                  <a:lnTo>
                    <a:pt x="62" y="524"/>
                  </a:lnTo>
                  <a:lnTo>
                    <a:pt x="89" y="542"/>
                  </a:lnTo>
                  <a:lnTo>
                    <a:pt x="80" y="539"/>
                  </a:lnTo>
                  <a:lnTo>
                    <a:pt x="112" y="545"/>
                  </a:lnTo>
                  <a:lnTo>
                    <a:pt x="107" y="544"/>
                  </a:lnTo>
                  <a:lnTo>
                    <a:pt x="438" y="544"/>
                  </a:lnTo>
                  <a:lnTo>
                    <a:pt x="434" y="545"/>
                  </a:lnTo>
                  <a:lnTo>
                    <a:pt x="466" y="539"/>
                  </a:lnTo>
                  <a:lnTo>
                    <a:pt x="457" y="543"/>
                  </a:lnTo>
                  <a:lnTo>
                    <a:pt x="483" y="525"/>
                  </a:lnTo>
                  <a:lnTo>
                    <a:pt x="477" y="531"/>
                  </a:lnTo>
                  <a:lnTo>
                    <a:pt x="495" y="505"/>
                  </a:lnTo>
                  <a:lnTo>
                    <a:pt x="491" y="514"/>
                  </a:lnTo>
                  <a:lnTo>
                    <a:pt x="497" y="482"/>
                  </a:lnTo>
                  <a:lnTo>
                    <a:pt x="496" y="486"/>
                  </a:lnTo>
                  <a:lnTo>
                    <a:pt x="496" y="107"/>
                  </a:lnTo>
                  <a:lnTo>
                    <a:pt x="497" y="112"/>
                  </a:lnTo>
                  <a:lnTo>
                    <a:pt x="491" y="80"/>
                  </a:lnTo>
                  <a:lnTo>
                    <a:pt x="494" y="89"/>
                  </a:lnTo>
                  <a:lnTo>
                    <a:pt x="476" y="62"/>
                  </a:lnTo>
                  <a:lnTo>
                    <a:pt x="483" y="69"/>
                  </a:lnTo>
                  <a:lnTo>
                    <a:pt x="457" y="52"/>
                  </a:lnTo>
                  <a:lnTo>
                    <a:pt x="465" y="55"/>
                  </a:lnTo>
                  <a:lnTo>
                    <a:pt x="433" y="48"/>
                  </a:lnTo>
                  <a:lnTo>
                    <a:pt x="438" y="48"/>
                  </a:lnTo>
                  <a:lnTo>
                    <a:pt x="107" y="48"/>
                  </a:lnTo>
                  <a:lnTo>
                    <a:pt x="113" y="48"/>
                  </a:lnTo>
                  <a:lnTo>
                    <a:pt x="81" y="55"/>
                  </a:lnTo>
                  <a:lnTo>
                    <a:pt x="88" y="52"/>
                  </a:lnTo>
                  <a:lnTo>
                    <a:pt x="61" y="69"/>
                  </a:lnTo>
                  <a:lnTo>
                    <a:pt x="69" y="61"/>
                  </a:lnTo>
                  <a:lnTo>
                    <a:pt x="52" y="88"/>
                  </a:lnTo>
                  <a:lnTo>
                    <a:pt x="55" y="81"/>
                  </a:lnTo>
                  <a:lnTo>
                    <a:pt x="48" y="113"/>
                  </a:lnTo>
                  <a:lnTo>
                    <a:pt x="48" y="107"/>
                  </a:lnTo>
                  <a:lnTo>
                    <a:pt x="48" y="486"/>
                  </a:lnTo>
                  <a:close/>
                </a:path>
              </a:pathLst>
            </a:custGeom>
            <a:solidFill>
              <a:srgbClr val="F79646"/>
            </a:solidFill>
            <a:ln w="635" cap="flat">
              <a:solidFill>
                <a:srgbClr val="F79646"/>
              </a:solidFill>
              <a:prstDash val="solid"/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51" name="Freeform 150"/>
            <p:cNvSpPr>
              <a:spLocks/>
            </p:cNvSpPr>
            <p:nvPr/>
          </p:nvSpPr>
          <p:spPr bwMode="auto">
            <a:xfrm>
              <a:off x="279400" y="1062061"/>
              <a:ext cx="190500" cy="215900"/>
            </a:xfrm>
            <a:custGeom>
              <a:avLst/>
              <a:gdLst>
                <a:gd name="T0" fmla="*/ 0 w 480"/>
                <a:gd name="T1" fmla="*/ 80 h 544"/>
                <a:gd name="T2" fmla="*/ 80 w 480"/>
                <a:gd name="T3" fmla="*/ 0 h 544"/>
                <a:gd name="T4" fmla="*/ 80 w 480"/>
                <a:gd name="T5" fmla="*/ 0 h 544"/>
                <a:gd name="T6" fmla="*/ 80 w 480"/>
                <a:gd name="T7" fmla="*/ 0 h 544"/>
                <a:gd name="T8" fmla="*/ 400 w 480"/>
                <a:gd name="T9" fmla="*/ 0 h 544"/>
                <a:gd name="T10" fmla="*/ 400 w 480"/>
                <a:gd name="T11" fmla="*/ 0 h 544"/>
                <a:gd name="T12" fmla="*/ 480 w 480"/>
                <a:gd name="T13" fmla="*/ 80 h 544"/>
                <a:gd name="T14" fmla="*/ 480 w 480"/>
                <a:gd name="T15" fmla="*/ 80 h 544"/>
                <a:gd name="T16" fmla="*/ 480 w 480"/>
                <a:gd name="T17" fmla="*/ 80 h 544"/>
                <a:gd name="T18" fmla="*/ 480 w 480"/>
                <a:gd name="T19" fmla="*/ 464 h 544"/>
                <a:gd name="T20" fmla="*/ 480 w 480"/>
                <a:gd name="T21" fmla="*/ 464 h 544"/>
                <a:gd name="T22" fmla="*/ 400 w 480"/>
                <a:gd name="T23" fmla="*/ 544 h 544"/>
                <a:gd name="T24" fmla="*/ 400 w 480"/>
                <a:gd name="T25" fmla="*/ 544 h 544"/>
                <a:gd name="T26" fmla="*/ 400 w 480"/>
                <a:gd name="T27" fmla="*/ 544 h 544"/>
                <a:gd name="T28" fmla="*/ 80 w 480"/>
                <a:gd name="T29" fmla="*/ 544 h 544"/>
                <a:gd name="T30" fmla="*/ 80 w 480"/>
                <a:gd name="T31" fmla="*/ 544 h 544"/>
                <a:gd name="T32" fmla="*/ 0 w 480"/>
                <a:gd name="T33" fmla="*/ 464 h 544"/>
                <a:gd name="T34" fmla="*/ 0 w 480"/>
                <a:gd name="T35" fmla="*/ 464 h 544"/>
                <a:gd name="T36" fmla="*/ 0 w 480"/>
                <a:gd name="T37" fmla="*/ 80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80" h="544">
                  <a:moveTo>
                    <a:pt x="0" y="80"/>
                  </a:moveTo>
                  <a:cubicBezTo>
                    <a:pt x="0" y="36"/>
                    <a:pt x="36" y="0"/>
                    <a:pt x="80" y="0"/>
                  </a:cubicBezTo>
                  <a:cubicBezTo>
                    <a:pt x="80" y="0"/>
                    <a:pt x="80" y="0"/>
                    <a:pt x="80" y="0"/>
                  </a:cubicBezTo>
                  <a:lnTo>
                    <a:pt x="80" y="0"/>
                  </a:lnTo>
                  <a:lnTo>
                    <a:pt x="400" y="0"/>
                  </a:lnTo>
                  <a:lnTo>
                    <a:pt x="400" y="0"/>
                  </a:lnTo>
                  <a:cubicBezTo>
                    <a:pt x="445" y="0"/>
                    <a:pt x="480" y="36"/>
                    <a:pt x="480" y="80"/>
                  </a:cubicBezTo>
                  <a:cubicBezTo>
                    <a:pt x="480" y="80"/>
                    <a:pt x="480" y="80"/>
                    <a:pt x="480" y="80"/>
                  </a:cubicBezTo>
                  <a:lnTo>
                    <a:pt x="480" y="80"/>
                  </a:lnTo>
                  <a:lnTo>
                    <a:pt x="480" y="464"/>
                  </a:lnTo>
                  <a:lnTo>
                    <a:pt x="480" y="464"/>
                  </a:lnTo>
                  <a:cubicBezTo>
                    <a:pt x="480" y="509"/>
                    <a:pt x="445" y="544"/>
                    <a:pt x="400" y="544"/>
                  </a:cubicBezTo>
                  <a:cubicBezTo>
                    <a:pt x="400" y="544"/>
                    <a:pt x="400" y="544"/>
                    <a:pt x="400" y="544"/>
                  </a:cubicBezTo>
                  <a:lnTo>
                    <a:pt x="400" y="544"/>
                  </a:lnTo>
                  <a:lnTo>
                    <a:pt x="80" y="544"/>
                  </a:lnTo>
                  <a:lnTo>
                    <a:pt x="80" y="544"/>
                  </a:lnTo>
                  <a:cubicBezTo>
                    <a:pt x="36" y="544"/>
                    <a:pt x="0" y="509"/>
                    <a:pt x="0" y="464"/>
                  </a:cubicBezTo>
                  <a:cubicBezTo>
                    <a:pt x="0" y="464"/>
                    <a:pt x="0" y="464"/>
                    <a:pt x="0" y="464"/>
                  </a:cubicBezTo>
                  <a:lnTo>
                    <a:pt x="0" y="8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52" name="Freeform 151"/>
            <p:cNvSpPr>
              <a:spLocks noEditPoints="1"/>
            </p:cNvSpPr>
            <p:nvPr/>
          </p:nvSpPr>
          <p:spPr bwMode="auto">
            <a:xfrm>
              <a:off x="269875" y="1052536"/>
              <a:ext cx="209550" cy="234950"/>
            </a:xfrm>
            <a:custGeom>
              <a:avLst/>
              <a:gdLst>
                <a:gd name="T0" fmla="*/ 1 w 528"/>
                <a:gd name="T1" fmla="*/ 100 h 592"/>
                <a:gd name="T2" fmla="*/ 11 w 528"/>
                <a:gd name="T3" fmla="*/ 59 h 592"/>
                <a:gd name="T4" fmla="*/ 34 w 528"/>
                <a:gd name="T5" fmla="*/ 29 h 592"/>
                <a:gd name="T6" fmla="*/ 69 w 528"/>
                <a:gd name="T7" fmla="*/ 7 h 592"/>
                <a:gd name="T8" fmla="*/ 104 w 528"/>
                <a:gd name="T9" fmla="*/ 0 h 592"/>
                <a:gd name="T10" fmla="*/ 429 w 528"/>
                <a:gd name="T11" fmla="*/ 1 h 592"/>
                <a:gd name="T12" fmla="*/ 469 w 528"/>
                <a:gd name="T13" fmla="*/ 11 h 592"/>
                <a:gd name="T14" fmla="*/ 501 w 528"/>
                <a:gd name="T15" fmla="*/ 35 h 592"/>
                <a:gd name="T16" fmla="*/ 522 w 528"/>
                <a:gd name="T17" fmla="*/ 69 h 592"/>
                <a:gd name="T18" fmla="*/ 528 w 528"/>
                <a:gd name="T19" fmla="*/ 104 h 592"/>
                <a:gd name="T20" fmla="*/ 528 w 528"/>
                <a:gd name="T21" fmla="*/ 493 h 592"/>
                <a:gd name="T22" fmla="*/ 519 w 528"/>
                <a:gd name="T23" fmla="*/ 533 h 592"/>
                <a:gd name="T24" fmla="*/ 495 w 528"/>
                <a:gd name="T25" fmla="*/ 566 h 592"/>
                <a:gd name="T26" fmla="*/ 460 w 528"/>
                <a:gd name="T27" fmla="*/ 586 h 592"/>
                <a:gd name="T28" fmla="*/ 424 w 528"/>
                <a:gd name="T29" fmla="*/ 592 h 592"/>
                <a:gd name="T30" fmla="*/ 100 w 528"/>
                <a:gd name="T31" fmla="*/ 592 h 592"/>
                <a:gd name="T32" fmla="*/ 60 w 528"/>
                <a:gd name="T33" fmla="*/ 582 h 592"/>
                <a:gd name="T34" fmla="*/ 29 w 528"/>
                <a:gd name="T35" fmla="*/ 559 h 592"/>
                <a:gd name="T36" fmla="*/ 7 w 528"/>
                <a:gd name="T37" fmla="*/ 524 h 592"/>
                <a:gd name="T38" fmla="*/ 0 w 528"/>
                <a:gd name="T39" fmla="*/ 488 h 592"/>
                <a:gd name="T40" fmla="*/ 48 w 528"/>
                <a:gd name="T41" fmla="*/ 488 h 592"/>
                <a:gd name="T42" fmla="*/ 54 w 528"/>
                <a:gd name="T43" fmla="*/ 515 h 592"/>
                <a:gd name="T44" fmla="*/ 68 w 528"/>
                <a:gd name="T45" fmla="*/ 532 h 592"/>
                <a:gd name="T46" fmla="*/ 87 w 528"/>
                <a:gd name="T47" fmla="*/ 543 h 592"/>
                <a:gd name="T48" fmla="*/ 109 w 528"/>
                <a:gd name="T49" fmla="*/ 545 h 592"/>
                <a:gd name="T50" fmla="*/ 424 w 528"/>
                <a:gd name="T51" fmla="*/ 544 h 592"/>
                <a:gd name="T52" fmla="*/ 451 w 528"/>
                <a:gd name="T53" fmla="*/ 539 h 592"/>
                <a:gd name="T54" fmla="*/ 468 w 528"/>
                <a:gd name="T55" fmla="*/ 525 h 592"/>
                <a:gd name="T56" fmla="*/ 478 w 528"/>
                <a:gd name="T57" fmla="*/ 506 h 592"/>
                <a:gd name="T58" fmla="*/ 481 w 528"/>
                <a:gd name="T59" fmla="*/ 484 h 592"/>
                <a:gd name="T60" fmla="*/ 480 w 528"/>
                <a:gd name="T61" fmla="*/ 104 h 592"/>
                <a:gd name="T62" fmla="*/ 475 w 528"/>
                <a:gd name="T63" fmla="*/ 78 h 592"/>
                <a:gd name="T64" fmla="*/ 462 w 528"/>
                <a:gd name="T65" fmla="*/ 62 h 592"/>
                <a:gd name="T66" fmla="*/ 442 w 528"/>
                <a:gd name="T67" fmla="*/ 50 h 592"/>
                <a:gd name="T68" fmla="*/ 420 w 528"/>
                <a:gd name="T69" fmla="*/ 48 h 592"/>
                <a:gd name="T70" fmla="*/ 104 w 528"/>
                <a:gd name="T71" fmla="*/ 48 h 592"/>
                <a:gd name="T72" fmla="*/ 78 w 528"/>
                <a:gd name="T73" fmla="*/ 54 h 592"/>
                <a:gd name="T74" fmla="*/ 62 w 528"/>
                <a:gd name="T75" fmla="*/ 68 h 592"/>
                <a:gd name="T76" fmla="*/ 50 w 528"/>
                <a:gd name="T77" fmla="*/ 87 h 592"/>
                <a:gd name="T78" fmla="*/ 48 w 528"/>
                <a:gd name="T79" fmla="*/ 109 h 592"/>
                <a:gd name="T80" fmla="*/ 48 w 528"/>
                <a:gd name="T81" fmla="*/ 488 h 5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528" h="592">
                  <a:moveTo>
                    <a:pt x="0" y="104"/>
                  </a:moveTo>
                  <a:cubicBezTo>
                    <a:pt x="0" y="103"/>
                    <a:pt x="1" y="101"/>
                    <a:pt x="1" y="100"/>
                  </a:cubicBezTo>
                  <a:lnTo>
                    <a:pt x="7" y="69"/>
                  </a:lnTo>
                  <a:cubicBezTo>
                    <a:pt x="8" y="65"/>
                    <a:pt x="9" y="62"/>
                    <a:pt x="11" y="59"/>
                  </a:cubicBezTo>
                  <a:lnTo>
                    <a:pt x="29" y="34"/>
                  </a:lnTo>
                  <a:cubicBezTo>
                    <a:pt x="31" y="32"/>
                    <a:pt x="32" y="31"/>
                    <a:pt x="34" y="29"/>
                  </a:cubicBezTo>
                  <a:lnTo>
                    <a:pt x="59" y="11"/>
                  </a:lnTo>
                  <a:cubicBezTo>
                    <a:pt x="62" y="9"/>
                    <a:pt x="65" y="8"/>
                    <a:pt x="69" y="7"/>
                  </a:cubicBezTo>
                  <a:lnTo>
                    <a:pt x="100" y="1"/>
                  </a:lnTo>
                  <a:cubicBezTo>
                    <a:pt x="101" y="1"/>
                    <a:pt x="103" y="0"/>
                    <a:pt x="104" y="0"/>
                  </a:cubicBezTo>
                  <a:lnTo>
                    <a:pt x="424" y="0"/>
                  </a:lnTo>
                  <a:cubicBezTo>
                    <a:pt x="426" y="0"/>
                    <a:pt x="428" y="1"/>
                    <a:pt x="429" y="1"/>
                  </a:cubicBezTo>
                  <a:lnTo>
                    <a:pt x="460" y="7"/>
                  </a:lnTo>
                  <a:cubicBezTo>
                    <a:pt x="463" y="8"/>
                    <a:pt x="466" y="9"/>
                    <a:pt x="469" y="11"/>
                  </a:cubicBezTo>
                  <a:lnTo>
                    <a:pt x="495" y="29"/>
                  </a:lnTo>
                  <a:cubicBezTo>
                    <a:pt x="498" y="30"/>
                    <a:pt x="500" y="33"/>
                    <a:pt x="501" y="35"/>
                  </a:cubicBezTo>
                  <a:lnTo>
                    <a:pt x="518" y="60"/>
                  </a:lnTo>
                  <a:cubicBezTo>
                    <a:pt x="520" y="63"/>
                    <a:pt x="521" y="66"/>
                    <a:pt x="522" y="69"/>
                  </a:cubicBezTo>
                  <a:lnTo>
                    <a:pt x="528" y="100"/>
                  </a:lnTo>
                  <a:cubicBezTo>
                    <a:pt x="528" y="101"/>
                    <a:pt x="528" y="103"/>
                    <a:pt x="528" y="104"/>
                  </a:cubicBezTo>
                  <a:lnTo>
                    <a:pt x="528" y="488"/>
                  </a:lnTo>
                  <a:cubicBezTo>
                    <a:pt x="528" y="490"/>
                    <a:pt x="528" y="492"/>
                    <a:pt x="528" y="493"/>
                  </a:cubicBezTo>
                  <a:lnTo>
                    <a:pt x="522" y="524"/>
                  </a:lnTo>
                  <a:cubicBezTo>
                    <a:pt x="521" y="527"/>
                    <a:pt x="520" y="530"/>
                    <a:pt x="519" y="533"/>
                  </a:cubicBezTo>
                  <a:lnTo>
                    <a:pt x="502" y="559"/>
                  </a:lnTo>
                  <a:cubicBezTo>
                    <a:pt x="500" y="561"/>
                    <a:pt x="497" y="564"/>
                    <a:pt x="495" y="566"/>
                  </a:cubicBezTo>
                  <a:lnTo>
                    <a:pt x="469" y="583"/>
                  </a:lnTo>
                  <a:cubicBezTo>
                    <a:pt x="466" y="584"/>
                    <a:pt x="463" y="585"/>
                    <a:pt x="460" y="586"/>
                  </a:cubicBezTo>
                  <a:lnTo>
                    <a:pt x="429" y="592"/>
                  </a:lnTo>
                  <a:cubicBezTo>
                    <a:pt x="428" y="592"/>
                    <a:pt x="426" y="592"/>
                    <a:pt x="424" y="592"/>
                  </a:cubicBezTo>
                  <a:lnTo>
                    <a:pt x="104" y="592"/>
                  </a:lnTo>
                  <a:cubicBezTo>
                    <a:pt x="103" y="592"/>
                    <a:pt x="101" y="592"/>
                    <a:pt x="100" y="592"/>
                  </a:cubicBezTo>
                  <a:lnTo>
                    <a:pt x="69" y="586"/>
                  </a:lnTo>
                  <a:cubicBezTo>
                    <a:pt x="66" y="585"/>
                    <a:pt x="63" y="584"/>
                    <a:pt x="60" y="582"/>
                  </a:cubicBezTo>
                  <a:lnTo>
                    <a:pt x="35" y="565"/>
                  </a:lnTo>
                  <a:cubicBezTo>
                    <a:pt x="33" y="564"/>
                    <a:pt x="30" y="562"/>
                    <a:pt x="29" y="559"/>
                  </a:cubicBezTo>
                  <a:lnTo>
                    <a:pt x="11" y="533"/>
                  </a:lnTo>
                  <a:cubicBezTo>
                    <a:pt x="9" y="530"/>
                    <a:pt x="8" y="527"/>
                    <a:pt x="7" y="524"/>
                  </a:cubicBezTo>
                  <a:lnTo>
                    <a:pt x="1" y="493"/>
                  </a:lnTo>
                  <a:cubicBezTo>
                    <a:pt x="1" y="492"/>
                    <a:pt x="0" y="490"/>
                    <a:pt x="0" y="488"/>
                  </a:cubicBezTo>
                  <a:lnTo>
                    <a:pt x="0" y="104"/>
                  </a:lnTo>
                  <a:close/>
                  <a:moveTo>
                    <a:pt x="48" y="488"/>
                  </a:moveTo>
                  <a:lnTo>
                    <a:pt x="48" y="484"/>
                  </a:lnTo>
                  <a:lnTo>
                    <a:pt x="54" y="515"/>
                  </a:lnTo>
                  <a:lnTo>
                    <a:pt x="50" y="506"/>
                  </a:lnTo>
                  <a:lnTo>
                    <a:pt x="68" y="532"/>
                  </a:lnTo>
                  <a:lnTo>
                    <a:pt x="62" y="526"/>
                  </a:lnTo>
                  <a:lnTo>
                    <a:pt x="87" y="543"/>
                  </a:lnTo>
                  <a:lnTo>
                    <a:pt x="78" y="539"/>
                  </a:lnTo>
                  <a:lnTo>
                    <a:pt x="109" y="545"/>
                  </a:lnTo>
                  <a:lnTo>
                    <a:pt x="104" y="544"/>
                  </a:lnTo>
                  <a:lnTo>
                    <a:pt x="424" y="544"/>
                  </a:lnTo>
                  <a:lnTo>
                    <a:pt x="420" y="545"/>
                  </a:lnTo>
                  <a:lnTo>
                    <a:pt x="451" y="539"/>
                  </a:lnTo>
                  <a:lnTo>
                    <a:pt x="442" y="542"/>
                  </a:lnTo>
                  <a:lnTo>
                    <a:pt x="468" y="525"/>
                  </a:lnTo>
                  <a:lnTo>
                    <a:pt x="461" y="532"/>
                  </a:lnTo>
                  <a:lnTo>
                    <a:pt x="478" y="506"/>
                  </a:lnTo>
                  <a:lnTo>
                    <a:pt x="475" y="515"/>
                  </a:lnTo>
                  <a:lnTo>
                    <a:pt x="481" y="484"/>
                  </a:lnTo>
                  <a:lnTo>
                    <a:pt x="480" y="488"/>
                  </a:lnTo>
                  <a:lnTo>
                    <a:pt x="480" y="104"/>
                  </a:lnTo>
                  <a:lnTo>
                    <a:pt x="481" y="109"/>
                  </a:lnTo>
                  <a:lnTo>
                    <a:pt x="475" y="78"/>
                  </a:lnTo>
                  <a:lnTo>
                    <a:pt x="479" y="87"/>
                  </a:lnTo>
                  <a:lnTo>
                    <a:pt x="462" y="62"/>
                  </a:lnTo>
                  <a:lnTo>
                    <a:pt x="468" y="68"/>
                  </a:lnTo>
                  <a:lnTo>
                    <a:pt x="442" y="50"/>
                  </a:lnTo>
                  <a:lnTo>
                    <a:pt x="451" y="54"/>
                  </a:lnTo>
                  <a:lnTo>
                    <a:pt x="420" y="48"/>
                  </a:lnTo>
                  <a:lnTo>
                    <a:pt x="424" y="48"/>
                  </a:lnTo>
                  <a:lnTo>
                    <a:pt x="104" y="48"/>
                  </a:lnTo>
                  <a:lnTo>
                    <a:pt x="109" y="48"/>
                  </a:lnTo>
                  <a:lnTo>
                    <a:pt x="78" y="54"/>
                  </a:lnTo>
                  <a:lnTo>
                    <a:pt x="87" y="50"/>
                  </a:lnTo>
                  <a:lnTo>
                    <a:pt x="62" y="68"/>
                  </a:lnTo>
                  <a:lnTo>
                    <a:pt x="68" y="62"/>
                  </a:lnTo>
                  <a:lnTo>
                    <a:pt x="50" y="87"/>
                  </a:lnTo>
                  <a:lnTo>
                    <a:pt x="54" y="78"/>
                  </a:lnTo>
                  <a:lnTo>
                    <a:pt x="48" y="109"/>
                  </a:lnTo>
                  <a:lnTo>
                    <a:pt x="48" y="104"/>
                  </a:lnTo>
                  <a:lnTo>
                    <a:pt x="48" y="488"/>
                  </a:lnTo>
                  <a:close/>
                </a:path>
              </a:pathLst>
            </a:custGeom>
            <a:solidFill>
              <a:srgbClr val="8064A2"/>
            </a:solidFill>
            <a:ln w="635" cap="flat">
              <a:solidFill>
                <a:srgbClr val="8064A2"/>
              </a:solidFill>
              <a:prstDash val="solid"/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53" name="Freeform 152"/>
            <p:cNvSpPr>
              <a:spLocks/>
            </p:cNvSpPr>
            <p:nvPr/>
          </p:nvSpPr>
          <p:spPr bwMode="auto">
            <a:xfrm>
              <a:off x="60325" y="1335544"/>
              <a:ext cx="190500" cy="222250"/>
            </a:xfrm>
            <a:custGeom>
              <a:avLst/>
              <a:gdLst>
                <a:gd name="T0" fmla="*/ 0 w 480"/>
                <a:gd name="T1" fmla="*/ 80 h 560"/>
                <a:gd name="T2" fmla="*/ 80 w 480"/>
                <a:gd name="T3" fmla="*/ 0 h 560"/>
                <a:gd name="T4" fmla="*/ 80 w 480"/>
                <a:gd name="T5" fmla="*/ 0 h 560"/>
                <a:gd name="T6" fmla="*/ 80 w 480"/>
                <a:gd name="T7" fmla="*/ 0 h 560"/>
                <a:gd name="T8" fmla="*/ 400 w 480"/>
                <a:gd name="T9" fmla="*/ 0 h 560"/>
                <a:gd name="T10" fmla="*/ 400 w 480"/>
                <a:gd name="T11" fmla="*/ 0 h 560"/>
                <a:gd name="T12" fmla="*/ 480 w 480"/>
                <a:gd name="T13" fmla="*/ 80 h 560"/>
                <a:gd name="T14" fmla="*/ 480 w 480"/>
                <a:gd name="T15" fmla="*/ 80 h 560"/>
                <a:gd name="T16" fmla="*/ 480 w 480"/>
                <a:gd name="T17" fmla="*/ 80 h 560"/>
                <a:gd name="T18" fmla="*/ 480 w 480"/>
                <a:gd name="T19" fmla="*/ 480 h 560"/>
                <a:gd name="T20" fmla="*/ 480 w 480"/>
                <a:gd name="T21" fmla="*/ 480 h 560"/>
                <a:gd name="T22" fmla="*/ 400 w 480"/>
                <a:gd name="T23" fmla="*/ 560 h 560"/>
                <a:gd name="T24" fmla="*/ 400 w 480"/>
                <a:gd name="T25" fmla="*/ 560 h 560"/>
                <a:gd name="T26" fmla="*/ 400 w 480"/>
                <a:gd name="T27" fmla="*/ 560 h 560"/>
                <a:gd name="T28" fmla="*/ 80 w 480"/>
                <a:gd name="T29" fmla="*/ 560 h 560"/>
                <a:gd name="T30" fmla="*/ 80 w 480"/>
                <a:gd name="T31" fmla="*/ 560 h 560"/>
                <a:gd name="T32" fmla="*/ 0 w 480"/>
                <a:gd name="T33" fmla="*/ 480 h 560"/>
                <a:gd name="T34" fmla="*/ 0 w 480"/>
                <a:gd name="T35" fmla="*/ 480 h 560"/>
                <a:gd name="T36" fmla="*/ 0 w 480"/>
                <a:gd name="T37" fmla="*/ 80 h 5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80" h="560">
                  <a:moveTo>
                    <a:pt x="0" y="80"/>
                  </a:moveTo>
                  <a:cubicBezTo>
                    <a:pt x="0" y="36"/>
                    <a:pt x="36" y="0"/>
                    <a:pt x="80" y="0"/>
                  </a:cubicBezTo>
                  <a:cubicBezTo>
                    <a:pt x="80" y="0"/>
                    <a:pt x="80" y="0"/>
                    <a:pt x="80" y="0"/>
                  </a:cubicBezTo>
                  <a:lnTo>
                    <a:pt x="80" y="0"/>
                  </a:lnTo>
                  <a:lnTo>
                    <a:pt x="400" y="0"/>
                  </a:lnTo>
                  <a:lnTo>
                    <a:pt x="400" y="0"/>
                  </a:lnTo>
                  <a:cubicBezTo>
                    <a:pt x="445" y="0"/>
                    <a:pt x="480" y="36"/>
                    <a:pt x="480" y="80"/>
                  </a:cubicBezTo>
                  <a:cubicBezTo>
                    <a:pt x="480" y="80"/>
                    <a:pt x="480" y="80"/>
                    <a:pt x="480" y="80"/>
                  </a:cubicBezTo>
                  <a:lnTo>
                    <a:pt x="480" y="80"/>
                  </a:lnTo>
                  <a:lnTo>
                    <a:pt x="480" y="480"/>
                  </a:lnTo>
                  <a:lnTo>
                    <a:pt x="480" y="480"/>
                  </a:lnTo>
                  <a:cubicBezTo>
                    <a:pt x="480" y="525"/>
                    <a:pt x="445" y="560"/>
                    <a:pt x="400" y="560"/>
                  </a:cubicBezTo>
                  <a:cubicBezTo>
                    <a:pt x="400" y="560"/>
                    <a:pt x="400" y="560"/>
                    <a:pt x="400" y="560"/>
                  </a:cubicBezTo>
                  <a:lnTo>
                    <a:pt x="400" y="560"/>
                  </a:lnTo>
                  <a:lnTo>
                    <a:pt x="80" y="560"/>
                  </a:lnTo>
                  <a:lnTo>
                    <a:pt x="80" y="560"/>
                  </a:lnTo>
                  <a:cubicBezTo>
                    <a:pt x="36" y="560"/>
                    <a:pt x="0" y="525"/>
                    <a:pt x="0" y="480"/>
                  </a:cubicBezTo>
                  <a:cubicBezTo>
                    <a:pt x="0" y="480"/>
                    <a:pt x="0" y="480"/>
                    <a:pt x="0" y="480"/>
                  </a:cubicBezTo>
                  <a:lnTo>
                    <a:pt x="0" y="8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54" name="Freeform 153"/>
            <p:cNvSpPr>
              <a:spLocks noEditPoints="1"/>
            </p:cNvSpPr>
            <p:nvPr/>
          </p:nvSpPr>
          <p:spPr bwMode="auto">
            <a:xfrm>
              <a:off x="60325" y="1345067"/>
              <a:ext cx="209550" cy="241300"/>
            </a:xfrm>
            <a:custGeom>
              <a:avLst/>
              <a:gdLst>
                <a:gd name="T0" fmla="*/ 1 w 528"/>
                <a:gd name="T1" fmla="*/ 100 h 608"/>
                <a:gd name="T2" fmla="*/ 11 w 528"/>
                <a:gd name="T3" fmla="*/ 59 h 608"/>
                <a:gd name="T4" fmla="*/ 34 w 528"/>
                <a:gd name="T5" fmla="*/ 29 h 608"/>
                <a:gd name="T6" fmla="*/ 69 w 528"/>
                <a:gd name="T7" fmla="*/ 7 h 608"/>
                <a:gd name="T8" fmla="*/ 104 w 528"/>
                <a:gd name="T9" fmla="*/ 0 h 608"/>
                <a:gd name="T10" fmla="*/ 429 w 528"/>
                <a:gd name="T11" fmla="*/ 1 h 608"/>
                <a:gd name="T12" fmla="*/ 469 w 528"/>
                <a:gd name="T13" fmla="*/ 11 h 608"/>
                <a:gd name="T14" fmla="*/ 501 w 528"/>
                <a:gd name="T15" fmla="*/ 35 h 608"/>
                <a:gd name="T16" fmla="*/ 522 w 528"/>
                <a:gd name="T17" fmla="*/ 69 h 608"/>
                <a:gd name="T18" fmla="*/ 528 w 528"/>
                <a:gd name="T19" fmla="*/ 104 h 608"/>
                <a:gd name="T20" fmla="*/ 528 w 528"/>
                <a:gd name="T21" fmla="*/ 509 h 608"/>
                <a:gd name="T22" fmla="*/ 519 w 528"/>
                <a:gd name="T23" fmla="*/ 549 h 608"/>
                <a:gd name="T24" fmla="*/ 495 w 528"/>
                <a:gd name="T25" fmla="*/ 582 h 608"/>
                <a:gd name="T26" fmla="*/ 460 w 528"/>
                <a:gd name="T27" fmla="*/ 602 h 608"/>
                <a:gd name="T28" fmla="*/ 424 w 528"/>
                <a:gd name="T29" fmla="*/ 608 h 608"/>
                <a:gd name="T30" fmla="*/ 100 w 528"/>
                <a:gd name="T31" fmla="*/ 608 h 608"/>
                <a:gd name="T32" fmla="*/ 60 w 528"/>
                <a:gd name="T33" fmla="*/ 598 h 608"/>
                <a:gd name="T34" fmla="*/ 29 w 528"/>
                <a:gd name="T35" fmla="*/ 575 h 608"/>
                <a:gd name="T36" fmla="*/ 7 w 528"/>
                <a:gd name="T37" fmla="*/ 540 h 608"/>
                <a:gd name="T38" fmla="*/ 0 w 528"/>
                <a:gd name="T39" fmla="*/ 504 h 608"/>
                <a:gd name="T40" fmla="*/ 48 w 528"/>
                <a:gd name="T41" fmla="*/ 504 h 608"/>
                <a:gd name="T42" fmla="*/ 54 w 528"/>
                <a:gd name="T43" fmla="*/ 531 h 608"/>
                <a:gd name="T44" fmla="*/ 68 w 528"/>
                <a:gd name="T45" fmla="*/ 548 h 608"/>
                <a:gd name="T46" fmla="*/ 87 w 528"/>
                <a:gd name="T47" fmla="*/ 559 h 608"/>
                <a:gd name="T48" fmla="*/ 109 w 528"/>
                <a:gd name="T49" fmla="*/ 561 h 608"/>
                <a:gd name="T50" fmla="*/ 424 w 528"/>
                <a:gd name="T51" fmla="*/ 560 h 608"/>
                <a:gd name="T52" fmla="*/ 451 w 528"/>
                <a:gd name="T53" fmla="*/ 555 h 608"/>
                <a:gd name="T54" fmla="*/ 468 w 528"/>
                <a:gd name="T55" fmla="*/ 541 h 608"/>
                <a:gd name="T56" fmla="*/ 478 w 528"/>
                <a:gd name="T57" fmla="*/ 522 h 608"/>
                <a:gd name="T58" fmla="*/ 481 w 528"/>
                <a:gd name="T59" fmla="*/ 500 h 608"/>
                <a:gd name="T60" fmla="*/ 480 w 528"/>
                <a:gd name="T61" fmla="*/ 104 h 608"/>
                <a:gd name="T62" fmla="*/ 475 w 528"/>
                <a:gd name="T63" fmla="*/ 78 h 608"/>
                <a:gd name="T64" fmla="*/ 462 w 528"/>
                <a:gd name="T65" fmla="*/ 62 h 608"/>
                <a:gd name="T66" fmla="*/ 442 w 528"/>
                <a:gd name="T67" fmla="*/ 50 h 608"/>
                <a:gd name="T68" fmla="*/ 420 w 528"/>
                <a:gd name="T69" fmla="*/ 48 h 608"/>
                <a:gd name="T70" fmla="*/ 104 w 528"/>
                <a:gd name="T71" fmla="*/ 48 h 608"/>
                <a:gd name="T72" fmla="*/ 78 w 528"/>
                <a:gd name="T73" fmla="*/ 54 h 608"/>
                <a:gd name="T74" fmla="*/ 62 w 528"/>
                <a:gd name="T75" fmla="*/ 68 h 608"/>
                <a:gd name="T76" fmla="*/ 50 w 528"/>
                <a:gd name="T77" fmla="*/ 87 h 608"/>
                <a:gd name="T78" fmla="*/ 48 w 528"/>
                <a:gd name="T79" fmla="*/ 109 h 608"/>
                <a:gd name="T80" fmla="*/ 48 w 528"/>
                <a:gd name="T81" fmla="*/ 504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528" h="608">
                  <a:moveTo>
                    <a:pt x="0" y="104"/>
                  </a:moveTo>
                  <a:cubicBezTo>
                    <a:pt x="0" y="103"/>
                    <a:pt x="1" y="101"/>
                    <a:pt x="1" y="100"/>
                  </a:cubicBezTo>
                  <a:lnTo>
                    <a:pt x="7" y="69"/>
                  </a:lnTo>
                  <a:cubicBezTo>
                    <a:pt x="8" y="65"/>
                    <a:pt x="9" y="62"/>
                    <a:pt x="11" y="59"/>
                  </a:cubicBezTo>
                  <a:lnTo>
                    <a:pt x="29" y="34"/>
                  </a:lnTo>
                  <a:cubicBezTo>
                    <a:pt x="31" y="32"/>
                    <a:pt x="32" y="31"/>
                    <a:pt x="34" y="29"/>
                  </a:cubicBezTo>
                  <a:lnTo>
                    <a:pt x="59" y="11"/>
                  </a:lnTo>
                  <a:cubicBezTo>
                    <a:pt x="62" y="9"/>
                    <a:pt x="65" y="8"/>
                    <a:pt x="69" y="7"/>
                  </a:cubicBezTo>
                  <a:lnTo>
                    <a:pt x="100" y="1"/>
                  </a:lnTo>
                  <a:cubicBezTo>
                    <a:pt x="101" y="1"/>
                    <a:pt x="103" y="0"/>
                    <a:pt x="104" y="0"/>
                  </a:cubicBezTo>
                  <a:lnTo>
                    <a:pt x="424" y="0"/>
                  </a:lnTo>
                  <a:cubicBezTo>
                    <a:pt x="426" y="0"/>
                    <a:pt x="428" y="1"/>
                    <a:pt x="429" y="1"/>
                  </a:cubicBezTo>
                  <a:lnTo>
                    <a:pt x="460" y="7"/>
                  </a:lnTo>
                  <a:cubicBezTo>
                    <a:pt x="463" y="8"/>
                    <a:pt x="466" y="9"/>
                    <a:pt x="469" y="11"/>
                  </a:cubicBezTo>
                  <a:lnTo>
                    <a:pt x="495" y="29"/>
                  </a:lnTo>
                  <a:cubicBezTo>
                    <a:pt x="498" y="30"/>
                    <a:pt x="500" y="33"/>
                    <a:pt x="501" y="35"/>
                  </a:cubicBezTo>
                  <a:lnTo>
                    <a:pt x="518" y="60"/>
                  </a:lnTo>
                  <a:cubicBezTo>
                    <a:pt x="520" y="63"/>
                    <a:pt x="521" y="66"/>
                    <a:pt x="522" y="69"/>
                  </a:cubicBezTo>
                  <a:lnTo>
                    <a:pt x="528" y="100"/>
                  </a:lnTo>
                  <a:cubicBezTo>
                    <a:pt x="528" y="101"/>
                    <a:pt x="528" y="103"/>
                    <a:pt x="528" y="104"/>
                  </a:cubicBezTo>
                  <a:lnTo>
                    <a:pt x="528" y="504"/>
                  </a:lnTo>
                  <a:cubicBezTo>
                    <a:pt x="528" y="506"/>
                    <a:pt x="528" y="508"/>
                    <a:pt x="528" y="509"/>
                  </a:cubicBezTo>
                  <a:lnTo>
                    <a:pt x="522" y="540"/>
                  </a:lnTo>
                  <a:cubicBezTo>
                    <a:pt x="521" y="543"/>
                    <a:pt x="520" y="546"/>
                    <a:pt x="519" y="549"/>
                  </a:cubicBezTo>
                  <a:lnTo>
                    <a:pt x="502" y="575"/>
                  </a:lnTo>
                  <a:cubicBezTo>
                    <a:pt x="500" y="577"/>
                    <a:pt x="497" y="580"/>
                    <a:pt x="495" y="582"/>
                  </a:cubicBezTo>
                  <a:lnTo>
                    <a:pt x="469" y="599"/>
                  </a:lnTo>
                  <a:cubicBezTo>
                    <a:pt x="466" y="600"/>
                    <a:pt x="463" y="601"/>
                    <a:pt x="460" y="602"/>
                  </a:cubicBezTo>
                  <a:lnTo>
                    <a:pt x="429" y="608"/>
                  </a:lnTo>
                  <a:cubicBezTo>
                    <a:pt x="428" y="608"/>
                    <a:pt x="426" y="608"/>
                    <a:pt x="424" y="608"/>
                  </a:cubicBezTo>
                  <a:lnTo>
                    <a:pt x="104" y="608"/>
                  </a:lnTo>
                  <a:cubicBezTo>
                    <a:pt x="103" y="608"/>
                    <a:pt x="101" y="608"/>
                    <a:pt x="100" y="608"/>
                  </a:cubicBezTo>
                  <a:lnTo>
                    <a:pt x="69" y="602"/>
                  </a:lnTo>
                  <a:cubicBezTo>
                    <a:pt x="66" y="601"/>
                    <a:pt x="63" y="600"/>
                    <a:pt x="60" y="598"/>
                  </a:cubicBezTo>
                  <a:lnTo>
                    <a:pt x="35" y="581"/>
                  </a:lnTo>
                  <a:cubicBezTo>
                    <a:pt x="33" y="580"/>
                    <a:pt x="30" y="578"/>
                    <a:pt x="29" y="575"/>
                  </a:cubicBezTo>
                  <a:lnTo>
                    <a:pt x="11" y="549"/>
                  </a:lnTo>
                  <a:cubicBezTo>
                    <a:pt x="9" y="546"/>
                    <a:pt x="8" y="543"/>
                    <a:pt x="7" y="540"/>
                  </a:cubicBezTo>
                  <a:lnTo>
                    <a:pt x="1" y="509"/>
                  </a:lnTo>
                  <a:cubicBezTo>
                    <a:pt x="1" y="508"/>
                    <a:pt x="0" y="506"/>
                    <a:pt x="0" y="504"/>
                  </a:cubicBezTo>
                  <a:lnTo>
                    <a:pt x="0" y="104"/>
                  </a:lnTo>
                  <a:close/>
                  <a:moveTo>
                    <a:pt x="48" y="504"/>
                  </a:moveTo>
                  <a:lnTo>
                    <a:pt x="48" y="500"/>
                  </a:lnTo>
                  <a:lnTo>
                    <a:pt x="54" y="531"/>
                  </a:lnTo>
                  <a:lnTo>
                    <a:pt x="50" y="522"/>
                  </a:lnTo>
                  <a:lnTo>
                    <a:pt x="68" y="548"/>
                  </a:lnTo>
                  <a:lnTo>
                    <a:pt x="62" y="542"/>
                  </a:lnTo>
                  <a:lnTo>
                    <a:pt x="87" y="559"/>
                  </a:lnTo>
                  <a:lnTo>
                    <a:pt x="78" y="555"/>
                  </a:lnTo>
                  <a:lnTo>
                    <a:pt x="109" y="561"/>
                  </a:lnTo>
                  <a:lnTo>
                    <a:pt x="104" y="560"/>
                  </a:lnTo>
                  <a:lnTo>
                    <a:pt x="424" y="560"/>
                  </a:lnTo>
                  <a:lnTo>
                    <a:pt x="420" y="561"/>
                  </a:lnTo>
                  <a:lnTo>
                    <a:pt x="451" y="555"/>
                  </a:lnTo>
                  <a:lnTo>
                    <a:pt x="442" y="558"/>
                  </a:lnTo>
                  <a:lnTo>
                    <a:pt x="468" y="541"/>
                  </a:lnTo>
                  <a:lnTo>
                    <a:pt x="461" y="548"/>
                  </a:lnTo>
                  <a:lnTo>
                    <a:pt x="478" y="522"/>
                  </a:lnTo>
                  <a:lnTo>
                    <a:pt x="475" y="531"/>
                  </a:lnTo>
                  <a:lnTo>
                    <a:pt x="481" y="500"/>
                  </a:lnTo>
                  <a:lnTo>
                    <a:pt x="480" y="504"/>
                  </a:lnTo>
                  <a:lnTo>
                    <a:pt x="480" y="104"/>
                  </a:lnTo>
                  <a:lnTo>
                    <a:pt x="481" y="109"/>
                  </a:lnTo>
                  <a:lnTo>
                    <a:pt x="475" y="78"/>
                  </a:lnTo>
                  <a:lnTo>
                    <a:pt x="479" y="87"/>
                  </a:lnTo>
                  <a:lnTo>
                    <a:pt x="462" y="62"/>
                  </a:lnTo>
                  <a:lnTo>
                    <a:pt x="468" y="68"/>
                  </a:lnTo>
                  <a:lnTo>
                    <a:pt x="442" y="50"/>
                  </a:lnTo>
                  <a:lnTo>
                    <a:pt x="451" y="54"/>
                  </a:lnTo>
                  <a:lnTo>
                    <a:pt x="420" y="48"/>
                  </a:lnTo>
                  <a:lnTo>
                    <a:pt x="424" y="48"/>
                  </a:lnTo>
                  <a:lnTo>
                    <a:pt x="104" y="48"/>
                  </a:lnTo>
                  <a:lnTo>
                    <a:pt x="109" y="48"/>
                  </a:lnTo>
                  <a:lnTo>
                    <a:pt x="78" y="54"/>
                  </a:lnTo>
                  <a:lnTo>
                    <a:pt x="87" y="50"/>
                  </a:lnTo>
                  <a:lnTo>
                    <a:pt x="62" y="68"/>
                  </a:lnTo>
                  <a:lnTo>
                    <a:pt x="68" y="62"/>
                  </a:lnTo>
                  <a:lnTo>
                    <a:pt x="50" y="87"/>
                  </a:lnTo>
                  <a:lnTo>
                    <a:pt x="54" y="78"/>
                  </a:lnTo>
                  <a:lnTo>
                    <a:pt x="48" y="109"/>
                  </a:lnTo>
                  <a:lnTo>
                    <a:pt x="48" y="104"/>
                  </a:lnTo>
                  <a:lnTo>
                    <a:pt x="48" y="504"/>
                  </a:lnTo>
                  <a:close/>
                </a:path>
              </a:pathLst>
            </a:custGeom>
            <a:solidFill>
              <a:srgbClr val="9BBB59"/>
            </a:solidFill>
            <a:ln w="635" cap="flat">
              <a:solidFill>
                <a:srgbClr val="9BBB59"/>
              </a:solidFill>
              <a:prstDash val="solid"/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55" name="Freeform 154"/>
            <p:cNvSpPr>
              <a:spLocks noEditPoints="1"/>
            </p:cNvSpPr>
            <p:nvPr/>
          </p:nvSpPr>
          <p:spPr bwMode="auto">
            <a:xfrm>
              <a:off x="302224" y="1335503"/>
              <a:ext cx="209550" cy="234950"/>
            </a:xfrm>
            <a:custGeom>
              <a:avLst/>
              <a:gdLst>
                <a:gd name="T0" fmla="*/ 1 w 528"/>
                <a:gd name="T1" fmla="*/ 100 h 592"/>
                <a:gd name="T2" fmla="*/ 11 w 528"/>
                <a:gd name="T3" fmla="*/ 59 h 592"/>
                <a:gd name="T4" fmla="*/ 34 w 528"/>
                <a:gd name="T5" fmla="*/ 29 h 592"/>
                <a:gd name="T6" fmla="*/ 69 w 528"/>
                <a:gd name="T7" fmla="*/ 7 h 592"/>
                <a:gd name="T8" fmla="*/ 104 w 528"/>
                <a:gd name="T9" fmla="*/ 0 h 592"/>
                <a:gd name="T10" fmla="*/ 429 w 528"/>
                <a:gd name="T11" fmla="*/ 1 h 592"/>
                <a:gd name="T12" fmla="*/ 469 w 528"/>
                <a:gd name="T13" fmla="*/ 11 h 592"/>
                <a:gd name="T14" fmla="*/ 501 w 528"/>
                <a:gd name="T15" fmla="*/ 35 h 592"/>
                <a:gd name="T16" fmla="*/ 522 w 528"/>
                <a:gd name="T17" fmla="*/ 69 h 592"/>
                <a:gd name="T18" fmla="*/ 528 w 528"/>
                <a:gd name="T19" fmla="*/ 104 h 592"/>
                <a:gd name="T20" fmla="*/ 528 w 528"/>
                <a:gd name="T21" fmla="*/ 493 h 592"/>
                <a:gd name="T22" fmla="*/ 519 w 528"/>
                <a:gd name="T23" fmla="*/ 533 h 592"/>
                <a:gd name="T24" fmla="*/ 495 w 528"/>
                <a:gd name="T25" fmla="*/ 566 h 592"/>
                <a:gd name="T26" fmla="*/ 460 w 528"/>
                <a:gd name="T27" fmla="*/ 586 h 592"/>
                <a:gd name="T28" fmla="*/ 424 w 528"/>
                <a:gd name="T29" fmla="*/ 592 h 592"/>
                <a:gd name="T30" fmla="*/ 100 w 528"/>
                <a:gd name="T31" fmla="*/ 592 h 592"/>
                <a:gd name="T32" fmla="*/ 60 w 528"/>
                <a:gd name="T33" fmla="*/ 582 h 592"/>
                <a:gd name="T34" fmla="*/ 29 w 528"/>
                <a:gd name="T35" fmla="*/ 559 h 592"/>
                <a:gd name="T36" fmla="*/ 7 w 528"/>
                <a:gd name="T37" fmla="*/ 524 h 592"/>
                <a:gd name="T38" fmla="*/ 0 w 528"/>
                <a:gd name="T39" fmla="*/ 488 h 592"/>
                <a:gd name="T40" fmla="*/ 48 w 528"/>
                <a:gd name="T41" fmla="*/ 488 h 592"/>
                <a:gd name="T42" fmla="*/ 54 w 528"/>
                <a:gd name="T43" fmla="*/ 515 h 592"/>
                <a:gd name="T44" fmla="*/ 68 w 528"/>
                <a:gd name="T45" fmla="*/ 532 h 592"/>
                <a:gd name="T46" fmla="*/ 87 w 528"/>
                <a:gd name="T47" fmla="*/ 543 h 592"/>
                <a:gd name="T48" fmla="*/ 109 w 528"/>
                <a:gd name="T49" fmla="*/ 545 h 592"/>
                <a:gd name="T50" fmla="*/ 424 w 528"/>
                <a:gd name="T51" fmla="*/ 544 h 592"/>
                <a:gd name="T52" fmla="*/ 451 w 528"/>
                <a:gd name="T53" fmla="*/ 539 h 592"/>
                <a:gd name="T54" fmla="*/ 468 w 528"/>
                <a:gd name="T55" fmla="*/ 525 h 592"/>
                <a:gd name="T56" fmla="*/ 478 w 528"/>
                <a:gd name="T57" fmla="*/ 506 h 592"/>
                <a:gd name="T58" fmla="*/ 481 w 528"/>
                <a:gd name="T59" fmla="*/ 484 h 592"/>
                <a:gd name="T60" fmla="*/ 480 w 528"/>
                <a:gd name="T61" fmla="*/ 104 h 592"/>
                <a:gd name="T62" fmla="*/ 475 w 528"/>
                <a:gd name="T63" fmla="*/ 78 h 592"/>
                <a:gd name="T64" fmla="*/ 462 w 528"/>
                <a:gd name="T65" fmla="*/ 62 h 592"/>
                <a:gd name="T66" fmla="*/ 442 w 528"/>
                <a:gd name="T67" fmla="*/ 50 h 592"/>
                <a:gd name="T68" fmla="*/ 420 w 528"/>
                <a:gd name="T69" fmla="*/ 48 h 592"/>
                <a:gd name="T70" fmla="*/ 104 w 528"/>
                <a:gd name="T71" fmla="*/ 48 h 592"/>
                <a:gd name="T72" fmla="*/ 78 w 528"/>
                <a:gd name="T73" fmla="*/ 54 h 592"/>
                <a:gd name="T74" fmla="*/ 62 w 528"/>
                <a:gd name="T75" fmla="*/ 68 h 592"/>
                <a:gd name="T76" fmla="*/ 50 w 528"/>
                <a:gd name="T77" fmla="*/ 87 h 592"/>
                <a:gd name="T78" fmla="*/ 48 w 528"/>
                <a:gd name="T79" fmla="*/ 109 h 592"/>
                <a:gd name="T80" fmla="*/ 48 w 528"/>
                <a:gd name="T81" fmla="*/ 488 h 5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528" h="592">
                  <a:moveTo>
                    <a:pt x="0" y="104"/>
                  </a:moveTo>
                  <a:cubicBezTo>
                    <a:pt x="0" y="103"/>
                    <a:pt x="1" y="101"/>
                    <a:pt x="1" y="100"/>
                  </a:cubicBezTo>
                  <a:lnTo>
                    <a:pt x="7" y="69"/>
                  </a:lnTo>
                  <a:cubicBezTo>
                    <a:pt x="8" y="65"/>
                    <a:pt x="9" y="62"/>
                    <a:pt x="11" y="59"/>
                  </a:cubicBezTo>
                  <a:lnTo>
                    <a:pt x="29" y="34"/>
                  </a:lnTo>
                  <a:cubicBezTo>
                    <a:pt x="31" y="32"/>
                    <a:pt x="32" y="31"/>
                    <a:pt x="34" y="29"/>
                  </a:cubicBezTo>
                  <a:lnTo>
                    <a:pt x="59" y="11"/>
                  </a:lnTo>
                  <a:cubicBezTo>
                    <a:pt x="62" y="9"/>
                    <a:pt x="65" y="8"/>
                    <a:pt x="69" y="7"/>
                  </a:cubicBezTo>
                  <a:lnTo>
                    <a:pt x="100" y="1"/>
                  </a:lnTo>
                  <a:cubicBezTo>
                    <a:pt x="101" y="1"/>
                    <a:pt x="103" y="0"/>
                    <a:pt x="104" y="0"/>
                  </a:cubicBezTo>
                  <a:lnTo>
                    <a:pt x="424" y="0"/>
                  </a:lnTo>
                  <a:cubicBezTo>
                    <a:pt x="426" y="0"/>
                    <a:pt x="428" y="1"/>
                    <a:pt x="429" y="1"/>
                  </a:cubicBezTo>
                  <a:lnTo>
                    <a:pt x="460" y="7"/>
                  </a:lnTo>
                  <a:cubicBezTo>
                    <a:pt x="463" y="8"/>
                    <a:pt x="466" y="9"/>
                    <a:pt x="469" y="11"/>
                  </a:cubicBezTo>
                  <a:lnTo>
                    <a:pt x="495" y="29"/>
                  </a:lnTo>
                  <a:cubicBezTo>
                    <a:pt x="498" y="30"/>
                    <a:pt x="500" y="33"/>
                    <a:pt x="501" y="35"/>
                  </a:cubicBezTo>
                  <a:lnTo>
                    <a:pt x="518" y="60"/>
                  </a:lnTo>
                  <a:cubicBezTo>
                    <a:pt x="520" y="63"/>
                    <a:pt x="521" y="66"/>
                    <a:pt x="522" y="69"/>
                  </a:cubicBezTo>
                  <a:lnTo>
                    <a:pt x="528" y="100"/>
                  </a:lnTo>
                  <a:cubicBezTo>
                    <a:pt x="528" y="101"/>
                    <a:pt x="528" y="103"/>
                    <a:pt x="528" y="104"/>
                  </a:cubicBezTo>
                  <a:lnTo>
                    <a:pt x="528" y="488"/>
                  </a:lnTo>
                  <a:cubicBezTo>
                    <a:pt x="528" y="490"/>
                    <a:pt x="528" y="492"/>
                    <a:pt x="528" y="493"/>
                  </a:cubicBezTo>
                  <a:lnTo>
                    <a:pt x="522" y="524"/>
                  </a:lnTo>
                  <a:cubicBezTo>
                    <a:pt x="521" y="527"/>
                    <a:pt x="520" y="530"/>
                    <a:pt x="519" y="533"/>
                  </a:cubicBezTo>
                  <a:lnTo>
                    <a:pt x="502" y="559"/>
                  </a:lnTo>
                  <a:cubicBezTo>
                    <a:pt x="500" y="561"/>
                    <a:pt x="497" y="564"/>
                    <a:pt x="495" y="566"/>
                  </a:cubicBezTo>
                  <a:lnTo>
                    <a:pt x="469" y="583"/>
                  </a:lnTo>
                  <a:cubicBezTo>
                    <a:pt x="466" y="584"/>
                    <a:pt x="463" y="585"/>
                    <a:pt x="460" y="586"/>
                  </a:cubicBezTo>
                  <a:lnTo>
                    <a:pt x="429" y="592"/>
                  </a:lnTo>
                  <a:cubicBezTo>
                    <a:pt x="428" y="592"/>
                    <a:pt x="426" y="592"/>
                    <a:pt x="424" y="592"/>
                  </a:cubicBezTo>
                  <a:lnTo>
                    <a:pt x="104" y="592"/>
                  </a:lnTo>
                  <a:cubicBezTo>
                    <a:pt x="103" y="592"/>
                    <a:pt x="101" y="592"/>
                    <a:pt x="100" y="592"/>
                  </a:cubicBezTo>
                  <a:lnTo>
                    <a:pt x="69" y="586"/>
                  </a:lnTo>
                  <a:cubicBezTo>
                    <a:pt x="66" y="585"/>
                    <a:pt x="63" y="584"/>
                    <a:pt x="60" y="582"/>
                  </a:cubicBezTo>
                  <a:lnTo>
                    <a:pt x="35" y="565"/>
                  </a:lnTo>
                  <a:cubicBezTo>
                    <a:pt x="33" y="564"/>
                    <a:pt x="30" y="562"/>
                    <a:pt x="29" y="559"/>
                  </a:cubicBezTo>
                  <a:lnTo>
                    <a:pt x="11" y="533"/>
                  </a:lnTo>
                  <a:cubicBezTo>
                    <a:pt x="9" y="530"/>
                    <a:pt x="8" y="527"/>
                    <a:pt x="7" y="524"/>
                  </a:cubicBezTo>
                  <a:lnTo>
                    <a:pt x="1" y="493"/>
                  </a:lnTo>
                  <a:cubicBezTo>
                    <a:pt x="1" y="492"/>
                    <a:pt x="0" y="490"/>
                    <a:pt x="0" y="488"/>
                  </a:cubicBezTo>
                  <a:lnTo>
                    <a:pt x="0" y="104"/>
                  </a:lnTo>
                  <a:close/>
                  <a:moveTo>
                    <a:pt x="48" y="488"/>
                  </a:moveTo>
                  <a:lnTo>
                    <a:pt x="48" y="484"/>
                  </a:lnTo>
                  <a:lnTo>
                    <a:pt x="54" y="515"/>
                  </a:lnTo>
                  <a:lnTo>
                    <a:pt x="50" y="506"/>
                  </a:lnTo>
                  <a:lnTo>
                    <a:pt x="68" y="532"/>
                  </a:lnTo>
                  <a:lnTo>
                    <a:pt x="62" y="526"/>
                  </a:lnTo>
                  <a:lnTo>
                    <a:pt x="87" y="543"/>
                  </a:lnTo>
                  <a:lnTo>
                    <a:pt x="78" y="539"/>
                  </a:lnTo>
                  <a:lnTo>
                    <a:pt x="109" y="545"/>
                  </a:lnTo>
                  <a:lnTo>
                    <a:pt x="104" y="544"/>
                  </a:lnTo>
                  <a:lnTo>
                    <a:pt x="424" y="544"/>
                  </a:lnTo>
                  <a:lnTo>
                    <a:pt x="420" y="545"/>
                  </a:lnTo>
                  <a:lnTo>
                    <a:pt x="451" y="539"/>
                  </a:lnTo>
                  <a:lnTo>
                    <a:pt x="442" y="542"/>
                  </a:lnTo>
                  <a:lnTo>
                    <a:pt x="468" y="525"/>
                  </a:lnTo>
                  <a:lnTo>
                    <a:pt x="461" y="532"/>
                  </a:lnTo>
                  <a:lnTo>
                    <a:pt x="478" y="506"/>
                  </a:lnTo>
                  <a:lnTo>
                    <a:pt x="475" y="515"/>
                  </a:lnTo>
                  <a:lnTo>
                    <a:pt x="481" y="484"/>
                  </a:lnTo>
                  <a:lnTo>
                    <a:pt x="480" y="488"/>
                  </a:lnTo>
                  <a:lnTo>
                    <a:pt x="480" y="104"/>
                  </a:lnTo>
                  <a:lnTo>
                    <a:pt x="481" y="109"/>
                  </a:lnTo>
                  <a:lnTo>
                    <a:pt x="475" y="78"/>
                  </a:lnTo>
                  <a:lnTo>
                    <a:pt x="479" y="87"/>
                  </a:lnTo>
                  <a:lnTo>
                    <a:pt x="462" y="62"/>
                  </a:lnTo>
                  <a:lnTo>
                    <a:pt x="468" y="68"/>
                  </a:lnTo>
                  <a:lnTo>
                    <a:pt x="442" y="50"/>
                  </a:lnTo>
                  <a:lnTo>
                    <a:pt x="451" y="54"/>
                  </a:lnTo>
                  <a:lnTo>
                    <a:pt x="420" y="48"/>
                  </a:lnTo>
                  <a:lnTo>
                    <a:pt x="424" y="48"/>
                  </a:lnTo>
                  <a:lnTo>
                    <a:pt x="104" y="48"/>
                  </a:lnTo>
                  <a:lnTo>
                    <a:pt x="109" y="48"/>
                  </a:lnTo>
                  <a:lnTo>
                    <a:pt x="78" y="54"/>
                  </a:lnTo>
                  <a:lnTo>
                    <a:pt x="87" y="50"/>
                  </a:lnTo>
                  <a:lnTo>
                    <a:pt x="62" y="68"/>
                  </a:lnTo>
                  <a:lnTo>
                    <a:pt x="68" y="62"/>
                  </a:lnTo>
                  <a:lnTo>
                    <a:pt x="50" y="87"/>
                  </a:lnTo>
                  <a:lnTo>
                    <a:pt x="54" y="78"/>
                  </a:lnTo>
                  <a:lnTo>
                    <a:pt x="48" y="109"/>
                  </a:lnTo>
                  <a:lnTo>
                    <a:pt x="48" y="104"/>
                  </a:lnTo>
                  <a:lnTo>
                    <a:pt x="48" y="488"/>
                  </a:lnTo>
                  <a:close/>
                </a:path>
              </a:pathLst>
            </a:custGeom>
            <a:solidFill>
              <a:srgbClr val="000000"/>
            </a:solidFill>
            <a:ln w="635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56" name="Freeform 155"/>
            <p:cNvSpPr>
              <a:spLocks/>
            </p:cNvSpPr>
            <p:nvPr/>
          </p:nvSpPr>
          <p:spPr bwMode="auto">
            <a:xfrm>
              <a:off x="2990850" y="884261"/>
              <a:ext cx="203200" cy="152400"/>
            </a:xfrm>
            <a:custGeom>
              <a:avLst/>
              <a:gdLst>
                <a:gd name="T0" fmla="*/ 80 w 320"/>
                <a:gd name="T1" fmla="*/ 240 h 240"/>
                <a:gd name="T2" fmla="*/ 80 w 320"/>
                <a:gd name="T3" fmla="*/ 120 h 240"/>
                <a:gd name="T4" fmla="*/ 0 w 320"/>
                <a:gd name="T5" fmla="*/ 120 h 240"/>
                <a:gd name="T6" fmla="*/ 160 w 320"/>
                <a:gd name="T7" fmla="*/ 0 h 240"/>
                <a:gd name="T8" fmla="*/ 320 w 320"/>
                <a:gd name="T9" fmla="*/ 120 h 240"/>
                <a:gd name="T10" fmla="*/ 240 w 320"/>
                <a:gd name="T11" fmla="*/ 120 h 240"/>
                <a:gd name="T12" fmla="*/ 240 w 320"/>
                <a:gd name="T13" fmla="*/ 240 h 240"/>
                <a:gd name="T14" fmla="*/ 80 w 320"/>
                <a:gd name="T15" fmla="*/ 24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20" h="240">
                  <a:moveTo>
                    <a:pt x="80" y="240"/>
                  </a:moveTo>
                  <a:lnTo>
                    <a:pt x="80" y="120"/>
                  </a:lnTo>
                  <a:lnTo>
                    <a:pt x="0" y="120"/>
                  </a:lnTo>
                  <a:lnTo>
                    <a:pt x="160" y="0"/>
                  </a:lnTo>
                  <a:lnTo>
                    <a:pt x="320" y="120"/>
                  </a:lnTo>
                  <a:lnTo>
                    <a:pt x="240" y="120"/>
                  </a:lnTo>
                  <a:lnTo>
                    <a:pt x="240" y="240"/>
                  </a:lnTo>
                  <a:lnTo>
                    <a:pt x="80" y="24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57" name="Freeform 156"/>
            <p:cNvSpPr>
              <a:spLocks/>
            </p:cNvSpPr>
            <p:nvPr/>
          </p:nvSpPr>
          <p:spPr bwMode="auto">
            <a:xfrm>
              <a:off x="4006850" y="884261"/>
              <a:ext cx="203200" cy="152400"/>
            </a:xfrm>
            <a:custGeom>
              <a:avLst/>
              <a:gdLst>
                <a:gd name="T0" fmla="*/ 80 w 320"/>
                <a:gd name="T1" fmla="*/ 240 h 240"/>
                <a:gd name="T2" fmla="*/ 80 w 320"/>
                <a:gd name="T3" fmla="*/ 120 h 240"/>
                <a:gd name="T4" fmla="*/ 0 w 320"/>
                <a:gd name="T5" fmla="*/ 120 h 240"/>
                <a:gd name="T6" fmla="*/ 160 w 320"/>
                <a:gd name="T7" fmla="*/ 0 h 240"/>
                <a:gd name="T8" fmla="*/ 320 w 320"/>
                <a:gd name="T9" fmla="*/ 120 h 240"/>
                <a:gd name="T10" fmla="*/ 240 w 320"/>
                <a:gd name="T11" fmla="*/ 120 h 240"/>
                <a:gd name="T12" fmla="*/ 240 w 320"/>
                <a:gd name="T13" fmla="*/ 240 h 240"/>
                <a:gd name="T14" fmla="*/ 80 w 320"/>
                <a:gd name="T15" fmla="*/ 24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20" h="240">
                  <a:moveTo>
                    <a:pt x="80" y="240"/>
                  </a:moveTo>
                  <a:lnTo>
                    <a:pt x="80" y="120"/>
                  </a:lnTo>
                  <a:lnTo>
                    <a:pt x="0" y="120"/>
                  </a:lnTo>
                  <a:lnTo>
                    <a:pt x="160" y="0"/>
                  </a:lnTo>
                  <a:lnTo>
                    <a:pt x="320" y="120"/>
                  </a:lnTo>
                  <a:lnTo>
                    <a:pt x="240" y="120"/>
                  </a:lnTo>
                  <a:lnTo>
                    <a:pt x="240" y="240"/>
                  </a:lnTo>
                  <a:lnTo>
                    <a:pt x="80" y="24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58" name="Freeform 157"/>
            <p:cNvSpPr>
              <a:spLocks/>
            </p:cNvSpPr>
            <p:nvPr/>
          </p:nvSpPr>
          <p:spPr bwMode="auto">
            <a:xfrm>
              <a:off x="2838450" y="2503511"/>
              <a:ext cx="1631950" cy="508000"/>
            </a:xfrm>
            <a:custGeom>
              <a:avLst/>
              <a:gdLst>
                <a:gd name="T0" fmla="*/ 0 w 4112"/>
                <a:gd name="T1" fmla="*/ 239 h 1280"/>
                <a:gd name="T2" fmla="*/ 239 w 4112"/>
                <a:gd name="T3" fmla="*/ 0 h 1280"/>
                <a:gd name="T4" fmla="*/ 239 w 4112"/>
                <a:gd name="T5" fmla="*/ 0 h 1280"/>
                <a:gd name="T6" fmla="*/ 239 w 4112"/>
                <a:gd name="T7" fmla="*/ 0 h 1280"/>
                <a:gd name="T8" fmla="*/ 3874 w 4112"/>
                <a:gd name="T9" fmla="*/ 0 h 1280"/>
                <a:gd name="T10" fmla="*/ 3874 w 4112"/>
                <a:gd name="T11" fmla="*/ 0 h 1280"/>
                <a:gd name="T12" fmla="*/ 4112 w 4112"/>
                <a:gd name="T13" fmla="*/ 239 h 1280"/>
                <a:gd name="T14" fmla="*/ 4112 w 4112"/>
                <a:gd name="T15" fmla="*/ 239 h 1280"/>
                <a:gd name="T16" fmla="*/ 4112 w 4112"/>
                <a:gd name="T17" fmla="*/ 239 h 1280"/>
                <a:gd name="T18" fmla="*/ 4112 w 4112"/>
                <a:gd name="T19" fmla="*/ 1042 h 1280"/>
                <a:gd name="T20" fmla="*/ 4112 w 4112"/>
                <a:gd name="T21" fmla="*/ 1042 h 1280"/>
                <a:gd name="T22" fmla="*/ 3874 w 4112"/>
                <a:gd name="T23" fmla="*/ 1280 h 1280"/>
                <a:gd name="T24" fmla="*/ 3874 w 4112"/>
                <a:gd name="T25" fmla="*/ 1280 h 1280"/>
                <a:gd name="T26" fmla="*/ 3874 w 4112"/>
                <a:gd name="T27" fmla="*/ 1280 h 1280"/>
                <a:gd name="T28" fmla="*/ 239 w 4112"/>
                <a:gd name="T29" fmla="*/ 1280 h 1280"/>
                <a:gd name="T30" fmla="*/ 239 w 4112"/>
                <a:gd name="T31" fmla="*/ 1280 h 1280"/>
                <a:gd name="T32" fmla="*/ 0 w 4112"/>
                <a:gd name="T33" fmla="*/ 1042 h 1280"/>
                <a:gd name="T34" fmla="*/ 0 w 4112"/>
                <a:gd name="T35" fmla="*/ 1042 h 1280"/>
                <a:gd name="T36" fmla="*/ 0 w 4112"/>
                <a:gd name="T37" fmla="*/ 239 h 1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112" h="1280">
                  <a:moveTo>
                    <a:pt x="0" y="239"/>
                  </a:moveTo>
                  <a:cubicBezTo>
                    <a:pt x="0" y="107"/>
                    <a:pt x="107" y="0"/>
                    <a:pt x="239" y="0"/>
                  </a:cubicBezTo>
                  <a:cubicBezTo>
                    <a:pt x="239" y="0"/>
                    <a:pt x="239" y="0"/>
                    <a:pt x="239" y="0"/>
                  </a:cubicBezTo>
                  <a:lnTo>
                    <a:pt x="239" y="0"/>
                  </a:lnTo>
                  <a:lnTo>
                    <a:pt x="3874" y="0"/>
                  </a:lnTo>
                  <a:lnTo>
                    <a:pt x="3874" y="0"/>
                  </a:lnTo>
                  <a:cubicBezTo>
                    <a:pt x="4006" y="0"/>
                    <a:pt x="4112" y="107"/>
                    <a:pt x="4112" y="239"/>
                  </a:cubicBezTo>
                  <a:cubicBezTo>
                    <a:pt x="4112" y="239"/>
                    <a:pt x="4112" y="239"/>
                    <a:pt x="4112" y="239"/>
                  </a:cubicBezTo>
                  <a:lnTo>
                    <a:pt x="4112" y="239"/>
                  </a:lnTo>
                  <a:lnTo>
                    <a:pt x="4112" y="1042"/>
                  </a:lnTo>
                  <a:lnTo>
                    <a:pt x="4112" y="1042"/>
                  </a:lnTo>
                  <a:cubicBezTo>
                    <a:pt x="4112" y="1174"/>
                    <a:pt x="4006" y="1280"/>
                    <a:pt x="3874" y="1280"/>
                  </a:cubicBezTo>
                  <a:cubicBezTo>
                    <a:pt x="3874" y="1280"/>
                    <a:pt x="3874" y="1280"/>
                    <a:pt x="3874" y="1280"/>
                  </a:cubicBezTo>
                  <a:lnTo>
                    <a:pt x="3874" y="1280"/>
                  </a:lnTo>
                  <a:lnTo>
                    <a:pt x="239" y="1280"/>
                  </a:lnTo>
                  <a:lnTo>
                    <a:pt x="239" y="1280"/>
                  </a:lnTo>
                  <a:cubicBezTo>
                    <a:pt x="107" y="1280"/>
                    <a:pt x="0" y="1174"/>
                    <a:pt x="0" y="1042"/>
                  </a:cubicBezTo>
                  <a:cubicBezTo>
                    <a:pt x="0" y="1042"/>
                    <a:pt x="0" y="1042"/>
                    <a:pt x="0" y="1042"/>
                  </a:cubicBezTo>
                  <a:lnTo>
                    <a:pt x="0" y="239"/>
                  </a:lnTo>
                  <a:close/>
                </a:path>
              </a:pathLst>
            </a:custGeom>
            <a:solidFill>
              <a:srgbClr val="9BBB59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59" name="Freeform 158"/>
            <p:cNvSpPr>
              <a:spLocks noEditPoints="1"/>
            </p:cNvSpPr>
            <p:nvPr/>
          </p:nvSpPr>
          <p:spPr bwMode="auto">
            <a:xfrm>
              <a:off x="2828925" y="2493986"/>
              <a:ext cx="1651000" cy="527050"/>
            </a:xfrm>
            <a:custGeom>
              <a:avLst/>
              <a:gdLst>
                <a:gd name="T0" fmla="*/ 7 w 4160"/>
                <a:gd name="T1" fmla="*/ 208 h 1328"/>
                <a:gd name="T2" fmla="*/ 44 w 4160"/>
                <a:gd name="T3" fmla="*/ 118 h 1328"/>
                <a:gd name="T4" fmla="*/ 79 w 4160"/>
                <a:gd name="T5" fmla="*/ 76 h 1328"/>
                <a:gd name="T6" fmla="*/ 159 w 4160"/>
                <a:gd name="T7" fmla="*/ 22 h 1328"/>
                <a:gd name="T8" fmla="*/ 213 w 4160"/>
                <a:gd name="T9" fmla="*/ 6 h 1328"/>
                <a:gd name="T10" fmla="*/ 3949 w 4160"/>
                <a:gd name="T11" fmla="*/ 6 h 1328"/>
                <a:gd name="T12" fmla="*/ 4003 w 4160"/>
                <a:gd name="T13" fmla="*/ 22 h 1328"/>
                <a:gd name="T14" fmla="*/ 4083 w 4160"/>
                <a:gd name="T15" fmla="*/ 76 h 1328"/>
                <a:gd name="T16" fmla="*/ 4118 w 4160"/>
                <a:gd name="T17" fmla="*/ 119 h 1328"/>
                <a:gd name="T18" fmla="*/ 4154 w 4160"/>
                <a:gd name="T19" fmla="*/ 208 h 1328"/>
                <a:gd name="T20" fmla="*/ 4160 w 4160"/>
                <a:gd name="T21" fmla="*/ 1066 h 1328"/>
                <a:gd name="T22" fmla="*/ 4140 w 4160"/>
                <a:gd name="T23" fmla="*/ 1167 h 1328"/>
                <a:gd name="T24" fmla="*/ 4115 w 4160"/>
                <a:gd name="T25" fmla="*/ 1215 h 1328"/>
                <a:gd name="T26" fmla="*/ 4047 w 4160"/>
                <a:gd name="T27" fmla="*/ 1283 h 1328"/>
                <a:gd name="T28" fmla="*/ 3999 w 4160"/>
                <a:gd name="T29" fmla="*/ 1308 h 1328"/>
                <a:gd name="T30" fmla="*/ 3901 w 4160"/>
                <a:gd name="T31" fmla="*/ 1328 h 1328"/>
                <a:gd name="T32" fmla="*/ 208 w 4160"/>
                <a:gd name="T33" fmla="*/ 1322 h 1328"/>
                <a:gd name="T34" fmla="*/ 119 w 4160"/>
                <a:gd name="T35" fmla="*/ 1286 h 1328"/>
                <a:gd name="T36" fmla="*/ 76 w 4160"/>
                <a:gd name="T37" fmla="*/ 1251 h 1328"/>
                <a:gd name="T38" fmla="*/ 22 w 4160"/>
                <a:gd name="T39" fmla="*/ 1171 h 1328"/>
                <a:gd name="T40" fmla="*/ 6 w 4160"/>
                <a:gd name="T41" fmla="*/ 1117 h 1328"/>
                <a:gd name="T42" fmla="*/ 48 w 4160"/>
                <a:gd name="T43" fmla="*/ 1064 h 1328"/>
                <a:gd name="T44" fmla="*/ 66 w 4160"/>
                <a:gd name="T45" fmla="*/ 1152 h 1328"/>
                <a:gd name="T46" fmla="*/ 84 w 4160"/>
                <a:gd name="T47" fmla="*/ 1184 h 1328"/>
                <a:gd name="T48" fmla="*/ 145 w 4160"/>
                <a:gd name="T49" fmla="*/ 1246 h 1328"/>
                <a:gd name="T50" fmla="*/ 178 w 4160"/>
                <a:gd name="T51" fmla="*/ 1263 h 1328"/>
                <a:gd name="T52" fmla="*/ 263 w 4160"/>
                <a:gd name="T53" fmla="*/ 1280 h 1328"/>
                <a:gd name="T54" fmla="*/ 3939 w 4160"/>
                <a:gd name="T55" fmla="*/ 1277 h 1328"/>
                <a:gd name="T56" fmla="*/ 4020 w 4160"/>
                <a:gd name="T57" fmla="*/ 1243 h 1328"/>
                <a:gd name="T58" fmla="*/ 4049 w 4160"/>
                <a:gd name="T59" fmla="*/ 1220 h 1328"/>
                <a:gd name="T60" fmla="*/ 4096 w 4160"/>
                <a:gd name="T61" fmla="*/ 1148 h 1328"/>
                <a:gd name="T62" fmla="*/ 4108 w 4160"/>
                <a:gd name="T63" fmla="*/ 1112 h 1328"/>
                <a:gd name="T64" fmla="*/ 4108 w 4160"/>
                <a:gd name="T65" fmla="*/ 218 h 1328"/>
                <a:gd name="T66" fmla="*/ 4096 w 4160"/>
                <a:gd name="T67" fmla="*/ 181 h 1328"/>
                <a:gd name="T68" fmla="*/ 4049 w 4160"/>
                <a:gd name="T69" fmla="*/ 110 h 1328"/>
                <a:gd name="T70" fmla="*/ 4020 w 4160"/>
                <a:gd name="T71" fmla="*/ 86 h 1328"/>
                <a:gd name="T72" fmla="*/ 3939 w 4160"/>
                <a:gd name="T73" fmla="*/ 52 h 1328"/>
                <a:gd name="T74" fmla="*/ 266 w 4160"/>
                <a:gd name="T75" fmla="*/ 48 h 1328"/>
                <a:gd name="T76" fmla="*/ 178 w 4160"/>
                <a:gd name="T77" fmla="*/ 66 h 1328"/>
                <a:gd name="T78" fmla="*/ 145 w 4160"/>
                <a:gd name="T79" fmla="*/ 84 h 1328"/>
                <a:gd name="T80" fmla="*/ 84 w 4160"/>
                <a:gd name="T81" fmla="*/ 145 h 1328"/>
                <a:gd name="T82" fmla="*/ 66 w 4160"/>
                <a:gd name="T83" fmla="*/ 178 h 1328"/>
                <a:gd name="T84" fmla="*/ 48 w 4160"/>
                <a:gd name="T85" fmla="*/ 263 h 13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4160" h="1328">
                  <a:moveTo>
                    <a:pt x="0" y="263"/>
                  </a:moveTo>
                  <a:lnTo>
                    <a:pt x="6" y="213"/>
                  </a:lnTo>
                  <a:cubicBezTo>
                    <a:pt x="6" y="211"/>
                    <a:pt x="6" y="210"/>
                    <a:pt x="7" y="208"/>
                  </a:cubicBezTo>
                  <a:lnTo>
                    <a:pt x="21" y="163"/>
                  </a:lnTo>
                  <a:cubicBezTo>
                    <a:pt x="21" y="162"/>
                    <a:pt x="22" y="160"/>
                    <a:pt x="22" y="159"/>
                  </a:cubicBezTo>
                  <a:lnTo>
                    <a:pt x="44" y="118"/>
                  </a:lnTo>
                  <a:cubicBezTo>
                    <a:pt x="45" y="117"/>
                    <a:pt x="46" y="115"/>
                    <a:pt x="47" y="114"/>
                  </a:cubicBezTo>
                  <a:lnTo>
                    <a:pt x="76" y="79"/>
                  </a:lnTo>
                  <a:cubicBezTo>
                    <a:pt x="77" y="78"/>
                    <a:pt x="78" y="77"/>
                    <a:pt x="79" y="76"/>
                  </a:cubicBezTo>
                  <a:lnTo>
                    <a:pt x="114" y="47"/>
                  </a:lnTo>
                  <a:cubicBezTo>
                    <a:pt x="115" y="46"/>
                    <a:pt x="117" y="45"/>
                    <a:pt x="118" y="44"/>
                  </a:cubicBezTo>
                  <a:lnTo>
                    <a:pt x="159" y="22"/>
                  </a:lnTo>
                  <a:cubicBezTo>
                    <a:pt x="160" y="22"/>
                    <a:pt x="162" y="21"/>
                    <a:pt x="163" y="21"/>
                  </a:cubicBezTo>
                  <a:lnTo>
                    <a:pt x="208" y="7"/>
                  </a:lnTo>
                  <a:cubicBezTo>
                    <a:pt x="210" y="6"/>
                    <a:pt x="211" y="6"/>
                    <a:pt x="213" y="6"/>
                  </a:cubicBezTo>
                  <a:lnTo>
                    <a:pt x="261" y="1"/>
                  </a:lnTo>
                  <a:lnTo>
                    <a:pt x="3898" y="0"/>
                  </a:lnTo>
                  <a:lnTo>
                    <a:pt x="3949" y="6"/>
                  </a:lnTo>
                  <a:cubicBezTo>
                    <a:pt x="3951" y="6"/>
                    <a:pt x="3952" y="6"/>
                    <a:pt x="3954" y="7"/>
                  </a:cubicBezTo>
                  <a:lnTo>
                    <a:pt x="3999" y="21"/>
                  </a:lnTo>
                  <a:cubicBezTo>
                    <a:pt x="4000" y="21"/>
                    <a:pt x="4002" y="22"/>
                    <a:pt x="4003" y="22"/>
                  </a:cubicBezTo>
                  <a:lnTo>
                    <a:pt x="4043" y="44"/>
                  </a:lnTo>
                  <a:cubicBezTo>
                    <a:pt x="4044" y="45"/>
                    <a:pt x="4045" y="46"/>
                    <a:pt x="4047" y="47"/>
                  </a:cubicBezTo>
                  <a:lnTo>
                    <a:pt x="4083" y="76"/>
                  </a:lnTo>
                  <a:cubicBezTo>
                    <a:pt x="4084" y="77"/>
                    <a:pt x="4085" y="78"/>
                    <a:pt x="4086" y="79"/>
                  </a:cubicBezTo>
                  <a:lnTo>
                    <a:pt x="4115" y="114"/>
                  </a:lnTo>
                  <a:cubicBezTo>
                    <a:pt x="4116" y="116"/>
                    <a:pt x="4117" y="117"/>
                    <a:pt x="4118" y="119"/>
                  </a:cubicBezTo>
                  <a:lnTo>
                    <a:pt x="4139" y="160"/>
                  </a:lnTo>
                  <a:cubicBezTo>
                    <a:pt x="4139" y="161"/>
                    <a:pt x="4140" y="162"/>
                    <a:pt x="4140" y="163"/>
                  </a:cubicBezTo>
                  <a:lnTo>
                    <a:pt x="4154" y="208"/>
                  </a:lnTo>
                  <a:cubicBezTo>
                    <a:pt x="4155" y="210"/>
                    <a:pt x="4155" y="211"/>
                    <a:pt x="4155" y="213"/>
                  </a:cubicBezTo>
                  <a:lnTo>
                    <a:pt x="4160" y="261"/>
                  </a:lnTo>
                  <a:lnTo>
                    <a:pt x="4160" y="1066"/>
                  </a:lnTo>
                  <a:lnTo>
                    <a:pt x="4155" y="1117"/>
                  </a:lnTo>
                  <a:cubicBezTo>
                    <a:pt x="4155" y="1119"/>
                    <a:pt x="4155" y="1120"/>
                    <a:pt x="4154" y="1122"/>
                  </a:cubicBezTo>
                  <a:lnTo>
                    <a:pt x="4140" y="1167"/>
                  </a:lnTo>
                  <a:cubicBezTo>
                    <a:pt x="4140" y="1168"/>
                    <a:pt x="4139" y="1169"/>
                    <a:pt x="4139" y="1171"/>
                  </a:cubicBezTo>
                  <a:lnTo>
                    <a:pt x="4118" y="1211"/>
                  </a:lnTo>
                  <a:cubicBezTo>
                    <a:pt x="4117" y="1212"/>
                    <a:pt x="4116" y="1213"/>
                    <a:pt x="4115" y="1215"/>
                  </a:cubicBezTo>
                  <a:lnTo>
                    <a:pt x="4086" y="1251"/>
                  </a:lnTo>
                  <a:cubicBezTo>
                    <a:pt x="4085" y="1252"/>
                    <a:pt x="4084" y="1253"/>
                    <a:pt x="4083" y="1254"/>
                  </a:cubicBezTo>
                  <a:lnTo>
                    <a:pt x="4047" y="1283"/>
                  </a:lnTo>
                  <a:cubicBezTo>
                    <a:pt x="4045" y="1284"/>
                    <a:pt x="4044" y="1285"/>
                    <a:pt x="4043" y="1286"/>
                  </a:cubicBezTo>
                  <a:lnTo>
                    <a:pt x="4003" y="1307"/>
                  </a:lnTo>
                  <a:cubicBezTo>
                    <a:pt x="4001" y="1307"/>
                    <a:pt x="4000" y="1308"/>
                    <a:pt x="3999" y="1308"/>
                  </a:cubicBezTo>
                  <a:lnTo>
                    <a:pt x="3954" y="1322"/>
                  </a:lnTo>
                  <a:cubicBezTo>
                    <a:pt x="3952" y="1323"/>
                    <a:pt x="3951" y="1323"/>
                    <a:pt x="3949" y="1323"/>
                  </a:cubicBezTo>
                  <a:lnTo>
                    <a:pt x="3901" y="1328"/>
                  </a:lnTo>
                  <a:lnTo>
                    <a:pt x="263" y="1328"/>
                  </a:lnTo>
                  <a:lnTo>
                    <a:pt x="213" y="1323"/>
                  </a:lnTo>
                  <a:cubicBezTo>
                    <a:pt x="211" y="1323"/>
                    <a:pt x="210" y="1323"/>
                    <a:pt x="208" y="1322"/>
                  </a:cubicBezTo>
                  <a:lnTo>
                    <a:pt x="163" y="1308"/>
                  </a:lnTo>
                  <a:cubicBezTo>
                    <a:pt x="162" y="1308"/>
                    <a:pt x="161" y="1307"/>
                    <a:pt x="160" y="1307"/>
                  </a:cubicBezTo>
                  <a:lnTo>
                    <a:pt x="119" y="1286"/>
                  </a:lnTo>
                  <a:cubicBezTo>
                    <a:pt x="117" y="1285"/>
                    <a:pt x="115" y="1284"/>
                    <a:pt x="114" y="1283"/>
                  </a:cubicBezTo>
                  <a:lnTo>
                    <a:pt x="79" y="1254"/>
                  </a:lnTo>
                  <a:cubicBezTo>
                    <a:pt x="78" y="1253"/>
                    <a:pt x="77" y="1252"/>
                    <a:pt x="76" y="1251"/>
                  </a:cubicBezTo>
                  <a:lnTo>
                    <a:pt x="47" y="1215"/>
                  </a:lnTo>
                  <a:cubicBezTo>
                    <a:pt x="46" y="1213"/>
                    <a:pt x="45" y="1212"/>
                    <a:pt x="44" y="1211"/>
                  </a:cubicBezTo>
                  <a:lnTo>
                    <a:pt x="22" y="1171"/>
                  </a:lnTo>
                  <a:cubicBezTo>
                    <a:pt x="22" y="1170"/>
                    <a:pt x="21" y="1168"/>
                    <a:pt x="21" y="1167"/>
                  </a:cubicBezTo>
                  <a:lnTo>
                    <a:pt x="7" y="1122"/>
                  </a:lnTo>
                  <a:cubicBezTo>
                    <a:pt x="6" y="1120"/>
                    <a:pt x="6" y="1119"/>
                    <a:pt x="6" y="1117"/>
                  </a:cubicBezTo>
                  <a:lnTo>
                    <a:pt x="1" y="1069"/>
                  </a:lnTo>
                  <a:lnTo>
                    <a:pt x="0" y="263"/>
                  </a:lnTo>
                  <a:close/>
                  <a:moveTo>
                    <a:pt x="48" y="1064"/>
                  </a:moveTo>
                  <a:lnTo>
                    <a:pt x="53" y="1112"/>
                  </a:lnTo>
                  <a:lnTo>
                    <a:pt x="52" y="1107"/>
                  </a:lnTo>
                  <a:lnTo>
                    <a:pt x="66" y="1152"/>
                  </a:lnTo>
                  <a:lnTo>
                    <a:pt x="64" y="1148"/>
                  </a:lnTo>
                  <a:lnTo>
                    <a:pt x="86" y="1188"/>
                  </a:lnTo>
                  <a:lnTo>
                    <a:pt x="84" y="1184"/>
                  </a:lnTo>
                  <a:lnTo>
                    <a:pt x="113" y="1220"/>
                  </a:lnTo>
                  <a:lnTo>
                    <a:pt x="110" y="1217"/>
                  </a:lnTo>
                  <a:lnTo>
                    <a:pt x="145" y="1246"/>
                  </a:lnTo>
                  <a:lnTo>
                    <a:pt x="140" y="1243"/>
                  </a:lnTo>
                  <a:lnTo>
                    <a:pt x="181" y="1264"/>
                  </a:lnTo>
                  <a:lnTo>
                    <a:pt x="178" y="1263"/>
                  </a:lnTo>
                  <a:lnTo>
                    <a:pt x="223" y="1277"/>
                  </a:lnTo>
                  <a:lnTo>
                    <a:pt x="218" y="1276"/>
                  </a:lnTo>
                  <a:lnTo>
                    <a:pt x="263" y="1280"/>
                  </a:lnTo>
                  <a:lnTo>
                    <a:pt x="3896" y="1281"/>
                  </a:lnTo>
                  <a:lnTo>
                    <a:pt x="3944" y="1276"/>
                  </a:lnTo>
                  <a:lnTo>
                    <a:pt x="3939" y="1277"/>
                  </a:lnTo>
                  <a:lnTo>
                    <a:pt x="3984" y="1263"/>
                  </a:lnTo>
                  <a:lnTo>
                    <a:pt x="3980" y="1264"/>
                  </a:lnTo>
                  <a:lnTo>
                    <a:pt x="4020" y="1243"/>
                  </a:lnTo>
                  <a:lnTo>
                    <a:pt x="4016" y="1246"/>
                  </a:lnTo>
                  <a:lnTo>
                    <a:pt x="4052" y="1217"/>
                  </a:lnTo>
                  <a:lnTo>
                    <a:pt x="4049" y="1220"/>
                  </a:lnTo>
                  <a:lnTo>
                    <a:pt x="4078" y="1184"/>
                  </a:lnTo>
                  <a:lnTo>
                    <a:pt x="4075" y="1188"/>
                  </a:lnTo>
                  <a:lnTo>
                    <a:pt x="4096" y="1148"/>
                  </a:lnTo>
                  <a:lnTo>
                    <a:pt x="4095" y="1152"/>
                  </a:lnTo>
                  <a:lnTo>
                    <a:pt x="4109" y="1107"/>
                  </a:lnTo>
                  <a:lnTo>
                    <a:pt x="4108" y="1112"/>
                  </a:lnTo>
                  <a:lnTo>
                    <a:pt x="4112" y="1066"/>
                  </a:lnTo>
                  <a:lnTo>
                    <a:pt x="4113" y="266"/>
                  </a:lnTo>
                  <a:lnTo>
                    <a:pt x="4108" y="218"/>
                  </a:lnTo>
                  <a:lnTo>
                    <a:pt x="4109" y="223"/>
                  </a:lnTo>
                  <a:lnTo>
                    <a:pt x="4095" y="178"/>
                  </a:lnTo>
                  <a:lnTo>
                    <a:pt x="4096" y="181"/>
                  </a:lnTo>
                  <a:lnTo>
                    <a:pt x="4075" y="140"/>
                  </a:lnTo>
                  <a:lnTo>
                    <a:pt x="4078" y="145"/>
                  </a:lnTo>
                  <a:lnTo>
                    <a:pt x="4049" y="110"/>
                  </a:lnTo>
                  <a:lnTo>
                    <a:pt x="4052" y="113"/>
                  </a:lnTo>
                  <a:lnTo>
                    <a:pt x="4016" y="84"/>
                  </a:lnTo>
                  <a:lnTo>
                    <a:pt x="4020" y="86"/>
                  </a:lnTo>
                  <a:lnTo>
                    <a:pt x="3980" y="64"/>
                  </a:lnTo>
                  <a:lnTo>
                    <a:pt x="3984" y="66"/>
                  </a:lnTo>
                  <a:lnTo>
                    <a:pt x="3939" y="52"/>
                  </a:lnTo>
                  <a:lnTo>
                    <a:pt x="3944" y="53"/>
                  </a:lnTo>
                  <a:lnTo>
                    <a:pt x="3898" y="48"/>
                  </a:lnTo>
                  <a:lnTo>
                    <a:pt x="266" y="48"/>
                  </a:lnTo>
                  <a:lnTo>
                    <a:pt x="218" y="53"/>
                  </a:lnTo>
                  <a:lnTo>
                    <a:pt x="223" y="52"/>
                  </a:lnTo>
                  <a:lnTo>
                    <a:pt x="178" y="66"/>
                  </a:lnTo>
                  <a:lnTo>
                    <a:pt x="182" y="65"/>
                  </a:lnTo>
                  <a:lnTo>
                    <a:pt x="141" y="87"/>
                  </a:lnTo>
                  <a:lnTo>
                    <a:pt x="145" y="84"/>
                  </a:lnTo>
                  <a:lnTo>
                    <a:pt x="110" y="113"/>
                  </a:lnTo>
                  <a:lnTo>
                    <a:pt x="113" y="110"/>
                  </a:lnTo>
                  <a:lnTo>
                    <a:pt x="84" y="145"/>
                  </a:lnTo>
                  <a:lnTo>
                    <a:pt x="87" y="141"/>
                  </a:lnTo>
                  <a:lnTo>
                    <a:pt x="65" y="182"/>
                  </a:lnTo>
                  <a:lnTo>
                    <a:pt x="66" y="178"/>
                  </a:lnTo>
                  <a:lnTo>
                    <a:pt x="52" y="223"/>
                  </a:lnTo>
                  <a:lnTo>
                    <a:pt x="53" y="218"/>
                  </a:lnTo>
                  <a:lnTo>
                    <a:pt x="48" y="263"/>
                  </a:lnTo>
                  <a:lnTo>
                    <a:pt x="48" y="1064"/>
                  </a:lnTo>
                  <a:close/>
                </a:path>
              </a:pathLst>
            </a:custGeom>
            <a:solidFill>
              <a:srgbClr val="71893F"/>
            </a:solidFill>
            <a:ln w="635" cap="flat">
              <a:solidFill>
                <a:srgbClr val="71893F"/>
              </a:solidFill>
              <a:prstDash val="solid"/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60" name="Rectangle 159"/>
            <p:cNvSpPr>
              <a:spLocks noChangeArrowheads="1"/>
            </p:cNvSpPr>
            <p:nvPr/>
          </p:nvSpPr>
          <p:spPr bwMode="auto">
            <a:xfrm>
              <a:off x="3150565" y="2582986"/>
              <a:ext cx="1014095" cy="323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Calibri"/>
                  <a:ea typeface="MS Mincho"/>
                  <a:cs typeface="Calibri"/>
                </a:rPr>
                <a:t>NATIONAL REDD+ </a:t>
              </a:r>
              <a:endParaRPr lang="en-GB" sz="1100">
                <a:effectLst/>
                <a:latin typeface="Calibri"/>
                <a:ea typeface="MS Mincho"/>
                <a:cs typeface="Times New Roman"/>
              </a:endParaRPr>
            </a:p>
          </p:txBody>
        </p:sp>
        <p:sp>
          <p:nvSpPr>
            <p:cNvPr id="161" name="Rectangle 160"/>
            <p:cNvSpPr>
              <a:spLocks noChangeArrowheads="1"/>
            </p:cNvSpPr>
            <p:nvPr/>
          </p:nvSpPr>
          <p:spPr bwMode="auto">
            <a:xfrm>
              <a:off x="3127375" y="2734881"/>
              <a:ext cx="1147445" cy="323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Calibri"/>
                  <a:ea typeface="MS Mincho"/>
                  <a:cs typeface="Calibri"/>
                </a:rPr>
                <a:t>ROADMAP and R-PP</a:t>
              </a:r>
              <a:endParaRPr lang="en-GB" sz="1100">
                <a:effectLst/>
                <a:latin typeface="Calibri"/>
                <a:ea typeface="MS Mincho"/>
                <a:cs typeface="Times New Roman"/>
              </a:endParaRPr>
            </a:p>
          </p:txBody>
        </p:sp>
        <p:sp>
          <p:nvSpPr>
            <p:cNvPr id="162" name="Rectangle 161"/>
            <p:cNvSpPr>
              <a:spLocks noChangeArrowheads="1"/>
            </p:cNvSpPr>
            <p:nvPr/>
          </p:nvSpPr>
          <p:spPr bwMode="auto">
            <a:xfrm>
              <a:off x="2639695" y="3308482"/>
              <a:ext cx="680085" cy="3409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Calibri"/>
                  <a:ea typeface="MS Mincho"/>
                  <a:cs typeface="Calibri"/>
                </a:rPr>
                <a:t>Implement</a:t>
              </a:r>
              <a:endParaRPr lang="en-GB" sz="1100">
                <a:effectLst/>
                <a:latin typeface="Calibri"/>
                <a:ea typeface="MS Mincho"/>
                <a:cs typeface="Times New Roman"/>
              </a:endParaRPr>
            </a:p>
          </p:txBody>
        </p:sp>
        <p:sp>
          <p:nvSpPr>
            <p:cNvPr id="163" name="Rectangle 162"/>
            <p:cNvSpPr>
              <a:spLocks noChangeArrowheads="1"/>
            </p:cNvSpPr>
            <p:nvPr/>
          </p:nvSpPr>
          <p:spPr bwMode="auto">
            <a:xfrm>
              <a:off x="2877820" y="2087288"/>
              <a:ext cx="461645" cy="3409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Calibri"/>
                  <a:ea typeface="MS Mincho"/>
                  <a:cs typeface="Calibri"/>
                </a:rPr>
                <a:t>Control</a:t>
              </a:r>
              <a:endParaRPr lang="en-GB" sz="1100">
                <a:effectLst/>
                <a:latin typeface="Calibri"/>
                <a:ea typeface="MS Mincho"/>
                <a:cs typeface="Times New Roman"/>
              </a:endParaRPr>
            </a:p>
          </p:txBody>
        </p:sp>
        <p:sp>
          <p:nvSpPr>
            <p:cNvPr id="164" name="Freeform 163"/>
            <p:cNvSpPr>
              <a:spLocks/>
            </p:cNvSpPr>
            <p:nvPr/>
          </p:nvSpPr>
          <p:spPr bwMode="auto">
            <a:xfrm>
              <a:off x="3517900" y="2065361"/>
              <a:ext cx="292100" cy="336550"/>
            </a:xfrm>
            <a:custGeom>
              <a:avLst/>
              <a:gdLst>
                <a:gd name="T0" fmla="*/ 115 w 460"/>
                <a:gd name="T1" fmla="*/ 0 h 530"/>
                <a:gd name="T2" fmla="*/ 115 w 460"/>
                <a:gd name="T3" fmla="*/ 300 h 530"/>
                <a:gd name="T4" fmla="*/ 0 w 460"/>
                <a:gd name="T5" fmla="*/ 300 h 530"/>
                <a:gd name="T6" fmla="*/ 230 w 460"/>
                <a:gd name="T7" fmla="*/ 530 h 530"/>
                <a:gd name="T8" fmla="*/ 460 w 460"/>
                <a:gd name="T9" fmla="*/ 300 h 530"/>
                <a:gd name="T10" fmla="*/ 345 w 460"/>
                <a:gd name="T11" fmla="*/ 300 h 530"/>
                <a:gd name="T12" fmla="*/ 345 w 460"/>
                <a:gd name="T13" fmla="*/ 0 h 530"/>
                <a:gd name="T14" fmla="*/ 115 w 460"/>
                <a:gd name="T15" fmla="*/ 0 h 5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60" h="530">
                  <a:moveTo>
                    <a:pt x="115" y="0"/>
                  </a:moveTo>
                  <a:lnTo>
                    <a:pt x="115" y="300"/>
                  </a:lnTo>
                  <a:lnTo>
                    <a:pt x="0" y="300"/>
                  </a:lnTo>
                  <a:lnTo>
                    <a:pt x="230" y="530"/>
                  </a:lnTo>
                  <a:lnTo>
                    <a:pt x="460" y="300"/>
                  </a:lnTo>
                  <a:lnTo>
                    <a:pt x="345" y="300"/>
                  </a:lnTo>
                  <a:lnTo>
                    <a:pt x="345" y="0"/>
                  </a:lnTo>
                  <a:lnTo>
                    <a:pt x="11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65" name="Freeform 164"/>
            <p:cNvSpPr>
              <a:spLocks noEditPoints="1"/>
            </p:cNvSpPr>
            <p:nvPr/>
          </p:nvSpPr>
          <p:spPr bwMode="auto">
            <a:xfrm>
              <a:off x="3495040" y="2062660"/>
              <a:ext cx="337820" cy="359410"/>
            </a:xfrm>
            <a:custGeom>
              <a:avLst/>
              <a:gdLst>
                <a:gd name="T0" fmla="*/ 151 w 532"/>
                <a:gd name="T1" fmla="*/ 30 h 566"/>
                <a:gd name="T2" fmla="*/ 166 w 532"/>
                <a:gd name="T3" fmla="*/ 15 h 566"/>
                <a:gd name="T4" fmla="*/ 166 w 532"/>
                <a:gd name="T5" fmla="*/ 330 h 566"/>
                <a:gd name="T6" fmla="*/ 36 w 532"/>
                <a:gd name="T7" fmla="*/ 330 h 566"/>
                <a:gd name="T8" fmla="*/ 47 w 532"/>
                <a:gd name="T9" fmla="*/ 304 h 566"/>
                <a:gd name="T10" fmla="*/ 277 w 532"/>
                <a:gd name="T11" fmla="*/ 534 h 566"/>
                <a:gd name="T12" fmla="*/ 255 w 532"/>
                <a:gd name="T13" fmla="*/ 534 h 566"/>
                <a:gd name="T14" fmla="*/ 485 w 532"/>
                <a:gd name="T15" fmla="*/ 304 h 566"/>
                <a:gd name="T16" fmla="*/ 496 w 532"/>
                <a:gd name="T17" fmla="*/ 330 h 566"/>
                <a:gd name="T18" fmla="*/ 366 w 532"/>
                <a:gd name="T19" fmla="*/ 330 h 566"/>
                <a:gd name="T20" fmla="*/ 366 w 532"/>
                <a:gd name="T21" fmla="*/ 15 h 566"/>
                <a:gd name="T22" fmla="*/ 381 w 532"/>
                <a:gd name="T23" fmla="*/ 30 h 566"/>
                <a:gd name="T24" fmla="*/ 151 w 532"/>
                <a:gd name="T25" fmla="*/ 30 h 566"/>
                <a:gd name="T26" fmla="*/ 396 w 532"/>
                <a:gd name="T27" fmla="*/ 0 h 566"/>
                <a:gd name="T28" fmla="*/ 396 w 532"/>
                <a:gd name="T29" fmla="*/ 315 h 566"/>
                <a:gd name="T30" fmla="*/ 381 w 532"/>
                <a:gd name="T31" fmla="*/ 300 h 566"/>
                <a:gd name="T32" fmla="*/ 532 w 532"/>
                <a:gd name="T33" fmla="*/ 300 h 566"/>
                <a:gd name="T34" fmla="*/ 266 w 532"/>
                <a:gd name="T35" fmla="*/ 566 h 566"/>
                <a:gd name="T36" fmla="*/ 0 w 532"/>
                <a:gd name="T37" fmla="*/ 300 h 566"/>
                <a:gd name="T38" fmla="*/ 151 w 532"/>
                <a:gd name="T39" fmla="*/ 300 h 566"/>
                <a:gd name="T40" fmla="*/ 136 w 532"/>
                <a:gd name="T41" fmla="*/ 315 h 566"/>
                <a:gd name="T42" fmla="*/ 136 w 532"/>
                <a:gd name="T43" fmla="*/ 0 h 566"/>
                <a:gd name="T44" fmla="*/ 396 w 532"/>
                <a:gd name="T45" fmla="*/ 0 h 5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532" h="566">
                  <a:moveTo>
                    <a:pt x="151" y="30"/>
                  </a:moveTo>
                  <a:lnTo>
                    <a:pt x="166" y="15"/>
                  </a:lnTo>
                  <a:lnTo>
                    <a:pt x="166" y="330"/>
                  </a:lnTo>
                  <a:lnTo>
                    <a:pt x="36" y="330"/>
                  </a:lnTo>
                  <a:lnTo>
                    <a:pt x="47" y="304"/>
                  </a:lnTo>
                  <a:lnTo>
                    <a:pt x="277" y="534"/>
                  </a:lnTo>
                  <a:lnTo>
                    <a:pt x="255" y="534"/>
                  </a:lnTo>
                  <a:lnTo>
                    <a:pt x="485" y="304"/>
                  </a:lnTo>
                  <a:lnTo>
                    <a:pt x="496" y="330"/>
                  </a:lnTo>
                  <a:lnTo>
                    <a:pt x="366" y="330"/>
                  </a:lnTo>
                  <a:lnTo>
                    <a:pt x="366" y="15"/>
                  </a:lnTo>
                  <a:lnTo>
                    <a:pt x="381" y="30"/>
                  </a:lnTo>
                  <a:lnTo>
                    <a:pt x="151" y="30"/>
                  </a:lnTo>
                  <a:close/>
                  <a:moveTo>
                    <a:pt x="396" y="0"/>
                  </a:moveTo>
                  <a:lnTo>
                    <a:pt x="396" y="315"/>
                  </a:lnTo>
                  <a:lnTo>
                    <a:pt x="381" y="300"/>
                  </a:lnTo>
                  <a:lnTo>
                    <a:pt x="532" y="300"/>
                  </a:lnTo>
                  <a:lnTo>
                    <a:pt x="266" y="566"/>
                  </a:lnTo>
                  <a:lnTo>
                    <a:pt x="0" y="300"/>
                  </a:lnTo>
                  <a:lnTo>
                    <a:pt x="151" y="300"/>
                  </a:lnTo>
                  <a:lnTo>
                    <a:pt x="136" y="315"/>
                  </a:lnTo>
                  <a:lnTo>
                    <a:pt x="136" y="0"/>
                  </a:lnTo>
                  <a:lnTo>
                    <a:pt x="396" y="0"/>
                  </a:lnTo>
                  <a:close/>
                </a:path>
              </a:pathLst>
            </a:custGeom>
            <a:solidFill>
              <a:srgbClr val="000000"/>
            </a:solidFill>
            <a:ln w="635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66" name="Rectangle 165"/>
            <p:cNvSpPr>
              <a:spLocks noChangeArrowheads="1"/>
            </p:cNvSpPr>
            <p:nvPr/>
          </p:nvSpPr>
          <p:spPr bwMode="auto">
            <a:xfrm>
              <a:off x="1219200" y="1316535"/>
              <a:ext cx="6350" cy="241300"/>
            </a:xfrm>
            <a:prstGeom prst="rect">
              <a:avLst/>
            </a:prstGeom>
            <a:solidFill>
              <a:srgbClr val="E4E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67" name="Rectangle 166"/>
            <p:cNvSpPr>
              <a:spLocks noChangeArrowheads="1"/>
            </p:cNvSpPr>
            <p:nvPr/>
          </p:nvSpPr>
          <p:spPr bwMode="auto">
            <a:xfrm>
              <a:off x="1225550" y="1316535"/>
              <a:ext cx="6350" cy="241300"/>
            </a:xfrm>
            <a:prstGeom prst="rect">
              <a:avLst/>
            </a:prstGeom>
            <a:solidFill>
              <a:srgbClr val="E3E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68" name="Rectangle 167"/>
            <p:cNvSpPr>
              <a:spLocks noChangeArrowheads="1"/>
            </p:cNvSpPr>
            <p:nvPr/>
          </p:nvSpPr>
          <p:spPr bwMode="auto">
            <a:xfrm>
              <a:off x="1560423" y="1348280"/>
              <a:ext cx="6350" cy="241300"/>
            </a:xfrm>
            <a:prstGeom prst="rect">
              <a:avLst/>
            </a:prstGeom>
            <a:solidFill>
              <a:srgbClr val="E2E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69" name="Rectangle 168"/>
            <p:cNvSpPr>
              <a:spLocks noChangeArrowheads="1"/>
            </p:cNvSpPr>
            <p:nvPr/>
          </p:nvSpPr>
          <p:spPr bwMode="auto">
            <a:xfrm>
              <a:off x="1238250" y="1316535"/>
              <a:ext cx="6350" cy="241300"/>
            </a:xfrm>
            <a:prstGeom prst="rect">
              <a:avLst/>
            </a:prstGeom>
            <a:solidFill>
              <a:srgbClr val="E1E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70" name="Rectangle 169"/>
            <p:cNvSpPr>
              <a:spLocks noChangeArrowheads="1"/>
            </p:cNvSpPr>
            <p:nvPr/>
          </p:nvSpPr>
          <p:spPr bwMode="auto">
            <a:xfrm>
              <a:off x="1244600" y="1316535"/>
              <a:ext cx="6350" cy="241300"/>
            </a:xfrm>
            <a:prstGeom prst="rect">
              <a:avLst/>
            </a:prstGeom>
            <a:solidFill>
              <a:srgbClr val="E0EB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71" name="Rectangle 170"/>
            <p:cNvSpPr>
              <a:spLocks noChangeArrowheads="1"/>
            </p:cNvSpPr>
            <p:nvPr/>
          </p:nvSpPr>
          <p:spPr bwMode="auto">
            <a:xfrm>
              <a:off x="1250950" y="1316535"/>
              <a:ext cx="6350" cy="241300"/>
            </a:xfrm>
            <a:prstGeom prst="rect">
              <a:avLst/>
            </a:prstGeom>
            <a:solidFill>
              <a:srgbClr val="DFE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72" name="Rectangle 171"/>
            <p:cNvSpPr>
              <a:spLocks noChangeArrowheads="1"/>
            </p:cNvSpPr>
            <p:nvPr/>
          </p:nvSpPr>
          <p:spPr bwMode="auto">
            <a:xfrm>
              <a:off x="1257300" y="1316535"/>
              <a:ext cx="6350" cy="241300"/>
            </a:xfrm>
            <a:prstGeom prst="rect">
              <a:avLst/>
            </a:prstGeom>
            <a:solidFill>
              <a:srgbClr val="DEE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73" name="Rectangle 172"/>
            <p:cNvSpPr>
              <a:spLocks noChangeArrowheads="1"/>
            </p:cNvSpPr>
            <p:nvPr/>
          </p:nvSpPr>
          <p:spPr bwMode="auto">
            <a:xfrm>
              <a:off x="1263650" y="1316535"/>
              <a:ext cx="6350" cy="241300"/>
            </a:xfrm>
            <a:prstGeom prst="rect">
              <a:avLst/>
            </a:prstGeom>
            <a:solidFill>
              <a:srgbClr val="DD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74" name="Rectangle 173"/>
            <p:cNvSpPr>
              <a:spLocks noChangeArrowheads="1"/>
            </p:cNvSpPr>
            <p:nvPr/>
          </p:nvSpPr>
          <p:spPr bwMode="auto">
            <a:xfrm>
              <a:off x="1270000" y="1316535"/>
              <a:ext cx="6350" cy="241300"/>
            </a:xfrm>
            <a:prstGeom prst="rect">
              <a:avLst/>
            </a:prstGeom>
            <a:solidFill>
              <a:srgbClr val="DC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75" name="Rectangle 174"/>
            <p:cNvSpPr>
              <a:spLocks noChangeArrowheads="1"/>
            </p:cNvSpPr>
            <p:nvPr/>
          </p:nvSpPr>
          <p:spPr bwMode="auto">
            <a:xfrm>
              <a:off x="1276350" y="1316535"/>
              <a:ext cx="6350" cy="241300"/>
            </a:xfrm>
            <a:prstGeom prst="rect">
              <a:avLst/>
            </a:prstGeom>
            <a:solidFill>
              <a:srgbClr val="DBE7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76" name="Rectangle 175"/>
            <p:cNvSpPr>
              <a:spLocks noChangeArrowheads="1"/>
            </p:cNvSpPr>
            <p:nvPr/>
          </p:nvSpPr>
          <p:spPr bwMode="auto">
            <a:xfrm>
              <a:off x="1282700" y="1316535"/>
              <a:ext cx="6350" cy="241300"/>
            </a:xfrm>
            <a:prstGeom prst="rect">
              <a:avLst/>
            </a:prstGeom>
            <a:solidFill>
              <a:srgbClr val="D9E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77" name="Rectangle 176"/>
            <p:cNvSpPr>
              <a:spLocks noChangeArrowheads="1"/>
            </p:cNvSpPr>
            <p:nvPr/>
          </p:nvSpPr>
          <p:spPr bwMode="auto">
            <a:xfrm>
              <a:off x="1289050" y="1316535"/>
              <a:ext cx="6350" cy="241300"/>
            </a:xfrm>
            <a:prstGeom prst="rect">
              <a:avLst/>
            </a:prstGeom>
            <a:solidFill>
              <a:srgbClr val="D8E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78" name="Rectangle 177"/>
            <p:cNvSpPr>
              <a:spLocks noChangeArrowheads="1"/>
            </p:cNvSpPr>
            <p:nvPr/>
          </p:nvSpPr>
          <p:spPr bwMode="auto">
            <a:xfrm>
              <a:off x="1295400" y="1316535"/>
              <a:ext cx="6350" cy="241300"/>
            </a:xfrm>
            <a:prstGeom prst="rect">
              <a:avLst/>
            </a:prstGeom>
            <a:solidFill>
              <a:srgbClr val="D7E5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79" name="Rectangle 178"/>
            <p:cNvSpPr>
              <a:spLocks noChangeArrowheads="1"/>
            </p:cNvSpPr>
            <p:nvPr/>
          </p:nvSpPr>
          <p:spPr bwMode="auto">
            <a:xfrm>
              <a:off x="1301750" y="1316535"/>
              <a:ext cx="6350" cy="241300"/>
            </a:xfrm>
            <a:prstGeom prst="rect">
              <a:avLst/>
            </a:prstGeom>
            <a:solidFill>
              <a:srgbClr val="D6E4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80" name="Rectangle 179"/>
            <p:cNvSpPr>
              <a:spLocks noChangeArrowheads="1"/>
            </p:cNvSpPr>
            <p:nvPr/>
          </p:nvSpPr>
          <p:spPr bwMode="auto">
            <a:xfrm>
              <a:off x="1308100" y="1316535"/>
              <a:ext cx="6350" cy="241300"/>
            </a:xfrm>
            <a:prstGeom prst="rect">
              <a:avLst/>
            </a:prstGeom>
            <a:solidFill>
              <a:srgbClr val="D5E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81" name="Rectangle 180"/>
            <p:cNvSpPr>
              <a:spLocks noChangeArrowheads="1"/>
            </p:cNvSpPr>
            <p:nvPr/>
          </p:nvSpPr>
          <p:spPr bwMode="auto">
            <a:xfrm>
              <a:off x="1314450" y="1316535"/>
              <a:ext cx="6350" cy="241300"/>
            </a:xfrm>
            <a:prstGeom prst="rect">
              <a:avLst/>
            </a:prstGeom>
            <a:solidFill>
              <a:srgbClr val="D4E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82" name="Rectangle 181"/>
            <p:cNvSpPr>
              <a:spLocks noChangeArrowheads="1"/>
            </p:cNvSpPr>
            <p:nvPr/>
          </p:nvSpPr>
          <p:spPr bwMode="auto">
            <a:xfrm>
              <a:off x="1320800" y="1316535"/>
              <a:ext cx="6350" cy="241300"/>
            </a:xfrm>
            <a:prstGeom prst="rect">
              <a:avLst/>
            </a:prstGeom>
            <a:solidFill>
              <a:srgbClr val="D3E2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83" name="Rectangle 182"/>
            <p:cNvSpPr>
              <a:spLocks noChangeArrowheads="1"/>
            </p:cNvSpPr>
            <p:nvPr/>
          </p:nvSpPr>
          <p:spPr bwMode="auto">
            <a:xfrm>
              <a:off x="1327150" y="1316535"/>
              <a:ext cx="6350" cy="241300"/>
            </a:xfrm>
            <a:prstGeom prst="rect">
              <a:avLst/>
            </a:prstGeom>
            <a:solidFill>
              <a:srgbClr val="D2E1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84" name="Rectangle 183"/>
            <p:cNvSpPr>
              <a:spLocks noChangeArrowheads="1"/>
            </p:cNvSpPr>
            <p:nvPr/>
          </p:nvSpPr>
          <p:spPr bwMode="auto">
            <a:xfrm>
              <a:off x="1333500" y="1316535"/>
              <a:ext cx="6350" cy="241300"/>
            </a:xfrm>
            <a:prstGeom prst="rect">
              <a:avLst/>
            </a:prstGeom>
            <a:solidFill>
              <a:srgbClr val="D1E1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85" name="Rectangle 184"/>
            <p:cNvSpPr>
              <a:spLocks noChangeArrowheads="1"/>
            </p:cNvSpPr>
            <p:nvPr/>
          </p:nvSpPr>
          <p:spPr bwMode="auto">
            <a:xfrm>
              <a:off x="1339850" y="1316535"/>
              <a:ext cx="6350" cy="241300"/>
            </a:xfrm>
            <a:prstGeom prst="rect">
              <a:avLst/>
            </a:prstGeom>
            <a:solidFill>
              <a:srgbClr val="CFE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86" name="Rectangle 185"/>
            <p:cNvSpPr>
              <a:spLocks noChangeArrowheads="1"/>
            </p:cNvSpPr>
            <p:nvPr/>
          </p:nvSpPr>
          <p:spPr bwMode="auto">
            <a:xfrm>
              <a:off x="1346200" y="1316535"/>
              <a:ext cx="6350" cy="241300"/>
            </a:xfrm>
            <a:prstGeom prst="rect">
              <a:avLst/>
            </a:prstGeom>
            <a:solidFill>
              <a:srgbClr val="CED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87" name="Rectangle 186"/>
            <p:cNvSpPr>
              <a:spLocks noChangeArrowheads="1"/>
            </p:cNvSpPr>
            <p:nvPr/>
          </p:nvSpPr>
          <p:spPr bwMode="auto">
            <a:xfrm>
              <a:off x="1352550" y="1316535"/>
              <a:ext cx="6350" cy="241300"/>
            </a:xfrm>
            <a:prstGeom prst="rect">
              <a:avLst/>
            </a:prstGeom>
            <a:solidFill>
              <a:srgbClr val="CDD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88" name="Rectangle 187"/>
            <p:cNvSpPr>
              <a:spLocks noChangeArrowheads="1"/>
            </p:cNvSpPr>
            <p:nvPr/>
          </p:nvSpPr>
          <p:spPr bwMode="auto">
            <a:xfrm>
              <a:off x="1339850" y="1372276"/>
              <a:ext cx="6350" cy="241300"/>
            </a:xfrm>
            <a:prstGeom prst="rect">
              <a:avLst/>
            </a:prstGeom>
            <a:solidFill>
              <a:srgbClr val="CCD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89" name="Rectangle 188"/>
            <p:cNvSpPr>
              <a:spLocks noChangeArrowheads="1"/>
            </p:cNvSpPr>
            <p:nvPr/>
          </p:nvSpPr>
          <p:spPr bwMode="auto">
            <a:xfrm>
              <a:off x="1365250" y="1316535"/>
              <a:ext cx="6350" cy="241300"/>
            </a:xfrm>
            <a:prstGeom prst="rect">
              <a:avLst/>
            </a:prstGeom>
            <a:solidFill>
              <a:srgbClr val="CBD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90" name="Rectangle 189"/>
            <p:cNvSpPr>
              <a:spLocks noChangeArrowheads="1"/>
            </p:cNvSpPr>
            <p:nvPr/>
          </p:nvSpPr>
          <p:spPr bwMode="auto">
            <a:xfrm>
              <a:off x="1371600" y="1316535"/>
              <a:ext cx="6350" cy="241300"/>
            </a:xfrm>
            <a:prstGeom prst="rect">
              <a:avLst/>
            </a:prstGeom>
            <a:solidFill>
              <a:srgbClr val="CAD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91" name="Rectangle 190"/>
            <p:cNvSpPr>
              <a:spLocks noChangeArrowheads="1"/>
            </p:cNvSpPr>
            <p:nvPr/>
          </p:nvSpPr>
          <p:spPr bwMode="auto">
            <a:xfrm>
              <a:off x="1377950" y="1316535"/>
              <a:ext cx="6350" cy="241300"/>
            </a:xfrm>
            <a:prstGeom prst="rect">
              <a:avLst/>
            </a:prstGeom>
            <a:solidFill>
              <a:srgbClr val="C9D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92" name="Rectangle 191"/>
            <p:cNvSpPr>
              <a:spLocks noChangeArrowheads="1"/>
            </p:cNvSpPr>
            <p:nvPr/>
          </p:nvSpPr>
          <p:spPr bwMode="auto">
            <a:xfrm>
              <a:off x="1384300" y="1316535"/>
              <a:ext cx="6350" cy="241300"/>
            </a:xfrm>
            <a:prstGeom prst="rect">
              <a:avLst/>
            </a:prstGeom>
            <a:solidFill>
              <a:srgbClr val="C8DB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93" name="Rectangle 192"/>
            <p:cNvSpPr>
              <a:spLocks noChangeArrowheads="1"/>
            </p:cNvSpPr>
            <p:nvPr/>
          </p:nvSpPr>
          <p:spPr bwMode="auto">
            <a:xfrm>
              <a:off x="1397000" y="1316535"/>
              <a:ext cx="6350" cy="241300"/>
            </a:xfrm>
            <a:prstGeom prst="rect">
              <a:avLst/>
            </a:prstGeom>
            <a:solidFill>
              <a:srgbClr val="C6D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94" name="Rectangle 193"/>
            <p:cNvSpPr>
              <a:spLocks noChangeArrowheads="1"/>
            </p:cNvSpPr>
            <p:nvPr/>
          </p:nvSpPr>
          <p:spPr bwMode="auto">
            <a:xfrm>
              <a:off x="1403350" y="1316535"/>
              <a:ext cx="6350" cy="241300"/>
            </a:xfrm>
            <a:prstGeom prst="rect">
              <a:avLst/>
            </a:prstGeom>
            <a:solidFill>
              <a:srgbClr val="C4D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95" name="Rectangle 194"/>
            <p:cNvSpPr>
              <a:spLocks noChangeArrowheads="1"/>
            </p:cNvSpPr>
            <p:nvPr/>
          </p:nvSpPr>
          <p:spPr bwMode="auto">
            <a:xfrm>
              <a:off x="1409700" y="1316535"/>
              <a:ext cx="6350" cy="241300"/>
            </a:xfrm>
            <a:prstGeom prst="rect">
              <a:avLst/>
            </a:prstGeom>
            <a:solidFill>
              <a:srgbClr val="C3D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96" name="Rectangle 195"/>
            <p:cNvSpPr>
              <a:spLocks noChangeArrowheads="1"/>
            </p:cNvSpPr>
            <p:nvPr/>
          </p:nvSpPr>
          <p:spPr bwMode="auto">
            <a:xfrm>
              <a:off x="1416050" y="1316535"/>
              <a:ext cx="6350" cy="241300"/>
            </a:xfrm>
            <a:prstGeom prst="rect">
              <a:avLst/>
            </a:prstGeom>
            <a:solidFill>
              <a:srgbClr val="C2D7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97" name="Rectangle 196"/>
            <p:cNvSpPr>
              <a:spLocks noChangeArrowheads="1"/>
            </p:cNvSpPr>
            <p:nvPr/>
          </p:nvSpPr>
          <p:spPr bwMode="auto">
            <a:xfrm>
              <a:off x="1428750" y="1316535"/>
              <a:ext cx="6350" cy="241300"/>
            </a:xfrm>
            <a:prstGeom prst="rect">
              <a:avLst/>
            </a:prstGeom>
            <a:solidFill>
              <a:srgbClr val="C0D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98" name="Rectangle 197"/>
            <p:cNvSpPr>
              <a:spLocks noChangeArrowheads="1"/>
            </p:cNvSpPr>
            <p:nvPr/>
          </p:nvSpPr>
          <p:spPr bwMode="auto">
            <a:xfrm>
              <a:off x="1209615" y="1487581"/>
              <a:ext cx="6350" cy="241300"/>
            </a:xfrm>
            <a:prstGeom prst="rect">
              <a:avLst/>
            </a:prstGeom>
            <a:solidFill>
              <a:srgbClr val="BED5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99" name="Rectangle 198"/>
            <p:cNvSpPr>
              <a:spLocks noChangeArrowheads="1"/>
            </p:cNvSpPr>
            <p:nvPr/>
          </p:nvSpPr>
          <p:spPr bwMode="auto">
            <a:xfrm>
              <a:off x="1441450" y="1316535"/>
              <a:ext cx="6350" cy="241300"/>
            </a:xfrm>
            <a:prstGeom prst="rect">
              <a:avLst/>
            </a:prstGeom>
            <a:solidFill>
              <a:srgbClr val="BDD4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200" name="Rectangle 199"/>
            <p:cNvSpPr>
              <a:spLocks noChangeArrowheads="1"/>
            </p:cNvSpPr>
            <p:nvPr/>
          </p:nvSpPr>
          <p:spPr bwMode="auto">
            <a:xfrm>
              <a:off x="1447800" y="1316535"/>
              <a:ext cx="6350" cy="241300"/>
            </a:xfrm>
            <a:prstGeom prst="rect">
              <a:avLst/>
            </a:prstGeom>
            <a:solidFill>
              <a:srgbClr val="BCD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201" name="Rectangle 200"/>
            <p:cNvSpPr>
              <a:spLocks noChangeArrowheads="1"/>
            </p:cNvSpPr>
            <p:nvPr/>
          </p:nvSpPr>
          <p:spPr bwMode="auto">
            <a:xfrm>
              <a:off x="1454150" y="1316535"/>
              <a:ext cx="6350" cy="241300"/>
            </a:xfrm>
            <a:prstGeom prst="rect">
              <a:avLst/>
            </a:prstGeom>
            <a:solidFill>
              <a:srgbClr val="BAD2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202" name="Rectangle 201"/>
            <p:cNvSpPr>
              <a:spLocks noChangeArrowheads="1"/>
            </p:cNvSpPr>
            <p:nvPr/>
          </p:nvSpPr>
          <p:spPr bwMode="auto">
            <a:xfrm>
              <a:off x="1460500" y="1316535"/>
              <a:ext cx="6350" cy="241300"/>
            </a:xfrm>
            <a:prstGeom prst="rect">
              <a:avLst/>
            </a:prstGeom>
            <a:solidFill>
              <a:srgbClr val="B9D1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203" name="Rectangle 202"/>
            <p:cNvSpPr>
              <a:spLocks noChangeArrowheads="1"/>
            </p:cNvSpPr>
            <p:nvPr/>
          </p:nvSpPr>
          <p:spPr bwMode="auto">
            <a:xfrm>
              <a:off x="1466850" y="1316535"/>
              <a:ext cx="6350" cy="241300"/>
            </a:xfrm>
            <a:prstGeom prst="rect">
              <a:avLst/>
            </a:prstGeom>
            <a:solidFill>
              <a:srgbClr val="B7D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204" name="Rectangle 203"/>
            <p:cNvSpPr>
              <a:spLocks noChangeArrowheads="1"/>
            </p:cNvSpPr>
            <p:nvPr/>
          </p:nvSpPr>
          <p:spPr bwMode="auto">
            <a:xfrm>
              <a:off x="1473200" y="1316535"/>
              <a:ext cx="6350" cy="241300"/>
            </a:xfrm>
            <a:prstGeom prst="rect">
              <a:avLst/>
            </a:prstGeom>
            <a:solidFill>
              <a:srgbClr val="B6C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205" name="Rectangle 204"/>
            <p:cNvSpPr>
              <a:spLocks noChangeArrowheads="1"/>
            </p:cNvSpPr>
            <p:nvPr/>
          </p:nvSpPr>
          <p:spPr bwMode="auto">
            <a:xfrm>
              <a:off x="1479550" y="1316535"/>
              <a:ext cx="6350" cy="241300"/>
            </a:xfrm>
            <a:prstGeom prst="rect">
              <a:avLst/>
            </a:prstGeom>
            <a:solidFill>
              <a:srgbClr val="B4C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206" name="Rectangle 205"/>
            <p:cNvSpPr>
              <a:spLocks noChangeArrowheads="1"/>
            </p:cNvSpPr>
            <p:nvPr/>
          </p:nvSpPr>
          <p:spPr bwMode="auto">
            <a:xfrm>
              <a:off x="1492250" y="1316535"/>
              <a:ext cx="6350" cy="241300"/>
            </a:xfrm>
            <a:prstGeom prst="rect">
              <a:avLst/>
            </a:prstGeom>
            <a:solidFill>
              <a:srgbClr val="B1C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207" name="Rectangle 206"/>
            <p:cNvSpPr>
              <a:spLocks noChangeArrowheads="1"/>
            </p:cNvSpPr>
            <p:nvPr/>
          </p:nvSpPr>
          <p:spPr bwMode="auto">
            <a:xfrm>
              <a:off x="1498600" y="1316535"/>
              <a:ext cx="6350" cy="241300"/>
            </a:xfrm>
            <a:prstGeom prst="rect">
              <a:avLst/>
            </a:prstGeom>
            <a:solidFill>
              <a:srgbClr val="B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208" name="Rectangle 207"/>
            <p:cNvSpPr>
              <a:spLocks noChangeArrowheads="1"/>
            </p:cNvSpPr>
            <p:nvPr/>
          </p:nvSpPr>
          <p:spPr bwMode="auto">
            <a:xfrm>
              <a:off x="1504950" y="1316535"/>
              <a:ext cx="6350" cy="241300"/>
            </a:xfrm>
            <a:prstGeom prst="rect">
              <a:avLst/>
            </a:prstGeom>
            <a:solidFill>
              <a:srgbClr val="AECB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209" name="Rectangle 208"/>
            <p:cNvSpPr>
              <a:spLocks noChangeArrowheads="1"/>
            </p:cNvSpPr>
            <p:nvPr/>
          </p:nvSpPr>
          <p:spPr bwMode="auto">
            <a:xfrm>
              <a:off x="1511300" y="1316535"/>
              <a:ext cx="6350" cy="241300"/>
            </a:xfrm>
            <a:prstGeom prst="rect">
              <a:avLst/>
            </a:prstGeom>
            <a:solidFill>
              <a:srgbClr val="ADC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210" name="Rectangle 209"/>
            <p:cNvSpPr>
              <a:spLocks noChangeArrowheads="1"/>
            </p:cNvSpPr>
            <p:nvPr/>
          </p:nvSpPr>
          <p:spPr bwMode="auto">
            <a:xfrm>
              <a:off x="1517650" y="1316535"/>
              <a:ext cx="6350" cy="241300"/>
            </a:xfrm>
            <a:prstGeom prst="rect">
              <a:avLst/>
            </a:prstGeom>
            <a:solidFill>
              <a:srgbClr val="ABC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211" name="Rectangle 210"/>
            <p:cNvSpPr>
              <a:spLocks noChangeArrowheads="1"/>
            </p:cNvSpPr>
            <p:nvPr/>
          </p:nvSpPr>
          <p:spPr bwMode="auto">
            <a:xfrm>
              <a:off x="1524000" y="1316535"/>
              <a:ext cx="6350" cy="241300"/>
            </a:xfrm>
            <a:prstGeom prst="rect">
              <a:avLst/>
            </a:prstGeom>
            <a:solidFill>
              <a:srgbClr val="AAC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212" name="Rectangle 211"/>
            <p:cNvSpPr>
              <a:spLocks noChangeArrowheads="1"/>
            </p:cNvSpPr>
            <p:nvPr/>
          </p:nvSpPr>
          <p:spPr bwMode="auto">
            <a:xfrm>
              <a:off x="1530350" y="1316535"/>
              <a:ext cx="6350" cy="241300"/>
            </a:xfrm>
            <a:prstGeom prst="rect">
              <a:avLst/>
            </a:prstGeom>
            <a:solidFill>
              <a:srgbClr val="A8C7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213" name="Rectangle 212"/>
            <p:cNvSpPr>
              <a:spLocks noChangeArrowheads="1"/>
            </p:cNvSpPr>
            <p:nvPr/>
          </p:nvSpPr>
          <p:spPr bwMode="auto">
            <a:xfrm>
              <a:off x="1536700" y="1316535"/>
              <a:ext cx="6350" cy="241300"/>
            </a:xfrm>
            <a:prstGeom prst="rect">
              <a:avLst/>
            </a:prstGeom>
            <a:solidFill>
              <a:srgbClr val="A7C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214" name="Rectangle 213"/>
            <p:cNvSpPr>
              <a:spLocks noChangeArrowheads="1"/>
            </p:cNvSpPr>
            <p:nvPr/>
          </p:nvSpPr>
          <p:spPr bwMode="auto">
            <a:xfrm>
              <a:off x="1549400" y="1316535"/>
              <a:ext cx="12700" cy="241300"/>
            </a:xfrm>
            <a:prstGeom prst="rect">
              <a:avLst/>
            </a:prstGeom>
            <a:solidFill>
              <a:srgbClr val="A4C4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215" name="Freeform 214"/>
            <p:cNvSpPr>
              <a:spLocks noEditPoints="1"/>
            </p:cNvSpPr>
            <p:nvPr/>
          </p:nvSpPr>
          <p:spPr bwMode="auto">
            <a:xfrm>
              <a:off x="1001791" y="1744335"/>
              <a:ext cx="356870" cy="241935"/>
            </a:xfrm>
            <a:custGeom>
              <a:avLst/>
              <a:gdLst>
                <a:gd name="T0" fmla="*/ 143 w 562"/>
                <a:gd name="T1" fmla="*/ 381 h 381"/>
                <a:gd name="T2" fmla="*/ 143 w 562"/>
                <a:gd name="T3" fmla="*/ 191 h 381"/>
                <a:gd name="T4" fmla="*/ 148 w 562"/>
                <a:gd name="T5" fmla="*/ 196 h 381"/>
                <a:gd name="T6" fmla="*/ 0 w 562"/>
                <a:gd name="T7" fmla="*/ 196 h 381"/>
                <a:gd name="T8" fmla="*/ 281 w 562"/>
                <a:gd name="T9" fmla="*/ 0 h 381"/>
                <a:gd name="T10" fmla="*/ 562 w 562"/>
                <a:gd name="T11" fmla="*/ 196 h 381"/>
                <a:gd name="T12" fmla="*/ 413 w 562"/>
                <a:gd name="T13" fmla="*/ 196 h 381"/>
                <a:gd name="T14" fmla="*/ 418 w 562"/>
                <a:gd name="T15" fmla="*/ 191 h 381"/>
                <a:gd name="T16" fmla="*/ 418 w 562"/>
                <a:gd name="T17" fmla="*/ 381 h 381"/>
                <a:gd name="T18" fmla="*/ 143 w 562"/>
                <a:gd name="T19" fmla="*/ 381 h 381"/>
                <a:gd name="T20" fmla="*/ 413 w 562"/>
                <a:gd name="T21" fmla="*/ 371 h 381"/>
                <a:gd name="T22" fmla="*/ 408 w 562"/>
                <a:gd name="T23" fmla="*/ 376 h 381"/>
                <a:gd name="T24" fmla="*/ 408 w 562"/>
                <a:gd name="T25" fmla="*/ 186 h 381"/>
                <a:gd name="T26" fmla="*/ 546 w 562"/>
                <a:gd name="T27" fmla="*/ 186 h 381"/>
                <a:gd name="T28" fmla="*/ 543 w 562"/>
                <a:gd name="T29" fmla="*/ 195 h 381"/>
                <a:gd name="T30" fmla="*/ 278 w 562"/>
                <a:gd name="T31" fmla="*/ 10 h 381"/>
                <a:gd name="T32" fmla="*/ 284 w 562"/>
                <a:gd name="T33" fmla="*/ 10 h 381"/>
                <a:gd name="T34" fmla="*/ 19 w 562"/>
                <a:gd name="T35" fmla="*/ 195 h 381"/>
                <a:gd name="T36" fmla="*/ 16 w 562"/>
                <a:gd name="T37" fmla="*/ 186 h 381"/>
                <a:gd name="T38" fmla="*/ 153 w 562"/>
                <a:gd name="T39" fmla="*/ 186 h 381"/>
                <a:gd name="T40" fmla="*/ 153 w 562"/>
                <a:gd name="T41" fmla="*/ 376 h 381"/>
                <a:gd name="T42" fmla="*/ 148 w 562"/>
                <a:gd name="T43" fmla="*/ 371 h 381"/>
                <a:gd name="T44" fmla="*/ 413 w 562"/>
                <a:gd name="T45" fmla="*/ 371 h 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562" h="381">
                  <a:moveTo>
                    <a:pt x="143" y="381"/>
                  </a:moveTo>
                  <a:lnTo>
                    <a:pt x="143" y="191"/>
                  </a:lnTo>
                  <a:lnTo>
                    <a:pt x="148" y="196"/>
                  </a:lnTo>
                  <a:lnTo>
                    <a:pt x="0" y="196"/>
                  </a:lnTo>
                  <a:lnTo>
                    <a:pt x="281" y="0"/>
                  </a:lnTo>
                  <a:lnTo>
                    <a:pt x="562" y="196"/>
                  </a:lnTo>
                  <a:lnTo>
                    <a:pt x="413" y="196"/>
                  </a:lnTo>
                  <a:lnTo>
                    <a:pt x="418" y="191"/>
                  </a:lnTo>
                  <a:lnTo>
                    <a:pt x="418" y="381"/>
                  </a:lnTo>
                  <a:lnTo>
                    <a:pt x="143" y="381"/>
                  </a:lnTo>
                  <a:close/>
                  <a:moveTo>
                    <a:pt x="413" y="371"/>
                  </a:moveTo>
                  <a:lnTo>
                    <a:pt x="408" y="376"/>
                  </a:lnTo>
                  <a:lnTo>
                    <a:pt x="408" y="186"/>
                  </a:lnTo>
                  <a:lnTo>
                    <a:pt x="546" y="186"/>
                  </a:lnTo>
                  <a:lnTo>
                    <a:pt x="543" y="195"/>
                  </a:lnTo>
                  <a:lnTo>
                    <a:pt x="278" y="10"/>
                  </a:lnTo>
                  <a:lnTo>
                    <a:pt x="284" y="10"/>
                  </a:lnTo>
                  <a:lnTo>
                    <a:pt x="19" y="195"/>
                  </a:lnTo>
                  <a:lnTo>
                    <a:pt x="16" y="186"/>
                  </a:lnTo>
                  <a:lnTo>
                    <a:pt x="153" y="186"/>
                  </a:lnTo>
                  <a:lnTo>
                    <a:pt x="153" y="376"/>
                  </a:lnTo>
                  <a:lnTo>
                    <a:pt x="148" y="371"/>
                  </a:lnTo>
                  <a:lnTo>
                    <a:pt x="413" y="371"/>
                  </a:lnTo>
                  <a:close/>
                </a:path>
              </a:pathLst>
            </a:custGeom>
            <a:solidFill>
              <a:srgbClr val="4A7EBB"/>
            </a:solidFill>
            <a:ln w="635" cap="flat">
              <a:solidFill>
                <a:srgbClr val="4A7EBB"/>
              </a:solidFill>
              <a:prstDash val="solid"/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pic>
          <p:nvPicPr>
            <p:cNvPr id="216" name="Picture 215"/>
            <p:cNvPicPr>
              <a:picLocks noChangeAspect="1" noChangeArrowheads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59250" y="1564185"/>
              <a:ext cx="596900" cy="463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7" name="Picture 216"/>
            <p:cNvPicPr>
              <a:picLocks noChangeAspect="1" noChangeArrowheads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59250" y="1564185"/>
              <a:ext cx="596900" cy="463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8" name="Picture 217"/>
            <p:cNvPicPr>
              <a:picLocks noChangeAspect="1" noChangeArrowheads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97350" y="1589585"/>
              <a:ext cx="520700" cy="387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9" name="Freeform 218"/>
            <p:cNvSpPr>
              <a:spLocks noEditPoints="1"/>
            </p:cNvSpPr>
            <p:nvPr/>
          </p:nvSpPr>
          <p:spPr bwMode="auto">
            <a:xfrm>
              <a:off x="4194175" y="1586410"/>
              <a:ext cx="520700" cy="387350"/>
            </a:xfrm>
            <a:custGeom>
              <a:avLst/>
              <a:gdLst>
                <a:gd name="T0" fmla="*/ 3 w 1312"/>
                <a:gd name="T1" fmla="*/ 136 h 976"/>
                <a:gd name="T2" fmla="*/ 14 w 1312"/>
                <a:gd name="T3" fmla="*/ 104 h 976"/>
                <a:gd name="T4" fmla="*/ 49 w 1312"/>
                <a:gd name="T5" fmla="*/ 51 h 976"/>
                <a:gd name="T6" fmla="*/ 102 w 1312"/>
                <a:gd name="T7" fmla="*/ 15 h 976"/>
                <a:gd name="T8" fmla="*/ 134 w 1312"/>
                <a:gd name="T9" fmla="*/ 4 h 976"/>
                <a:gd name="T10" fmla="*/ 168 w 1312"/>
                <a:gd name="T11" fmla="*/ 0 h 976"/>
                <a:gd name="T12" fmla="*/ 1177 w 1312"/>
                <a:gd name="T13" fmla="*/ 3 h 976"/>
                <a:gd name="T14" fmla="*/ 1210 w 1312"/>
                <a:gd name="T15" fmla="*/ 14 h 976"/>
                <a:gd name="T16" fmla="*/ 1262 w 1312"/>
                <a:gd name="T17" fmla="*/ 49 h 976"/>
                <a:gd name="T18" fmla="*/ 1299 w 1312"/>
                <a:gd name="T19" fmla="*/ 102 h 976"/>
                <a:gd name="T20" fmla="*/ 1309 w 1312"/>
                <a:gd name="T21" fmla="*/ 134 h 976"/>
                <a:gd name="T22" fmla="*/ 1312 w 1312"/>
                <a:gd name="T23" fmla="*/ 168 h 976"/>
                <a:gd name="T24" fmla="*/ 1309 w 1312"/>
                <a:gd name="T25" fmla="*/ 841 h 976"/>
                <a:gd name="T26" fmla="*/ 1300 w 1312"/>
                <a:gd name="T27" fmla="*/ 874 h 976"/>
                <a:gd name="T28" fmla="*/ 1264 w 1312"/>
                <a:gd name="T29" fmla="*/ 926 h 976"/>
                <a:gd name="T30" fmla="*/ 1212 w 1312"/>
                <a:gd name="T31" fmla="*/ 963 h 976"/>
                <a:gd name="T32" fmla="*/ 1179 w 1312"/>
                <a:gd name="T33" fmla="*/ 973 h 976"/>
                <a:gd name="T34" fmla="*/ 1145 w 1312"/>
                <a:gd name="T35" fmla="*/ 976 h 976"/>
                <a:gd name="T36" fmla="*/ 136 w 1312"/>
                <a:gd name="T37" fmla="*/ 973 h 976"/>
                <a:gd name="T38" fmla="*/ 104 w 1312"/>
                <a:gd name="T39" fmla="*/ 964 h 976"/>
                <a:gd name="T40" fmla="*/ 51 w 1312"/>
                <a:gd name="T41" fmla="*/ 928 h 976"/>
                <a:gd name="T42" fmla="*/ 15 w 1312"/>
                <a:gd name="T43" fmla="*/ 876 h 976"/>
                <a:gd name="T44" fmla="*/ 4 w 1312"/>
                <a:gd name="T45" fmla="*/ 843 h 976"/>
                <a:gd name="T46" fmla="*/ 0 w 1312"/>
                <a:gd name="T47" fmla="*/ 809 h 976"/>
                <a:gd name="T48" fmla="*/ 16 w 1312"/>
                <a:gd name="T49" fmla="*/ 808 h 976"/>
                <a:gd name="T50" fmla="*/ 19 w 1312"/>
                <a:gd name="T51" fmla="*/ 838 h 976"/>
                <a:gd name="T52" fmla="*/ 28 w 1312"/>
                <a:gd name="T53" fmla="*/ 867 h 976"/>
                <a:gd name="T54" fmla="*/ 60 w 1312"/>
                <a:gd name="T55" fmla="*/ 915 h 976"/>
                <a:gd name="T56" fmla="*/ 109 w 1312"/>
                <a:gd name="T57" fmla="*/ 949 h 976"/>
                <a:gd name="T58" fmla="*/ 137 w 1312"/>
                <a:gd name="T59" fmla="*/ 957 h 976"/>
                <a:gd name="T60" fmla="*/ 1144 w 1312"/>
                <a:gd name="T61" fmla="*/ 960 h 976"/>
                <a:gd name="T62" fmla="*/ 1174 w 1312"/>
                <a:gd name="T63" fmla="*/ 958 h 976"/>
                <a:gd name="T64" fmla="*/ 1203 w 1312"/>
                <a:gd name="T65" fmla="*/ 950 h 976"/>
                <a:gd name="T66" fmla="*/ 1251 w 1312"/>
                <a:gd name="T67" fmla="*/ 917 h 976"/>
                <a:gd name="T68" fmla="*/ 1285 w 1312"/>
                <a:gd name="T69" fmla="*/ 869 h 976"/>
                <a:gd name="T70" fmla="*/ 1293 w 1312"/>
                <a:gd name="T71" fmla="*/ 840 h 976"/>
                <a:gd name="T72" fmla="*/ 1296 w 1312"/>
                <a:gd name="T73" fmla="*/ 169 h 976"/>
                <a:gd name="T74" fmla="*/ 1294 w 1312"/>
                <a:gd name="T75" fmla="*/ 139 h 976"/>
                <a:gd name="T76" fmla="*/ 1286 w 1312"/>
                <a:gd name="T77" fmla="*/ 111 h 976"/>
                <a:gd name="T78" fmla="*/ 1253 w 1312"/>
                <a:gd name="T79" fmla="*/ 62 h 976"/>
                <a:gd name="T80" fmla="*/ 1205 w 1312"/>
                <a:gd name="T81" fmla="*/ 29 h 976"/>
                <a:gd name="T82" fmla="*/ 1176 w 1312"/>
                <a:gd name="T83" fmla="*/ 19 h 976"/>
                <a:gd name="T84" fmla="*/ 169 w 1312"/>
                <a:gd name="T85" fmla="*/ 16 h 976"/>
                <a:gd name="T86" fmla="*/ 139 w 1312"/>
                <a:gd name="T87" fmla="*/ 19 h 976"/>
                <a:gd name="T88" fmla="*/ 111 w 1312"/>
                <a:gd name="T89" fmla="*/ 28 h 976"/>
                <a:gd name="T90" fmla="*/ 62 w 1312"/>
                <a:gd name="T91" fmla="*/ 60 h 976"/>
                <a:gd name="T92" fmla="*/ 29 w 1312"/>
                <a:gd name="T93" fmla="*/ 109 h 976"/>
                <a:gd name="T94" fmla="*/ 19 w 1312"/>
                <a:gd name="T95" fmla="*/ 137 h 976"/>
                <a:gd name="T96" fmla="*/ 16 w 1312"/>
                <a:gd name="T97" fmla="*/ 808 h 9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312" h="976">
                  <a:moveTo>
                    <a:pt x="0" y="168"/>
                  </a:moveTo>
                  <a:lnTo>
                    <a:pt x="3" y="136"/>
                  </a:lnTo>
                  <a:cubicBezTo>
                    <a:pt x="4" y="135"/>
                    <a:pt x="4" y="135"/>
                    <a:pt x="4" y="134"/>
                  </a:cubicBezTo>
                  <a:lnTo>
                    <a:pt x="14" y="104"/>
                  </a:lnTo>
                  <a:cubicBezTo>
                    <a:pt x="14" y="103"/>
                    <a:pt x="14" y="103"/>
                    <a:pt x="15" y="102"/>
                  </a:cubicBezTo>
                  <a:lnTo>
                    <a:pt x="49" y="51"/>
                  </a:lnTo>
                  <a:cubicBezTo>
                    <a:pt x="49" y="50"/>
                    <a:pt x="50" y="49"/>
                    <a:pt x="51" y="49"/>
                  </a:cubicBezTo>
                  <a:lnTo>
                    <a:pt x="102" y="15"/>
                  </a:lnTo>
                  <a:cubicBezTo>
                    <a:pt x="103" y="14"/>
                    <a:pt x="103" y="14"/>
                    <a:pt x="104" y="14"/>
                  </a:cubicBezTo>
                  <a:lnTo>
                    <a:pt x="134" y="4"/>
                  </a:lnTo>
                  <a:cubicBezTo>
                    <a:pt x="135" y="4"/>
                    <a:pt x="135" y="4"/>
                    <a:pt x="136" y="3"/>
                  </a:cubicBezTo>
                  <a:lnTo>
                    <a:pt x="168" y="0"/>
                  </a:lnTo>
                  <a:lnTo>
                    <a:pt x="1144" y="0"/>
                  </a:lnTo>
                  <a:lnTo>
                    <a:pt x="1177" y="3"/>
                  </a:lnTo>
                  <a:cubicBezTo>
                    <a:pt x="1178" y="4"/>
                    <a:pt x="1178" y="4"/>
                    <a:pt x="1179" y="4"/>
                  </a:cubicBezTo>
                  <a:lnTo>
                    <a:pt x="1210" y="14"/>
                  </a:lnTo>
                  <a:cubicBezTo>
                    <a:pt x="1211" y="14"/>
                    <a:pt x="1211" y="14"/>
                    <a:pt x="1212" y="15"/>
                  </a:cubicBezTo>
                  <a:lnTo>
                    <a:pt x="1262" y="49"/>
                  </a:lnTo>
                  <a:cubicBezTo>
                    <a:pt x="1263" y="49"/>
                    <a:pt x="1264" y="50"/>
                    <a:pt x="1264" y="51"/>
                  </a:cubicBezTo>
                  <a:lnTo>
                    <a:pt x="1299" y="102"/>
                  </a:lnTo>
                  <a:cubicBezTo>
                    <a:pt x="1300" y="103"/>
                    <a:pt x="1300" y="103"/>
                    <a:pt x="1300" y="104"/>
                  </a:cubicBezTo>
                  <a:lnTo>
                    <a:pt x="1309" y="134"/>
                  </a:lnTo>
                  <a:cubicBezTo>
                    <a:pt x="1309" y="135"/>
                    <a:pt x="1309" y="135"/>
                    <a:pt x="1309" y="136"/>
                  </a:cubicBezTo>
                  <a:lnTo>
                    <a:pt x="1312" y="168"/>
                  </a:lnTo>
                  <a:lnTo>
                    <a:pt x="1312" y="808"/>
                  </a:lnTo>
                  <a:lnTo>
                    <a:pt x="1309" y="841"/>
                  </a:lnTo>
                  <a:cubicBezTo>
                    <a:pt x="1309" y="842"/>
                    <a:pt x="1309" y="842"/>
                    <a:pt x="1309" y="843"/>
                  </a:cubicBezTo>
                  <a:lnTo>
                    <a:pt x="1300" y="874"/>
                  </a:lnTo>
                  <a:cubicBezTo>
                    <a:pt x="1300" y="875"/>
                    <a:pt x="1300" y="875"/>
                    <a:pt x="1299" y="876"/>
                  </a:cubicBezTo>
                  <a:lnTo>
                    <a:pt x="1264" y="926"/>
                  </a:lnTo>
                  <a:cubicBezTo>
                    <a:pt x="1263" y="927"/>
                    <a:pt x="1263" y="927"/>
                    <a:pt x="1262" y="928"/>
                  </a:cubicBezTo>
                  <a:lnTo>
                    <a:pt x="1212" y="963"/>
                  </a:lnTo>
                  <a:cubicBezTo>
                    <a:pt x="1211" y="964"/>
                    <a:pt x="1211" y="964"/>
                    <a:pt x="1210" y="964"/>
                  </a:cubicBezTo>
                  <a:lnTo>
                    <a:pt x="1179" y="973"/>
                  </a:lnTo>
                  <a:cubicBezTo>
                    <a:pt x="1178" y="973"/>
                    <a:pt x="1178" y="973"/>
                    <a:pt x="1177" y="973"/>
                  </a:cubicBezTo>
                  <a:lnTo>
                    <a:pt x="1145" y="976"/>
                  </a:lnTo>
                  <a:lnTo>
                    <a:pt x="168" y="976"/>
                  </a:lnTo>
                  <a:lnTo>
                    <a:pt x="136" y="973"/>
                  </a:lnTo>
                  <a:cubicBezTo>
                    <a:pt x="135" y="973"/>
                    <a:pt x="135" y="973"/>
                    <a:pt x="134" y="973"/>
                  </a:cubicBezTo>
                  <a:lnTo>
                    <a:pt x="104" y="964"/>
                  </a:lnTo>
                  <a:cubicBezTo>
                    <a:pt x="103" y="964"/>
                    <a:pt x="103" y="964"/>
                    <a:pt x="102" y="963"/>
                  </a:cubicBezTo>
                  <a:lnTo>
                    <a:pt x="51" y="928"/>
                  </a:lnTo>
                  <a:cubicBezTo>
                    <a:pt x="50" y="928"/>
                    <a:pt x="49" y="927"/>
                    <a:pt x="49" y="926"/>
                  </a:cubicBezTo>
                  <a:lnTo>
                    <a:pt x="15" y="876"/>
                  </a:lnTo>
                  <a:cubicBezTo>
                    <a:pt x="14" y="875"/>
                    <a:pt x="14" y="875"/>
                    <a:pt x="14" y="874"/>
                  </a:cubicBezTo>
                  <a:lnTo>
                    <a:pt x="4" y="843"/>
                  </a:lnTo>
                  <a:cubicBezTo>
                    <a:pt x="4" y="842"/>
                    <a:pt x="4" y="842"/>
                    <a:pt x="3" y="841"/>
                  </a:cubicBezTo>
                  <a:lnTo>
                    <a:pt x="0" y="809"/>
                  </a:lnTo>
                  <a:lnTo>
                    <a:pt x="0" y="168"/>
                  </a:lnTo>
                  <a:close/>
                  <a:moveTo>
                    <a:pt x="16" y="808"/>
                  </a:moveTo>
                  <a:lnTo>
                    <a:pt x="19" y="840"/>
                  </a:lnTo>
                  <a:lnTo>
                    <a:pt x="19" y="838"/>
                  </a:lnTo>
                  <a:lnTo>
                    <a:pt x="29" y="869"/>
                  </a:lnTo>
                  <a:lnTo>
                    <a:pt x="28" y="867"/>
                  </a:lnTo>
                  <a:lnTo>
                    <a:pt x="62" y="917"/>
                  </a:lnTo>
                  <a:lnTo>
                    <a:pt x="60" y="915"/>
                  </a:lnTo>
                  <a:lnTo>
                    <a:pt x="111" y="950"/>
                  </a:lnTo>
                  <a:lnTo>
                    <a:pt x="109" y="949"/>
                  </a:lnTo>
                  <a:lnTo>
                    <a:pt x="139" y="958"/>
                  </a:lnTo>
                  <a:lnTo>
                    <a:pt x="137" y="957"/>
                  </a:lnTo>
                  <a:lnTo>
                    <a:pt x="168" y="960"/>
                  </a:lnTo>
                  <a:lnTo>
                    <a:pt x="1144" y="960"/>
                  </a:lnTo>
                  <a:lnTo>
                    <a:pt x="1176" y="957"/>
                  </a:lnTo>
                  <a:lnTo>
                    <a:pt x="1174" y="958"/>
                  </a:lnTo>
                  <a:lnTo>
                    <a:pt x="1205" y="949"/>
                  </a:lnTo>
                  <a:lnTo>
                    <a:pt x="1203" y="950"/>
                  </a:lnTo>
                  <a:lnTo>
                    <a:pt x="1253" y="915"/>
                  </a:lnTo>
                  <a:lnTo>
                    <a:pt x="1251" y="917"/>
                  </a:lnTo>
                  <a:lnTo>
                    <a:pt x="1286" y="867"/>
                  </a:lnTo>
                  <a:lnTo>
                    <a:pt x="1285" y="869"/>
                  </a:lnTo>
                  <a:lnTo>
                    <a:pt x="1294" y="838"/>
                  </a:lnTo>
                  <a:lnTo>
                    <a:pt x="1293" y="840"/>
                  </a:lnTo>
                  <a:lnTo>
                    <a:pt x="1296" y="808"/>
                  </a:lnTo>
                  <a:lnTo>
                    <a:pt x="1296" y="169"/>
                  </a:lnTo>
                  <a:lnTo>
                    <a:pt x="1293" y="137"/>
                  </a:lnTo>
                  <a:lnTo>
                    <a:pt x="1294" y="139"/>
                  </a:lnTo>
                  <a:lnTo>
                    <a:pt x="1285" y="109"/>
                  </a:lnTo>
                  <a:lnTo>
                    <a:pt x="1286" y="111"/>
                  </a:lnTo>
                  <a:lnTo>
                    <a:pt x="1251" y="60"/>
                  </a:lnTo>
                  <a:lnTo>
                    <a:pt x="1253" y="62"/>
                  </a:lnTo>
                  <a:lnTo>
                    <a:pt x="1203" y="28"/>
                  </a:lnTo>
                  <a:lnTo>
                    <a:pt x="1205" y="29"/>
                  </a:lnTo>
                  <a:lnTo>
                    <a:pt x="1174" y="19"/>
                  </a:lnTo>
                  <a:lnTo>
                    <a:pt x="1176" y="19"/>
                  </a:lnTo>
                  <a:lnTo>
                    <a:pt x="1144" y="16"/>
                  </a:lnTo>
                  <a:lnTo>
                    <a:pt x="169" y="16"/>
                  </a:lnTo>
                  <a:lnTo>
                    <a:pt x="137" y="19"/>
                  </a:lnTo>
                  <a:lnTo>
                    <a:pt x="139" y="19"/>
                  </a:lnTo>
                  <a:lnTo>
                    <a:pt x="109" y="29"/>
                  </a:lnTo>
                  <a:lnTo>
                    <a:pt x="111" y="28"/>
                  </a:lnTo>
                  <a:lnTo>
                    <a:pt x="60" y="62"/>
                  </a:lnTo>
                  <a:lnTo>
                    <a:pt x="62" y="60"/>
                  </a:lnTo>
                  <a:lnTo>
                    <a:pt x="28" y="111"/>
                  </a:lnTo>
                  <a:lnTo>
                    <a:pt x="29" y="109"/>
                  </a:lnTo>
                  <a:lnTo>
                    <a:pt x="19" y="139"/>
                  </a:lnTo>
                  <a:lnTo>
                    <a:pt x="19" y="137"/>
                  </a:lnTo>
                  <a:lnTo>
                    <a:pt x="16" y="168"/>
                  </a:lnTo>
                  <a:lnTo>
                    <a:pt x="16" y="808"/>
                  </a:lnTo>
                  <a:close/>
                </a:path>
              </a:pathLst>
            </a:custGeom>
            <a:solidFill>
              <a:srgbClr val="000000"/>
            </a:solidFill>
            <a:ln w="635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220" name="Rectangle 219"/>
            <p:cNvSpPr>
              <a:spLocks noChangeArrowheads="1"/>
            </p:cNvSpPr>
            <p:nvPr/>
          </p:nvSpPr>
          <p:spPr bwMode="auto">
            <a:xfrm>
              <a:off x="4355465" y="1688524"/>
              <a:ext cx="205105" cy="233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600">
                  <a:solidFill>
                    <a:srgbClr val="000000"/>
                  </a:solidFill>
                  <a:effectLst/>
                  <a:latin typeface="Calibri"/>
                  <a:ea typeface="MS Mincho"/>
                  <a:cs typeface="Calibri"/>
                </a:rPr>
                <a:t>Future </a:t>
              </a:r>
              <a:endParaRPr lang="en-GB" sz="1100">
                <a:effectLst/>
                <a:latin typeface="Calibri"/>
                <a:ea typeface="MS Mincho"/>
                <a:cs typeface="Times New Roman"/>
              </a:endParaRPr>
            </a:p>
          </p:txBody>
        </p:sp>
        <p:sp>
          <p:nvSpPr>
            <p:cNvPr id="221" name="Rectangle 220"/>
            <p:cNvSpPr>
              <a:spLocks noChangeArrowheads="1"/>
            </p:cNvSpPr>
            <p:nvPr/>
          </p:nvSpPr>
          <p:spPr bwMode="auto">
            <a:xfrm>
              <a:off x="4291965" y="1783466"/>
              <a:ext cx="370840" cy="233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600">
                  <a:solidFill>
                    <a:srgbClr val="000000"/>
                  </a:solidFill>
                  <a:effectLst/>
                  <a:latin typeface="Calibri"/>
                  <a:ea typeface="MS Mincho"/>
                  <a:cs typeface="Calibri"/>
                </a:rPr>
                <a:t>other TWGs</a:t>
              </a:r>
              <a:endParaRPr lang="en-GB" sz="1100">
                <a:effectLst/>
                <a:latin typeface="Calibri"/>
                <a:ea typeface="MS Mincho"/>
                <a:cs typeface="Times New Roman"/>
              </a:endParaRPr>
            </a:p>
          </p:txBody>
        </p:sp>
        <p:sp>
          <p:nvSpPr>
            <p:cNvPr id="222" name="Freeform 221"/>
            <p:cNvSpPr>
              <a:spLocks/>
            </p:cNvSpPr>
            <p:nvPr/>
          </p:nvSpPr>
          <p:spPr bwMode="auto">
            <a:xfrm>
              <a:off x="4330700" y="1430835"/>
              <a:ext cx="203200" cy="152400"/>
            </a:xfrm>
            <a:custGeom>
              <a:avLst/>
              <a:gdLst>
                <a:gd name="T0" fmla="*/ 80 w 320"/>
                <a:gd name="T1" fmla="*/ 240 h 240"/>
                <a:gd name="T2" fmla="*/ 80 w 320"/>
                <a:gd name="T3" fmla="*/ 120 h 240"/>
                <a:gd name="T4" fmla="*/ 0 w 320"/>
                <a:gd name="T5" fmla="*/ 120 h 240"/>
                <a:gd name="T6" fmla="*/ 160 w 320"/>
                <a:gd name="T7" fmla="*/ 0 h 240"/>
                <a:gd name="T8" fmla="*/ 320 w 320"/>
                <a:gd name="T9" fmla="*/ 120 h 240"/>
                <a:gd name="T10" fmla="*/ 240 w 320"/>
                <a:gd name="T11" fmla="*/ 120 h 240"/>
                <a:gd name="T12" fmla="*/ 240 w 320"/>
                <a:gd name="T13" fmla="*/ 240 h 240"/>
                <a:gd name="T14" fmla="*/ 80 w 320"/>
                <a:gd name="T15" fmla="*/ 24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20" h="240">
                  <a:moveTo>
                    <a:pt x="80" y="240"/>
                  </a:moveTo>
                  <a:lnTo>
                    <a:pt x="80" y="120"/>
                  </a:lnTo>
                  <a:lnTo>
                    <a:pt x="0" y="120"/>
                  </a:lnTo>
                  <a:lnTo>
                    <a:pt x="160" y="0"/>
                  </a:lnTo>
                  <a:lnTo>
                    <a:pt x="320" y="120"/>
                  </a:lnTo>
                  <a:lnTo>
                    <a:pt x="240" y="120"/>
                  </a:lnTo>
                  <a:lnTo>
                    <a:pt x="240" y="240"/>
                  </a:lnTo>
                  <a:lnTo>
                    <a:pt x="80" y="24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223" name="Freeform 222"/>
            <p:cNvSpPr>
              <a:spLocks/>
            </p:cNvSpPr>
            <p:nvPr/>
          </p:nvSpPr>
          <p:spPr bwMode="auto">
            <a:xfrm>
              <a:off x="2743200" y="1430835"/>
              <a:ext cx="203200" cy="152400"/>
            </a:xfrm>
            <a:custGeom>
              <a:avLst/>
              <a:gdLst>
                <a:gd name="T0" fmla="*/ 80 w 320"/>
                <a:gd name="T1" fmla="*/ 240 h 240"/>
                <a:gd name="T2" fmla="*/ 80 w 320"/>
                <a:gd name="T3" fmla="*/ 120 h 240"/>
                <a:gd name="T4" fmla="*/ 0 w 320"/>
                <a:gd name="T5" fmla="*/ 120 h 240"/>
                <a:gd name="T6" fmla="*/ 160 w 320"/>
                <a:gd name="T7" fmla="*/ 0 h 240"/>
                <a:gd name="T8" fmla="*/ 320 w 320"/>
                <a:gd name="T9" fmla="*/ 120 h 240"/>
                <a:gd name="T10" fmla="*/ 240 w 320"/>
                <a:gd name="T11" fmla="*/ 120 h 240"/>
                <a:gd name="T12" fmla="*/ 240 w 320"/>
                <a:gd name="T13" fmla="*/ 240 h 240"/>
                <a:gd name="T14" fmla="*/ 80 w 320"/>
                <a:gd name="T15" fmla="*/ 24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20" h="240">
                  <a:moveTo>
                    <a:pt x="80" y="240"/>
                  </a:moveTo>
                  <a:lnTo>
                    <a:pt x="80" y="120"/>
                  </a:lnTo>
                  <a:lnTo>
                    <a:pt x="0" y="120"/>
                  </a:lnTo>
                  <a:lnTo>
                    <a:pt x="160" y="0"/>
                  </a:lnTo>
                  <a:lnTo>
                    <a:pt x="320" y="120"/>
                  </a:lnTo>
                  <a:lnTo>
                    <a:pt x="240" y="120"/>
                  </a:lnTo>
                  <a:lnTo>
                    <a:pt x="240" y="240"/>
                  </a:lnTo>
                  <a:lnTo>
                    <a:pt x="80" y="24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224" name="Freeform 223"/>
            <p:cNvSpPr>
              <a:spLocks noEditPoints="1"/>
            </p:cNvSpPr>
            <p:nvPr/>
          </p:nvSpPr>
          <p:spPr bwMode="auto">
            <a:xfrm>
              <a:off x="2934269" y="1091821"/>
              <a:ext cx="153148" cy="494589"/>
            </a:xfrm>
            <a:custGeom>
              <a:avLst/>
              <a:gdLst>
                <a:gd name="T0" fmla="*/ 110 w 410"/>
                <a:gd name="T1" fmla="*/ 274 h 274"/>
                <a:gd name="T2" fmla="*/ 110 w 410"/>
                <a:gd name="T3" fmla="*/ 139 h 274"/>
                <a:gd name="T4" fmla="*/ 125 w 410"/>
                <a:gd name="T5" fmla="*/ 154 h 274"/>
                <a:gd name="T6" fmla="*/ 0 w 410"/>
                <a:gd name="T7" fmla="*/ 154 h 274"/>
                <a:gd name="T8" fmla="*/ 205 w 410"/>
                <a:gd name="T9" fmla="*/ 0 h 274"/>
                <a:gd name="T10" fmla="*/ 410 w 410"/>
                <a:gd name="T11" fmla="*/ 154 h 274"/>
                <a:gd name="T12" fmla="*/ 285 w 410"/>
                <a:gd name="T13" fmla="*/ 154 h 274"/>
                <a:gd name="T14" fmla="*/ 300 w 410"/>
                <a:gd name="T15" fmla="*/ 139 h 274"/>
                <a:gd name="T16" fmla="*/ 300 w 410"/>
                <a:gd name="T17" fmla="*/ 274 h 274"/>
                <a:gd name="T18" fmla="*/ 110 w 410"/>
                <a:gd name="T19" fmla="*/ 274 h 274"/>
                <a:gd name="T20" fmla="*/ 285 w 410"/>
                <a:gd name="T21" fmla="*/ 244 h 274"/>
                <a:gd name="T22" fmla="*/ 270 w 410"/>
                <a:gd name="T23" fmla="*/ 259 h 274"/>
                <a:gd name="T24" fmla="*/ 270 w 410"/>
                <a:gd name="T25" fmla="*/ 124 h 274"/>
                <a:gd name="T26" fmla="*/ 365 w 410"/>
                <a:gd name="T27" fmla="*/ 124 h 274"/>
                <a:gd name="T28" fmla="*/ 356 w 410"/>
                <a:gd name="T29" fmla="*/ 151 h 274"/>
                <a:gd name="T30" fmla="*/ 196 w 410"/>
                <a:gd name="T31" fmla="*/ 31 h 274"/>
                <a:gd name="T32" fmla="*/ 214 w 410"/>
                <a:gd name="T33" fmla="*/ 31 h 274"/>
                <a:gd name="T34" fmla="*/ 54 w 410"/>
                <a:gd name="T35" fmla="*/ 151 h 274"/>
                <a:gd name="T36" fmla="*/ 45 w 410"/>
                <a:gd name="T37" fmla="*/ 124 h 274"/>
                <a:gd name="T38" fmla="*/ 140 w 410"/>
                <a:gd name="T39" fmla="*/ 124 h 274"/>
                <a:gd name="T40" fmla="*/ 140 w 410"/>
                <a:gd name="T41" fmla="*/ 259 h 274"/>
                <a:gd name="T42" fmla="*/ 125 w 410"/>
                <a:gd name="T43" fmla="*/ 244 h 274"/>
                <a:gd name="T44" fmla="*/ 285 w 410"/>
                <a:gd name="T45" fmla="*/ 244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10" h="274">
                  <a:moveTo>
                    <a:pt x="110" y="274"/>
                  </a:moveTo>
                  <a:lnTo>
                    <a:pt x="110" y="139"/>
                  </a:lnTo>
                  <a:lnTo>
                    <a:pt x="125" y="154"/>
                  </a:lnTo>
                  <a:lnTo>
                    <a:pt x="0" y="154"/>
                  </a:lnTo>
                  <a:lnTo>
                    <a:pt x="205" y="0"/>
                  </a:lnTo>
                  <a:lnTo>
                    <a:pt x="410" y="154"/>
                  </a:lnTo>
                  <a:lnTo>
                    <a:pt x="285" y="154"/>
                  </a:lnTo>
                  <a:lnTo>
                    <a:pt x="300" y="139"/>
                  </a:lnTo>
                  <a:lnTo>
                    <a:pt x="300" y="274"/>
                  </a:lnTo>
                  <a:lnTo>
                    <a:pt x="110" y="274"/>
                  </a:lnTo>
                  <a:close/>
                  <a:moveTo>
                    <a:pt x="285" y="244"/>
                  </a:moveTo>
                  <a:lnTo>
                    <a:pt x="270" y="259"/>
                  </a:lnTo>
                  <a:lnTo>
                    <a:pt x="270" y="124"/>
                  </a:lnTo>
                  <a:lnTo>
                    <a:pt x="365" y="124"/>
                  </a:lnTo>
                  <a:lnTo>
                    <a:pt x="356" y="151"/>
                  </a:lnTo>
                  <a:lnTo>
                    <a:pt x="196" y="31"/>
                  </a:lnTo>
                  <a:lnTo>
                    <a:pt x="214" y="31"/>
                  </a:lnTo>
                  <a:lnTo>
                    <a:pt x="54" y="151"/>
                  </a:lnTo>
                  <a:lnTo>
                    <a:pt x="45" y="124"/>
                  </a:lnTo>
                  <a:lnTo>
                    <a:pt x="140" y="124"/>
                  </a:lnTo>
                  <a:lnTo>
                    <a:pt x="140" y="259"/>
                  </a:lnTo>
                  <a:lnTo>
                    <a:pt x="125" y="244"/>
                  </a:lnTo>
                  <a:lnTo>
                    <a:pt x="285" y="244"/>
                  </a:lnTo>
                  <a:close/>
                </a:path>
              </a:pathLst>
            </a:custGeom>
            <a:solidFill>
              <a:srgbClr val="000000"/>
            </a:solidFill>
            <a:ln w="635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225" name="Rectangle 224"/>
            <p:cNvSpPr>
              <a:spLocks noChangeArrowheads="1"/>
            </p:cNvSpPr>
            <p:nvPr/>
          </p:nvSpPr>
          <p:spPr bwMode="auto">
            <a:xfrm>
              <a:off x="1116965" y="2965076"/>
              <a:ext cx="3429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800">
                  <a:solidFill>
                    <a:srgbClr val="000000"/>
                  </a:solidFill>
                  <a:effectLst/>
                  <a:latin typeface="Calibri"/>
                  <a:ea typeface="MS Mincho"/>
                  <a:cs typeface="Calibri"/>
                </a:rPr>
                <a:t>t</a:t>
              </a:r>
              <a:endParaRPr lang="en-GB" sz="1100">
                <a:effectLst/>
                <a:latin typeface="Calibri"/>
                <a:ea typeface="MS Mincho"/>
                <a:cs typeface="Times New Roman"/>
              </a:endParaRPr>
            </a:p>
          </p:txBody>
        </p:sp>
        <p:sp>
          <p:nvSpPr>
            <p:cNvPr id="226" name="Rectangle 225"/>
            <p:cNvSpPr>
              <a:spLocks noChangeArrowheads="1"/>
            </p:cNvSpPr>
            <p:nvPr/>
          </p:nvSpPr>
          <p:spPr bwMode="auto">
            <a:xfrm>
              <a:off x="1764665" y="2857238"/>
              <a:ext cx="81915" cy="323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latin typeface="Calibri"/>
                  <a:ea typeface="MS Mincho"/>
                  <a:cs typeface="Times New Roman"/>
                </a:rPr>
                <a:t> </a:t>
              </a:r>
              <a:endParaRPr lang="en-GB" sz="1100">
                <a:effectLst/>
                <a:latin typeface="Calibri"/>
                <a:ea typeface="MS Mincho"/>
                <a:cs typeface="Times New Roman"/>
              </a:endParaRPr>
            </a:p>
          </p:txBody>
        </p:sp>
        <p:sp>
          <p:nvSpPr>
            <p:cNvPr id="227" name="Rectangle 226"/>
            <p:cNvSpPr>
              <a:spLocks noChangeArrowheads="1"/>
            </p:cNvSpPr>
            <p:nvPr/>
          </p:nvSpPr>
          <p:spPr bwMode="auto">
            <a:xfrm>
              <a:off x="1885315" y="2964634"/>
              <a:ext cx="81915" cy="323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latin typeface="Calibri"/>
                  <a:ea typeface="MS Mincho"/>
                  <a:cs typeface="Times New Roman"/>
                </a:rPr>
                <a:t> </a:t>
              </a:r>
              <a:endParaRPr lang="en-GB" sz="1100">
                <a:effectLst/>
                <a:latin typeface="Calibri"/>
                <a:ea typeface="MS Mincho"/>
                <a:cs typeface="Times New Roman"/>
              </a:endParaRPr>
            </a:p>
          </p:txBody>
        </p:sp>
        <p:sp>
          <p:nvSpPr>
            <p:cNvPr id="228" name="Freeform 227"/>
            <p:cNvSpPr>
              <a:spLocks/>
            </p:cNvSpPr>
            <p:nvPr/>
          </p:nvSpPr>
          <p:spPr bwMode="auto">
            <a:xfrm>
              <a:off x="5134401" y="570240"/>
              <a:ext cx="1292278" cy="585700"/>
            </a:xfrm>
            <a:custGeom>
              <a:avLst/>
              <a:gdLst>
                <a:gd name="T0" fmla="*/ 0 w 2208"/>
                <a:gd name="T1" fmla="*/ 48 h 928"/>
                <a:gd name="T2" fmla="*/ 48 w 2208"/>
                <a:gd name="T3" fmla="*/ 0 h 928"/>
                <a:gd name="T4" fmla="*/ 48 w 2208"/>
                <a:gd name="T5" fmla="*/ 0 h 928"/>
                <a:gd name="T6" fmla="*/ 48 w 2208"/>
                <a:gd name="T7" fmla="*/ 0 h 928"/>
                <a:gd name="T8" fmla="*/ 2161 w 2208"/>
                <a:gd name="T9" fmla="*/ 0 h 928"/>
                <a:gd name="T10" fmla="*/ 2161 w 2208"/>
                <a:gd name="T11" fmla="*/ 0 h 928"/>
                <a:gd name="T12" fmla="*/ 2208 w 2208"/>
                <a:gd name="T13" fmla="*/ 48 h 928"/>
                <a:gd name="T14" fmla="*/ 2208 w 2208"/>
                <a:gd name="T15" fmla="*/ 48 h 928"/>
                <a:gd name="T16" fmla="*/ 2208 w 2208"/>
                <a:gd name="T17" fmla="*/ 48 h 928"/>
                <a:gd name="T18" fmla="*/ 2208 w 2208"/>
                <a:gd name="T19" fmla="*/ 881 h 928"/>
                <a:gd name="T20" fmla="*/ 2208 w 2208"/>
                <a:gd name="T21" fmla="*/ 881 h 928"/>
                <a:gd name="T22" fmla="*/ 2161 w 2208"/>
                <a:gd name="T23" fmla="*/ 928 h 928"/>
                <a:gd name="T24" fmla="*/ 2161 w 2208"/>
                <a:gd name="T25" fmla="*/ 928 h 928"/>
                <a:gd name="T26" fmla="*/ 2161 w 2208"/>
                <a:gd name="T27" fmla="*/ 928 h 928"/>
                <a:gd name="T28" fmla="*/ 48 w 2208"/>
                <a:gd name="T29" fmla="*/ 928 h 928"/>
                <a:gd name="T30" fmla="*/ 48 w 2208"/>
                <a:gd name="T31" fmla="*/ 928 h 928"/>
                <a:gd name="T32" fmla="*/ 0 w 2208"/>
                <a:gd name="T33" fmla="*/ 881 h 928"/>
                <a:gd name="T34" fmla="*/ 0 w 2208"/>
                <a:gd name="T35" fmla="*/ 881 h 928"/>
                <a:gd name="T36" fmla="*/ 0 w 2208"/>
                <a:gd name="T37" fmla="*/ 48 h 9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208" h="928">
                  <a:moveTo>
                    <a:pt x="0" y="48"/>
                  </a:moveTo>
                  <a:cubicBezTo>
                    <a:pt x="0" y="22"/>
                    <a:pt x="22" y="0"/>
                    <a:pt x="48" y="0"/>
                  </a:cubicBezTo>
                  <a:cubicBezTo>
                    <a:pt x="48" y="0"/>
                    <a:pt x="48" y="0"/>
                    <a:pt x="48" y="0"/>
                  </a:cubicBezTo>
                  <a:lnTo>
                    <a:pt x="48" y="0"/>
                  </a:lnTo>
                  <a:lnTo>
                    <a:pt x="2161" y="0"/>
                  </a:lnTo>
                  <a:lnTo>
                    <a:pt x="2161" y="0"/>
                  </a:lnTo>
                  <a:cubicBezTo>
                    <a:pt x="2187" y="0"/>
                    <a:pt x="2208" y="22"/>
                    <a:pt x="2208" y="48"/>
                  </a:cubicBezTo>
                  <a:cubicBezTo>
                    <a:pt x="2208" y="48"/>
                    <a:pt x="2208" y="48"/>
                    <a:pt x="2208" y="48"/>
                  </a:cubicBezTo>
                  <a:lnTo>
                    <a:pt x="2208" y="48"/>
                  </a:lnTo>
                  <a:lnTo>
                    <a:pt x="2208" y="881"/>
                  </a:lnTo>
                  <a:lnTo>
                    <a:pt x="2208" y="881"/>
                  </a:lnTo>
                  <a:cubicBezTo>
                    <a:pt x="2208" y="907"/>
                    <a:pt x="2187" y="928"/>
                    <a:pt x="2161" y="928"/>
                  </a:cubicBezTo>
                  <a:cubicBezTo>
                    <a:pt x="2161" y="928"/>
                    <a:pt x="2161" y="928"/>
                    <a:pt x="2161" y="928"/>
                  </a:cubicBezTo>
                  <a:lnTo>
                    <a:pt x="2161" y="928"/>
                  </a:lnTo>
                  <a:lnTo>
                    <a:pt x="48" y="928"/>
                  </a:lnTo>
                  <a:lnTo>
                    <a:pt x="48" y="928"/>
                  </a:lnTo>
                  <a:cubicBezTo>
                    <a:pt x="22" y="928"/>
                    <a:pt x="0" y="907"/>
                    <a:pt x="0" y="881"/>
                  </a:cubicBezTo>
                  <a:cubicBezTo>
                    <a:pt x="0" y="881"/>
                    <a:pt x="0" y="881"/>
                    <a:pt x="0" y="881"/>
                  </a:cubicBezTo>
                  <a:lnTo>
                    <a:pt x="0" y="48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15000"/>
                </a:lnSpc>
                <a:spcAft>
                  <a:spcPts val="0"/>
                </a:spcAft>
              </a:pPr>
              <a:r>
                <a:rPr lang="en-US" sz="1100">
                  <a:effectLst/>
                  <a:latin typeface="Calibri"/>
                  <a:ea typeface="MS Mincho"/>
                  <a:cs typeface="Times New Roman"/>
                </a:rPr>
                <a:t>            REDD+</a:t>
              </a:r>
              <a:endParaRPr lang="en-GB" sz="1100">
                <a:effectLst/>
                <a:latin typeface="Calibri"/>
                <a:ea typeface="MS Mincho"/>
                <a:cs typeface="Times New Roman"/>
              </a:endParaRPr>
            </a:p>
          </p:txBody>
        </p:sp>
        <p:sp>
          <p:nvSpPr>
            <p:cNvPr id="229" name="Freeform 228"/>
            <p:cNvSpPr>
              <a:spLocks noEditPoints="1"/>
            </p:cNvSpPr>
            <p:nvPr/>
          </p:nvSpPr>
          <p:spPr bwMode="auto">
            <a:xfrm>
              <a:off x="5102460" y="551196"/>
              <a:ext cx="1306966" cy="647876"/>
            </a:xfrm>
            <a:custGeom>
              <a:avLst/>
              <a:gdLst>
                <a:gd name="T0" fmla="*/ 1 w 2256"/>
                <a:gd name="T1" fmla="*/ 67 h 976"/>
                <a:gd name="T2" fmla="*/ 8 w 2256"/>
                <a:gd name="T3" fmla="*/ 42 h 976"/>
                <a:gd name="T4" fmla="*/ 26 w 2256"/>
                <a:gd name="T5" fmla="*/ 18 h 976"/>
                <a:gd name="T6" fmla="*/ 49 w 2256"/>
                <a:gd name="T7" fmla="*/ 5 h 976"/>
                <a:gd name="T8" fmla="*/ 72 w 2256"/>
                <a:gd name="T9" fmla="*/ 0 h 976"/>
                <a:gd name="T10" fmla="*/ 2191 w 2256"/>
                <a:gd name="T11" fmla="*/ 1 h 976"/>
                <a:gd name="T12" fmla="*/ 2217 w 2256"/>
                <a:gd name="T13" fmla="*/ 8 h 976"/>
                <a:gd name="T14" fmla="*/ 2239 w 2256"/>
                <a:gd name="T15" fmla="*/ 26 h 976"/>
                <a:gd name="T16" fmla="*/ 2252 w 2256"/>
                <a:gd name="T17" fmla="*/ 49 h 976"/>
                <a:gd name="T18" fmla="*/ 2256 w 2256"/>
                <a:gd name="T19" fmla="*/ 72 h 976"/>
                <a:gd name="T20" fmla="*/ 2256 w 2256"/>
                <a:gd name="T21" fmla="*/ 911 h 976"/>
                <a:gd name="T22" fmla="*/ 2248 w 2256"/>
                <a:gd name="T23" fmla="*/ 937 h 976"/>
                <a:gd name="T24" fmla="*/ 2232 w 2256"/>
                <a:gd name="T25" fmla="*/ 958 h 976"/>
                <a:gd name="T26" fmla="*/ 2209 w 2256"/>
                <a:gd name="T27" fmla="*/ 972 h 976"/>
                <a:gd name="T28" fmla="*/ 2185 w 2256"/>
                <a:gd name="T29" fmla="*/ 976 h 976"/>
                <a:gd name="T30" fmla="*/ 67 w 2256"/>
                <a:gd name="T31" fmla="*/ 976 h 976"/>
                <a:gd name="T32" fmla="*/ 42 w 2256"/>
                <a:gd name="T33" fmla="*/ 969 h 976"/>
                <a:gd name="T34" fmla="*/ 18 w 2256"/>
                <a:gd name="T35" fmla="*/ 952 h 976"/>
                <a:gd name="T36" fmla="*/ 5 w 2256"/>
                <a:gd name="T37" fmla="*/ 929 h 976"/>
                <a:gd name="T38" fmla="*/ 0 w 2256"/>
                <a:gd name="T39" fmla="*/ 905 h 976"/>
                <a:gd name="T40" fmla="*/ 48 w 2256"/>
                <a:gd name="T41" fmla="*/ 905 h 976"/>
                <a:gd name="T42" fmla="*/ 52 w 2256"/>
                <a:gd name="T43" fmla="*/ 918 h 976"/>
                <a:gd name="T44" fmla="*/ 58 w 2256"/>
                <a:gd name="T45" fmla="*/ 925 h 976"/>
                <a:gd name="T46" fmla="*/ 67 w 2256"/>
                <a:gd name="T47" fmla="*/ 928 h 976"/>
                <a:gd name="T48" fmla="*/ 78 w 2256"/>
                <a:gd name="T49" fmla="*/ 929 h 976"/>
                <a:gd name="T50" fmla="*/ 2185 w 2256"/>
                <a:gd name="T51" fmla="*/ 928 h 976"/>
                <a:gd name="T52" fmla="*/ 2198 w 2256"/>
                <a:gd name="T53" fmla="*/ 925 h 976"/>
                <a:gd name="T54" fmla="*/ 2205 w 2256"/>
                <a:gd name="T55" fmla="*/ 918 h 976"/>
                <a:gd name="T56" fmla="*/ 2208 w 2256"/>
                <a:gd name="T57" fmla="*/ 910 h 976"/>
                <a:gd name="T58" fmla="*/ 2209 w 2256"/>
                <a:gd name="T59" fmla="*/ 900 h 976"/>
                <a:gd name="T60" fmla="*/ 2208 w 2256"/>
                <a:gd name="T61" fmla="*/ 72 h 976"/>
                <a:gd name="T62" fmla="*/ 2205 w 2256"/>
                <a:gd name="T63" fmla="*/ 60 h 976"/>
                <a:gd name="T64" fmla="*/ 2198 w 2256"/>
                <a:gd name="T65" fmla="*/ 51 h 976"/>
                <a:gd name="T66" fmla="*/ 2190 w 2256"/>
                <a:gd name="T67" fmla="*/ 48 h 976"/>
                <a:gd name="T68" fmla="*/ 2180 w 2256"/>
                <a:gd name="T69" fmla="*/ 48 h 976"/>
                <a:gd name="T70" fmla="*/ 72 w 2256"/>
                <a:gd name="T71" fmla="*/ 48 h 976"/>
                <a:gd name="T72" fmla="*/ 60 w 2256"/>
                <a:gd name="T73" fmla="*/ 52 h 976"/>
                <a:gd name="T74" fmla="*/ 51 w 2256"/>
                <a:gd name="T75" fmla="*/ 59 h 976"/>
                <a:gd name="T76" fmla="*/ 49 w 2256"/>
                <a:gd name="T77" fmla="*/ 67 h 976"/>
                <a:gd name="T78" fmla="*/ 48 w 2256"/>
                <a:gd name="T79" fmla="*/ 78 h 976"/>
                <a:gd name="T80" fmla="*/ 48 w 2256"/>
                <a:gd name="T81" fmla="*/ 905 h 9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256" h="976">
                  <a:moveTo>
                    <a:pt x="0" y="72"/>
                  </a:moveTo>
                  <a:cubicBezTo>
                    <a:pt x="0" y="71"/>
                    <a:pt x="1" y="69"/>
                    <a:pt x="1" y="67"/>
                  </a:cubicBezTo>
                  <a:lnTo>
                    <a:pt x="5" y="49"/>
                  </a:lnTo>
                  <a:cubicBezTo>
                    <a:pt x="6" y="47"/>
                    <a:pt x="7" y="44"/>
                    <a:pt x="8" y="42"/>
                  </a:cubicBezTo>
                  <a:lnTo>
                    <a:pt x="18" y="26"/>
                  </a:lnTo>
                  <a:cubicBezTo>
                    <a:pt x="20" y="23"/>
                    <a:pt x="23" y="20"/>
                    <a:pt x="26" y="18"/>
                  </a:cubicBezTo>
                  <a:lnTo>
                    <a:pt x="42" y="8"/>
                  </a:lnTo>
                  <a:cubicBezTo>
                    <a:pt x="44" y="7"/>
                    <a:pt x="47" y="6"/>
                    <a:pt x="49" y="5"/>
                  </a:cubicBezTo>
                  <a:lnTo>
                    <a:pt x="67" y="1"/>
                  </a:lnTo>
                  <a:cubicBezTo>
                    <a:pt x="69" y="1"/>
                    <a:pt x="71" y="0"/>
                    <a:pt x="72" y="0"/>
                  </a:cubicBezTo>
                  <a:lnTo>
                    <a:pt x="2185" y="0"/>
                  </a:lnTo>
                  <a:cubicBezTo>
                    <a:pt x="2187" y="0"/>
                    <a:pt x="2189" y="1"/>
                    <a:pt x="2191" y="1"/>
                  </a:cubicBezTo>
                  <a:lnTo>
                    <a:pt x="2209" y="5"/>
                  </a:lnTo>
                  <a:cubicBezTo>
                    <a:pt x="2212" y="6"/>
                    <a:pt x="2214" y="7"/>
                    <a:pt x="2217" y="8"/>
                  </a:cubicBezTo>
                  <a:lnTo>
                    <a:pt x="2232" y="18"/>
                  </a:lnTo>
                  <a:cubicBezTo>
                    <a:pt x="2235" y="20"/>
                    <a:pt x="2237" y="23"/>
                    <a:pt x="2239" y="26"/>
                  </a:cubicBezTo>
                  <a:lnTo>
                    <a:pt x="2249" y="42"/>
                  </a:lnTo>
                  <a:cubicBezTo>
                    <a:pt x="2250" y="44"/>
                    <a:pt x="2251" y="47"/>
                    <a:pt x="2252" y="49"/>
                  </a:cubicBezTo>
                  <a:lnTo>
                    <a:pt x="2256" y="67"/>
                  </a:lnTo>
                  <a:cubicBezTo>
                    <a:pt x="2256" y="69"/>
                    <a:pt x="2256" y="71"/>
                    <a:pt x="2256" y="72"/>
                  </a:cubicBezTo>
                  <a:lnTo>
                    <a:pt x="2256" y="905"/>
                  </a:lnTo>
                  <a:cubicBezTo>
                    <a:pt x="2256" y="907"/>
                    <a:pt x="2256" y="909"/>
                    <a:pt x="2256" y="911"/>
                  </a:cubicBezTo>
                  <a:lnTo>
                    <a:pt x="2252" y="929"/>
                  </a:lnTo>
                  <a:cubicBezTo>
                    <a:pt x="2251" y="932"/>
                    <a:pt x="2250" y="934"/>
                    <a:pt x="2248" y="937"/>
                  </a:cubicBezTo>
                  <a:lnTo>
                    <a:pt x="2238" y="952"/>
                  </a:lnTo>
                  <a:cubicBezTo>
                    <a:pt x="2237" y="954"/>
                    <a:pt x="2234" y="957"/>
                    <a:pt x="2232" y="958"/>
                  </a:cubicBezTo>
                  <a:lnTo>
                    <a:pt x="2217" y="968"/>
                  </a:lnTo>
                  <a:cubicBezTo>
                    <a:pt x="2214" y="970"/>
                    <a:pt x="2212" y="971"/>
                    <a:pt x="2209" y="972"/>
                  </a:cubicBezTo>
                  <a:lnTo>
                    <a:pt x="2191" y="976"/>
                  </a:lnTo>
                  <a:cubicBezTo>
                    <a:pt x="2189" y="976"/>
                    <a:pt x="2187" y="976"/>
                    <a:pt x="2185" y="976"/>
                  </a:cubicBezTo>
                  <a:lnTo>
                    <a:pt x="72" y="976"/>
                  </a:lnTo>
                  <a:cubicBezTo>
                    <a:pt x="71" y="976"/>
                    <a:pt x="69" y="976"/>
                    <a:pt x="67" y="976"/>
                  </a:cubicBezTo>
                  <a:lnTo>
                    <a:pt x="49" y="972"/>
                  </a:lnTo>
                  <a:cubicBezTo>
                    <a:pt x="47" y="971"/>
                    <a:pt x="44" y="970"/>
                    <a:pt x="42" y="969"/>
                  </a:cubicBezTo>
                  <a:lnTo>
                    <a:pt x="26" y="959"/>
                  </a:lnTo>
                  <a:cubicBezTo>
                    <a:pt x="23" y="957"/>
                    <a:pt x="20" y="955"/>
                    <a:pt x="18" y="952"/>
                  </a:cubicBezTo>
                  <a:lnTo>
                    <a:pt x="8" y="937"/>
                  </a:lnTo>
                  <a:cubicBezTo>
                    <a:pt x="7" y="934"/>
                    <a:pt x="6" y="932"/>
                    <a:pt x="5" y="929"/>
                  </a:cubicBezTo>
                  <a:lnTo>
                    <a:pt x="1" y="911"/>
                  </a:lnTo>
                  <a:cubicBezTo>
                    <a:pt x="1" y="909"/>
                    <a:pt x="0" y="907"/>
                    <a:pt x="0" y="905"/>
                  </a:cubicBezTo>
                  <a:lnTo>
                    <a:pt x="0" y="72"/>
                  </a:lnTo>
                  <a:close/>
                  <a:moveTo>
                    <a:pt x="48" y="905"/>
                  </a:moveTo>
                  <a:lnTo>
                    <a:pt x="48" y="900"/>
                  </a:lnTo>
                  <a:lnTo>
                    <a:pt x="52" y="918"/>
                  </a:lnTo>
                  <a:lnTo>
                    <a:pt x="48" y="910"/>
                  </a:lnTo>
                  <a:lnTo>
                    <a:pt x="58" y="925"/>
                  </a:lnTo>
                  <a:lnTo>
                    <a:pt x="51" y="918"/>
                  </a:lnTo>
                  <a:lnTo>
                    <a:pt x="67" y="928"/>
                  </a:lnTo>
                  <a:lnTo>
                    <a:pt x="60" y="925"/>
                  </a:lnTo>
                  <a:lnTo>
                    <a:pt x="78" y="929"/>
                  </a:lnTo>
                  <a:lnTo>
                    <a:pt x="72" y="928"/>
                  </a:lnTo>
                  <a:lnTo>
                    <a:pt x="2185" y="928"/>
                  </a:lnTo>
                  <a:lnTo>
                    <a:pt x="2180" y="929"/>
                  </a:lnTo>
                  <a:lnTo>
                    <a:pt x="2198" y="925"/>
                  </a:lnTo>
                  <a:lnTo>
                    <a:pt x="2190" y="928"/>
                  </a:lnTo>
                  <a:lnTo>
                    <a:pt x="2205" y="918"/>
                  </a:lnTo>
                  <a:lnTo>
                    <a:pt x="2198" y="925"/>
                  </a:lnTo>
                  <a:lnTo>
                    <a:pt x="2208" y="910"/>
                  </a:lnTo>
                  <a:lnTo>
                    <a:pt x="2205" y="918"/>
                  </a:lnTo>
                  <a:lnTo>
                    <a:pt x="2209" y="900"/>
                  </a:lnTo>
                  <a:lnTo>
                    <a:pt x="2208" y="905"/>
                  </a:lnTo>
                  <a:lnTo>
                    <a:pt x="2208" y="72"/>
                  </a:lnTo>
                  <a:lnTo>
                    <a:pt x="2209" y="78"/>
                  </a:lnTo>
                  <a:lnTo>
                    <a:pt x="2205" y="60"/>
                  </a:lnTo>
                  <a:lnTo>
                    <a:pt x="2208" y="67"/>
                  </a:lnTo>
                  <a:lnTo>
                    <a:pt x="2198" y="51"/>
                  </a:lnTo>
                  <a:lnTo>
                    <a:pt x="2205" y="58"/>
                  </a:lnTo>
                  <a:lnTo>
                    <a:pt x="2190" y="48"/>
                  </a:lnTo>
                  <a:lnTo>
                    <a:pt x="2198" y="52"/>
                  </a:lnTo>
                  <a:lnTo>
                    <a:pt x="2180" y="48"/>
                  </a:lnTo>
                  <a:lnTo>
                    <a:pt x="2185" y="48"/>
                  </a:lnTo>
                  <a:lnTo>
                    <a:pt x="72" y="48"/>
                  </a:lnTo>
                  <a:lnTo>
                    <a:pt x="78" y="48"/>
                  </a:lnTo>
                  <a:lnTo>
                    <a:pt x="60" y="52"/>
                  </a:lnTo>
                  <a:lnTo>
                    <a:pt x="67" y="49"/>
                  </a:lnTo>
                  <a:lnTo>
                    <a:pt x="51" y="59"/>
                  </a:lnTo>
                  <a:lnTo>
                    <a:pt x="59" y="51"/>
                  </a:lnTo>
                  <a:lnTo>
                    <a:pt x="49" y="67"/>
                  </a:lnTo>
                  <a:lnTo>
                    <a:pt x="52" y="60"/>
                  </a:lnTo>
                  <a:lnTo>
                    <a:pt x="48" y="78"/>
                  </a:lnTo>
                  <a:lnTo>
                    <a:pt x="48" y="72"/>
                  </a:lnTo>
                  <a:lnTo>
                    <a:pt x="48" y="905"/>
                  </a:lnTo>
                  <a:close/>
                </a:path>
              </a:pathLst>
            </a:custGeom>
            <a:solidFill>
              <a:srgbClr val="F79646"/>
            </a:solidFill>
            <a:ln w="635" cap="flat">
              <a:solidFill>
                <a:srgbClr val="F79646"/>
              </a:solidFill>
              <a:prstDash val="solid"/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pic>
          <p:nvPicPr>
            <p:cNvPr id="230" name="Picture 229"/>
            <p:cNvPicPr>
              <a:picLocks noChangeAspect="1" noChangeArrowheads="1"/>
            </p:cNvPicPr>
            <p:nvPr/>
          </p:nvPicPr>
          <p:blipFill>
            <a:blip r:embed="rId2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27449" y="656296"/>
              <a:ext cx="22225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1" name="Picture 230"/>
            <p:cNvPicPr>
              <a:picLocks noChangeAspect="1" noChangeArrowheads="1"/>
            </p:cNvPicPr>
            <p:nvPr/>
          </p:nvPicPr>
          <p:blipFill>
            <a:blip r:embed="rId2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07000" y="618035"/>
              <a:ext cx="152400" cy="273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2" name="Rectangle 231"/>
            <p:cNvSpPr>
              <a:spLocks noChangeArrowheads="1"/>
            </p:cNvSpPr>
            <p:nvPr/>
          </p:nvSpPr>
          <p:spPr bwMode="auto">
            <a:xfrm>
              <a:off x="5563839" y="964558"/>
              <a:ext cx="323850" cy="244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700">
                  <a:solidFill>
                    <a:srgbClr val="000000"/>
                  </a:solidFill>
                  <a:effectLst/>
                  <a:latin typeface="Arial"/>
                  <a:ea typeface="MS Mincho"/>
                  <a:cs typeface="Times New Roman"/>
                </a:rPr>
                <a:t>+ others</a:t>
              </a:r>
              <a:endParaRPr lang="en-GB" sz="1100">
                <a:effectLst/>
                <a:latin typeface="Calibri"/>
                <a:ea typeface="MS Mincho"/>
                <a:cs typeface="Times New Roman"/>
              </a:endParaRPr>
            </a:p>
          </p:txBody>
        </p:sp>
        <p:sp>
          <p:nvSpPr>
            <p:cNvPr id="233" name="Freeform 232"/>
            <p:cNvSpPr>
              <a:spLocks/>
            </p:cNvSpPr>
            <p:nvPr/>
          </p:nvSpPr>
          <p:spPr bwMode="auto">
            <a:xfrm>
              <a:off x="4718050" y="605335"/>
              <a:ext cx="241300" cy="146050"/>
            </a:xfrm>
            <a:custGeom>
              <a:avLst/>
              <a:gdLst>
                <a:gd name="T0" fmla="*/ 0 w 380"/>
                <a:gd name="T1" fmla="*/ 115 h 230"/>
                <a:gd name="T2" fmla="*/ 115 w 380"/>
                <a:gd name="T3" fmla="*/ 0 h 230"/>
                <a:gd name="T4" fmla="*/ 115 w 380"/>
                <a:gd name="T5" fmla="*/ 57 h 230"/>
                <a:gd name="T6" fmla="*/ 265 w 380"/>
                <a:gd name="T7" fmla="*/ 57 h 230"/>
                <a:gd name="T8" fmla="*/ 265 w 380"/>
                <a:gd name="T9" fmla="*/ 0 h 230"/>
                <a:gd name="T10" fmla="*/ 380 w 380"/>
                <a:gd name="T11" fmla="*/ 115 h 230"/>
                <a:gd name="T12" fmla="*/ 265 w 380"/>
                <a:gd name="T13" fmla="*/ 230 h 230"/>
                <a:gd name="T14" fmla="*/ 265 w 380"/>
                <a:gd name="T15" fmla="*/ 172 h 230"/>
                <a:gd name="T16" fmla="*/ 115 w 380"/>
                <a:gd name="T17" fmla="*/ 172 h 230"/>
                <a:gd name="T18" fmla="*/ 115 w 380"/>
                <a:gd name="T19" fmla="*/ 230 h 230"/>
                <a:gd name="T20" fmla="*/ 0 w 380"/>
                <a:gd name="T21" fmla="*/ 115 h 2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80" h="230">
                  <a:moveTo>
                    <a:pt x="0" y="115"/>
                  </a:moveTo>
                  <a:lnTo>
                    <a:pt x="115" y="0"/>
                  </a:lnTo>
                  <a:lnTo>
                    <a:pt x="115" y="57"/>
                  </a:lnTo>
                  <a:lnTo>
                    <a:pt x="265" y="57"/>
                  </a:lnTo>
                  <a:lnTo>
                    <a:pt x="265" y="0"/>
                  </a:lnTo>
                  <a:lnTo>
                    <a:pt x="380" y="115"/>
                  </a:lnTo>
                  <a:lnTo>
                    <a:pt x="265" y="230"/>
                  </a:lnTo>
                  <a:lnTo>
                    <a:pt x="265" y="172"/>
                  </a:lnTo>
                  <a:lnTo>
                    <a:pt x="115" y="172"/>
                  </a:lnTo>
                  <a:lnTo>
                    <a:pt x="115" y="230"/>
                  </a:lnTo>
                  <a:lnTo>
                    <a:pt x="0" y="1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234" name="Freeform 233"/>
            <p:cNvSpPr>
              <a:spLocks noEditPoints="1"/>
            </p:cNvSpPr>
            <p:nvPr/>
          </p:nvSpPr>
          <p:spPr bwMode="auto">
            <a:xfrm rot="966168">
              <a:off x="4796601" y="605335"/>
              <a:ext cx="262255" cy="166370"/>
            </a:xfrm>
            <a:custGeom>
              <a:avLst/>
              <a:gdLst>
                <a:gd name="T0" fmla="*/ 9 w 661"/>
                <a:gd name="T1" fmla="*/ 226 h 419"/>
                <a:gd name="T2" fmla="*/ 9 w 661"/>
                <a:gd name="T3" fmla="*/ 192 h 419"/>
                <a:gd name="T4" fmla="*/ 193 w 661"/>
                <a:gd name="T5" fmla="*/ 8 h 419"/>
                <a:gd name="T6" fmla="*/ 220 w 661"/>
                <a:gd name="T7" fmla="*/ 3 h 419"/>
                <a:gd name="T8" fmla="*/ 234 w 661"/>
                <a:gd name="T9" fmla="*/ 25 h 419"/>
                <a:gd name="T10" fmla="*/ 234 w 661"/>
                <a:gd name="T11" fmla="*/ 117 h 419"/>
                <a:gd name="T12" fmla="*/ 210 w 661"/>
                <a:gd name="T13" fmla="*/ 93 h 419"/>
                <a:gd name="T14" fmla="*/ 450 w 661"/>
                <a:gd name="T15" fmla="*/ 93 h 419"/>
                <a:gd name="T16" fmla="*/ 426 w 661"/>
                <a:gd name="T17" fmla="*/ 117 h 419"/>
                <a:gd name="T18" fmla="*/ 426 w 661"/>
                <a:gd name="T19" fmla="*/ 25 h 419"/>
                <a:gd name="T20" fmla="*/ 441 w 661"/>
                <a:gd name="T21" fmla="*/ 3 h 419"/>
                <a:gd name="T22" fmla="*/ 467 w 661"/>
                <a:gd name="T23" fmla="*/ 8 h 419"/>
                <a:gd name="T24" fmla="*/ 651 w 661"/>
                <a:gd name="T25" fmla="*/ 192 h 419"/>
                <a:gd name="T26" fmla="*/ 651 w 661"/>
                <a:gd name="T27" fmla="*/ 226 h 419"/>
                <a:gd name="T28" fmla="*/ 467 w 661"/>
                <a:gd name="T29" fmla="*/ 410 h 419"/>
                <a:gd name="T30" fmla="*/ 441 w 661"/>
                <a:gd name="T31" fmla="*/ 416 h 419"/>
                <a:gd name="T32" fmla="*/ 426 w 661"/>
                <a:gd name="T33" fmla="*/ 393 h 419"/>
                <a:gd name="T34" fmla="*/ 426 w 661"/>
                <a:gd name="T35" fmla="*/ 301 h 419"/>
                <a:gd name="T36" fmla="*/ 450 w 661"/>
                <a:gd name="T37" fmla="*/ 325 h 419"/>
                <a:gd name="T38" fmla="*/ 210 w 661"/>
                <a:gd name="T39" fmla="*/ 325 h 419"/>
                <a:gd name="T40" fmla="*/ 234 w 661"/>
                <a:gd name="T41" fmla="*/ 301 h 419"/>
                <a:gd name="T42" fmla="*/ 234 w 661"/>
                <a:gd name="T43" fmla="*/ 393 h 419"/>
                <a:gd name="T44" fmla="*/ 220 w 661"/>
                <a:gd name="T45" fmla="*/ 416 h 419"/>
                <a:gd name="T46" fmla="*/ 193 w 661"/>
                <a:gd name="T47" fmla="*/ 410 h 419"/>
                <a:gd name="T48" fmla="*/ 9 w 661"/>
                <a:gd name="T49" fmla="*/ 226 h 419"/>
                <a:gd name="T50" fmla="*/ 227 w 661"/>
                <a:gd name="T51" fmla="*/ 376 h 419"/>
                <a:gd name="T52" fmla="*/ 186 w 661"/>
                <a:gd name="T53" fmla="*/ 393 h 419"/>
                <a:gd name="T54" fmla="*/ 186 w 661"/>
                <a:gd name="T55" fmla="*/ 301 h 419"/>
                <a:gd name="T56" fmla="*/ 210 w 661"/>
                <a:gd name="T57" fmla="*/ 277 h 419"/>
                <a:gd name="T58" fmla="*/ 450 w 661"/>
                <a:gd name="T59" fmla="*/ 277 h 419"/>
                <a:gd name="T60" fmla="*/ 474 w 661"/>
                <a:gd name="T61" fmla="*/ 301 h 419"/>
                <a:gd name="T62" fmla="*/ 474 w 661"/>
                <a:gd name="T63" fmla="*/ 393 h 419"/>
                <a:gd name="T64" fmla="*/ 433 w 661"/>
                <a:gd name="T65" fmla="*/ 376 h 419"/>
                <a:gd name="T66" fmla="*/ 617 w 661"/>
                <a:gd name="T67" fmla="*/ 192 h 419"/>
                <a:gd name="T68" fmla="*/ 617 w 661"/>
                <a:gd name="T69" fmla="*/ 226 h 419"/>
                <a:gd name="T70" fmla="*/ 433 w 661"/>
                <a:gd name="T71" fmla="*/ 42 h 419"/>
                <a:gd name="T72" fmla="*/ 474 w 661"/>
                <a:gd name="T73" fmla="*/ 25 h 419"/>
                <a:gd name="T74" fmla="*/ 474 w 661"/>
                <a:gd name="T75" fmla="*/ 117 h 419"/>
                <a:gd name="T76" fmla="*/ 450 w 661"/>
                <a:gd name="T77" fmla="*/ 141 h 419"/>
                <a:gd name="T78" fmla="*/ 210 w 661"/>
                <a:gd name="T79" fmla="*/ 141 h 419"/>
                <a:gd name="T80" fmla="*/ 186 w 661"/>
                <a:gd name="T81" fmla="*/ 117 h 419"/>
                <a:gd name="T82" fmla="*/ 186 w 661"/>
                <a:gd name="T83" fmla="*/ 25 h 419"/>
                <a:gd name="T84" fmla="*/ 227 w 661"/>
                <a:gd name="T85" fmla="*/ 42 h 419"/>
                <a:gd name="T86" fmla="*/ 43 w 661"/>
                <a:gd name="T87" fmla="*/ 226 h 419"/>
                <a:gd name="T88" fmla="*/ 43 w 661"/>
                <a:gd name="T89" fmla="*/ 192 h 419"/>
                <a:gd name="T90" fmla="*/ 227 w 661"/>
                <a:gd name="T91" fmla="*/ 376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661" h="419">
                  <a:moveTo>
                    <a:pt x="9" y="226"/>
                  </a:moveTo>
                  <a:cubicBezTo>
                    <a:pt x="0" y="217"/>
                    <a:pt x="0" y="202"/>
                    <a:pt x="9" y="192"/>
                  </a:cubicBezTo>
                  <a:lnTo>
                    <a:pt x="193" y="8"/>
                  </a:lnTo>
                  <a:cubicBezTo>
                    <a:pt x="200" y="2"/>
                    <a:pt x="211" y="0"/>
                    <a:pt x="220" y="3"/>
                  </a:cubicBezTo>
                  <a:cubicBezTo>
                    <a:pt x="229" y="7"/>
                    <a:pt x="234" y="16"/>
                    <a:pt x="234" y="25"/>
                  </a:cubicBezTo>
                  <a:lnTo>
                    <a:pt x="234" y="117"/>
                  </a:lnTo>
                  <a:lnTo>
                    <a:pt x="210" y="93"/>
                  </a:lnTo>
                  <a:lnTo>
                    <a:pt x="450" y="93"/>
                  </a:lnTo>
                  <a:lnTo>
                    <a:pt x="426" y="117"/>
                  </a:lnTo>
                  <a:lnTo>
                    <a:pt x="426" y="25"/>
                  </a:lnTo>
                  <a:cubicBezTo>
                    <a:pt x="426" y="16"/>
                    <a:pt x="432" y="7"/>
                    <a:pt x="441" y="3"/>
                  </a:cubicBezTo>
                  <a:cubicBezTo>
                    <a:pt x="450" y="0"/>
                    <a:pt x="461" y="2"/>
                    <a:pt x="467" y="8"/>
                  </a:cubicBezTo>
                  <a:lnTo>
                    <a:pt x="651" y="192"/>
                  </a:lnTo>
                  <a:cubicBezTo>
                    <a:pt x="661" y="202"/>
                    <a:pt x="661" y="217"/>
                    <a:pt x="651" y="226"/>
                  </a:cubicBezTo>
                  <a:lnTo>
                    <a:pt x="467" y="410"/>
                  </a:lnTo>
                  <a:cubicBezTo>
                    <a:pt x="461" y="417"/>
                    <a:pt x="450" y="419"/>
                    <a:pt x="441" y="416"/>
                  </a:cubicBezTo>
                  <a:cubicBezTo>
                    <a:pt x="432" y="412"/>
                    <a:pt x="426" y="403"/>
                    <a:pt x="426" y="393"/>
                  </a:cubicBezTo>
                  <a:lnTo>
                    <a:pt x="426" y="301"/>
                  </a:lnTo>
                  <a:lnTo>
                    <a:pt x="450" y="325"/>
                  </a:lnTo>
                  <a:lnTo>
                    <a:pt x="210" y="325"/>
                  </a:lnTo>
                  <a:lnTo>
                    <a:pt x="234" y="301"/>
                  </a:lnTo>
                  <a:lnTo>
                    <a:pt x="234" y="393"/>
                  </a:lnTo>
                  <a:cubicBezTo>
                    <a:pt x="234" y="403"/>
                    <a:pt x="229" y="412"/>
                    <a:pt x="220" y="416"/>
                  </a:cubicBezTo>
                  <a:cubicBezTo>
                    <a:pt x="211" y="419"/>
                    <a:pt x="200" y="417"/>
                    <a:pt x="193" y="410"/>
                  </a:cubicBezTo>
                  <a:lnTo>
                    <a:pt x="9" y="226"/>
                  </a:lnTo>
                  <a:close/>
                  <a:moveTo>
                    <a:pt x="227" y="376"/>
                  </a:moveTo>
                  <a:lnTo>
                    <a:pt x="186" y="393"/>
                  </a:lnTo>
                  <a:lnTo>
                    <a:pt x="186" y="301"/>
                  </a:lnTo>
                  <a:cubicBezTo>
                    <a:pt x="186" y="288"/>
                    <a:pt x="197" y="277"/>
                    <a:pt x="210" y="277"/>
                  </a:cubicBezTo>
                  <a:lnTo>
                    <a:pt x="450" y="277"/>
                  </a:lnTo>
                  <a:cubicBezTo>
                    <a:pt x="464" y="277"/>
                    <a:pt x="474" y="288"/>
                    <a:pt x="474" y="301"/>
                  </a:cubicBezTo>
                  <a:lnTo>
                    <a:pt x="474" y="393"/>
                  </a:lnTo>
                  <a:lnTo>
                    <a:pt x="433" y="376"/>
                  </a:lnTo>
                  <a:lnTo>
                    <a:pt x="617" y="192"/>
                  </a:lnTo>
                  <a:lnTo>
                    <a:pt x="617" y="226"/>
                  </a:lnTo>
                  <a:lnTo>
                    <a:pt x="433" y="42"/>
                  </a:lnTo>
                  <a:lnTo>
                    <a:pt x="474" y="25"/>
                  </a:lnTo>
                  <a:lnTo>
                    <a:pt x="474" y="117"/>
                  </a:lnTo>
                  <a:cubicBezTo>
                    <a:pt x="474" y="131"/>
                    <a:pt x="464" y="141"/>
                    <a:pt x="450" y="141"/>
                  </a:cubicBezTo>
                  <a:lnTo>
                    <a:pt x="210" y="141"/>
                  </a:lnTo>
                  <a:cubicBezTo>
                    <a:pt x="197" y="141"/>
                    <a:pt x="186" y="131"/>
                    <a:pt x="186" y="117"/>
                  </a:cubicBezTo>
                  <a:lnTo>
                    <a:pt x="186" y="25"/>
                  </a:lnTo>
                  <a:lnTo>
                    <a:pt x="227" y="42"/>
                  </a:lnTo>
                  <a:lnTo>
                    <a:pt x="43" y="226"/>
                  </a:lnTo>
                  <a:lnTo>
                    <a:pt x="43" y="192"/>
                  </a:lnTo>
                  <a:lnTo>
                    <a:pt x="227" y="376"/>
                  </a:lnTo>
                  <a:close/>
                </a:path>
              </a:pathLst>
            </a:custGeom>
            <a:solidFill>
              <a:srgbClr val="000000"/>
            </a:solidFill>
            <a:ln w="635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235" name="Rectangle 234"/>
            <p:cNvSpPr>
              <a:spLocks noChangeArrowheads="1"/>
            </p:cNvSpPr>
            <p:nvPr/>
          </p:nvSpPr>
          <p:spPr bwMode="auto">
            <a:xfrm>
              <a:off x="5069840" y="439404"/>
              <a:ext cx="1017905" cy="244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700">
                  <a:solidFill>
                    <a:srgbClr val="000000"/>
                  </a:solidFill>
                  <a:effectLst/>
                  <a:latin typeface="Arial"/>
                  <a:ea typeface="MS Mincho"/>
                  <a:cs typeface="Times New Roman"/>
                </a:rPr>
                <a:t>Technical Advisory Group</a:t>
              </a:r>
              <a:endParaRPr lang="en-GB" sz="1100">
                <a:effectLst/>
                <a:latin typeface="Calibri"/>
                <a:ea typeface="MS Mincho"/>
                <a:cs typeface="Times New Roman"/>
              </a:endParaRPr>
            </a:p>
          </p:txBody>
        </p:sp>
        <p:sp>
          <p:nvSpPr>
            <p:cNvPr id="236" name="Rounded Rectangle 235"/>
            <p:cNvSpPr/>
            <p:nvPr/>
          </p:nvSpPr>
          <p:spPr>
            <a:xfrm>
              <a:off x="2044700" y="1036661"/>
              <a:ext cx="620395" cy="450945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800">
                  <a:effectLst/>
                  <a:ea typeface="MS Mincho"/>
                  <a:cs typeface="Times New Roman"/>
                </a:rPr>
                <a:t> </a:t>
              </a:r>
              <a:endParaRPr lang="en-GB" sz="1100">
                <a:effectLst/>
                <a:ea typeface="MS Mincho"/>
                <a:cs typeface="Times New Roman"/>
              </a:endParaRPr>
            </a:p>
          </p:txBody>
        </p:sp>
        <p:sp>
          <p:nvSpPr>
            <p:cNvPr id="237" name="Rectangle 236"/>
            <p:cNvSpPr>
              <a:spLocks noChangeArrowheads="1"/>
            </p:cNvSpPr>
            <p:nvPr/>
          </p:nvSpPr>
          <p:spPr bwMode="auto">
            <a:xfrm>
              <a:off x="2089785" y="1061745"/>
              <a:ext cx="495935" cy="3740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Aft>
                  <a:spcPts val="0"/>
                </a:spcAft>
              </a:pPr>
              <a:r>
                <a:rPr lang="en-US" sz="800">
                  <a:solidFill>
                    <a:srgbClr val="000000"/>
                  </a:solidFill>
                  <a:effectLst/>
                  <a:latin typeface="Calibri"/>
                  <a:ea typeface="MS Mincho"/>
                  <a:cs typeface="Calibri"/>
                </a:rPr>
                <a:t>REDD+</a:t>
              </a:r>
              <a:endParaRPr lang="en-GB" sz="1100">
                <a:effectLst/>
                <a:latin typeface="Calibri"/>
                <a:ea typeface="MS Mincho"/>
                <a:cs typeface="Times New Roman"/>
              </a:endParaRPr>
            </a:p>
            <a:p>
              <a:pPr marL="0" marR="0" algn="ctr">
                <a:lnSpc>
                  <a:spcPct val="115000"/>
                </a:lnSpc>
                <a:spcAft>
                  <a:spcPts val="0"/>
                </a:spcAft>
              </a:pPr>
              <a:r>
                <a:rPr lang="en-US" sz="800">
                  <a:solidFill>
                    <a:srgbClr val="000000"/>
                  </a:solidFill>
                  <a:effectLst/>
                  <a:latin typeface="Calibri"/>
                  <a:ea typeface="MS Mincho"/>
                  <a:cs typeface="Calibri"/>
                </a:rPr>
                <a:t>Stakeholder</a:t>
              </a:r>
              <a:endParaRPr lang="en-GB" sz="1100">
                <a:effectLst/>
                <a:latin typeface="Calibri"/>
                <a:ea typeface="MS Mincho"/>
                <a:cs typeface="Times New Roman"/>
              </a:endParaRPr>
            </a:p>
            <a:p>
              <a:pPr marL="0" marR="0" algn="ctr">
                <a:lnSpc>
                  <a:spcPct val="115000"/>
                </a:lnSpc>
                <a:spcAft>
                  <a:spcPts val="0"/>
                </a:spcAft>
              </a:pPr>
              <a:r>
                <a:rPr lang="en-US" sz="800">
                  <a:solidFill>
                    <a:srgbClr val="000000"/>
                  </a:solidFill>
                  <a:effectLst/>
                  <a:latin typeface="Calibri"/>
                  <a:ea typeface="MS Mincho"/>
                  <a:cs typeface="Calibri"/>
                </a:rPr>
                <a:t>Forum</a:t>
              </a:r>
              <a:endParaRPr lang="en-GB" sz="1100">
                <a:effectLst/>
                <a:latin typeface="Calibri"/>
                <a:ea typeface="MS Mincho"/>
                <a:cs typeface="Times New Roman"/>
              </a:endParaRPr>
            </a:p>
          </p:txBody>
        </p:sp>
        <p:sp>
          <p:nvSpPr>
            <p:cNvPr id="238" name="Freeform 237"/>
            <p:cNvSpPr>
              <a:spLocks noEditPoints="1"/>
            </p:cNvSpPr>
            <p:nvPr/>
          </p:nvSpPr>
          <p:spPr bwMode="auto">
            <a:xfrm>
              <a:off x="3312161" y="1085243"/>
              <a:ext cx="153035" cy="494030"/>
            </a:xfrm>
            <a:custGeom>
              <a:avLst/>
              <a:gdLst>
                <a:gd name="T0" fmla="*/ 110 w 410"/>
                <a:gd name="T1" fmla="*/ 274 h 274"/>
                <a:gd name="T2" fmla="*/ 110 w 410"/>
                <a:gd name="T3" fmla="*/ 139 h 274"/>
                <a:gd name="T4" fmla="*/ 125 w 410"/>
                <a:gd name="T5" fmla="*/ 154 h 274"/>
                <a:gd name="T6" fmla="*/ 0 w 410"/>
                <a:gd name="T7" fmla="*/ 154 h 274"/>
                <a:gd name="T8" fmla="*/ 205 w 410"/>
                <a:gd name="T9" fmla="*/ 0 h 274"/>
                <a:gd name="T10" fmla="*/ 410 w 410"/>
                <a:gd name="T11" fmla="*/ 154 h 274"/>
                <a:gd name="T12" fmla="*/ 285 w 410"/>
                <a:gd name="T13" fmla="*/ 154 h 274"/>
                <a:gd name="T14" fmla="*/ 300 w 410"/>
                <a:gd name="T15" fmla="*/ 139 h 274"/>
                <a:gd name="T16" fmla="*/ 300 w 410"/>
                <a:gd name="T17" fmla="*/ 274 h 274"/>
                <a:gd name="T18" fmla="*/ 110 w 410"/>
                <a:gd name="T19" fmla="*/ 274 h 274"/>
                <a:gd name="T20" fmla="*/ 285 w 410"/>
                <a:gd name="T21" fmla="*/ 244 h 274"/>
                <a:gd name="T22" fmla="*/ 270 w 410"/>
                <a:gd name="T23" fmla="*/ 259 h 274"/>
                <a:gd name="T24" fmla="*/ 270 w 410"/>
                <a:gd name="T25" fmla="*/ 124 h 274"/>
                <a:gd name="T26" fmla="*/ 365 w 410"/>
                <a:gd name="T27" fmla="*/ 124 h 274"/>
                <a:gd name="T28" fmla="*/ 356 w 410"/>
                <a:gd name="T29" fmla="*/ 151 h 274"/>
                <a:gd name="T30" fmla="*/ 196 w 410"/>
                <a:gd name="T31" fmla="*/ 31 h 274"/>
                <a:gd name="T32" fmla="*/ 214 w 410"/>
                <a:gd name="T33" fmla="*/ 31 h 274"/>
                <a:gd name="T34" fmla="*/ 54 w 410"/>
                <a:gd name="T35" fmla="*/ 151 h 274"/>
                <a:gd name="T36" fmla="*/ 45 w 410"/>
                <a:gd name="T37" fmla="*/ 124 h 274"/>
                <a:gd name="T38" fmla="*/ 140 w 410"/>
                <a:gd name="T39" fmla="*/ 124 h 274"/>
                <a:gd name="T40" fmla="*/ 140 w 410"/>
                <a:gd name="T41" fmla="*/ 259 h 274"/>
                <a:gd name="T42" fmla="*/ 125 w 410"/>
                <a:gd name="T43" fmla="*/ 244 h 274"/>
                <a:gd name="T44" fmla="*/ 285 w 410"/>
                <a:gd name="T45" fmla="*/ 244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10" h="274">
                  <a:moveTo>
                    <a:pt x="110" y="274"/>
                  </a:moveTo>
                  <a:lnTo>
                    <a:pt x="110" y="139"/>
                  </a:lnTo>
                  <a:lnTo>
                    <a:pt x="125" y="154"/>
                  </a:lnTo>
                  <a:lnTo>
                    <a:pt x="0" y="154"/>
                  </a:lnTo>
                  <a:lnTo>
                    <a:pt x="205" y="0"/>
                  </a:lnTo>
                  <a:lnTo>
                    <a:pt x="410" y="154"/>
                  </a:lnTo>
                  <a:lnTo>
                    <a:pt x="285" y="154"/>
                  </a:lnTo>
                  <a:lnTo>
                    <a:pt x="300" y="139"/>
                  </a:lnTo>
                  <a:lnTo>
                    <a:pt x="300" y="274"/>
                  </a:lnTo>
                  <a:lnTo>
                    <a:pt x="110" y="274"/>
                  </a:lnTo>
                  <a:close/>
                  <a:moveTo>
                    <a:pt x="285" y="244"/>
                  </a:moveTo>
                  <a:lnTo>
                    <a:pt x="270" y="259"/>
                  </a:lnTo>
                  <a:lnTo>
                    <a:pt x="270" y="124"/>
                  </a:lnTo>
                  <a:lnTo>
                    <a:pt x="365" y="124"/>
                  </a:lnTo>
                  <a:lnTo>
                    <a:pt x="356" y="151"/>
                  </a:lnTo>
                  <a:lnTo>
                    <a:pt x="196" y="31"/>
                  </a:lnTo>
                  <a:lnTo>
                    <a:pt x="214" y="31"/>
                  </a:lnTo>
                  <a:lnTo>
                    <a:pt x="54" y="151"/>
                  </a:lnTo>
                  <a:lnTo>
                    <a:pt x="45" y="124"/>
                  </a:lnTo>
                  <a:lnTo>
                    <a:pt x="140" y="124"/>
                  </a:lnTo>
                  <a:lnTo>
                    <a:pt x="140" y="259"/>
                  </a:lnTo>
                  <a:lnTo>
                    <a:pt x="125" y="244"/>
                  </a:lnTo>
                  <a:lnTo>
                    <a:pt x="285" y="244"/>
                  </a:lnTo>
                  <a:close/>
                </a:path>
              </a:pathLst>
            </a:custGeom>
            <a:solidFill>
              <a:srgbClr val="000000"/>
            </a:solidFill>
            <a:ln w="635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239" name="Freeform 238"/>
            <p:cNvSpPr>
              <a:spLocks noEditPoints="1"/>
            </p:cNvSpPr>
            <p:nvPr/>
          </p:nvSpPr>
          <p:spPr bwMode="auto">
            <a:xfrm>
              <a:off x="3819515" y="1085243"/>
              <a:ext cx="153035" cy="494030"/>
            </a:xfrm>
            <a:custGeom>
              <a:avLst/>
              <a:gdLst>
                <a:gd name="T0" fmla="*/ 110 w 410"/>
                <a:gd name="T1" fmla="*/ 274 h 274"/>
                <a:gd name="T2" fmla="*/ 110 w 410"/>
                <a:gd name="T3" fmla="*/ 139 h 274"/>
                <a:gd name="T4" fmla="*/ 125 w 410"/>
                <a:gd name="T5" fmla="*/ 154 h 274"/>
                <a:gd name="T6" fmla="*/ 0 w 410"/>
                <a:gd name="T7" fmla="*/ 154 h 274"/>
                <a:gd name="T8" fmla="*/ 205 w 410"/>
                <a:gd name="T9" fmla="*/ 0 h 274"/>
                <a:gd name="T10" fmla="*/ 410 w 410"/>
                <a:gd name="T11" fmla="*/ 154 h 274"/>
                <a:gd name="T12" fmla="*/ 285 w 410"/>
                <a:gd name="T13" fmla="*/ 154 h 274"/>
                <a:gd name="T14" fmla="*/ 300 w 410"/>
                <a:gd name="T15" fmla="*/ 139 h 274"/>
                <a:gd name="T16" fmla="*/ 300 w 410"/>
                <a:gd name="T17" fmla="*/ 274 h 274"/>
                <a:gd name="T18" fmla="*/ 110 w 410"/>
                <a:gd name="T19" fmla="*/ 274 h 274"/>
                <a:gd name="T20" fmla="*/ 285 w 410"/>
                <a:gd name="T21" fmla="*/ 244 h 274"/>
                <a:gd name="T22" fmla="*/ 270 w 410"/>
                <a:gd name="T23" fmla="*/ 259 h 274"/>
                <a:gd name="T24" fmla="*/ 270 w 410"/>
                <a:gd name="T25" fmla="*/ 124 h 274"/>
                <a:gd name="T26" fmla="*/ 365 w 410"/>
                <a:gd name="T27" fmla="*/ 124 h 274"/>
                <a:gd name="T28" fmla="*/ 356 w 410"/>
                <a:gd name="T29" fmla="*/ 151 h 274"/>
                <a:gd name="T30" fmla="*/ 196 w 410"/>
                <a:gd name="T31" fmla="*/ 31 h 274"/>
                <a:gd name="T32" fmla="*/ 214 w 410"/>
                <a:gd name="T33" fmla="*/ 31 h 274"/>
                <a:gd name="T34" fmla="*/ 54 w 410"/>
                <a:gd name="T35" fmla="*/ 151 h 274"/>
                <a:gd name="T36" fmla="*/ 45 w 410"/>
                <a:gd name="T37" fmla="*/ 124 h 274"/>
                <a:gd name="T38" fmla="*/ 140 w 410"/>
                <a:gd name="T39" fmla="*/ 124 h 274"/>
                <a:gd name="T40" fmla="*/ 140 w 410"/>
                <a:gd name="T41" fmla="*/ 259 h 274"/>
                <a:gd name="T42" fmla="*/ 125 w 410"/>
                <a:gd name="T43" fmla="*/ 244 h 274"/>
                <a:gd name="T44" fmla="*/ 285 w 410"/>
                <a:gd name="T45" fmla="*/ 244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10" h="274">
                  <a:moveTo>
                    <a:pt x="110" y="274"/>
                  </a:moveTo>
                  <a:lnTo>
                    <a:pt x="110" y="139"/>
                  </a:lnTo>
                  <a:lnTo>
                    <a:pt x="125" y="154"/>
                  </a:lnTo>
                  <a:lnTo>
                    <a:pt x="0" y="154"/>
                  </a:lnTo>
                  <a:lnTo>
                    <a:pt x="205" y="0"/>
                  </a:lnTo>
                  <a:lnTo>
                    <a:pt x="410" y="154"/>
                  </a:lnTo>
                  <a:lnTo>
                    <a:pt x="285" y="154"/>
                  </a:lnTo>
                  <a:lnTo>
                    <a:pt x="300" y="139"/>
                  </a:lnTo>
                  <a:lnTo>
                    <a:pt x="300" y="274"/>
                  </a:lnTo>
                  <a:lnTo>
                    <a:pt x="110" y="274"/>
                  </a:lnTo>
                  <a:close/>
                  <a:moveTo>
                    <a:pt x="285" y="244"/>
                  </a:moveTo>
                  <a:lnTo>
                    <a:pt x="270" y="259"/>
                  </a:lnTo>
                  <a:lnTo>
                    <a:pt x="270" y="124"/>
                  </a:lnTo>
                  <a:lnTo>
                    <a:pt x="365" y="124"/>
                  </a:lnTo>
                  <a:lnTo>
                    <a:pt x="356" y="151"/>
                  </a:lnTo>
                  <a:lnTo>
                    <a:pt x="196" y="31"/>
                  </a:lnTo>
                  <a:lnTo>
                    <a:pt x="214" y="31"/>
                  </a:lnTo>
                  <a:lnTo>
                    <a:pt x="54" y="151"/>
                  </a:lnTo>
                  <a:lnTo>
                    <a:pt x="45" y="124"/>
                  </a:lnTo>
                  <a:lnTo>
                    <a:pt x="140" y="124"/>
                  </a:lnTo>
                  <a:lnTo>
                    <a:pt x="140" y="259"/>
                  </a:lnTo>
                  <a:lnTo>
                    <a:pt x="125" y="244"/>
                  </a:lnTo>
                  <a:lnTo>
                    <a:pt x="285" y="244"/>
                  </a:lnTo>
                  <a:close/>
                </a:path>
              </a:pathLst>
            </a:custGeom>
            <a:solidFill>
              <a:srgbClr val="000000"/>
            </a:solidFill>
            <a:ln w="635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240" name="Freeform 239"/>
            <p:cNvSpPr>
              <a:spLocks noEditPoints="1"/>
            </p:cNvSpPr>
            <p:nvPr/>
          </p:nvSpPr>
          <p:spPr bwMode="auto">
            <a:xfrm>
              <a:off x="4347117" y="1092380"/>
              <a:ext cx="153035" cy="494030"/>
            </a:xfrm>
            <a:custGeom>
              <a:avLst/>
              <a:gdLst>
                <a:gd name="T0" fmla="*/ 110 w 410"/>
                <a:gd name="T1" fmla="*/ 274 h 274"/>
                <a:gd name="T2" fmla="*/ 110 w 410"/>
                <a:gd name="T3" fmla="*/ 139 h 274"/>
                <a:gd name="T4" fmla="*/ 125 w 410"/>
                <a:gd name="T5" fmla="*/ 154 h 274"/>
                <a:gd name="T6" fmla="*/ 0 w 410"/>
                <a:gd name="T7" fmla="*/ 154 h 274"/>
                <a:gd name="T8" fmla="*/ 205 w 410"/>
                <a:gd name="T9" fmla="*/ 0 h 274"/>
                <a:gd name="T10" fmla="*/ 410 w 410"/>
                <a:gd name="T11" fmla="*/ 154 h 274"/>
                <a:gd name="T12" fmla="*/ 285 w 410"/>
                <a:gd name="T13" fmla="*/ 154 h 274"/>
                <a:gd name="T14" fmla="*/ 300 w 410"/>
                <a:gd name="T15" fmla="*/ 139 h 274"/>
                <a:gd name="T16" fmla="*/ 300 w 410"/>
                <a:gd name="T17" fmla="*/ 274 h 274"/>
                <a:gd name="T18" fmla="*/ 110 w 410"/>
                <a:gd name="T19" fmla="*/ 274 h 274"/>
                <a:gd name="T20" fmla="*/ 285 w 410"/>
                <a:gd name="T21" fmla="*/ 244 h 274"/>
                <a:gd name="T22" fmla="*/ 270 w 410"/>
                <a:gd name="T23" fmla="*/ 259 h 274"/>
                <a:gd name="T24" fmla="*/ 270 w 410"/>
                <a:gd name="T25" fmla="*/ 124 h 274"/>
                <a:gd name="T26" fmla="*/ 365 w 410"/>
                <a:gd name="T27" fmla="*/ 124 h 274"/>
                <a:gd name="T28" fmla="*/ 356 w 410"/>
                <a:gd name="T29" fmla="*/ 151 h 274"/>
                <a:gd name="T30" fmla="*/ 196 w 410"/>
                <a:gd name="T31" fmla="*/ 31 h 274"/>
                <a:gd name="T32" fmla="*/ 214 w 410"/>
                <a:gd name="T33" fmla="*/ 31 h 274"/>
                <a:gd name="T34" fmla="*/ 54 w 410"/>
                <a:gd name="T35" fmla="*/ 151 h 274"/>
                <a:gd name="T36" fmla="*/ 45 w 410"/>
                <a:gd name="T37" fmla="*/ 124 h 274"/>
                <a:gd name="T38" fmla="*/ 140 w 410"/>
                <a:gd name="T39" fmla="*/ 124 h 274"/>
                <a:gd name="T40" fmla="*/ 140 w 410"/>
                <a:gd name="T41" fmla="*/ 259 h 274"/>
                <a:gd name="T42" fmla="*/ 125 w 410"/>
                <a:gd name="T43" fmla="*/ 244 h 274"/>
                <a:gd name="T44" fmla="*/ 285 w 410"/>
                <a:gd name="T45" fmla="*/ 244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10" h="274">
                  <a:moveTo>
                    <a:pt x="110" y="274"/>
                  </a:moveTo>
                  <a:lnTo>
                    <a:pt x="110" y="139"/>
                  </a:lnTo>
                  <a:lnTo>
                    <a:pt x="125" y="154"/>
                  </a:lnTo>
                  <a:lnTo>
                    <a:pt x="0" y="154"/>
                  </a:lnTo>
                  <a:lnTo>
                    <a:pt x="205" y="0"/>
                  </a:lnTo>
                  <a:lnTo>
                    <a:pt x="410" y="154"/>
                  </a:lnTo>
                  <a:lnTo>
                    <a:pt x="285" y="154"/>
                  </a:lnTo>
                  <a:lnTo>
                    <a:pt x="300" y="139"/>
                  </a:lnTo>
                  <a:lnTo>
                    <a:pt x="300" y="274"/>
                  </a:lnTo>
                  <a:lnTo>
                    <a:pt x="110" y="274"/>
                  </a:lnTo>
                  <a:close/>
                  <a:moveTo>
                    <a:pt x="285" y="244"/>
                  </a:moveTo>
                  <a:lnTo>
                    <a:pt x="270" y="259"/>
                  </a:lnTo>
                  <a:lnTo>
                    <a:pt x="270" y="124"/>
                  </a:lnTo>
                  <a:lnTo>
                    <a:pt x="365" y="124"/>
                  </a:lnTo>
                  <a:lnTo>
                    <a:pt x="356" y="151"/>
                  </a:lnTo>
                  <a:lnTo>
                    <a:pt x="196" y="31"/>
                  </a:lnTo>
                  <a:lnTo>
                    <a:pt x="214" y="31"/>
                  </a:lnTo>
                  <a:lnTo>
                    <a:pt x="54" y="151"/>
                  </a:lnTo>
                  <a:lnTo>
                    <a:pt x="45" y="124"/>
                  </a:lnTo>
                  <a:lnTo>
                    <a:pt x="140" y="124"/>
                  </a:lnTo>
                  <a:lnTo>
                    <a:pt x="140" y="259"/>
                  </a:lnTo>
                  <a:lnTo>
                    <a:pt x="125" y="244"/>
                  </a:lnTo>
                  <a:lnTo>
                    <a:pt x="285" y="244"/>
                  </a:lnTo>
                  <a:close/>
                </a:path>
              </a:pathLst>
            </a:custGeom>
            <a:solidFill>
              <a:srgbClr val="000000"/>
            </a:solidFill>
            <a:ln w="635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cxnSp>
          <p:nvCxnSpPr>
            <p:cNvPr id="241" name="Straight Arrow Connector 240"/>
            <p:cNvCxnSpPr/>
            <p:nvPr/>
          </p:nvCxnSpPr>
          <p:spPr>
            <a:xfrm flipH="1">
              <a:off x="1962150" y="1501254"/>
              <a:ext cx="152400" cy="183742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Arrow Connector 241"/>
            <p:cNvCxnSpPr/>
            <p:nvPr/>
          </p:nvCxnSpPr>
          <p:spPr>
            <a:xfrm flipH="1" flipV="1">
              <a:off x="2676525" y="1393921"/>
              <a:ext cx="219075" cy="113114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Arrow Connector 242"/>
            <p:cNvCxnSpPr/>
            <p:nvPr/>
          </p:nvCxnSpPr>
          <p:spPr>
            <a:xfrm flipH="1">
              <a:off x="2554595" y="858699"/>
              <a:ext cx="152400" cy="183515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4" name="Freeform 243"/>
            <p:cNvSpPr>
              <a:spLocks noEditPoints="1"/>
            </p:cNvSpPr>
            <p:nvPr/>
          </p:nvSpPr>
          <p:spPr bwMode="auto">
            <a:xfrm>
              <a:off x="23836" y="163749"/>
              <a:ext cx="1835150" cy="358405"/>
            </a:xfrm>
            <a:custGeom>
              <a:avLst/>
              <a:gdLst>
                <a:gd name="T0" fmla="*/ 4 w 4624"/>
                <a:gd name="T1" fmla="*/ 154 h 928"/>
                <a:gd name="T2" fmla="*/ 15 w 4624"/>
                <a:gd name="T3" fmla="*/ 118 h 928"/>
                <a:gd name="T4" fmla="*/ 52 w 4624"/>
                <a:gd name="T5" fmla="*/ 59 h 928"/>
                <a:gd name="T6" fmla="*/ 112 w 4624"/>
                <a:gd name="T7" fmla="*/ 17 h 928"/>
                <a:gd name="T8" fmla="*/ 149 w 4624"/>
                <a:gd name="T9" fmla="*/ 5 h 928"/>
                <a:gd name="T10" fmla="*/ 187 w 4624"/>
                <a:gd name="T11" fmla="*/ 1 h 928"/>
                <a:gd name="T12" fmla="*/ 4472 w 4624"/>
                <a:gd name="T13" fmla="*/ 4 h 928"/>
                <a:gd name="T14" fmla="*/ 4508 w 4624"/>
                <a:gd name="T15" fmla="*/ 15 h 928"/>
                <a:gd name="T16" fmla="*/ 4566 w 4624"/>
                <a:gd name="T17" fmla="*/ 53 h 928"/>
                <a:gd name="T18" fmla="*/ 4607 w 4624"/>
                <a:gd name="T19" fmla="*/ 112 h 928"/>
                <a:gd name="T20" fmla="*/ 4620 w 4624"/>
                <a:gd name="T21" fmla="*/ 149 h 928"/>
                <a:gd name="T22" fmla="*/ 4624 w 4624"/>
                <a:gd name="T23" fmla="*/ 187 h 928"/>
                <a:gd name="T24" fmla="*/ 4621 w 4624"/>
                <a:gd name="T25" fmla="*/ 776 h 928"/>
                <a:gd name="T26" fmla="*/ 4610 w 4624"/>
                <a:gd name="T27" fmla="*/ 812 h 928"/>
                <a:gd name="T28" fmla="*/ 4572 w 4624"/>
                <a:gd name="T29" fmla="*/ 870 h 928"/>
                <a:gd name="T30" fmla="*/ 4514 w 4624"/>
                <a:gd name="T31" fmla="*/ 911 h 928"/>
                <a:gd name="T32" fmla="*/ 4477 w 4624"/>
                <a:gd name="T33" fmla="*/ 924 h 928"/>
                <a:gd name="T34" fmla="*/ 4439 w 4624"/>
                <a:gd name="T35" fmla="*/ 928 h 928"/>
                <a:gd name="T36" fmla="*/ 154 w 4624"/>
                <a:gd name="T37" fmla="*/ 925 h 928"/>
                <a:gd name="T38" fmla="*/ 118 w 4624"/>
                <a:gd name="T39" fmla="*/ 914 h 928"/>
                <a:gd name="T40" fmla="*/ 59 w 4624"/>
                <a:gd name="T41" fmla="*/ 876 h 928"/>
                <a:gd name="T42" fmla="*/ 18 w 4624"/>
                <a:gd name="T43" fmla="*/ 818 h 928"/>
                <a:gd name="T44" fmla="*/ 5 w 4624"/>
                <a:gd name="T45" fmla="*/ 781 h 928"/>
                <a:gd name="T46" fmla="*/ 1 w 4624"/>
                <a:gd name="T47" fmla="*/ 743 h 928"/>
                <a:gd name="T48" fmla="*/ 48 w 4624"/>
                <a:gd name="T49" fmla="*/ 738 h 928"/>
                <a:gd name="T50" fmla="*/ 50 w 4624"/>
                <a:gd name="T51" fmla="*/ 766 h 928"/>
                <a:gd name="T52" fmla="*/ 57 w 4624"/>
                <a:gd name="T53" fmla="*/ 791 h 928"/>
                <a:gd name="T54" fmla="*/ 86 w 4624"/>
                <a:gd name="T55" fmla="*/ 836 h 928"/>
                <a:gd name="T56" fmla="*/ 133 w 4624"/>
                <a:gd name="T57" fmla="*/ 869 h 928"/>
                <a:gd name="T58" fmla="*/ 159 w 4624"/>
                <a:gd name="T59" fmla="*/ 878 h 928"/>
                <a:gd name="T60" fmla="*/ 4434 w 4624"/>
                <a:gd name="T61" fmla="*/ 881 h 928"/>
                <a:gd name="T62" fmla="*/ 4462 w 4624"/>
                <a:gd name="T63" fmla="*/ 879 h 928"/>
                <a:gd name="T64" fmla="*/ 4487 w 4624"/>
                <a:gd name="T65" fmla="*/ 872 h 928"/>
                <a:gd name="T66" fmla="*/ 4533 w 4624"/>
                <a:gd name="T67" fmla="*/ 843 h 928"/>
                <a:gd name="T68" fmla="*/ 4565 w 4624"/>
                <a:gd name="T69" fmla="*/ 797 h 928"/>
                <a:gd name="T70" fmla="*/ 4574 w 4624"/>
                <a:gd name="T71" fmla="*/ 771 h 928"/>
                <a:gd name="T72" fmla="*/ 4577 w 4624"/>
                <a:gd name="T73" fmla="*/ 192 h 928"/>
                <a:gd name="T74" fmla="*/ 4575 w 4624"/>
                <a:gd name="T75" fmla="*/ 164 h 928"/>
                <a:gd name="T76" fmla="*/ 4567 w 4624"/>
                <a:gd name="T77" fmla="*/ 139 h 928"/>
                <a:gd name="T78" fmla="*/ 4539 w 4624"/>
                <a:gd name="T79" fmla="*/ 92 h 928"/>
                <a:gd name="T80" fmla="*/ 4493 w 4624"/>
                <a:gd name="T81" fmla="*/ 60 h 928"/>
                <a:gd name="T82" fmla="*/ 4467 w 4624"/>
                <a:gd name="T83" fmla="*/ 51 h 928"/>
                <a:gd name="T84" fmla="*/ 192 w 4624"/>
                <a:gd name="T85" fmla="*/ 48 h 928"/>
                <a:gd name="T86" fmla="*/ 164 w 4624"/>
                <a:gd name="T87" fmla="*/ 50 h 928"/>
                <a:gd name="T88" fmla="*/ 139 w 4624"/>
                <a:gd name="T89" fmla="*/ 57 h 928"/>
                <a:gd name="T90" fmla="*/ 92 w 4624"/>
                <a:gd name="T91" fmla="*/ 86 h 928"/>
                <a:gd name="T92" fmla="*/ 60 w 4624"/>
                <a:gd name="T93" fmla="*/ 133 h 928"/>
                <a:gd name="T94" fmla="*/ 51 w 4624"/>
                <a:gd name="T95" fmla="*/ 159 h 928"/>
                <a:gd name="T96" fmla="*/ 48 w 4624"/>
                <a:gd name="T97" fmla="*/ 738 h 9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4624" h="928">
                  <a:moveTo>
                    <a:pt x="0" y="189"/>
                  </a:moveTo>
                  <a:lnTo>
                    <a:pt x="4" y="154"/>
                  </a:lnTo>
                  <a:cubicBezTo>
                    <a:pt x="4" y="153"/>
                    <a:pt x="4" y="151"/>
                    <a:pt x="5" y="149"/>
                  </a:cubicBezTo>
                  <a:lnTo>
                    <a:pt x="15" y="118"/>
                  </a:lnTo>
                  <a:cubicBezTo>
                    <a:pt x="15" y="116"/>
                    <a:pt x="16" y="114"/>
                    <a:pt x="17" y="112"/>
                  </a:cubicBezTo>
                  <a:lnTo>
                    <a:pt x="52" y="59"/>
                  </a:lnTo>
                  <a:cubicBezTo>
                    <a:pt x="54" y="57"/>
                    <a:pt x="57" y="54"/>
                    <a:pt x="59" y="52"/>
                  </a:cubicBezTo>
                  <a:lnTo>
                    <a:pt x="112" y="17"/>
                  </a:lnTo>
                  <a:cubicBezTo>
                    <a:pt x="114" y="16"/>
                    <a:pt x="116" y="15"/>
                    <a:pt x="118" y="15"/>
                  </a:cubicBezTo>
                  <a:lnTo>
                    <a:pt x="149" y="5"/>
                  </a:lnTo>
                  <a:cubicBezTo>
                    <a:pt x="151" y="4"/>
                    <a:pt x="153" y="4"/>
                    <a:pt x="154" y="4"/>
                  </a:cubicBezTo>
                  <a:lnTo>
                    <a:pt x="187" y="1"/>
                  </a:lnTo>
                  <a:lnTo>
                    <a:pt x="4436" y="0"/>
                  </a:lnTo>
                  <a:lnTo>
                    <a:pt x="4472" y="4"/>
                  </a:lnTo>
                  <a:cubicBezTo>
                    <a:pt x="4473" y="4"/>
                    <a:pt x="4475" y="4"/>
                    <a:pt x="4477" y="5"/>
                  </a:cubicBezTo>
                  <a:lnTo>
                    <a:pt x="4508" y="15"/>
                  </a:lnTo>
                  <a:cubicBezTo>
                    <a:pt x="4510" y="15"/>
                    <a:pt x="4512" y="16"/>
                    <a:pt x="4514" y="18"/>
                  </a:cubicBezTo>
                  <a:lnTo>
                    <a:pt x="4566" y="53"/>
                  </a:lnTo>
                  <a:cubicBezTo>
                    <a:pt x="4568" y="54"/>
                    <a:pt x="4571" y="57"/>
                    <a:pt x="4572" y="59"/>
                  </a:cubicBezTo>
                  <a:lnTo>
                    <a:pt x="4607" y="112"/>
                  </a:lnTo>
                  <a:cubicBezTo>
                    <a:pt x="4609" y="114"/>
                    <a:pt x="4610" y="116"/>
                    <a:pt x="4610" y="118"/>
                  </a:cubicBezTo>
                  <a:lnTo>
                    <a:pt x="4620" y="149"/>
                  </a:lnTo>
                  <a:cubicBezTo>
                    <a:pt x="4621" y="151"/>
                    <a:pt x="4621" y="153"/>
                    <a:pt x="4621" y="154"/>
                  </a:cubicBezTo>
                  <a:lnTo>
                    <a:pt x="4624" y="187"/>
                  </a:lnTo>
                  <a:lnTo>
                    <a:pt x="4624" y="740"/>
                  </a:lnTo>
                  <a:lnTo>
                    <a:pt x="4621" y="776"/>
                  </a:lnTo>
                  <a:cubicBezTo>
                    <a:pt x="4621" y="777"/>
                    <a:pt x="4621" y="779"/>
                    <a:pt x="4620" y="781"/>
                  </a:cubicBezTo>
                  <a:lnTo>
                    <a:pt x="4610" y="812"/>
                  </a:lnTo>
                  <a:cubicBezTo>
                    <a:pt x="4610" y="814"/>
                    <a:pt x="4609" y="816"/>
                    <a:pt x="4607" y="818"/>
                  </a:cubicBezTo>
                  <a:lnTo>
                    <a:pt x="4572" y="870"/>
                  </a:lnTo>
                  <a:cubicBezTo>
                    <a:pt x="4571" y="872"/>
                    <a:pt x="4568" y="875"/>
                    <a:pt x="4566" y="876"/>
                  </a:cubicBezTo>
                  <a:lnTo>
                    <a:pt x="4514" y="911"/>
                  </a:lnTo>
                  <a:cubicBezTo>
                    <a:pt x="4512" y="913"/>
                    <a:pt x="4510" y="914"/>
                    <a:pt x="4508" y="914"/>
                  </a:cubicBezTo>
                  <a:lnTo>
                    <a:pt x="4477" y="924"/>
                  </a:lnTo>
                  <a:cubicBezTo>
                    <a:pt x="4475" y="925"/>
                    <a:pt x="4473" y="925"/>
                    <a:pt x="4472" y="925"/>
                  </a:cubicBezTo>
                  <a:lnTo>
                    <a:pt x="4439" y="928"/>
                  </a:lnTo>
                  <a:lnTo>
                    <a:pt x="189" y="928"/>
                  </a:lnTo>
                  <a:lnTo>
                    <a:pt x="154" y="925"/>
                  </a:lnTo>
                  <a:cubicBezTo>
                    <a:pt x="153" y="925"/>
                    <a:pt x="151" y="925"/>
                    <a:pt x="149" y="924"/>
                  </a:cubicBezTo>
                  <a:lnTo>
                    <a:pt x="118" y="914"/>
                  </a:lnTo>
                  <a:cubicBezTo>
                    <a:pt x="116" y="914"/>
                    <a:pt x="114" y="913"/>
                    <a:pt x="112" y="911"/>
                  </a:cubicBezTo>
                  <a:lnTo>
                    <a:pt x="59" y="876"/>
                  </a:lnTo>
                  <a:cubicBezTo>
                    <a:pt x="57" y="875"/>
                    <a:pt x="54" y="872"/>
                    <a:pt x="53" y="870"/>
                  </a:cubicBezTo>
                  <a:lnTo>
                    <a:pt x="18" y="818"/>
                  </a:lnTo>
                  <a:cubicBezTo>
                    <a:pt x="16" y="816"/>
                    <a:pt x="15" y="814"/>
                    <a:pt x="15" y="812"/>
                  </a:cubicBezTo>
                  <a:lnTo>
                    <a:pt x="5" y="781"/>
                  </a:lnTo>
                  <a:cubicBezTo>
                    <a:pt x="4" y="779"/>
                    <a:pt x="4" y="777"/>
                    <a:pt x="4" y="776"/>
                  </a:cubicBezTo>
                  <a:lnTo>
                    <a:pt x="1" y="743"/>
                  </a:lnTo>
                  <a:lnTo>
                    <a:pt x="0" y="189"/>
                  </a:lnTo>
                  <a:close/>
                  <a:moveTo>
                    <a:pt x="48" y="738"/>
                  </a:moveTo>
                  <a:lnTo>
                    <a:pt x="51" y="771"/>
                  </a:lnTo>
                  <a:lnTo>
                    <a:pt x="50" y="766"/>
                  </a:lnTo>
                  <a:lnTo>
                    <a:pt x="60" y="797"/>
                  </a:lnTo>
                  <a:lnTo>
                    <a:pt x="57" y="791"/>
                  </a:lnTo>
                  <a:lnTo>
                    <a:pt x="92" y="843"/>
                  </a:lnTo>
                  <a:lnTo>
                    <a:pt x="86" y="836"/>
                  </a:lnTo>
                  <a:lnTo>
                    <a:pt x="139" y="871"/>
                  </a:lnTo>
                  <a:lnTo>
                    <a:pt x="133" y="869"/>
                  </a:lnTo>
                  <a:lnTo>
                    <a:pt x="164" y="879"/>
                  </a:lnTo>
                  <a:lnTo>
                    <a:pt x="159" y="878"/>
                  </a:lnTo>
                  <a:lnTo>
                    <a:pt x="189" y="880"/>
                  </a:lnTo>
                  <a:lnTo>
                    <a:pt x="4434" y="881"/>
                  </a:lnTo>
                  <a:lnTo>
                    <a:pt x="4467" y="878"/>
                  </a:lnTo>
                  <a:lnTo>
                    <a:pt x="4462" y="879"/>
                  </a:lnTo>
                  <a:lnTo>
                    <a:pt x="4493" y="869"/>
                  </a:lnTo>
                  <a:lnTo>
                    <a:pt x="4487" y="872"/>
                  </a:lnTo>
                  <a:lnTo>
                    <a:pt x="4539" y="837"/>
                  </a:lnTo>
                  <a:lnTo>
                    <a:pt x="4533" y="843"/>
                  </a:lnTo>
                  <a:lnTo>
                    <a:pt x="4568" y="791"/>
                  </a:lnTo>
                  <a:lnTo>
                    <a:pt x="4565" y="797"/>
                  </a:lnTo>
                  <a:lnTo>
                    <a:pt x="4575" y="766"/>
                  </a:lnTo>
                  <a:lnTo>
                    <a:pt x="4574" y="771"/>
                  </a:lnTo>
                  <a:lnTo>
                    <a:pt x="4576" y="740"/>
                  </a:lnTo>
                  <a:lnTo>
                    <a:pt x="4577" y="192"/>
                  </a:lnTo>
                  <a:lnTo>
                    <a:pt x="4574" y="159"/>
                  </a:lnTo>
                  <a:lnTo>
                    <a:pt x="4575" y="164"/>
                  </a:lnTo>
                  <a:lnTo>
                    <a:pt x="4565" y="133"/>
                  </a:lnTo>
                  <a:lnTo>
                    <a:pt x="4567" y="139"/>
                  </a:lnTo>
                  <a:lnTo>
                    <a:pt x="4532" y="86"/>
                  </a:lnTo>
                  <a:lnTo>
                    <a:pt x="4539" y="92"/>
                  </a:lnTo>
                  <a:lnTo>
                    <a:pt x="4487" y="57"/>
                  </a:lnTo>
                  <a:lnTo>
                    <a:pt x="4493" y="60"/>
                  </a:lnTo>
                  <a:lnTo>
                    <a:pt x="4462" y="50"/>
                  </a:lnTo>
                  <a:lnTo>
                    <a:pt x="4467" y="51"/>
                  </a:lnTo>
                  <a:lnTo>
                    <a:pt x="4436" y="48"/>
                  </a:lnTo>
                  <a:lnTo>
                    <a:pt x="192" y="48"/>
                  </a:lnTo>
                  <a:lnTo>
                    <a:pt x="159" y="51"/>
                  </a:lnTo>
                  <a:lnTo>
                    <a:pt x="164" y="50"/>
                  </a:lnTo>
                  <a:lnTo>
                    <a:pt x="133" y="60"/>
                  </a:lnTo>
                  <a:lnTo>
                    <a:pt x="139" y="57"/>
                  </a:lnTo>
                  <a:lnTo>
                    <a:pt x="86" y="92"/>
                  </a:lnTo>
                  <a:lnTo>
                    <a:pt x="92" y="86"/>
                  </a:lnTo>
                  <a:lnTo>
                    <a:pt x="57" y="139"/>
                  </a:lnTo>
                  <a:lnTo>
                    <a:pt x="60" y="133"/>
                  </a:lnTo>
                  <a:lnTo>
                    <a:pt x="50" y="164"/>
                  </a:lnTo>
                  <a:lnTo>
                    <a:pt x="51" y="159"/>
                  </a:lnTo>
                  <a:lnTo>
                    <a:pt x="48" y="189"/>
                  </a:lnTo>
                  <a:lnTo>
                    <a:pt x="48" y="738"/>
                  </a:lnTo>
                  <a:close/>
                </a:path>
              </a:pathLst>
            </a:custGeom>
            <a:solidFill>
              <a:srgbClr val="C0504D"/>
            </a:solidFill>
            <a:ln w="635" cap="flat">
              <a:solidFill>
                <a:srgbClr val="C0504D"/>
              </a:solidFill>
              <a:prstDash val="solid"/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800">
                  <a:effectLst/>
                  <a:latin typeface="Calibri"/>
                  <a:ea typeface="MS Mincho"/>
                  <a:cs typeface="Times New Roman"/>
                </a:rPr>
                <a:t>All concerned ministries and national stakeholders</a:t>
              </a:r>
              <a:endParaRPr lang="en-GB" sz="1100">
                <a:effectLst/>
                <a:latin typeface="Calibri"/>
                <a:ea typeface="MS Mincho"/>
                <a:cs typeface="Times New Roman"/>
              </a:endParaRPr>
            </a:p>
          </p:txBody>
        </p:sp>
        <p:sp>
          <p:nvSpPr>
            <p:cNvPr id="245" name="Freeform 244"/>
            <p:cNvSpPr>
              <a:spLocks noEditPoints="1"/>
            </p:cNvSpPr>
            <p:nvPr/>
          </p:nvSpPr>
          <p:spPr bwMode="auto">
            <a:xfrm>
              <a:off x="1902782" y="261886"/>
              <a:ext cx="598170" cy="185420"/>
            </a:xfrm>
            <a:custGeom>
              <a:avLst/>
              <a:gdLst>
                <a:gd name="T0" fmla="*/ 0 w 942"/>
                <a:gd name="T1" fmla="*/ 146 h 293"/>
                <a:gd name="T2" fmla="*/ 146 w 942"/>
                <a:gd name="T3" fmla="*/ 0 h 293"/>
                <a:gd name="T4" fmla="*/ 146 w 942"/>
                <a:gd name="T5" fmla="*/ 91 h 293"/>
                <a:gd name="T6" fmla="*/ 131 w 942"/>
                <a:gd name="T7" fmla="*/ 76 h 293"/>
                <a:gd name="T8" fmla="*/ 812 w 942"/>
                <a:gd name="T9" fmla="*/ 76 h 293"/>
                <a:gd name="T10" fmla="*/ 797 w 942"/>
                <a:gd name="T11" fmla="*/ 91 h 293"/>
                <a:gd name="T12" fmla="*/ 797 w 942"/>
                <a:gd name="T13" fmla="*/ 0 h 293"/>
                <a:gd name="T14" fmla="*/ 942 w 942"/>
                <a:gd name="T15" fmla="*/ 146 h 293"/>
                <a:gd name="T16" fmla="*/ 797 w 942"/>
                <a:gd name="T17" fmla="*/ 293 h 293"/>
                <a:gd name="T18" fmla="*/ 797 w 942"/>
                <a:gd name="T19" fmla="*/ 201 h 293"/>
                <a:gd name="T20" fmla="*/ 812 w 942"/>
                <a:gd name="T21" fmla="*/ 216 h 293"/>
                <a:gd name="T22" fmla="*/ 131 w 942"/>
                <a:gd name="T23" fmla="*/ 216 h 293"/>
                <a:gd name="T24" fmla="*/ 146 w 942"/>
                <a:gd name="T25" fmla="*/ 201 h 293"/>
                <a:gd name="T26" fmla="*/ 146 w 942"/>
                <a:gd name="T27" fmla="*/ 293 h 293"/>
                <a:gd name="T28" fmla="*/ 0 w 942"/>
                <a:gd name="T29" fmla="*/ 146 h 293"/>
                <a:gd name="T30" fmla="*/ 142 w 942"/>
                <a:gd name="T31" fmla="*/ 246 h 293"/>
                <a:gd name="T32" fmla="*/ 116 w 942"/>
                <a:gd name="T33" fmla="*/ 256 h 293"/>
                <a:gd name="T34" fmla="*/ 116 w 942"/>
                <a:gd name="T35" fmla="*/ 186 h 293"/>
                <a:gd name="T36" fmla="*/ 827 w 942"/>
                <a:gd name="T37" fmla="*/ 186 h 293"/>
                <a:gd name="T38" fmla="*/ 827 w 942"/>
                <a:gd name="T39" fmla="*/ 256 h 293"/>
                <a:gd name="T40" fmla="*/ 801 w 942"/>
                <a:gd name="T41" fmla="*/ 246 h 293"/>
                <a:gd name="T42" fmla="*/ 910 w 942"/>
                <a:gd name="T43" fmla="*/ 136 h 293"/>
                <a:gd name="T44" fmla="*/ 910 w 942"/>
                <a:gd name="T45" fmla="*/ 157 h 293"/>
                <a:gd name="T46" fmla="*/ 801 w 942"/>
                <a:gd name="T47" fmla="*/ 47 h 293"/>
                <a:gd name="T48" fmla="*/ 827 w 942"/>
                <a:gd name="T49" fmla="*/ 36 h 293"/>
                <a:gd name="T50" fmla="*/ 827 w 942"/>
                <a:gd name="T51" fmla="*/ 106 h 293"/>
                <a:gd name="T52" fmla="*/ 116 w 942"/>
                <a:gd name="T53" fmla="*/ 106 h 293"/>
                <a:gd name="T54" fmla="*/ 116 w 942"/>
                <a:gd name="T55" fmla="*/ 36 h 293"/>
                <a:gd name="T56" fmla="*/ 142 w 942"/>
                <a:gd name="T57" fmla="*/ 47 h 293"/>
                <a:gd name="T58" fmla="*/ 32 w 942"/>
                <a:gd name="T59" fmla="*/ 157 h 293"/>
                <a:gd name="T60" fmla="*/ 32 w 942"/>
                <a:gd name="T61" fmla="*/ 136 h 293"/>
                <a:gd name="T62" fmla="*/ 142 w 942"/>
                <a:gd name="T63" fmla="*/ 246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942" h="293">
                  <a:moveTo>
                    <a:pt x="0" y="146"/>
                  </a:moveTo>
                  <a:lnTo>
                    <a:pt x="146" y="0"/>
                  </a:lnTo>
                  <a:lnTo>
                    <a:pt x="146" y="91"/>
                  </a:lnTo>
                  <a:lnTo>
                    <a:pt x="131" y="76"/>
                  </a:lnTo>
                  <a:lnTo>
                    <a:pt x="812" y="76"/>
                  </a:lnTo>
                  <a:lnTo>
                    <a:pt x="797" y="91"/>
                  </a:lnTo>
                  <a:lnTo>
                    <a:pt x="797" y="0"/>
                  </a:lnTo>
                  <a:lnTo>
                    <a:pt x="942" y="146"/>
                  </a:lnTo>
                  <a:lnTo>
                    <a:pt x="797" y="293"/>
                  </a:lnTo>
                  <a:lnTo>
                    <a:pt x="797" y="201"/>
                  </a:lnTo>
                  <a:lnTo>
                    <a:pt x="812" y="216"/>
                  </a:lnTo>
                  <a:lnTo>
                    <a:pt x="131" y="216"/>
                  </a:lnTo>
                  <a:lnTo>
                    <a:pt x="146" y="201"/>
                  </a:lnTo>
                  <a:lnTo>
                    <a:pt x="146" y="293"/>
                  </a:lnTo>
                  <a:lnTo>
                    <a:pt x="0" y="146"/>
                  </a:lnTo>
                  <a:close/>
                  <a:moveTo>
                    <a:pt x="142" y="246"/>
                  </a:moveTo>
                  <a:lnTo>
                    <a:pt x="116" y="256"/>
                  </a:lnTo>
                  <a:lnTo>
                    <a:pt x="116" y="186"/>
                  </a:lnTo>
                  <a:lnTo>
                    <a:pt x="827" y="186"/>
                  </a:lnTo>
                  <a:lnTo>
                    <a:pt x="827" y="256"/>
                  </a:lnTo>
                  <a:lnTo>
                    <a:pt x="801" y="246"/>
                  </a:lnTo>
                  <a:lnTo>
                    <a:pt x="910" y="136"/>
                  </a:lnTo>
                  <a:lnTo>
                    <a:pt x="910" y="157"/>
                  </a:lnTo>
                  <a:lnTo>
                    <a:pt x="801" y="47"/>
                  </a:lnTo>
                  <a:lnTo>
                    <a:pt x="827" y="36"/>
                  </a:lnTo>
                  <a:lnTo>
                    <a:pt x="827" y="106"/>
                  </a:lnTo>
                  <a:lnTo>
                    <a:pt x="116" y="106"/>
                  </a:lnTo>
                  <a:lnTo>
                    <a:pt x="116" y="36"/>
                  </a:lnTo>
                  <a:lnTo>
                    <a:pt x="142" y="47"/>
                  </a:lnTo>
                  <a:lnTo>
                    <a:pt x="32" y="157"/>
                  </a:lnTo>
                  <a:lnTo>
                    <a:pt x="32" y="136"/>
                  </a:lnTo>
                  <a:lnTo>
                    <a:pt x="142" y="246"/>
                  </a:lnTo>
                  <a:close/>
                </a:path>
              </a:pathLst>
            </a:custGeom>
            <a:solidFill>
              <a:srgbClr val="000000"/>
            </a:solidFill>
            <a:ln w="635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246" name="Freeform 245"/>
            <p:cNvSpPr>
              <a:spLocks/>
            </p:cNvSpPr>
            <p:nvPr/>
          </p:nvSpPr>
          <p:spPr bwMode="auto">
            <a:xfrm>
              <a:off x="646981" y="1061587"/>
              <a:ext cx="1200869" cy="542926"/>
            </a:xfrm>
            <a:custGeom>
              <a:avLst/>
              <a:gdLst>
                <a:gd name="T0" fmla="*/ 0 w 2176"/>
                <a:gd name="T1" fmla="*/ 94 h 560"/>
                <a:gd name="T2" fmla="*/ 94 w 2176"/>
                <a:gd name="T3" fmla="*/ 0 h 560"/>
                <a:gd name="T4" fmla="*/ 94 w 2176"/>
                <a:gd name="T5" fmla="*/ 0 h 560"/>
                <a:gd name="T6" fmla="*/ 94 w 2176"/>
                <a:gd name="T7" fmla="*/ 0 h 560"/>
                <a:gd name="T8" fmla="*/ 2083 w 2176"/>
                <a:gd name="T9" fmla="*/ 0 h 560"/>
                <a:gd name="T10" fmla="*/ 2083 w 2176"/>
                <a:gd name="T11" fmla="*/ 0 h 560"/>
                <a:gd name="T12" fmla="*/ 2176 w 2176"/>
                <a:gd name="T13" fmla="*/ 94 h 560"/>
                <a:gd name="T14" fmla="*/ 2176 w 2176"/>
                <a:gd name="T15" fmla="*/ 94 h 560"/>
                <a:gd name="T16" fmla="*/ 2176 w 2176"/>
                <a:gd name="T17" fmla="*/ 94 h 560"/>
                <a:gd name="T18" fmla="*/ 2176 w 2176"/>
                <a:gd name="T19" fmla="*/ 467 h 560"/>
                <a:gd name="T20" fmla="*/ 2176 w 2176"/>
                <a:gd name="T21" fmla="*/ 467 h 560"/>
                <a:gd name="T22" fmla="*/ 2083 w 2176"/>
                <a:gd name="T23" fmla="*/ 560 h 560"/>
                <a:gd name="T24" fmla="*/ 2083 w 2176"/>
                <a:gd name="T25" fmla="*/ 560 h 560"/>
                <a:gd name="T26" fmla="*/ 2083 w 2176"/>
                <a:gd name="T27" fmla="*/ 560 h 560"/>
                <a:gd name="T28" fmla="*/ 94 w 2176"/>
                <a:gd name="T29" fmla="*/ 560 h 560"/>
                <a:gd name="T30" fmla="*/ 94 w 2176"/>
                <a:gd name="T31" fmla="*/ 560 h 560"/>
                <a:gd name="T32" fmla="*/ 0 w 2176"/>
                <a:gd name="T33" fmla="*/ 467 h 560"/>
                <a:gd name="T34" fmla="*/ 0 w 2176"/>
                <a:gd name="T35" fmla="*/ 467 h 560"/>
                <a:gd name="T36" fmla="*/ 0 w 2176"/>
                <a:gd name="T37" fmla="*/ 94 h 5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176" h="560">
                  <a:moveTo>
                    <a:pt x="0" y="94"/>
                  </a:moveTo>
                  <a:cubicBezTo>
                    <a:pt x="0" y="42"/>
                    <a:pt x="42" y="0"/>
                    <a:pt x="94" y="0"/>
                  </a:cubicBezTo>
                  <a:cubicBezTo>
                    <a:pt x="94" y="0"/>
                    <a:pt x="94" y="0"/>
                    <a:pt x="94" y="0"/>
                  </a:cubicBezTo>
                  <a:lnTo>
                    <a:pt x="94" y="0"/>
                  </a:lnTo>
                  <a:lnTo>
                    <a:pt x="2083" y="0"/>
                  </a:lnTo>
                  <a:lnTo>
                    <a:pt x="2083" y="0"/>
                  </a:lnTo>
                  <a:cubicBezTo>
                    <a:pt x="2135" y="0"/>
                    <a:pt x="2176" y="42"/>
                    <a:pt x="2176" y="94"/>
                  </a:cubicBezTo>
                  <a:cubicBezTo>
                    <a:pt x="2176" y="94"/>
                    <a:pt x="2176" y="94"/>
                    <a:pt x="2176" y="94"/>
                  </a:cubicBezTo>
                  <a:lnTo>
                    <a:pt x="2176" y="94"/>
                  </a:lnTo>
                  <a:lnTo>
                    <a:pt x="2176" y="467"/>
                  </a:lnTo>
                  <a:lnTo>
                    <a:pt x="2176" y="467"/>
                  </a:lnTo>
                  <a:cubicBezTo>
                    <a:pt x="2176" y="519"/>
                    <a:pt x="2135" y="560"/>
                    <a:pt x="2083" y="560"/>
                  </a:cubicBezTo>
                  <a:cubicBezTo>
                    <a:pt x="2083" y="560"/>
                    <a:pt x="2083" y="560"/>
                    <a:pt x="2083" y="560"/>
                  </a:cubicBezTo>
                  <a:lnTo>
                    <a:pt x="2083" y="560"/>
                  </a:lnTo>
                  <a:lnTo>
                    <a:pt x="94" y="560"/>
                  </a:lnTo>
                  <a:lnTo>
                    <a:pt x="94" y="560"/>
                  </a:lnTo>
                  <a:cubicBezTo>
                    <a:pt x="42" y="560"/>
                    <a:pt x="0" y="519"/>
                    <a:pt x="0" y="467"/>
                  </a:cubicBezTo>
                  <a:cubicBezTo>
                    <a:pt x="0" y="467"/>
                    <a:pt x="0" y="467"/>
                    <a:pt x="0" y="467"/>
                  </a:cubicBezTo>
                  <a:lnTo>
                    <a:pt x="0" y="94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900">
                  <a:effectLst/>
                  <a:latin typeface="Calibri"/>
                  <a:ea typeface="MS Mincho"/>
                  <a:cs typeface="Times New Roman"/>
                </a:rPr>
                <a:t>Forest Department</a:t>
              </a:r>
              <a:endParaRPr lang="en-GB" sz="1100">
                <a:effectLst/>
                <a:latin typeface="Calibri"/>
                <a:ea typeface="MS Mincho"/>
                <a:cs typeface="Times New Roman"/>
              </a:endParaRP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900">
                  <a:effectLst/>
                  <a:latin typeface="Calibri"/>
                  <a:ea typeface="MS Mincho"/>
                  <a:cs typeface="Times New Roman"/>
                </a:rPr>
                <a:t> </a:t>
              </a:r>
              <a:endParaRPr lang="en-GB" sz="1100">
                <a:effectLst/>
                <a:latin typeface="Calibri"/>
                <a:ea typeface="MS Mincho"/>
                <a:cs typeface="Times New Roman"/>
              </a:endParaRP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900">
                  <a:effectLst/>
                  <a:latin typeface="Calibri"/>
                  <a:ea typeface="MS Mincho"/>
                  <a:cs typeface="Times New Roman"/>
                </a:rPr>
                <a:t>(RIMS, etc)</a:t>
              </a:r>
              <a:endParaRPr lang="en-GB" sz="1100">
                <a:effectLst/>
                <a:latin typeface="Calibri"/>
                <a:ea typeface="MS Mincho"/>
                <a:cs typeface="Times New Roman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170684" y="382415"/>
            <a:ext cx="72346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REDD Institutional Framework and Stakeholders 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0432799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524</Words>
  <Application>Microsoft Office PowerPoint</Application>
  <PresentationFormat>On-screen Show (4:3)</PresentationFormat>
  <Paragraphs>111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National Consultation of Indigenous Peoples  on REDD+ Readiness   </vt:lpstr>
      <vt:lpstr>PowerPoint Presentation</vt:lpstr>
      <vt:lpstr>Key Components of R-PP</vt:lpstr>
      <vt:lpstr>PowerPoint Presentation</vt:lpstr>
      <vt:lpstr>What Happens Next?</vt:lpstr>
      <vt:lpstr>Timeline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Akihito Kono</dc:creator>
  <cp:lastModifiedBy>Tarik-ul-Islam</cp:lastModifiedBy>
  <cp:revision>17</cp:revision>
  <dcterms:created xsi:type="dcterms:W3CDTF">2012-01-11T17:02:52Z</dcterms:created>
  <dcterms:modified xsi:type="dcterms:W3CDTF">2013-10-23T02:40:44Z</dcterms:modified>
</cp:coreProperties>
</file>