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1"/>
  </p:notesMasterIdLst>
  <p:sldIdLst>
    <p:sldId id="256" r:id="rId2"/>
    <p:sldId id="278" r:id="rId3"/>
    <p:sldId id="298" r:id="rId4"/>
    <p:sldId id="290" r:id="rId5"/>
    <p:sldId id="268" r:id="rId6"/>
    <p:sldId id="296" r:id="rId7"/>
    <p:sldId id="292" r:id="rId8"/>
    <p:sldId id="294" r:id="rId9"/>
    <p:sldId id="282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36A353"/>
    <a:srgbClr val="FF9933"/>
    <a:srgbClr val="FFFF00"/>
    <a:srgbClr val="666666"/>
    <a:srgbClr val="B2B2B2"/>
    <a:srgbClr val="323232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81514" autoAdjust="0"/>
  </p:normalViewPr>
  <p:slideViewPr>
    <p:cSldViewPr>
      <p:cViewPr varScale="1">
        <p:scale>
          <a:sx n="59" d="100"/>
          <a:sy n="59" d="100"/>
        </p:scale>
        <p:origin x="-167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8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EA6F4C65-E234-4320-8DD8-BB3EA74D22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C03738E-0BAB-487A-A786-8153B632C81E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A60E7F2C-14A2-4E62-8ECB-458954D18923}" type="slidenum">
              <a:rPr lang="en-US" sz="1200"/>
              <a:pPr algn="r" eaLnBrk="0" hangingPunct="0"/>
              <a:t>2</a:t>
            </a:fld>
            <a:endParaRPr lang="en-US" sz="120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9" tIns="45719" rIns="91439" bIns="45719" anchor="b"/>
          <a:lstStyle/>
          <a:p>
            <a:pPr algn="r" defTabSz="912813" eaLnBrk="0" hangingPunct="0"/>
            <a:fld id="{254A7705-880D-4690-B656-BBF37E62C4B1}" type="slidenum">
              <a:rPr lang="en-US" sz="1200"/>
              <a:pPr algn="r" defTabSz="912813" eaLnBrk="0" hangingPunct="0"/>
              <a:t>3</a:t>
            </a:fld>
            <a:endParaRPr lang="en-US" sz="120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D67F9C86-0B34-46CB-83DB-669B9E24EAF3}" type="slidenum">
              <a:rPr lang="en-US" sz="1200"/>
              <a:pPr algn="r" eaLnBrk="0" hangingPunct="0"/>
              <a:t>5</a:t>
            </a:fld>
            <a:endParaRPr lang="en-US" sz="120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B787882E-02E8-446A-9F48-02C353A4B659}" type="slidenum">
              <a:rPr lang="en-US" sz="1200"/>
              <a:pPr algn="r" eaLnBrk="0" hangingPunct="0"/>
              <a:t>6</a:t>
            </a:fld>
            <a:endParaRPr lang="en-US" sz="120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AEBB3BC8-DC0F-4397-AEA0-203CA6BA10C5}" type="slidenum">
              <a:rPr lang="en-US" sz="1200"/>
              <a:pPr algn="r" eaLnBrk="0" hangingPunct="0"/>
              <a:t>7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031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23E74E4F-DE55-46F1-98FE-747F95D5B238}" type="slidenum">
              <a:rPr lang="en-US" sz="1200"/>
              <a:pPr algn="r" eaLnBrk="0" hangingPunct="0"/>
              <a:t>8</a:t>
            </a:fld>
            <a:endParaRPr lang="en-US" sz="120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40000"/>
              </a:spcAft>
            </a:pPr>
            <a:endParaRPr lang="en-GB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21DE5114-F35C-4BB2-A73D-D015F130A658}" type="slidenum">
              <a:rPr lang="en-US" sz="1200"/>
              <a:pPr algn="r" eaLnBrk="0" hangingPunct="0"/>
              <a:t>9</a:t>
            </a:fld>
            <a:endParaRPr lang="en-US" sz="120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2909_EFI_Powerpoint_back_base2b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6138863"/>
            <a:ext cx="914558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96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5"/>
          <p:cNvSpPr txBox="1">
            <a:spLocks noChangeArrowheads="1"/>
          </p:cNvSpPr>
          <p:nvPr/>
        </p:nvSpPr>
        <p:spPr bwMode="auto">
          <a:xfrm>
            <a:off x="228600" y="2057400"/>
            <a:ext cx="83756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4800" b="1">
                <a:solidFill>
                  <a:srgbClr val="36A353"/>
                </a:solidFill>
              </a:rPr>
              <a:t>FLEGT - REDD+ linkages: reflections from VPA negotiations</a:t>
            </a:r>
          </a:p>
        </p:txBody>
      </p:sp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228600" y="4468813"/>
            <a:ext cx="5567363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40000"/>
              </a:lnSpc>
            </a:pPr>
            <a:r>
              <a:rPr lang="en-US" sz="1600" b="1">
                <a:solidFill>
                  <a:srgbClr val="36A353"/>
                </a:solidFill>
              </a:rPr>
              <a:t>4 October 2011</a:t>
            </a:r>
          </a:p>
          <a:p>
            <a:pPr eaLnBrk="0" hangingPunct="0">
              <a:lnSpc>
                <a:spcPct val="140000"/>
              </a:lnSpc>
            </a:pPr>
            <a:r>
              <a:rPr lang="en-US" sz="1600" b="1">
                <a:solidFill>
                  <a:srgbClr val="36A353"/>
                </a:solidFill>
              </a:rPr>
              <a:t>Julia Falconer, European Commission, DEVCO C2</a:t>
            </a:r>
          </a:p>
        </p:txBody>
      </p:sp>
      <p:pic>
        <p:nvPicPr>
          <p:cNvPr id="2052" name="Picture 10" descr="2909_EFI_Powerpoint_background2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5588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7"/>
          <p:cNvSpPr txBox="1">
            <a:spLocks noChangeArrowheads="1"/>
          </p:cNvSpPr>
          <p:nvPr/>
        </p:nvSpPr>
        <p:spPr bwMode="auto">
          <a:xfrm>
            <a:off x="214313" y="1714500"/>
            <a:ext cx="8713787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What is FLEGT ?</a:t>
            </a:r>
          </a:p>
        </p:txBody>
      </p:sp>
      <p:pic>
        <p:nvPicPr>
          <p:cNvPr id="3075" name="Picture 7" descr="2909_EFI_Powerpoint_background2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5588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0" y="2357438"/>
            <a:ext cx="9144000" cy="48752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EU Forest Law Enforcement, Governance &amp; Trade Action Plan</a:t>
            </a:r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EU response to tackle illegal logging</a:t>
            </a:r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None/>
            </a:pPr>
            <a:endParaRPr lang="en-GB" sz="2000"/>
          </a:p>
          <a:p>
            <a:pPr eaLnBrk="0" hangingPunct="0"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Includes action aimed at production and consumption:</a:t>
            </a:r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Public and business purchase policies to source legally verified timber</a:t>
            </a:r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Support for Producer Country governments and industry </a:t>
            </a:r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Trade agreements between producer countries and the EU – Voluntary Partnership Agreements (VPAs)</a:t>
            </a:r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Regulation to encourage EU businesses to know their supply chains </a:t>
            </a:r>
          </a:p>
          <a:p>
            <a:pPr eaLnBrk="0" hangingPunct="0"/>
            <a:endParaRPr lang="en-GB">
              <a:solidFill>
                <a:srgbClr val="001A00"/>
              </a:solidFill>
            </a:endParaRPr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endParaRPr lang="en-GB" sz="2000"/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endParaRPr lang="en-GB" sz="2000"/>
          </a:p>
          <a:p>
            <a:pPr marL="742950" lvl="1" indent="-285750" eaLnBrk="0" hangingPunct="0"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ü"/>
            </a:pPr>
            <a:endParaRPr lang="en-GB"/>
          </a:p>
          <a:p>
            <a:pPr marL="742950" lvl="1" indent="-285750" eaLnBrk="0" hangingPunct="0"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ü"/>
            </a:pPr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 descr="2909_EFI_Powerpoint_back_base2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38863"/>
            <a:ext cx="914558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250825" y="1916113"/>
            <a:ext cx="8447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Aft>
                <a:spcPct val="45000"/>
              </a:spcAft>
              <a:buClr>
                <a:srgbClr val="36A353"/>
              </a:buClr>
              <a:buFont typeface="Wingdings" pitchFamily="2" charset="2"/>
              <a:buNone/>
            </a:pPr>
            <a:endParaRPr lang="en-GB">
              <a:solidFill>
                <a:srgbClr val="36A353"/>
              </a:solidFill>
            </a:endParaRPr>
          </a:p>
        </p:txBody>
      </p:sp>
      <p:sp>
        <p:nvSpPr>
          <p:cNvPr id="4100" name="Text Box 7"/>
          <p:cNvSpPr txBox="1">
            <a:spLocks noChangeArrowheads="1"/>
          </p:cNvSpPr>
          <p:nvPr/>
        </p:nvSpPr>
        <p:spPr bwMode="auto">
          <a:xfrm>
            <a:off x="214313" y="1285875"/>
            <a:ext cx="8569325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GB" sz="3200" b="1">
                <a:solidFill>
                  <a:srgbClr val="36A353"/>
                </a:solidFill>
              </a:rPr>
              <a:t>V</a:t>
            </a:r>
            <a:r>
              <a:rPr lang="en-GB" sz="3200">
                <a:solidFill>
                  <a:srgbClr val="36A353"/>
                </a:solidFill>
              </a:rPr>
              <a:t>oluntary </a:t>
            </a:r>
            <a:r>
              <a:rPr lang="en-GB" sz="3200" b="1">
                <a:solidFill>
                  <a:srgbClr val="36A353"/>
                </a:solidFill>
              </a:rPr>
              <a:t>P</a:t>
            </a:r>
            <a:r>
              <a:rPr lang="en-GB" sz="3200">
                <a:solidFill>
                  <a:srgbClr val="36A353"/>
                </a:solidFill>
              </a:rPr>
              <a:t>artnership </a:t>
            </a:r>
            <a:r>
              <a:rPr lang="en-GB" sz="3200" b="1">
                <a:solidFill>
                  <a:srgbClr val="36A353"/>
                </a:solidFill>
              </a:rPr>
              <a:t>A</a:t>
            </a:r>
            <a:r>
              <a:rPr lang="en-GB" sz="3200">
                <a:solidFill>
                  <a:srgbClr val="36A353"/>
                </a:solidFill>
              </a:rPr>
              <a:t>greement</a:t>
            </a:r>
            <a:endParaRPr lang="en-US" sz="3200" b="1">
              <a:solidFill>
                <a:srgbClr val="36A353"/>
              </a:solidFill>
            </a:endParaRPr>
          </a:p>
        </p:txBody>
      </p:sp>
      <p:pic>
        <p:nvPicPr>
          <p:cNvPr id="4101" name="Picture 9" descr="2909_EFI_Powerpoint_background2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5588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323850" y="3644900"/>
            <a:ext cx="8424863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endParaRPr lang="en-GB" sz="2800"/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endParaRPr lang="en-GB" sz="2800"/>
          </a:p>
        </p:txBody>
      </p:sp>
      <p:sp>
        <p:nvSpPr>
          <p:cNvPr id="4103" name="Text Box 6"/>
          <p:cNvSpPr txBox="1">
            <a:spLocks noChangeArrowheads="1"/>
          </p:cNvSpPr>
          <p:nvPr/>
        </p:nvSpPr>
        <p:spPr bwMode="auto">
          <a:xfrm>
            <a:off x="285750" y="1928813"/>
            <a:ext cx="8858250" cy="449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Clr>
                <a:srgbClr val="36A353"/>
              </a:buClr>
              <a:buSzPct val="85000"/>
              <a:buFont typeface="Wingdings" pitchFamily="2" charset="2"/>
              <a:buChar char="Ø"/>
            </a:pPr>
            <a:r>
              <a:rPr lang="en-GB">
                <a:solidFill>
                  <a:srgbClr val="004800"/>
                </a:solidFill>
              </a:rPr>
              <a:t>A legally-binding trade agreement :</a:t>
            </a:r>
          </a:p>
          <a:p>
            <a:pPr marL="742950" lvl="1" indent="-285750" eaLnBrk="0" hangingPunct="0">
              <a:spcAft>
                <a:spcPts val="300"/>
              </a:spcAft>
              <a:buClr>
                <a:srgbClr val="36A353"/>
              </a:buClr>
              <a:buSzPct val="85000"/>
              <a:buFont typeface="Wingdings" pitchFamily="2" charset="2"/>
              <a:buChar char="ü"/>
            </a:pPr>
            <a:r>
              <a:rPr lang="en-GB" sz="2000">
                <a:solidFill>
                  <a:srgbClr val="001A00"/>
                </a:solidFill>
              </a:rPr>
              <a:t>EU - Partner country</a:t>
            </a:r>
          </a:p>
          <a:p>
            <a:pPr marL="742950" lvl="1" indent="-285750" eaLnBrk="0" hangingPunct="0">
              <a:spcAft>
                <a:spcPts val="300"/>
              </a:spcAft>
              <a:buClr>
                <a:srgbClr val="36A353"/>
              </a:buClr>
              <a:buSzPct val="85000"/>
              <a:buFont typeface="Wingdings" pitchFamily="2" charset="2"/>
              <a:buChar char="ü"/>
            </a:pPr>
            <a:r>
              <a:rPr lang="en-GB" sz="2000">
                <a:solidFill>
                  <a:srgbClr val="001A00"/>
                </a:solidFill>
              </a:rPr>
              <a:t>Aim to work together to stop illegal logging</a:t>
            </a:r>
          </a:p>
          <a:p>
            <a:pPr eaLnBrk="0" hangingPunct="0">
              <a:buClr>
                <a:srgbClr val="36A353"/>
              </a:buClr>
              <a:buSzPct val="85000"/>
              <a:buFont typeface="Wingdings" pitchFamily="2" charset="2"/>
              <a:buChar char="Ø"/>
            </a:pPr>
            <a:r>
              <a:rPr lang="en-GB">
                <a:solidFill>
                  <a:srgbClr val="004800"/>
                </a:solidFill>
              </a:rPr>
              <a:t>Objectives</a:t>
            </a:r>
          </a:p>
          <a:p>
            <a:pPr marL="742950" lvl="1" indent="-285750" eaLnBrk="0" hangingPunct="0">
              <a:spcAft>
                <a:spcPts val="300"/>
              </a:spcAft>
              <a:buClr>
                <a:srgbClr val="36A353"/>
              </a:buClr>
              <a:buSzPct val="85000"/>
              <a:buFont typeface="Wingdings" pitchFamily="2" charset="2"/>
              <a:buChar char="ü"/>
            </a:pPr>
            <a:r>
              <a:rPr lang="en-GB" sz="2000"/>
              <a:t>Control, track, verify &amp; audit legal compliance of all timber production</a:t>
            </a:r>
          </a:p>
          <a:p>
            <a:pPr marL="742950" lvl="1" indent="-285750" eaLnBrk="0" hangingPunct="0">
              <a:spcAft>
                <a:spcPts val="300"/>
              </a:spcAft>
              <a:buClr>
                <a:srgbClr val="36A353"/>
              </a:buClr>
              <a:buSzPct val="85000"/>
              <a:buFont typeface="Wingdings" pitchFamily="2" charset="2"/>
              <a:buChar char="ü"/>
            </a:pPr>
            <a:r>
              <a:rPr lang="en-GB" sz="2000">
                <a:solidFill>
                  <a:srgbClr val="001A00"/>
                </a:solidFill>
              </a:rPr>
              <a:t>License assures markets </a:t>
            </a:r>
            <a:r>
              <a:rPr lang="en-GB" sz="2000"/>
              <a:t>of legal compliance</a:t>
            </a:r>
            <a:endParaRPr lang="fr-BE" sz="2000"/>
          </a:p>
          <a:p>
            <a:pPr eaLnBrk="0" hangingPunct="0">
              <a:buClr>
                <a:srgbClr val="36A353"/>
              </a:buClr>
              <a:buFont typeface="Wingdings" pitchFamily="2" charset="2"/>
              <a:buChar char="Ø"/>
            </a:pPr>
            <a:r>
              <a:rPr lang="en-GB">
                <a:solidFill>
                  <a:srgbClr val="006600"/>
                </a:solidFill>
              </a:rPr>
              <a:t>Contributes to </a:t>
            </a:r>
            <a:r>
              <a:rPr lang="en-GB"/>
              <a:t>:</a:t>
            </a:r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Good governance &amp; transparency</a:t>
            </a:r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Policy and legal reform, incl. on land tenure, access rights</a:t>
            </a:r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Capacity building : govt services, operators, NGOs</a:t>
            </a:r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Better capture revenues and rents</a:t>
            </a:r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Measures to mitigate negative impacts on poor people</a:t>
            </a:r>
            <a:endParaRPr lang="en-GB" sz="1800">
              <a:solidFill>
                <a:srgbClr val="001A00"/>
              </a:solidFill>
            </a:endParaRPr>
          </a:p>
          <a:p>
            <a:pPr eaLnBrk="0" hangingPunct="0">
              <a:buClr>
                <a:srgbClr val="36A353"/>
              </a:buClr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LEGTmapJune2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0" y="1212850"/>
            <a:ext cx="9017000" cy="395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07950" y="115888"/>
            <a:ext cx="287338" cy="2159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GB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107950" y="979488"/>
            <a:ext cx="287338" cy="21590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GB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95288" y="115888"/>
            <a:ext cx="3671887" cy="13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Aft>
                <a:spcPct val="15000"/>
              </a:spcAft>
            </a:pPr>
            <a:r>
              <a:rPr lang="en-US" sz="1200"/>
              <a:t>FLEGT licenses (not yet)</a:t>
            </a:r>
          </a:p>
          <a:p>
            <a:pPr eaLnBrk="0" hangingPunct="0">
              <a:spcAft>
                <a:spcPct val="15000"/>
              </a:spcAft>
            </a:pPr>
            <a:r>
              <a:rPr lang="en-US" sz="1200"/>
              <a:t>System development</a:t>
            </a:r>
          </a:p>
          <a:p>
            <a:pPr eaLnBrk="0" hangingPunct="0">
              <a:spcAft>
                <a:spcPct val="15000"/>
              </a:spcAft>
            </a:pPr>
            <a:r>
              <a:rPr lang="en-US" sz="1200"/>
              <a:t>Formal negotiations underway</a:t>
            </a:r>
          </a:p>
          <a:p>
            <a:pPr eaLnBrk="0" hangingPunct="0">
              <a:spcAft>
                <a:spcPct val="15000"/>
              </a:spcAft>
            </a:pPr>
            <a:r>
              <a:rPr lang="en-US" sz="1200"/>
              <a:t>Moving to negotiations</a:t>
            </a:r>
          </a:p>
          <a:p>
            <a:pPr eaLnBrk="0" hangingPunct="0">
              <a:spcAft>
                <a:spcPct val="15000"/>
              </a:spcAft>
            </a:pPr>
            <a:r>
              <a:rPr lang="en-US" sz="1200"/>
              <a:t>Preparation, in-country consensus building</a:t>
            </a:r>
          </a:p>
          <a:p>
            <a:pPr eaLnBrk="0" hangingPunct="0">
              <a:spcAft>
                <a:spcPct val="15000"/>
              </a:spcAft>
            </a:pPr>
            <a:r>
              <a:rPr lang="en-US" sz="1200"/>
              <a:t>Introduction to VPAs</a:t>
            </a: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107950" y="331788"/>
            <a:ext cx="287338" cy="215900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GB"/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107950" y="763588"/>
            <a:ext cx="287338" cy="215900"/>
          </a:xfrm>
          <a:prstGeom prst="rect">
            <a:avLst/>
          </a:prstGeom>
          <a:solidFill>
            <a:srgbClr val="00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GB"/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107950" y="547688"/>
            <a:ext cx="287338" cy="2159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GB"/>
          </a:p>
        </p:txBody>
      </p:sp>
      <p:grpSp>
        <p:nvGrpSpPr>
          <p:cNvPr id="5129" name="Group 9"/>
          <p:cNvGrpSpPr>
            <a:grpSpLocks/>
          </p:cNvGrpSpPr>
          <p:nvPr/>
        </p:nvGrpSpPr>
        <p:grpSpPr bwMode="auto">
          <a:xfrm>
            <a:off x="4572000" y="3573463"/>
            <a:ext cx="863600" cy="1655762"/>
            <a:chOff x="2880" y="2659"/>
            <a:chExt cx="544" cy="1043"/>
          </a:xfrm>
        </p:grpSpPr>
        <p:pic>
          <p:nvPicPr>
            <p:cNvPr id="5174" name="Picture 10" descr="congo-fla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061" y="3339"/>
              <a:ext cx="363" cy="2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75" name="Text Box 11"/>
            <p:cNvSpPr txBox="1">
              <a:spLocks noChangeArrowheads="1"/>
            </p:cNvSpPr>
            <p:nvPr/>
          </p:nvSpPr>
          <p:spPr bwMode="auto">
            <a:xfrm>
              <a:off x="3074" y="3548"/>
              <a:ext cx="350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000"/>
                <a:t>Congo</a:t>
              </a:r>
            </a:p>
          </p:txBody>
        </p:sp>
        <p:sp>
          <p:nvSpPr>
            <p:cNvPr id="5176" name="Line 12"/>
            <p:cNvSpPr>
              <a:spLocks noChangeShapeType="1"/>
            </p:cNvSpPr>
            <p:nvPr/>
          </p:nvSpPr>
          <p:spPr bwMode="auto">
            <a:xfrm flipH="1" flipV="1">
              <a:off x="2880" y="2659"/>
              <a:ext cx="226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30" name="Group 13"/>
          <p:cNvGrpSpPr>
            <a:grpSpLocks/>
          </p:cNvGrpSpPr>
          <p:nvPr/>
        </p:nvGrpSpPr>
        <p:grpSpPr bwMode="auto">
          <a:xfrm>
            <a:off x="4716463" y="3357563"/>
            <a:ext cx="1655762" cy="1900237"/>
            <a:chOff x="2971" y="2523"/>
            <a:chExt cx="1043" cy="1197"/>
          </a:xfrm>
        </p:grpSpPr>
        <p:grpSp>
          <p:nvGrpSpPr>
            <p:cNvPr id="5170" name="Group 14"/>
            <p:cNvGrpSpPr>
              <a:grpSpLocks/>
            </p:cNvGrpSpPr>
            <p:nvPr/>
          </p:nvGrpSpPr>
          <p:grpSpPr bwMode="auto">
            <a:xfrm>
              <a:off x="3651" y="3339"/>
              <a:ext cx="363" cy="381"/>
              <a:chOff x="3152" y="3294"/>
              <a:chExt cx="363" cy="381"/>
            </a:xfrm>
          </p:grpSpPr>
          <p:sp>
            <p:nvSpPr>
              <p:cNvPr id="5172" name="Text Box 15"/>
              <p:cNvSpPr txBox="1">
                <a:spLocks noChangeArrowheads="1"/>
              </p:cNvSpPr>
              <p:nvPr/>
            </p:nvSpPr>
            <p:spPr bwMode="auto">
              <a:xfrm>
                <a:off x="3164" y="3521"/>
                <a:ext cx="351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sz="1000"/>
                  <a:t>C.A.R.</a:t>
                </a:r>
              </a:p>
            </p:txBody>
          </p:sp>
          <p:pic>
            <p:nvPicPr>
              <p:cNvPr id="5173" name="Picture 16" descr="central-africa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152" y="3294"/>
                <a:ext cx="363" cy="2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171" name="Line 17"/>
            <p:cNvSpPr>
              <a:spLocks noChangeShapeType="1"/>
            </p:cNvSpPr>
            <p:nvPr/>
          </p:nvSpPr>
          <p:spPr bwMode="auto">
            <a:xfrm flipH="1" flipV="1">
              <a:off x="2971" y="2523"/>
              <a:ext cx="862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31" name="Group 18"/>
          <p:cNvGrpSpPr>
            <a:grpSpLocks/>
          </p:cNvGrpSpPr>
          <p:nvPr/>
        </p:nvGrpSpPr>
        <p:grpSpPr bwMode="auto">
          <a:xfrm>
            <a:off x="6875463" y="2997200"/>
            <a:ext cx="2160587" cy="503238"/>
            <a:chOff x="4286" y="1888"/>
            <a:chExt cx="1361" cy="317"/>
          </a:xfrm>
        </p:grpSpPr>
        <p:grpSp>
          <p:nvGrpSpPr>
            <p:cNvPr id="5166" name="Group 19"/>
            <p:cNvGrpSpPr>
              <a:grpSpLocks/>
            </p:cNvGrpSpPr>
            <p:nvPr/>
          </p:nvGrpSpPr>
          <p:grpSpPr bwMode="auto">
            <a:xfrm>
              <a:off x="5216" y="1888"/>
              <a:ext cx="431" cy="317"/>
              <a:chOff x="5012" y="1344"/>
              <a:chExt cx="479" cy="317"/>
            </a:xfrm>
          </p:grpSpPr>
          <p:sp>
            <p:nvSpPr>
              <p:cNvPr id="5168" name="Text Box 20"/>
              <p:cNvSpPr txBox="1">
                <a:spLocks noChangeArrowheads="1"/>
              </p:cNvSpPr>
              <p:nvPr/>
            </p:nvSpPr>
            <p:spPr bwMode="auto">
              <a:xfrm>
                <a:off x="5012" y="1507"/>
                <a:ext cx="479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sz="1000"/>
                  <a:t>Malaysia</a:t>
                </a:r>
              </a:p>
            </p:txBody>
          </p:sp>
          <p:pic>
            <p:nvPicPr>
              <p:cNvPr id="5169" name="Picture 21" descr="malaysia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5057" y="1344"/>
                <a:ext cx="408" cy="2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167" name="Line 22"/>
            <p:cNvSpPr>
              <a:spLocks noChangeShapeType="1"/>
            </p:cNvSpPr>
            <p:nvPr/>
          </p:nvSpPr>
          <p:spPr bwMode="auto">
            <a:xfrm flipH="1">
              <a:off x="4286" y="1979"/>
              <a:ext cx="953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32" name="Group 23"/>
          <p:cNvGrpSpPr>
            <a:grpSpLocks/>
          </p:cNvGrpSpPr>
          <p:nvPr/>
        </p:nvGrpSpPr>
        <p:grpSpPr bwMode="auto">
          <a:xfrm>
            <a:off x="6937375" y="3500438"/>
            <a:ext cx="2098675" cy="604837"/>
            <a:chOff x="4241" y="2659"/>
            <a:chExt cx="1322" cy="381"/>
          </a:xfrm>
        </p:grpSpPr>
        <p:grpSp>
          <p:nvGrpSpPr>
            <p:cNvPr id="5162" name="Group 24"/>
            <p:cNvGrpSpPr>
              <a:grpSpLocks/>
            </p:cNvGrpSpPr>
            <p:nvPr/>
          </p:nvGrpSpPr>
          <p:grpSpPr bwMode="auto">
            <a:xfrm>
              <a:off x="5103" y="2659"/>
              <a:ext cx="460" cy="381"/>
              <a:chOff x="4967" y="1842"/>
              <a:chExt cx="460" cy="381"/>
            </a:xfrm>
          </p:grpSpPr>
          <p:sp>
            <p:nvSpPr>
              <p:cNvPr id="5164" name="Text Box 25"/>
              <p:cNvSpPr txBox="1">
                <a:spLocks noChangeArrowheads="1"/>
              </p:cNvSpPr>
              <p:nvPr/>
            </p:nvSpPr>
            <p:spPr bwMode="auto">
              <a:xfrm>
                <a:off x="4967" y="2069"/>
                <a:ext cx="460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sz="1000"/>
                  <a:t>Indonesia</a:t>
                </a:r>
              </a:p>
            </p:txBody>
          </p:sp>
          <p:pic>
            <p:nvPicPr>
              <p:cNvPr id="5165" name="Picture 26" descr="indonesia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5012" y="1842"/>
                <a:ext cx="363" cy="242"/>
              </a:xfrm>
              <a:prstGeom prst="rect">
                <a:avLst/>
              </a:prstGeom>
              <a:noFill/>
              <a:ln w="3175">
                <a:solidFill>
                  <a:schemeClr val="tx1"/>
                </a:solidFill>
                <a:miter lim="800000"/>
                <a:headEnd/>
                <a:tailEnd/>
              </a:ln>
            </p:spPr>
          </p:pic>
        </p:grpSp>
        <p:sp>
          <p:nvSpPr>
            <p:cNvPr id="5163" name="Line 27"/>
            <p:cNvSpPr>
              <a:spLocks noChangeShapeType="1"/>
            </p:cNvSpPr>
            <p:nvPr/>
          </p:nvSpPr>
          <p:spPr bwMode="auto">
            <a:xfrm flipH="1" flipV="1">
              <a:off x="4241" y="2750"/>
              <a:ext cx="907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33" name="Group 28"/>
          <p:cNvGrpSpPr>
            <a:grpSpLocks/>
          </p:cNvGrpSpPr>
          <p:nvPr/>
        </p:nvGrpSpPr>
        <p:grpSpPr bwMode="auto">
          <a:xfrm>
            <a:off x="3276600" y="3357563"/>
            <a:ext cx="1223963" cy="1898650"/>
            <a:chOff x="2064" y="2523"/>
            <a:chExt cx="771" cy="1196"/>
          </a:xfrm>
        </p:grpSpPr>
        <p:grpSp>
          <p:nvGrpSpPr>
            <p:cNvPr id="5158" name="Group 29"/>
            <p:cNvGrpSpPr>
              <a:grpSpLocks/>
            </p:cNvGrpSpPr>
            <p:nvPr/>
          </p:nvGrpSpPr>
          <p:grpSpPr bwMode="auto">
            <a:xfrm>
              <a:off x="2064" y="3339"/>
              <a:ext cx="488" cy="380"/>
              <a:chOff x="1746" y="1979"/>
              <a:chExt cx="488" cy="380"/>
            </a:xfrm>
          </p:grpSpPr>
          <p:pic>
            <p:nvPicPr>
              <p:cNvPr id="5160" name="Picture 30" descr="cameroon-fla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837" y="1979"/>
                <a:ext cx="363" cy="2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161" name="Text Box 31"/>
              <p:cNvSpPr txBox="1">
                <a:spLocks noChangeArrowheads="1"/>
              </p:cNvSpPr>
              <p:nvPr/>
            </p:nvSpPr>
            <p:spPr bwMode="auto">
              <a:xfrm>
                <a:off x="1746" y="2205"/>
                <a:ext cx="488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sz="1000"/>
                  <a:t>Cameroon</a:t>
                </a:r>
              </a:p>
            </p:txBody>
          </p:sp>
        </p:grpSp>
        <p:sp>
          <p:nvSpPr>
            <p:cNvPr id="5159" name="Line 32"/>
            <p:cNvSpPr>
              <a:spLocks noChangeShapeType="1"/>
            </p:cNvSpPr>
            <p:nvPr/>
          </p:nvSpPr>
          <p:spPr bwMode="auto">
            <a:xfrm flipV="1">
              <a:off x="2290" y="2523"/>
              <a:ext cx="545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34" name="Group 33"/>
          <p:cNvGrpSpPr>
            <a:grpSpLocks/>
          </p:cNvGrpSpPr>
          <p:nvPr/>
        </p:nvGrpSpPr>
        <p:grpSpPr bwMode="auto">
          <a:xfrm>
            <a:off x="539750" y="3357563"/>
            <a:ext cx="3600450" cy="1728787"/>
            <a:chOff x="340" y="2523"/>
            <a:chExt cx="2313" cy="1089"/>
          </a:xfrm>
        </p:grpSpPr>
        <p:grpSp>
          <p:nvGrpSpPr>
            <p:cNvPr id="5154" name="Group 34"/>
            <p:cNvGrpSpPr>
              <a:grpSpLocks/>
            </p:cNvGrpSpPr>
            <p:nvPr/>
          </p:nvGrpSpPr>
          <p:grpSpPr bwMode="auto">
            <a:xfrm>
              <a:off x="340" y="3249"/>
              <a:ext cx="362" cy="363"/>
              <a:chOff x="2336" y="2886"/>
              <a:chExt cx="362" cy="363"/>
            </a:xfrm>
          </p:grpSpPr>
          <p:pic>
            <p:nvPicPr>
              <p:cNvPr id="5156" name="Picture 35" descr="ghana-flag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2336" y="2886"/>
                <a:ext cx="362" cy="2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157" name="Text Box 36"/>
              <p:cNvSpPr txBox="1">
                <a:spLocks noChangeArrowheads="1"/>
              </p:cNvSpPr>
              <p:nvPr/>
            </p:nvSpPr>
            <p:spPr bwMode="auto">
              <a:xfrm>
                <a:off x="2336" y="3095"/>
                <a:ext cx="361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sz="1000"/>
                  <a:t>Ghana</a:t>
                </a:r>
              </a:p>
            </p:txBody>
          </p:sp>
        </p:grpSp>
        <p:sp>
          <p:nvSpPr>
            <p:cNvPr id="5155" name="Line 37"/>
            <p:cNvSpPr>
              <a:spLocks noChangeShapeType="1"/>
            </p:cNvSpPr>
            <p:nvPr/>
          </p:nvSpPr>
          <p:spPr bwMode="auto">
            <a:xfrm flipV="1">
              <a:off x="703" y="2523"/>
              <a:ext cx="1950" cy="9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35" name="Group 38"/>
          <p:cNvGrpSpPr>
            <a:grpSpLocks/>
          </p:cNvGrpSpPr>
          <p:nvPr/>
        </p:nvGrpSpPr>
        <p:grpSpPr bwMode="auto">
          <a:xfrm>
            <a:off x="539750" y="3357563"/>
            <a:ext cx="3384550" cy="819150"/>
            <a:chOff x="340" y="2523"/>
            <a:chExt cx="2177" cy="516"/>
          </a:xfrm>
        </p:grpSpPr>
        <p:grpSp>
          <p:nvGrpSpPr>
            <p:cNvPr id="5150" name="Group 39"/>
            <p:cNvGrpSpPr>
              <a:grpSpLocks/>
            </p:cNvGrpSpPr>
            <p:nvPr/>
          </p:nvGrpSpPr>
          <p:grpSpPr bwMode="auto">
            <a:xfrm>
              <a:off x="340" y="2704"/>
              <a:ext cx="363" cy="335"/>
              <a:chOff x="204" y="2160"/>
              <a:chExt cx="363" cy="335"/>
            </a:xfrm>
          </p:grpSpPr>
          <p:sp>
            <p:nvSpPr>
              <p:cNvPr id="5152" name="Text Box 40"/>
              <p:cNvSpPr txBox="1">
                <a:spLocks noChangeArrowheads="1"/>
              </p:cNvSpPr>
              <p:nvPr/>
            </p:nvSpPr>
            <p:spPr bwMode="auto">
              <a:xfrm>
                <a:off x="204" y="2341"/>
                <a:ext cx="363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GB" sz="1000"/>
                  <a:t>Liberia</a:t>
                </a:r>
              </a:p>
            </p:txBody>
          </p:sp>
          <p:pic>
            <p:nvPicPr>
              <p:cNvPr id="5153" name="Picture 41" descr="liberia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204" y="2160"/>
                <a:ext cx="363" cy="1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151" name="Line 42"/>
            <p:cNvSpPr>
              <a:spLocks noChangeShapeType="1"/>
            </p:cNvSpPr>
            <p:nvPr/>
          </p:nvSpPr>
          <p:spPr bwMode="auto">
            <a:xfrm flipV="1">
              <a:off x="703" y="2523"/>
              <a:ext cx="1814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136" name="Rectangle 43"/>
          <p:cNvSpPr>
            <a:spLocks noChangeArrowheads="1"/>
          </p:cNvSpPr>
          <p:nvPr/>
        </p:nvSpPr>
        <p:spPr bwMode="auto">
          <a:xfrm>
            <a:off x="107950" y="1195388"/>
            <a:ext cx="287338" cy="2159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GB"/>
          </a:p>
        </p:txBody>
      </p:sp>
      <p:sp>
        <p:nvSpPr>
          <p:cNvPr id="5137" name="Text Box 7"/>
          <p:cNvSpPr txBox="1">
            <a:spLocks noChangeArrowheads="1"/>
          </p:cNvSpPr>
          <p:nvPr/>
        </p:nvSpPr>
        <p:spPr bwMode="auto">
          <a:xfrm>
            <a:off x="3563938" y="44450"/>
            <a:ext cx="54006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FLEGT VPA partner countries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1600" b="1">
                <a:solidFill>
                  <a:srgbClr val="36A353"/>
                </a:solidFill>
              </a:rPr>
              <a:t>October 2011</a:t>
            </a:r>
          </a:p>
        </p:txBody>
      </p:sp>
      <p:grpSp>
        <p:nvGrpSpPr>
          <p:cNvPr id="5138" name="Group 45"/>
          <p:cNvGrpSpPr>
            <a:grpSpLocks/>
          </p:cNvGrpSpPr>
          <p:nvPr/>
        </p:nvGrpSpPr>
        <p:grpSpPr bwMode="auto">
          <a:xfrm>
            <a:off x="4140200" y="3573463"/>
            <a:ext cx="576263" cy="2303462"/>
            <a:chOff x="2608" y="2251"/>
            <a:chExt cx="363" cy="1451"/>
          </a:xfrm>
        </p:grpSpPr>
        <p:pic>
          <p:nvPicPr>
            <p:cNvPr id="5147" name="Picture 46" descr="gabon-fla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608" y="3333"/>
              <a:ext cx="363" cy="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48" name="Text Box 47"/>
            <p:cNvSpPr txBox="1">
              <a:spLocks noChangeArrowheads="1"/>
            </p:cNvSpPr>
            <p:nvPr/>
          </p:nvSpPr>
          <p:spPr bwMode="auto">
            <a:xfrm>
              <a:off x="2608" y="3548"/>
              <a:ext cx="354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000"/>
                <a:t>Gabon</a:t>
              </a:r>
            </a:p>
          </p:txBody>
        </p:sp>
        <p:sp>
          <p:nvSpPr>
            <p:cNvPr id="5149" name="Line 48"/>
            <p:cNvSpPr>
              <a:spLocks noChangeShapeType="1"/>
            </p:cNvSpPr>
            <p:nvPr/>
          </p:nvSpPr>
          <p:spPr bwMode="auto">
            <a:xfrm flipV="1">
              <a:off x="2744" y="2251"/>
              <a:ext cx="45" cy="10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39" name="Group 49"/>
          <p:cNvGrpSpPr>
            <a:grpSpLocks/>
          </p:cNvGrpSpPr>
          <p:nvPr/>
        </p:nvGrpSpPr>
        <p:grpSpPr bwMode="auto">
          <a:xfrm>
            <a:off x="4787900" y="3644900"/>
            <a:ext cx="1403350" cy="2260600"/>
            <a:chOff x="3016" y="2296"/>
            <a:chExt cx="884" cy="1424"/>
          </a:xfrm>
        </p:grpSpPr>
        <p:pic>
          <p:nvPicPr>
            <p:cNvPr id="5144" name="Picture 50" descr="drc-fla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3560" y="3339"/>
              <a:ext cx="340" cy="2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45" name="Text Box 51"/>
            <p:cNvSpPr txBox="1">
              <a:spLocks noChangeArrowheads="1"/>
            </p:cNvSpPr>
            <p:nvPr/>
          </p:nvSpPr>
          <p:spPr bwMode="auto">
            <a:xfrm>
              <a:off x="3560" y="3566"/>
              <a:ext cx="290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000"/>
                <a:t>DRC</a:t>
              </a:r>
            </a:p>
          </p:txBody>
        </p:sp>
        <p:sp>
          <p:nvSpPr>
            <p:cNvPr id="5146" name="Line 52"/>
            <p:cNvSpPr>
              <a:spLocks noChangeShapeType="1"/>
            </p:cNvSpPr>
            <p:nvPr/>
          </p:nvSpPr>
          <p:spPr bwMode="auto">
            <a:xfrm flipH="1" flipV="1">
              <a:off x="3016" y="2296"/>
              <a:ext cx="68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40" name="Group 53"/>
          <p:cNvGrpSpPr>
            <a:grpSpLocks/>
          </p:cNvGrpSpPr>
          <p:nvPr/>
        </p:nvGrpSpPr>
        <p:grpSpPr bwMode="auto">
          <a:xfrm>
            <a:off x="6877050" y="2276475"/>
            <a:ext cx="2087563" cy="647700"/>
            <a:chOff x="4286" y="1434"/>
            <a:chExt cx="1315" cy="408"/>
          </a:xfrm>
        </p:grpSpPr>
        <p:pic>
          <p:nvPicPr>
            <p:cNvPr id="5141" name="Picture 54" descr="vietnam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5215" y="1434"/>
              <a:ext cx="363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42" name="Line 55"/>
            <p:cNvSpPr>
              <a:spLocks noChangeShapeType="1"/>
            </p:cNvSpPr>
            <p:nvPr/>
          </p:nvSpPr>
          <p:spPr bwMode="auto">
            <a:xfrm flipH="1">
              <a:off x="4286" y="1570"/>
              <a:ext cx="907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43" name="Text Box 56"/>
            <p:cNvSpPr txBox="1">
              <a:spLocks noChangeArrowheads="1"/>
            </p:cNvSpPr>
            <p:nvPr/>
          </p:nvSpPr>
          <p:spPr bwMode="auto">
            <a:xfrm>
              <a:off x="5193" y="1661"/>
              <a:ext cx="40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000"/>
                <a:t>Vietnam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6"/>
          <p:cNvSpPr txBox="1">
            <a:spLocks noChangeArrowheads="1"/>
          </p:cNvSpPr>
          <p:nvPr/>
        </p:nvSpPr>
        <p:spPr bwMode="auto">
          <a:xfrm>
            <a:off x="250825" y="2060575"/>
            <a:ext cx="8893175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Unclear legal frameworks: land use &amp; forest access</a:t>
            </a:r>
          </a:p>
          <a:p>
            <a:pPr eaLnBrk="0" hangingPunct="0"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Insufficient information systems &amp; transparency mechanisms</a:t>
            </a:r>
          </a:p>
          <a:p>
            <a:pPr eaLnBrk="0" hangingPunct="0"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Ø"/>
            </a:pPr>
            <a:r>
              <a:rPr lang="fr-BE"/>
              <a:t>Corruption, ineffective</a:t>
            </a:r>
            <a:r>
              <a:rPr lang="en-GB"/>
              <a:t> law enforcement and judicial systems</a:t>
            </a:r>
          </a:p>
          <a:p>
            <a:pPr eaLnBrk="0" hangingPunct="0"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Rights/livelihood risks to local communities</a:t>
            </a:r>
          </a:p>
          <a:p>
            <a:pPr eaLnBrk="0" hangingPunct="0"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Good governance is crucial to fight against illegal logging, maintaining existing forests and reducing forest degradation and loss </a:t>
            </a:r>
          </a:p>
          <a:p>
            <a:pPr eaLnBrk="0" hangingPunct="0"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Ø"/>
            </a:pPr>
            <a:r>
              <a:rPr lang="fr-BE"/>
              <a:t>Markets can influence governance</a:t>
            </a:r>
            <a:endParaRPr lang="en-GB"/>
          </a:p>
        </p:txBody>
      </p:sp>
      <p:sp>
        <p:nvSpPr>
          <p:cNvPr id="6147" name="Text Box 7"/>
          <p:cNvSpPr txBox="1">
            <a:spLocks noChangeArrowheads="1"/>
          </p:cNvSpPr>
          <p:nvPr/>
        </p:nvSpPr>
        <p:spPr bwMode="auto">
          <a:xfrm>
            <a:off x="250825" y="1484313"/>
            <a:ext cx="74168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fr-BE" sz="3200" b="1">
                <a:solidFill>
                  <a:srgbClr val="36A353"/>
                </a:solidFill>
              </a:rPr>
              <a:t>FLEGT &amp; REDD: common challenges</a:t>
            </a:r>
          </a:p>
        </p:txBody>
      </p:sp>
      <p:pic>
        <p:nvPicPr>
          <p:cNvPr id="6148" name="Picture 6" descr="2909_EFI_Powerpoint_background2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0"/>
            <a:ext cx="9145588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6"/>
          <p:cNvSpPr txBox="1">
            <a:spLocks noChangeArrowheads="1"/>
          </p:cNvSpPr>
          <p:nvPr/>
        </p:nvSpPr>
        <p:spPr bwMode="auto">
          <a:xfrm>
            <a:off x="250825" y="2060575"/>
            <a:ext cx="8447088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Aft>
                <a:spcPct val="5000"/>
              </a:spcAft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Effectiveness :</a:t>
            </a:r>
          </a:p>
          <a:p>
            <a:pPr marL="742950" lvl="1" indent="-285750" eaLnBrk="0" hangingPunct="0">
              <a:spcAft>
                <a:spcPct val="5000"/>
              </a:spcAft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 Discourages investment (unsafe and unpredictable context)</a:t>
            </a:r>
          </a:p>
          <a:p>
            <a:pPr eaLnBrk="0" hangingPunct="0">
              <a:spcBef>
                <a:spcPct val="50000"/>
              </a:spcBef>
              <a:spcAft>
                <a:spcPct val="5000"/>
              </a:spcAft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Efficiency :</a:t>
            </a:r>
          </a:p>
          <a:p>
            <a:pPr marL="742950" lvl="1" indent="-285750" eaLnBrk="0" hangingPunct="0">
              <a:spcAft>
                <a:spcPct val="5000"/>
              </a:spcAft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 Corruption/lack of transparency in payment mechanisms</a:t>
            </a:r>
          </a:p>
          <a:p>
            <a:pPr marL="742950" lvl="1" indent="-285750" eaLnBrk="0" hangingPunct="0">
              <a:spcAft>
                <a:spcPct val="5000"/>
              </a:spcAft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 Uncontrolled implementation</a:t>
            </a:r>
          </a:p>
          <a:p>
            <a:pPr marL="742950" lvl="1" indent="-285750" eaLnBrk="0" hangingPunct="0">
              <a:spcAft>
                <a:spcPct val="5000"/>
              </a:spcAft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 Difficult and complex monitoring</a:t>
            </a:r>
          </a:p>
          <a:p>
            <a:pPr eaLnBrk="0" hangingPunct="0">
              <a:spcBef>
                <a:spcPct val="50000"/>
              </a:spcBef>
              <a:spcAft>
                <a:spcPct val="5000"/>
              </a:spcAft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Equity :</a:t>
            </a:r>
          </a:p>
          <a:p>
            <a:pPr marL="742950" lvl="1" indent="-285750" eaLnBrk="0" hangingPunct="0">
              <a:spcAft>
                <a:spcPct val="5000"/>
              </a:spcAft>
              <a:buClr>
                <a:srgbClr val="36A353"/>
              </a:buClr>
              <a:buFont typeface="Wingdings" pitchFamily="2" charset="2"/>
              <a:buChar char="ü"/>
            </a:pPr>
            <a:r>
              <a:rPr lang="en-GB"/>
              <a:t> </a:t>
            </a:r>
            <a:r>
              <a:rPr lang="en-GB" sz="2000"/>
              <a:t>Risk of elite capture</a:t>
            </a:r>
          </a:p>
          <a:p>
            <a:pPr marL="742950" lvl="1" indent="-285750" eaLnBrk="0" hangingPunct="0">
              <a:spcAft>
                <a:spcPct val="5000"/>
              </a:spcAft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 Poses human rights risks to local communities</a:t>
            </a:r>
          </a:p>
          <a:p>
            <a:pPr eaLnBrk="0" hangingPunct="0"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Ø"/>
            </a:pPr>
            <a:endParaRPr lang="en-GB" sz="2000"/>
          </a:p>
        </p:txBody>
      </p:sp>
      <p:sp>
        <p:nvSpPr>
          <p:cNvPr id="7171" name="Text Box 7"/>
          <p:cNvSpPr txBox="1">
            <a:spLocks noChangeArrowheads="1"/>
          </p:cNvSpPr>
          <p:nvPr/>
        </p:nvSpPr>
        <p:spPr bwMode="auto">
          <a:xfrm>
            <a:off x="250825" y="1484313"/>
            <a:ext cx="74168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fr-BE" sz="3200" b="1">
                <a:solidFill>
                  <a:srgbClr val="36A353"/>
                </a:solidFill>
              </a:rPr>
              <a:t>Weak governance risks for REDD</a:t>
            </a:r>
          </a:p>
        </p:txBody>
      </p:sp>
      <p:pic>
        <p:nvPicPr>
          <p:cNvPr id="7172" name="Picture 6" descr="2909_EFI_Powerpoint_background2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0"/>
            <a:ext cx="9145588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2909_EFI_Powerpoint_background2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5588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mtClean="0"/>
              <a:t> </a:t>
            </a:r>
          </a:p>
        </p:txBody>
      </p:sp>
      <p:sp>
        <p:nvSpPr>
          <p:cNvPr id="8196" name="Text Box 7"/>
          <p:cNvSpPr txBox="1">
            <a:spLocks noChangeArrowheads="1"/>
          </p:cNvSpPr>
          <p:nvPr/>
        </p:nvSpPr>
        <p:spPr bwMode="auto">
          <a:xfrm>
            <a:off x="250825" y="1484313"/>
            <a:ext cx="835342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FLEGT &amp; REDD common requirements </a:t>
            </a:r>
          </a:p>
        </p:txBody>
      </p:sp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0" y="2195513"/>
            <a:ext cx="9644063" cy="49609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42950" lvl="1" indent="-285750" eaLnBrk="0" hangingPunct="0">
              <a:spcBef>
                <a:spcPct val="35000"/>
              </a:spcBef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 </a:t>
            </a:r>
            <a:r>
              <a:rPr lang="en-GB"/>
              <a:t>Multi-stakeholder planning processes (trust and clarification)</a:t>
            </a:r>
          </a:p>
          <a:p>
            <a:pPr marL="742950" lvl="1" indent="-285750" eaLnBrk="0" hangingPunct="0">
              <a:spcBef>
                <a:spcPct val="35000"/>
              </a:spcBef>
              <a:buClr>
                <a:srgbClr val="36A353"/>
              </a:buClr>
              <a:buFont typeface="Wingdings" pitchFamily="2" charset="2"/>
              <a:buChar char="ü"/>
            </a:pPr>
            <a:r>
              <a:rPr lang="en-GB"/>
              <a:t> Credible Measurable Reportable Verifiable systems</a:t>
            </a:r>
          </a:p>
          <a:p>
            <a:pPr marL="742950" lvl="1" indent="-285750" eaLnBrk="0" hangingPunct="0">
              <a:spcBef>
                <a:spcPct val="35000"/>
              </a:spcBef>
              <a:buClr>
                <a:srgbClr val="36A353"/>
              </a:buClr>
              <a:buFont typeface="Wingdings" pitchFamily="2" charset="2"/>
              <a:buChar char="ü"/>
            </a:pPr>
            <a:r>
              <a:rPr lang="en-GB"/>
              <a:t> Establishing buyer confidence (carbon and timber)</a:t>
            </a:r>
          </a:p>
          <a:p>
            <a:pPr marL="742950" lvl="1" indent="-285750" eaLnBrk="0" hangingPunct="0">
              <a:spcBef>
                <a:spcPct val="35000"/>
              </a:spcBef>
              <a:buClr>
                <a:srgbClr val="36A353"/>
              </a:buClr>
              <a:buFont typeface="Wingdings" pitchFamily="2" charset="2"/>
              <a:buChar char="ü"/>
            </a:pPr>
            <a:r>
              <a:rPr lang="en-GB"/>
              <a:t> Control of international leakage and circumvention</a:t>
            </a:r>
          </a:p>
          <a:p>
            <a:pPr marL="742950" lvl="1" indent="-285750" eaLnBrk="0" hangingPunct="0">
              <a:spcBef>
                <a:spcPct val="35000"/>
              </a:spcBef>
              <a:buClr>
                <a:srgbClr val="36A353"/>
              </a:buClr>
              <a:buFont typeface="Wingdings" pitchFamily="2" charset="2"/>
              <a:buChar char="ü"/>
            </a:pPr>
            <a:r>
              <a:rPr lang="en-GB"/>
              <a:t> Mitigation of unintended negative consequences on local communities</a:t>
            </a:r>
            <a:r>
              <a:rPr lang="en-GB" sz="2000"/>
              <a:t> </a:t>
            </a:r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endParaRPr lang="en-GB" sz="2000"/>
          </a:p>
          <a:p>
            <a:pPr eaLnBrk="0" hangingPunct="0"/>
            <a:endParaRPr lang="en-GB" sz="2000">
              <a:solidFill>
                <a:srgbClr val="001A00"/>
              </a:solidFill>
            </a:endParaRPr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endParaRPr lang="en-GB" sz="2000"/>
          </a:p>
          <a:p>
            <a:pPr marL="742950" lvl="1" indent="-285750" eaLnBrk="0" hangingPunct="0">
              <a:buClr>
                <a:srgbClr val="36A353"/>
              </a:buClr>
              <a:buFont typeface="Wingdings" pitchFamily="2" charset="2"/>
              <a:buChar char="ü"/>
            </a:pPr>
            <a:endParaRPr lang="en-GB" sz="2000"/>
          </a:p>
          <a:p>
            <a:pPr marL="742950" lvl="1" indent="-285750" eaLnBrk="0" hangingPunct="0"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ü"/>
            </a:pPr>
            <a:endParaRPr lang="en-GB"/>
          </a:p>
          <a:p>
            <a:pPr marL="742950" lvl="1" indent="-285750" eaLnBrk="0" hangingPunct="0">
              <a:spcAft>
                <a:spcPct val="45000"/>
              </a:spcAft>
              <a:buClr>
                <a:srgbClr val="36A353"/>
              </a:buClr>
              <a:buFont typeface="Wingdings" pitchFamily="2" charset="2"/>
              <a:buChar char="ü"/>
            </a:pPr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7"/>
          <p:cNvSpPr txBox="1">
            <a:spLocks noChangeArrowheads="1"/>
          </p:cNvSpPr>
          <p:nvPr/>
        </p:nvSpPr>
        <p:spPr bwMode="auto">
          <a:xfrm>
            <a:off x="250825" y="1484313"/>
            <a:ext cx="74168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fr-BE" sz="3200" b="1">
                <a:solidFill>
                  <a:srgbClr val="36A353"/>
                </a:solidFill>
              </a:rPr>
              <a:t>FLEGT &amp; REDD: building synergies</a:t>
            </a:r>
          </a:p>
        </p:txBody>
      </p:sp>
      <p:pic>
        <p:nvPicPr>
          <p:cNvPr id="9219" name="Picture 6" descr="2909_EFI_Powerpoint_background2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0"/>
            <a:ext cx="9145588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0" y="1989138"/>
            <a:ext cx="8964613" cy="40878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Clr>
                <a:srgbClr val="36A353"/>
              </a:buClr>
              <a:buFont typeface="Wingdings" pitchFamily="2" charset="2"/>
              <a:buChar char="Ø"/>
            </a:pPr>
            <a:r>
              <a:rPr lang="en-US"/>
              <a:t>Opportunities for </a:t>
            </a:r>
          </a:p>
          <a:p>
            <a:pPr marL="742950" lvl="1" indent="-285750" eaLnBrk="0" hangingPunct="0">
              <a:spcBef>
                <a:spcPct val="15000"/>
              </a:spcBef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Stronger political attention on forest issues</a:t>
            </a:r>
          </a:p>
          <a:p>
            <a:pPr marL="742950" lvl="1" indent="-285750" eaLnBrk="0" hangingPunct="0">
              <a:spcBef>
                <a:spcPct val="15000"/>
              </a:spcBef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Clarification of resource rights and tenure</a:t>
            </a:r>
          </a:p>
          <a:p>
            <a:pPr marL="742950" lvl="1" indent="-285750" eaLnBrk="0" hangingPunct="0">
              <a:spcBef>
                <a:spcPct val="15000"/>
              </a:spcBef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Strengthening of law enforcement and judicial systems</a:t>
            </a:r>
          </a:p>
          <a:p>
            <a:pPr marL="742950" lvl="1" indent="-285750" eaLnBrk="0" hangingPunct="0">
              <a:spcBef>
                <a:spcPct val="15000"/>
              </a:spcBef>
              <a:buClr>
                <a:srgbClr val="36A353"/>
              </a:buClr>
              <a:buFont typeface="Wingdings" pitchFamily="2" charset="2"/>
              <a:buChar char="ü"/>
            </a:pPr>
            <a:endParaRPr lang="en-US"/>
          </a:p>
          <a:p>
            <a:pPr eaLnBrk="0" hangingPunct="0">
              <a:buClr>
                <a:srgbClr val="36A353"/>
              </a:buClr>
              <a:buFont typeface="Wingdings" pitchFamily="2" charset="2"/>
              <a:buChar char="Ø"/>
            </a:pPr>
            <a:r>
              <a:rPr lang="en-US"/>
              <a:t>Potential areas of synergies:</a:t>
            </a:r>
          </a:p>
          <a:p>
            <a:pPr marL="742950" lvl="1" indent="-285750" eaLnBrk="0" hangingPunct="0">
              <a:spcBef>
                <a:spcPct val="15000"/>
              </a:spcBef>
              <a:buClr>
                <a:srgbClr val="36A353"/>
              </a:buClr>
              <a:buFont typeface="Wingdings" pitchFamily="2" charset="2"/>
              <a:buChar char="ü"/>
            </a:pPr>
            <a:r>
              <a:rPr lang="en-US" sz="2000"/>
              <a:t>Addressing the drivers of forest loss</a:t>
            </a:r>
          </a:p>
          <a:p>
            <a:pPr marL="742950" lvl="1" indent="-285750" eaLnBrk="0" hangingPunct="0">
              <a:spcBef>
                <a:spcPct val="15000"/>
              </a:spcBef>
              <a:buClr>
                <a:srgbClr val="36A353"/>
              </a:buClr>
              <a:buFont typeface="Wingdings" pitchFamily="2" charset="2"/>
              <a:buChar char="ü"/>
            </a:pPr>
            <a:r>
              <a:rPr lang="en-US" sz="2000"/>
              <a:t>Addressing challenges of governance and illegality</a:t>
            </a:r>
          </a:p>
          <a:p>
            <a:pPr marL="742950" lvl="1" indent="-285750" eaLnBrk="0" hangingPunct="0">
              <a:spcBef>
                <a:spcPct val="15000"/>
              </a:spcBef>
              <a:buClr>
                <a:srgbClr val="36A353"/>
              </a:buClr>
              <a:buFont typeface="Wingdings" pitchFamily="2" charset="2"/>
              <a:buChar char="ü"/>
            </a:pPr>
            <a:r>
              <a:rPr lang="en-US" sz="2000"/>
              <a:t>Building effective forest governance and management</a:t>
            </a:r>
          </a:p>
          <a:p>
            <a:pPr marL="742950" lvl="1" indent="-285750" eaLnBrk="0" hangingPunct="0">
              <a:spcBef>
                <a:spcPct val="15000"/>
              </a:spcBef>
              <a:buClr>
                <a:srgbClr val="36A353"/>
              </a:buClr>
              <a:buFont typeface="Wingdings" pitchFamily="2" charset="2"/>
              <a:buChar char="ü"/>
            </a:pPr>
            <a:r>
              <a:rPr lang="en-US" sz="2000"/>
              <a:t>Designing and implementing robust and effective mechanisms for MRV </a:t>
            </a:r>
          </a:p>
          <a:p>
            <a:pPr marL="742950" lvl="1" indent="-285750" eaLnBrk="0" hangingPunct="0">
              <a:spcBef>
                <a:spcPct val="15000"/>
              </a:spcBef>
              <a:buClr>
                <a:srgbClr val="36A353"/>
              </a:buClr>
              <a:buFont typeface="Wingdings" pitchFamily="2" charset="2"/>
              <a:buChar char="ü"/>
            </a:pPr>
            <a:r>
              <a:rPr lang="en-US" sz="2000"/>
              <a:t>Promoting harmonised aid delivery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2909_EFI_Powerpoint_background2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5588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mtClean="0"/>
              <a:t> </a:t>
            </a:r>
          </a:p>
        </p:txBody>
      </p:sp>
      <p:sp>
        <p:nvSpPr>
          <p:cNvPr id="10244" name="Text Box 7"/>
          <p:cNvSpPr txBox="1">
            <a:spLocks noChangeArrowheads="1"/>
          </p:cNvSpPr>
          <p:nvPr/>
        </p:nvSpPr>
        <p:spPr bwMode="auto">
          <a:xfrm>
            <a:off x="214313" y="1143000"/>
            <a:ext cx="835342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3200" b="1">
                <a:solidFill>
                  <a:srgbClr val="36A353"/>
                </a:solidFill>
              </a:rPr>
              <a:t>Key lessons from FLEGT VPA processes</a:t>
            </a:r>
          </a:p>
        </p:txBody>
      </p:sp>
      <p:sp>
        <p:nvSpPr>
          <p:cNvPr id="10245" name="Rectangle 9"/>
          <p:cNvSpPr>
            <a:spLocks noChangeArrowheads="1"/>
          </p:cNvSpPr>
          <p:nvPr/>
        </p:nvSpPr>
        <p:spPr bwMode="auto">
          <a:xfrm>
            <a:off x="0" y="1785938"/>
            <a:ext cx="8964613" cy="4648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Inclusiveness:</a:t>
            </a:r>
          </a:p>
          <a:p>
            <a:pPr lvl="1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Local NGOs / International NGOs</a:t>
            </a:r>
          </a:p>
          <a:p>
            <a:pPr lvl="1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Private sector treated as a partner (focus on trade)</a:t>
            </a:r>
          </a:p>
          <a:p>
            <a:pPr lvl="1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In Liberia, communities were directly involved</a:t>
            </a:r>
          </a:p>
          <a:p>
            <a:pPr eaLnBrk="0" hangingPunct="0"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National dialogue in parallel with int’l VPA negotiations:</a:t>
            </a:r>
          </a:p>
          <a:p>
            <a:pPr lvl="1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Pressure to maintain momentum because of the bilateral negotiations</a:t>
            </a:r>
          </a:p>
          <a:p>
            <a:pPr lvl="1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Time for government , civil society, private sector to form their opinion, engage in the process and build trust </a:t>
            </a:r>
          </a:p>
          <a:p>
            <a:pPr eaLnBrk="0" hangingPunct="0"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Structured process and outputs</a:t>
            </a:r>
          </a:p>
          <a:p>
            <a:pPr lvl="1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Roadmap, Agreement content, Implementation structures</a:t>
            </a:r>
          </a:p>
          <a:p>
            <a:pPr eaLnBrk="0" hangingPunct="0">
              <a:buClr>
                <a:srgbClr val="36A353"/>
              </a:buClr>
              <a:buFont typeface="Wingdings" pitchFamily="2" charset="2"/>
              <a:buChar char="Ø"/>
            </a:pPr>
            <a:r>
              <a:rPr lang="en-GB"/>
              <a:t>Implementation challenges</a:t>
            </a:r>
          </a:p>
          <a:p>
            <a:pPr lvl="1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Sustaining political momentum</a:t>
            </a:r>
          </a:p>
          <a:p>
            <a:pPr lvl="1" eaLnBrk="0" hangingPunct="0">
              <a:buClr>
                <a:srgbClr val="36A353"/>
              </a:buClr>
              <a:buFont typeface="Wingdings" pitchFamily="2" charset="2"/>
              <a:buChar char="ü"/>
            </a:pPr>
            <a:r>
              <a:rPr lang="en-GB" sz="2000"/>
              <a:t>Financing: shared responsibility (govt, private sector, development partners)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666666"/>
      </a:hlink>
      <a:folHlink>
        <a:srgbClr val="999999"/>
      </a:folHlink>
    </a:clrScheme>
    <a:fontScheme name="Blank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9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96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1449</TotalTime>
  <Words>534</Words>
  <Application>Microsoft Office PowerPoint</Application>
  <PresentationFormat>On-screen Show (4:3)</PresentationFormat>
  <Paragraphs>108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ＭＳ Ｐゴシック</vt:lpstr>
      <vt:lpstr>Wingdings</vt:lpstr>
      <vt:lpstr>Blank Presentation</vt:lpstr>
      <vt:lpstr>Slide 1</vt:lpstr>
      <vt:lpstr>Slide 2</vt:lpstr>
      <vt:lpstr>Slide 3</vt:lpstr>
      <vt:lpstr>Slide 4</vt:lpstr>
      <vt:lpstr>Slide 5</vt:lpstr>
      <vt:lpstr>Slide 6</vt:lpstr>
      <vt:lpstr> </vt:lpstr>
      <vt:lpstr>Slide 8</vt:lpstr>
      <vt:lpstr> </vt:lpstr>
    </vt:vector>
  </TitlesOfParts>
  <Company>1977 Design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</dc:creator>
  <cp:lastModifiedBy>tina.hageberg</cp:lastModifiedBy>
  <cp:revision>60</cp:revision>
  <dcterms:modified xsi:type="dcterms:W3CDTF">2011-10-03T07:13:39Z</dcterms:modified>
</cp:coreProperties>
</file>