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84" r:id="rId3"/>
    <p:sldId id="295" r:id="rId4"/>
    <p:sldId id="298" r:id="rId5"/>
    <p:sldId id="287" r:id="rId6"/>
    <p:sldId id="288" r:id="rId7"/>
    <p:sldId id="257" r:id="rId8"/>
    <p:sldId id="290" r:id="rId9"/>
    <p:sldId id="291" r:id="rId10"/>
    <p:sldId id="260" r:id="rId11"/>
    <p:sldId id="299" r:id="rId12"/>
    <p:sldId id="292" r:id="rId13"/>
    <p:sldId id="300" r:id="rId1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A50021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7" d="100"/>
          <a:sy n="77" d="100"/>
        </p:scale>
        <p:origin x="-2040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BB8D8FA-027C-43D2-9029-2CB4FAF6A0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646FFF9-4CD9-47E5-AD8B-3EB7C6AD4D9C}" type="datetimeFigureOut">
              <a:rPr lang="es-ES"/>
              <a:pPr>
                <a:defRPr/>
              </a:pPr>
              <a:t>03/10/2011</a:t>
            </a:fld>
            <a:endParaRPr lang="es-E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ES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1F5BB69-F95B-491A-B1D4-2533D90AF901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International requirements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Legality verification, REDD+, etc.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Domestic governance reform pressures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decentralization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land tenure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accountable and responsive government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FD75A6C-5EDD-42E2-941C-2232A1FA440E}" type="slidenum">
              <a:rPr lang="en-US" smtClean="0"/>
              <a:pPr/>
              <a:t>3</a:t>
            </a:fld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International requirements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Legality verification, REDD+, etc.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Domestic governance reform pressures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decentralization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land tenure</a:t>
            </a:r>
          </a:p>
          <a:p>
            <a:pPr lvl="1" eaLnBrk="1" hangingPunct="1">
              <a:spcBef>
                <a:spcPct val="0"/>
              </a:spcBef>
              <a:spcAft>
                <a:spcPts val="600"/>
              </a:spcAft>
            </a:pPr>
            <a:r>
              <a:rPr lang="en-US" smtClean="0">
                <a:solidFill>
                  <a:srgbClr val="A50021"/>
                </a:solidFill>
              </a:rPr>
              <a:t>accountable and responsive government</a:t>
            </a:r>
          </a:p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686521A-CF56-45B6-9277-A2584B7C9D52}" type="slidenum">
              <a:rPr lang="en-US" smtClean="0"/>
              <a:pPr/>
              <a:t>4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078650-6B98-496C-B6A5-09785D9AC7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1A4BBB-48F4-4F31-9318-2AE804E2D17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B09ED8-67F9-4A6A-AC1C-3533289E760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316A6-B258-4D98-AB31-52D14FB764F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76D98-CA07-4794-851F-3BC6308F58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2165D-E714-44B5-8B56-041AC597BB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08B7A-3CD3-45AF-872A-6FB27332E18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54A95E-124C-4206-8D0E-2E4B81E0CF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4FA2D4-D91F-4152-8797-1C0BA41A2C1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B384ED-7382-4C45-99B9-05912B6E469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E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E8540B-207E-4C70-AB55-EBD40063FB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B9EBD9B-AEB8-4512-ACFA-94425AB5E1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ofor.info/" TargetMode="External"/><Relationship Id="rId2" Type="http://schemas.openxmlformats.org/officeDocument/2006/relationships/hyperlink" Target="http://www.fao.org/forestry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3141663"/>
            <a:ext cx="7772400" cy="1109662"/>
          </a:xfrm>
        </p:spPr>
        <p:txBody>
          <a:bodyPr/>
          <a:lstStyle/>
          <a:p>
            <a:pPr eaLnBrk="1" hangingPunct="1"/>
            <a:r>
              <a:rPr lang="en-US" sz="3200" b="1" smtClean="0">
                <a:solidFill>
                  <a:srgbClr val="0066CC"/>
                </a:solidFill>
              </a:rPr>
              <a:t>FRAMEWORK FOR ASSESSING</a:t>
            </a:r>
            <a:br>
              <a:rPr lang="en-US" sz="3200" b="1" smtClean="0">
                <a:solidFill>
                  <a:srgbClr val="0066CC"/>
                </a:solidFill>
              </a:rPr>
            </a:br>
            <a:r>
              <a:rPr lang="en-US" sz="3200" b="1" smtClean="0">
                <a:solidFill>
                  <a:srgbClr val="0066CC"/>
                </a:solidFill>
              </a:rPr>
              <a:t>AND MONITORING FOREST GOVERNANCE</a:t>
            </a:r>
            <a:endParaRPr lang="en-GB" sz="3200" smtClean="0">
              <a:solidFill>
                <a:srgbClr val="0066CC"/>
              </a:solidFill>
              <a:latin typeface="Georgia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868863"/>
            <a:ext cx="6400800" cy="528637"/>
          </a:xfrm>
        </p:spPr>
        <p:txBody>
          <a:bodyPr/>
          <a:lstStyle/>
          <a:p>
            <a:pPr eaLnBrk="1" hangingPunct="1"/>
            <a:r>
              <a:rPr lang="en-GB" sz="2800" b="1" smtClean="0">
                <a:solidFill>
                  <a:srgbClr val="A50021"/>
                </a:solidFill>
                <a:latin typeface="Georgia" pitchFamily="18" charset="0"/>
              </a:rPr>
              <a:t>Eva Müller</a:t>
            </a:r>
          </a:p>
          <a:p>
            <a:pPr eaLnBrk="1" hangingPunct="1"/>
            <a:r>
              <a:rPr lang="en-GB" sz="2800" b="1" smtClean="0">
                <a:solidFill>
                  <a:srgbClr val="A50021"/>
                </a:solidFill>
                <a:latin typeface="Georgia" pitchFamily="18" charset="0"/>
              </a:rPr>
              <a:t>FAO</a:t>
            </a:r>
          </a:p>
          <a:p>
            <a:pPr eaLnBrk="1" hangingPunct="1"/>
            <a:endParaRPr lang="en-GB" sz="2800" smtClean="0">
              <a:solidFill>
                <a:srgbClr val="A50021"/>
              </a:solidFill>
              <a:latin typeface="Georgia" pitchFamily="18" charset="0"/>
            </a:endParaRPr>
          </a:p>
          <a:p>
            <a:pPr eaLnBrk="1" hangingPunct="1"/>
            <a:endParaRPr lang="en-GB" sz="2800" smtClean="0">
              <a:solidFill>
                <a:srgbClr val="A50021"/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1196975"/>
            <a:ext cx="8229600" cy="1008063"/>
          </a:xfrm>
        </p:spPr>
        <p:txBody>
          <a:bodyPr/>
          <a:lstStyle/>
          <a:p>
            <a:pPr eaLnBrk="1" hangingPunct="1"/>
            <a:r>
              <a:rPr lang="en-GB" b="1" smtClean="0">
                <a:solidFill>
                  <a:srgbClr val="0066CC"/>
                </a:solidFill>
                <a:latin typeface="Georgia" pitchFamily="18" charset="0"/>
              </a:rPr>
              <a:t>Outline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116013" y="2276475"/>
            <a:ext cx="7416800" cy="3806825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</a:pPr>
            <a:r>
              <a:rPr lang="en-GB" smtClean="0">
                <a:solidFill>
                  <a:srgbClr val="C00000"/>
                </a:solidFill>
              </a:rPr>
              <a:t>Background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GB" smtClean="0">
                <a:solidFill>
                  <a:srgbClr val="C00000"/>
                </a:solidFill>
              </a:rPr>
              <a:t>Purpose of the framework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GB" smtClean="0">
                <a:solidFill>
                  <a:srgbClr val="C00000"/>
                </a:solidFill>
              </a:rPr>
              <a:t>Intended users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GB" smtClean="0">
                <a:solidFill>
                  <a:srgbClr val="C00000"/>
                </a:solidFill>
              </a:rPr>
              <a:t>Structure/Content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GB" smtClean="0">
                <a:solidFill>
                  <a:srgbClr val="C00000"/>
                </a:solidFill>
              </a:rPr>
              <a:t>Plans for implementation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en-GB" smtClean="0">
                <a:solidFill>
                  <a:srgbClr val="C00000"/>
                </a:solidFill>
              </a:rPr>
              <a:t>Transparency and accountability</a:t>
            </a:r>
          </a:p>
        </p:txBody>
      </p:sp>
      <p:pic>
        <p:nvPicPr>
          <p:cNvPr id="3076" name="Picture 4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26988"/>
            <a:ext cx="8229600" cy="1143001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066CC"/>
                </a:solidFill>
                <a:latin typeface="Georgia" pitchFamily="18" charset="0"/>
              </a:rPr>
              <a:t>Background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48038" y="1125538"/>
            <a:ext cx="5545137" cy="5400675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dirty="0" smtClean="0">
                <a:solidFill>
                  <a:srgbClr val="C00000"/>
                </a:solidFill>
              </a:rPr>
              <a:t>Internal and external pressures on countries to improve forest governance</a:t>
            </a:r>
          </a:p>
          <a:p>
            <a:pPr eaLnBrk="1" hangingPunct="1"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dirty="0" smtClean="0">
                <a:solidFill>
                  <a:srgbClr val="C00000"/>
                </a:solidFill>
              </a:rPr>
              <a:t>Existing initiatives use different approaches for different objectives</a:t>
            </a:r>
          </a:p>
          <a:p>
            <a:pPr marL="357188" lvl="2" indent="-357188" eaLnBrk="1" hangingPunct="1"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sz="3200" dirty="0" smtClean="0">
                <a:solidFill>
                  <a:srgbClr val="C00000"/>
                </a:solidFill>
              </a:rPr>
              <a:t>Agreement by countries and experts on need for common approach</a:t>
            </a:r>
            <a:r>
              <a:rPr lang="en-US" dirty="0" smtClean="0">
                <a:solidFill>
                  <a:srgbClr val="C00000"/>
                </a:solidFill>
                <a:latin typeface="Georgia" pitchFamily="18" charset="0"/>
              </a:rPr>
              <a:t>	</a:t>
            </a:r>
            <a:endParaRPr lang="en-GB" sz="3200" dirty="0" smtClean="0">
              <a:solidFill>
                <a:srgbClr val="C00000"/>
              </a:solidFill>
              <a:latin typeface="Georgia" pitchFamily="18" charset="0"/>
            </a:endParaRPr>
          </a:p>
          <a:p>
            <a:pPr eaLnBrk="1" hangingPunct="1">
              <a:spcAft>
                <a:spcPct val="25000"/>
              </a:spcAft>
              <a:buFontTx/>
              <a:buNone/>
              <a:defRPr/>
            </a:pPr>
            <a:endParaRPr lang="en-US" dirty="0" smtClean="0">
              <a:solidFill>
                <a:schemeClr val="accent1">
                  <a:lumMod val="50000"/>
                </a:schemeClr>
              </a:solidFill>
              <a:latin typeface="Tahoma" charset="0"/>
            </a:endParaRPr>
          </a:p>
          <a:p>
            <a:pPr eaLnBrk="1" hangingPunct="1">
              <a:buFontTx/>
              <a:buNone/>
              <a:defRPr/>
            </a:pPr>
            <a:endParaRPr lang="en-US" dirty="0" smtClean="0">
              <a:latin typeface="Georgia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340768"/>
            <a:ext cx="3024336" cy="44395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6988"/>
            <a:ext cx="9144000" cy="1143001"/>
          </a:xfrm>
        </p:spPr>
        <p:txBody>
          <a:bodyPr/>
          <a:lstStyle/>
          <a:p>
            <a:pPr eaLnBrk="1" hangingPunct="1"/>
            <a:r>
              <a:rPr lang="en-US" b="1" smtClean="0">
                <a:solidFill>
                  <a:srgbClr val="0066CC"/>
                </a:solidFill>
                <a:latin typeface="Georgia" pitchFamily="18" charset="0"/>
              </a:rPr>
              <a:t>Stockholm Symposium 2010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27538" y="1268413"/>
            <a:ext cx="4392612" cy="5329237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sz="2800" dirty="0" smtClean="0">
                <a:solidFill>
                  <a:srgbClr val="C00000"/>
                </a:solidFill>
              </a:rPr>
              <a:t>Simple framework needed</a:t>
            </a:r>
          </a:p>
          <a:p>
            <a:pPr eaLnBrk="1" hangingPunct="1"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sz="2800" dirty="0" smtClean="0">
                <a:solidFill>
                  <a:srgbClr val="C00000"/>
                </a:solidFill>
              </a:rPr>
              <a:t>Common terminology</a:t>
            </a:r>
          </a:p>
          <a:p>
            <a:pPr eaLnBrk="1" hangingPunct="1"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sz="2800" dirty="0" smtClean="0">
                <a:solidFill>
                  <a:srgbClr val="C00000"/>
                </a:solidFill>
              </a:rPr>
              <a:t>Core set of parameters</a:t>
            </a:r>
          </a:p>
          <a:p>
            <a:pPr eaLnBrk="1" hangingPunct="1"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sz="2800" dirty="0" smtClean="0">
                <a:solidFill>
                  <a:srgbClr val="C00000"/>
                </a:solidFill>
              </a:rPr>
              <a:t>Indicators to be defined by countries</a:t>
            </a:r>
          </a:p>
          <a:p>
            <a:pPr eaLnBrk="1" hangingPunct="1">
              <a:spcBef>
                <a:spcPts val="600"/>
              </a:spcBef>
              <a:spcAft>
                <a:spcPts val="1200"/>
              </a:spcAft>
              <a:defRPr/>
            </a:pPr>
            <a:r>
              <a:rPr lang="en-US" sz="2800" dirty="0" smtClean="0">
                <a:solidFill>
                  <a:srgbClr val="C00000"/>
                </a:solidFill>
              </a:rPr>
              <a:t>Expert group to develop Framework</a:t>
            </a:r>
            <a:endParaRPr lang="en-GB" sz="2800" dirty="0" smtClean="0">
              <a:solidFill>
                <a:srgbClr val="C00000"/>
              </a:solidFill>
            </a:endParaRPr>
          </a:p>
          <a:p>
            <a:pPr eaLnBrk="1" hangingPunct="1">
              <a:spcAft>
                <a:spcPct val="25000"/>
              </a:spcAft>
              <a:buFontTx/>
              <a:buNone/>
              <a:defRPr/>
            </a:pPr>
            <a:endParaRPr lang="en-US" dirty="0" smtClean="0">
              <a:solidFill>
                <a:schemeClr val="accent1">
                  <a:lumMod val="50000"/>
                </a:schemeClr>
              </a:solidFill>
              <a:latin typeface="Tahoma" charset="0"/>
            </a:endParaRPr>
          </a:p>
          <a:p>
            <a:pPr eaLnBrk="1" hangingPunct="1">
              <a:buFontTx/>
              <a:buNone/>
              <a:defRPr/>
            </a:pPr>
            <a:endParaRPr lang="en-US" dirty="0" smtClean="0">
              <a:latin typeface="Georgia" pitchFamily="18" charset="0"/>
            </a:endParaRPr>
          </a:p>
        </p:txBody>
      </p:sp>
      <p:pic>
        <p:nvPicPr>
          <p:cNvPr id="5124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773238"/>
            <a:ext cx="4103688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1341438"/>
            <a:ext cx="8229600" cy="638175"/>
          </a:xfrm>
        </p:spPr>
        <p:txBody>
          <a:bodyPr/>
          <a:lstStyle/>
          <a:p>
            <a:pPr eaLnBrk="1" hangingPunct="1"/>
            <a:r>
              <a:rPr lang="en-US" sz="4000" b="1" smtClean="0">
                <a:solidFill>
                  <a:srgbClr val="0066CC"/>
                </a:solidFill>
                <a:latin typeface="Georgia" pitchFamily="18" charset="0"/>
              </a:rPr>
              <a:t>Objectives of Framework</a:t>
            </a:r>
            <a:endParaRPr lang="en-GB" sz="4000" b="1" smtClean="0">
              <a:solidFill>
                <a:srgbClr val="0066CC"/>
              </a:solidFill>
              <a:latin typeface="Georgia" pitchFamily="18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2287588"/>
            <a:ext cx="8229600" cy="3878262"/>
          </a:xfrm>
        </p:spPr>
        <p:txBody>
          <a:bodyPr/>
          <a:lstStyle/>
          <a:p>
            <a:pPr marL="268288" indent="-268288" eaLnBrk="1" hangingPunct="1">
              <a:spcBef>
                <a:spcPts val="1800"/>
              </a:spcBef>
            </a:pPr>
            <a:r>
              <a:rPr lang="en-GB" sz="2800" smtClean="0">
                <a:solidFill>
                  <a:srgbClr val="C00000"/>
                </a:solidFill>
              </a:rPr>
              <a:t>Facilitate description, diagnosis, monitoring, assessment and reporting on the state of governance in a country’s forest sector </a:t>
            </a:r>
          </a:p>
          <a:p>
            <a:pPr marL="268288" indent="-268288" eaLnBrk="1" hangingPunct="1">
              <a:spcBef>
                <a:spcPts val="1800"/>
              </a:spcBef>
            </a:pPr>
            <a:r>
              <a:rPr lang="en-GB" sz="2800" smtClean="0">
                <a:solidFill>
                  <a:srgbClr val="C00000"/>
                </a:solidFill>
              </a:rPr>
              <a:t>Enhance common understanding and communication about forest governance</a:t>
            </a:r>
          </a:p>
          <a:p>
            <a:pPr marL="268288" indent="-268288" eaLnBrk="1" hangingPunct="1">
              <a:spcBef>
                <a:spcPts val="1800"/>
              </a:spcBef>
            </a:pPr>
            <a:r>
              <a:rPr lang="en-GB" sz="2800" smtClean="0">
                <a:solidFill>
                  <a:srgbClr val="C00000"/>
                </a:solidFill>
              </a:rPr>
              <a:t>Avoid duplication of forest governance monitoring and assessment efforts</a:t>
            </a:r>
          </a:p>
        </p:txBody>
      </p:sp>
      <p:pic>
        <p:nvPicPr>
          <p:cNvPr id="6148" name="Picture 4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765175"/>
            <a:ext cx="8229600" cy="1646238"/>
          </a:xfrm>
        </p:spPr>
        <p:txBody>
          <a:bodyPr/>
          <a:lstStyle/>
          <a:p>
            <a:pPr eaLnBrk="1" hangingPunct="1"/>
            <a:r>
              <a:rPr lang="en-GB" b="1" smtClean="0">
                <a:solidFill>
                  <a:srgbClr val="0066CC"/>
                </a:solidFill>
                <a:latin typeface="Georgia" pitchFamily="18" charset="0"/>
              </a:rPr>
              <a:t>Intended Users</a:t>
            </a:r>
            <a:endParaRPr lang="en-GB" smtClean="0">
              <a:solidFill>
                <a:srgbClr val="0066CC"/>
              </a:solidFill>
              <a:latin typeface="Georgia" pitchFamily="18" charset="0"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2060575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à"/>
            </a:pPr>
            <a:r>
              <a:rPr lang="en-GB" sz="2800" b="1" smtClean="0">
                <a:solidFill>
                  <a:srgbClr val="C00000"/>
                </a:solidFill>
              </a:rPr>
              <a:t>Anyone involved in forest governance</a:t>
            </a:r>
            <a:r>
              <a:rPr lang="en-GB" sz="2800" smtClean="0">
                <a:solidFill>
                  <a:srgbClr val="C00000"/>
                </a:solidFill>
              </a:rPr>
              <a:t>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800" smtClean="0">
              <a:solidFill>
                <a:srgbClr val="C0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sz="2400" smtClean="0">
                <a:solidFill>
                  <a:srgbClr val="C00000"/>
                </a:solidFill>
              </a:rPr>
              <a:t>National governments: for forest governance self-diagnosis, monitoring and assessment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400" smtClean="0">
              <a:solidFill>
                <a:srgbClr val="C0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sz="2400" smtClean="0">
                <a:solidFill>
                  <a:srgbClr val="C00000"/>
                </a:solidFill>
              </a:rPr>
              <a:t>Sub-national governments and NGOs: for specific forest governance processes, projects and initiatives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en-GB" sz="2400" smtClean="0">
              <a:solidFill>
                <a:srgbClr val="C0000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en-GB" sz="2400" smtClean="0">
                <a:solidFill>
                  <a:srgbClr val="C00000"/>
                </a:solidFill>
              </a:rPr>
              <a:t>Advocates, investors, donors, researchers and generators of forest governance data: for organizing, analyzing and communicating forest governance information</a:t>
            </a:r>
          </a:p>
        </p:txBody>
      </p:sp>
      <p:pic>
        <p:nvPicPr>
          <p:cNvPr id="7172" name="Picture 4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981075"/>
            <a:ext cx="8229600" cy="1008063"/>
          </a:xfrm>
        </p:spPr>
        <p:txBody>
          <a:bodyPr/>
          <a:lstStyle/>
          <a:p>
            <a:pPr eaLnBrk="1" hangingPunct="1"/>
            <a:r>
              <a:rPr lang="en-US" sz="4000" b="1" smtClean="0">
                <a:solidFill>
                  <a:srgbClr val="0066CC"/>
                </a:solidFill>
                <a:latin typeface="Georgia" pitchFamily="18" charset="0"/>
              </a:rPr>
              <a:t>Features</a:t>
            </a:r>
            <a:endParaRPr lang="en-GB" sz="4000" b="1" smtClean="0">
              <a:solidFill>
                <a:srgbClr val="0066CC"/>
              </a:solidFill>
              <a:latin typeface="Georgia" pitchFamily="18" charset="0"/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2060575"/>
            <a:ext cx="8229600" cy="4608513"/>
          </a:xfrm>
        </p:spPr>
        <p:txBody>
          <a:bodyPr/>
          <a:lstStyle/>
          <a:p>
            <a:pPr marL="268288" indent="-268288" eaLnBrk="1" hangingPunct="1">
              <a:spcBef>
                <a:spcPts val="1200"/>
              </a:spcBef>
              <a:defRPr/>
            </a:pPr>
            <a:r>
              <a:rPr lang="en-GB" sz="2800" dirty="0" smtClean="0">
                <a:solidFill>
                  <a:srgbClr val="C00000"/>
                </a:solidFill>
                <a:sym typeface="Wingdings" pitchFamily="2" charset="2"/>
              </a:rPr>
              <a:t>A tool, not a methodology</a:t>
            </a:r>
          </a:p>
          <a:p>
            <a:pPr marL="268288" indent="-268288" eaLnBrk="1" hangingPunct="1">
              <a:spcBef>
                <a:spcPts val="1200"/>
              </a:spcBef>
              <a:defRPr/>
            </a:pPr>
            <a:r>
              <a:rPr lang="en-GB" sz="2800" dirty="0" smtClean="0">
                <a:solidFill>
                  <a:srgbClr val="C00000"/>
                </a:solidFill>
                <a:sym typeface="Wingdings" pitchFamily="2" charset="2"/>
              </a:rPr>
              <a:t>B</a:t>
            </a:r>
            <a:r>
              <a:rPr lang="en-GB" sz="2800" dirty="0" smtClean="0">
                <a:solidFill>
                  <a:srgbClr val="C00000"/>
                </a:solidFill>
              </a:rPr>
              <a:t>uilds on approaches and lessons from forest governance-related processes and similar initiatives using indicators</a:t>
            </a:r>
          </a:p>
          <a:p>
            <a:pPr marL="268288" indent="-268288" eaLnBrk="1" hangingPunct="1">
              <a:spcBef>
                <a:spcPts val="1200"/>
              </a:spcBef>
              <a:defRPr/>
            </a:pPr>
            <a:r>
              <a:rPr lang="en-GB" sz="2800" dirty="0" smtClean="0">
                <a:solidFill>
                  <a:srgbClr val="C00000"/>
                </a:solidFill>
              </a:rPr>
              <a:t>Includes core parameters already shared by many processes and initiatives</a:t>
            </a:r>
          </a:p>
          <a:p>
            <a:pPr marL="268288" indent="-268288" eaLnBrk="1" hangingPunct="1">
              <a:spcBef>
                <a:spcPts val="1200"/>
              </a:spcBef>
              <a:defRPr/>
            </a:pPr>
            <a:r>
              <a:rPr lang="en-GB" sz="2800" dirty="0" smtClean="0">
                <a:solidFill>
                  <a:srgbClr val="C00000"/>
                </a:solidFill>
              </a:rPr>
              <a:t>Based on common understanding of principles and attributes of governance</a:t>
            </a:r>
          </a:p>
          <a:p>
            <a:pPr marL="268288" indent="-268288" eaLnBrk="1" hangingPunct="1">
              <a:spcBef>
                <a:spcPts val="1200"/>
              </a:spcBef>
              <a:defRPr/>
            </a:pPr>
            <a:r>
              <a:rPr lang="en-GB" sz="2800" dirty="0" smtClean="0">
                <a:solidFill>
                  <a:srgbClr val="C00000"/>
                </a:solidFill>
              </a:rPr>
              <a:t>Provides menu of options</a:t>
            </a:r>
          </a:p>
          <a:p>
            <a:pPr marL="252000" eaLnBrk="1" hangingPunct="1">
              <a:spcBef>
                <a:spcPts val="0"/>
              </a:spcBef>
              <a:buFontTx/>
              <a:buNone/>
              <a:defRPr/>
            </a:pPr>
            <a:r>
              <a:rPr lang="en-GB" sz="2800" dirty="0" smtClean="0">
                <a:solidFill>
                  <a:srgbClr val="C00000"/>
                </a:solidFill>
              </a:rPr>
              <a:t> </a:t>
            </a:r>
            <a:endParaRPr lang="en-GB" sz="2800" dirty="0" smtClean="0">
              <a:solidFill>
                <a:srgbClr val="C00000"/>
              </a:solidFill>
              <a:sym typeface="Wingdings" pitchFamily="2" charset="2"/>
            </a:endParaRPr>
          </a:p>
          <a:p>
            <a:pPr marL="252000" eaLnBrk="1" hangingPunct="1">
              <a:spcBef>
                <a:spcPts val="0"/>
              </a:spcBef>
              <a:buFontTx/>
              <a:buNone/>
              <a:defRPr/>
            </a:pPr>
            <a:r>
              <a:rPr lang="en-GB" sz="2800" dirty="0" smtClean="0">
                <a:solidFill>
                  <a:srgbClr val="C00000"/>
                </a:solidFill>
                <a:sym typeface="Wingdings" pitchFamily="2" charset="2"/>
              </a:rPr>
              <a:t></a:t>
            </a:r>
            <a:endParaRPr lang="en-GB" sz="2800" dirty="0" smtClean="0">
              <a:solidFill>
                <a:srgbClr val="C00000"/>
              </a:solidFill>
            </a:endParaRPr>
          </a:p>
          <a:p>
            <a:pPr eaLnBrk="1" hangingPunct="1">
              <a:buFontTx/>
              <a:buNone/>
              <a:defRPr/>
            </a:pPr>
            <a:endParaRPr lang="en-GB" sz="2800" dirty="0" smtClean="0"/>
          </a:p>
          <a:p>
            <a:pPr eaLnBrk="1" hangingPunct="1">
              <a:buFontTx/>
              <a:buNone/>
              <a:defRPr/>
            </a:pPr>
            <a:endParaRPr lang="en-GB" sz="2800" dirty="0" smtClean="0"/>
          </a:p>
        </p:txBody>
      </p:sp>
      <p:pic>
        <p:nvPicPr>
          <p:cNvPr id="8196" name="Picture 5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219" name="Group 3"/>
          <p:cNvGrpSpPr>
            <a:grpSpLocks noChangeAspect="1"/>
          </p:cNvGrpSpPr>
          <p:nvPr/>
        </p:nvGrpSpPr>
        <p:grpSpPr bwMode="auto">
          <a:xfrm>
            <a:off x="900113" y="1125538"/>
            <a:ext cx="6767512" cy="5205412"/>
            <a:chOff x="748" y="802"/>
            <a:chExt cx="4355" cy="3350"/>
          </a:xfrm>
        </p:grpSpPr>
        <p:sp>
          <p:nvSpPr>
            <p:cNvPr id="9220" name="AutoShape 4"/>
            <p:cNvSpPr>
              <a:spLocks noChangeAspect="1" noChangeArrowheads="1" noTextEdit="1"/>
            </p:cNvSpPr>
            <p:nvPr/>
          </p:nvSpPr>
          <p:spPr bwMode="auto">
            <a:xfrm>
              <a:off x="748" y="802"/>
              <a:ext cx="4355" cy="3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pic>
          <p:nvPicPr>
            <p:cNvPr id="9221" name="Picture 5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48" y="802"/>
              <a:ext cx="4362" cy="335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333375"/>
            <a:ext cx="8229600" cy="1719263"/>
          </a:xfrm>
        </p:spPr>
        <p:txBody>
          <a:bodyPr/>
          <a:lstStyle/>
          <a:p>
            <a:pPr eaLnBrk="1" hangingPunct="1"/>
            <a:r>
              <a:rPr lang="en-GB" sz="3600" b="1" smtClean="0">
                <a:solidFill>
                  <a:srgbClr val="0066CC"/>
                </a:solidFill>
                <a:latin typeface="Georgia" pitchFamily="18" charset="0"/>
              </a:rPr>
              <a:t>Elements of the Framework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1773238"/>
            <a:ext cx="8229600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400" b="1" smtClean="0">
                <a:solidFill>
                  <a:srgbClr val="C00000"/>
                </a:solidFill>
              </a:rPr>
              <a:t>Pillars</a:t>
            </a:r>
            <a:r>
              <a:rPr lang="en-GB" sz="2400" smtClean="0">
                <a:solidFill>
                  <a:srgbClr val="C00000"/>
                </a:solidFill>
              </a:rPr>
              <a:t> (3) - fundamentals of forest governance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400" smtClean="0">
              <a:solidFill>
                <a:srgbClr val="C000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400" b="1" smtClean="0">
                <a:solidFill>
                  <a:srgbClr val="C00000"/>
                </a:solidFill>
              </a:rPr>
              <a:t>Component</a:t>
            </a:r>
            <a:r>
              <a:rPr lang="en-GB" sz="2400" smtClean="0">
                <a:solidFill>
                  <a:srgbClr val="C00000"/>
                </a:solidFill>
              </a:rPr>
              <a:t> (13) - an essential element of a pillar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400" smtClean="0">
              <a:solidFill>
                <a:srgbClr val="C000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400" b="1" smtClean="0">
                <a:solidFill>
                  <a:srgbClr val="C00000"/>
                </a:solidFill>
              </a:rPr>
              <a:t>Subcomponent</a:t>
            </a:r>
            <a:r>
              <a:rPr lang="en-GB" sz="2400" smtClean="0">
                <a:solidFill>
                  <a:srgbClr val="C00000"/>
                </a:solidFill>
              </a:rPr>
              <a:t> (78) - an identifiable element of a component, an important aspect of forest governance by which a component may be assessed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sz="2400" smtClean="0">
              <a:solidFill>
                <a:srgbClr val="C00000"/>
              </a:solidFill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sz="2400" b="1" smtClean="0">
                <a:solidFill>
                  <a:srgbClr val="C00000"/>
                </a:solidFill>
              </a:rPr>
              <a:t>Indicator</a:t>
            </a:r>
            <a:r>
              <a:rPr lang="en-GB" sz="2400" smtClean="0">
                <a:solidFill>
                  <a:srgbClr val="C00000"/>
                </a:solidFill>
              </a:rPr>
              <a:t> – a quantitative, qualitative or descriptive attribute that if measured or monitored periodically, indicate the direction of change in a subcomponent</a:t>
            </a:r>
          </a:p>
        </p:txBody>
      </p:sp>
      <p:pic>
        <p:nvPicPr>
          <p:cNvPr id="10244" name="Picture 4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87350"/>
            <a:ext cx="9144000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229600" cy="1052513"/>
          </a:xfrm>
        </p:spPr>
        <p:txBody>
          <a:bodyPr/>
          <a:lstStyle/>
          <a:p>
            <a:pPr eaLnBrk="1" hangingPunct="1"/>
            <a:r>
              <a:rPr lang="en-US" sz="4000" b="1" smtClean="0">
                <a:solidFill>
                  <a:srgbClr val="0066CC"/>
                </a:solidFill>
                <a:latin typeface="Georgia" pitchFamily="18" charset="0"/>
              </a:rPr>
              <a:t>Using the Framework</a:t>
            </a:r>
            <a:endParaRPr lang="en-GB" sz="4000" b="1" smtClean="0">
              <a:solidFill>
                <a:srgbClr val="0066CC"/>
              </a:solidFill>
              <a:latin typeface="Georgia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981075"/>
            <a:ext cx="8229600" cy="4237038"/>
          </a:xfrm>
        </p:spPr>
        <p:txBody>
          <a:bodyPr/>
          <a:lstStyle/>
          <a:p>
            <a:pPr eaLnBrk="1" hangingPunct="1">
              <a:lnSpc>
                <a:spcPct val="90000"/>
              </a:lnSpc>
              <a:spcBef>
                <a:spcPts val="1200"/>
              </a:spcBef>
              <a:buFontTx/>
              <a:buNone/>
            </a:pPr>
            <a:r>
              <a:rPr lang="en-GB" sz="2400" smtClean="0">
                <a:sym typeface="Wingdings" pitchFamily="2" charset="2"/>
              </a:rPr>
              <a:t></a:t>
            </a:r>
            <a:r>
              <a:rPr lang="en-GB" sz="2800" smtClean="0">
                <a:solidFill>
                  <a:srgbClr val="C00000"/>
                </a:solidFill>
              </a:rPr>
              <a:t>The Framework can be customized for/by different users: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GB" sz="2800" smtClean="0">
                <a:solidFill>
                  <a:srgbClr val="C00000"/>
                </a:solidFill>
              </a:rPr>
              <a:t>used in whole or in part depending on the purpose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GB" sz="2800" smtClean="0">
                <a:solidFill>
                  <a:srgbClr val="C00000"/>
                </a:solidFill>
              </a:rPr>
              <a:t>simplified by focusing only on certain pillars and components</a:t>
            </a:r>
          </a:p>
          <a:p>
            <a:pPr eaLnBrk="1" hangingPunct="1">
              <a:lnSpc>
                <a:spcPct val="90000"/>
              </a:lnSpc>
              <a:spcBef>
                <a:spcPts val="1200"/>
              </a:spcBef>
            </a:pPr>
            <a:r>
              <a:rPr lang="en-GB" sz="2800" smtClean="0">
                <a:solidFill>
                  <a:srgbClr val="C00000"/>
                </a:solidFill>
              </a:rPr>
              <a:t>Expanded if aspects of interest to the user are not adequately covered </a:t>
            </a:r>
          </a:p>
        </p:txBody>
      </p:sp>
      <p:pic>
        <p:nvPicPr>
          <p:cNvPr id="11268" name="Picture 5" descr="IMG_0082Lorbac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25" y="4797425"/>
            <a:ext cx="298767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Content Placeholder 3" descr="7081rain-forest-poster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811713"/>
            <a:ext cx="3132138" cy="204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5" descr="7038_lwr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4797425"/>
            <a:ext cx="305752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765175"/>
            <a:ext cx="8229600" cy="1646238"/>
          </a:xfrm>
        </p:spPr>
        <p:txBody>
          <a:bodyPr/>
          <a:lstStyle/>
          <a:p>
            <a:pPr eaLnBrk="1" hangingPunct="1"/>
            <a:r>
              <a:rPr lang="en-GB" b="1" smtClean="0">
                <a:solidFill>
                  <a:srgbClr val="0066CC"/>
                </a:solidFill>
                <a:latin typeface="Georgia" pitchFamily="18" charset="0"/>
              </a:rPr>
              <a:t>Implementation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989138"/>
            <a:ext cx="7777162" cy="4597400"/>
          </a:xfrm>
        </p:spPr>
        <p:txBody>
          <a:bodyPr/>
          <a:lstStyle/>
          <a:p>
            <a:pPr eaLnBrk="1" hangingPunct="1">
              <a:spcBef>
                <a:spcPts val="1200"/>
              </a:spcBef>
              <a:buFontTx/>
              <a:buNone/>
            </a:pPr>
            <a:r>
              <a:rPr lang="en-GB" sz="2800" smtClean="0">
                <a:solidFill>
                  <a:srgbClr val="C00000"/>
                </a:solidFill>
              </a:rPr>
              <a:t>To be tested in different contexts:</a:t>
            </a: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GB" sz="1000" smtClean="0">
              <a:solidFill>
                <a:srgbClr val="C00000"/>
              </a:solidFill>
            </a:endParaRPr>
          </a:p>
          <a:p>
            <a:pPr eaLnBrk="1" hangingPunct="1">
              <a:spcBef>
                <a:spcPts val="1200"/>
              </a:spcBef>
              <a:buFontTx/>
              <a:buChar char="-"/>
            </a:pPr>
            <a:r>
              <a:rPr lang="en-GB" sz="2800" smtClean="0">
                <a:solidFill>
                  <a:srgbClr val="C00000"/>
                </a:solidFill>
              </a:rPr>
              <a:t>FLEGT: ACP-FLEGT Programme</a:t>
            </a:r>
          </a:p>
          <a:p>
            <a:pPr eaLnBrk="1" hangingPunct="1">
              <a:spcBef>
                <a:spcPts val="1200"/>
              </a:spcBef>
              <a:buFontTx/>
              <a:buChar char="-"/>
            </a:pPr>
            <a:r>
              <a:rPr lang="en-GB" sz="2800" smtClean="0">
                <a:solidFill>
                  <a:srgbClr val="C00000"/>
                </a:solidFill>
              </a:rPr>
              <a:t>REDD+: PGAs</a:t>
            </a:r>
          </a:p>
          <a:p>
            <a:pPr eaLnBrk="1" hangingPunct="1">
              <a:spcBef>
                <a:spcPts val="1200"/>
              </a:spcBef>
              <a:buFontTx/>
              <a:buChar char="-"/>
            </a:pPr>
            <a:r>
              <a:rPr lang="en-GB" sz="2800" smtClean="0">
                <a:solidFill>
                  <a:srgbClr val="C00000"/>
                </a:solidFill>
              </a:rPr>
              <a:t>WB Forest Investment Programme (FIP)</a:t>
            </a:r>
          </a:p>
          <a:p>
            <a:pPr eaLnBrk="1" hangingPunct="1">
              <a:spcBef>
                <a:spcPts val="1200"/>
              </a:spcBef>
              <a:buFontTx/>
              <a:buChar char="-"/>
            </a:pPr>
            <a:r>
              <a:rPr lang="en-GB" sz="2800" smtClean="0">
                <a:solidFill>
                  <a:srgbClr val="C00000"/>
                </a:solidFill>
              </a:rPr>
              <a:t>National Forest Monitoring and Assessment</a:t>
            </a:r>
          </a:p>
          <a:p>
            <a:pPr eaLnBrk="1" hangingPunct="1">
              <a:spcBef>
                <a:spcPts val="1200"/>
              </a:spcBef>
              <a:buFontTx/>
              <a:buChar char="-"/>
            </a:pPr>
            <a:r>
              <a:rPr lang="en-GB" sz="2800" smtClean="0">
                <a:solidFill>
                  <a:srgbClr val="C00000"/>
                </a:solidFill>
              </a:rPr>
              <a:t>Through multi-stakeholder processes and fora</a:t>
            </a:r>
          </a:p>
        </p:txBody>
      </p:sp>
      <p:pic>
        <p:nvPicPr>
          <p:cNvPr id="12292" name="Picture 4" descr="Picture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229600" cy="1196975"/>
          </a:xfrm>
        </p:spPr>
        <p:txBody>
          <a:bodyPr/>
          <a:lstStyle/>
          <a:p>
            <a:pPr eaLnBrk="1" hangingPunct="1"/>
            <a:r>
              <a:rPr lang="en-GB" sz="3600" b="1" smtClean="0">
                <a:solidFill>
                  <a:srgbClr val="0066CC"/>
                </a:solidFill>
                <a:latin typeface="Georgia" pitchFamily="18" charset="0"/>
              </a:rPr>
              <a:t>Transparency and accountability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125538"/>
            <a:ext cx="7921625" cy="3527425"/>
          </a:xfrm>
        </p:spPr>
        <p:txBody>
          <a:bodyPr/>
          <a:lstStyle/>
          <a:p>
            <a:pPr eaLnBrk="1" hangingPunct="1">
              <a:buFontTx/>
              <a:buChar char="-"/>
            </a:pPr>
            <a:r>
              <a:rPr lang="en-GB" smtClean="0">
                <a:solidFill>
                  <a:srgbClr val="C00000"/>
                </a:solidFill>
              </a:rPr>
              <a:t>Embedded in the components and subcomponents  </a:t>
            </a:r>
          </a:p>
          <a:p>
            <a:pPr eaLnBrk="1" hangingPunct="1">
              <a:buFontTx/>
              <a:buChar char="-"/>
            </a:pPr>
            <a:r>
              <a:rPr lang="en-GB" smtClean="0">
                <a:solidFill>
                  <a:srgbClr val="C00000"/>
                </a:solidFill>
              </a:rPr>
              <a:t>Assessment and monitoring based on the framework can lead to improvements</a:t>
            </a:r>
          </a:p>
          <a:p>
            <a:pPr eaLnBrk="1" hangingPunct="1">
              <a:buFontTx/>
              <a:buNone/>
            </a:pPr>
            <a:r>
              <a:rPr lang="en-GB" sz="1400" smtClean="0">
                <a:solidFill>
                  <a:srgbClr val="C00000"/>
                </a:solidFill>
              </a:rPr>
              <a:t>	</a:t>
            </a:r>
          </a:p>
          <a:p>
            <a:pPr eaLnBrk="1" hangingPunct="1">
              <a:buFontTx/>
              <a:buNone/>
            </a:pPr>
            <a:r>
              <a:rPr lang="en-GB" smtClean="0">
                <a:solidFill>
                  <a:srgbClr val="C00000"/>
                </a:solidFill>
              </a:rPr>
              <a:t>.....if there is political will</a:t>
            </a:r>
          </a:p>
          <a:p>
            <a:pPr eaLnBrk="1" hangingPunct="1">
              <a:buFontTx/>
              <a:buNone/>
            </a:pPr>
            <a:endParaRPr lang="en-GB" smtClean="0"/>
          </a:p>
        </p:txBody>
      </p:sp>
      <p:pic>
        <p:nvPicPr>
          <p:cNvPr id="13316" name="Picture 5" descr="soil protecti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4724400"/>
            <a:ext cx="295275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3" descr="4751_lw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4400"/>
            <a:ext cx="316865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8" descr="D065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888" y="4737100"/>
            <a:ext cx="3059112" cy="212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1628775"/>
            <a:ext cx="8029575" cy="1646238"/>
          </a:xfrm>
        </p:spPr>
        <p:txBody>
          <a:bodyPr/>
          <a:lstStyle/>
          <a:p>
            <a:pPr eaLnBrk="1" hangingPunct="1"/>
            <a:r>
              <a:rPr lang="en-GB" sz="5400" smtClean="0">
                <a:solidFill>
                  <a:srgbClr val="0066CC"/>
                </a:solidFill>
                <a:latin typeface="Georgia" pitchFamily="18" charset="0"/>
              </a:rPr>
              <a:t>Thank you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3573463"/>
            <a:ext cx="7775575" cy="1727200"/>
          </a:xfrm>
        </p:spPr>
        <p:txBody>
          <a:bodyPr/>
          <a:lstStyle/>
          <a:p>
            <a:pPr algn="ctr" eaLnBrk="1" hangingPunct="1">
              <a:spcBef>
                <a:spcPts val="1200"/>
              </a:spcBef>
              <a:buFontTx/>
              <a:buNone/>
            </a:pPr>
            <a:r>
              <a:rPr lang="en-GB" sz="2800" smtClean="0">
                <a:solidFill>
                  <a:srgbClr val="C00000"/>
                </a:solidFill>
                <a:hlinkClick r:id="rId2"/>
              </a:rPr>
              <a:t>www.fao.org/forestry</a:t>
            </a:r>
            <a:endParaRPr lang="en-GB" sz="2800" smtClean="0">
              <a:solidFill>
                <a:srgbClr val="C00000"/>
              </a:solidFill>
            </a:endParaRPr>
          </a:p>
          <a:p>
            <a:pPr algn="ctr" eaLnBrk="1" hangingPunct="1">
              <a:spcBef>
                <a:spcPts val="1200"/>
              </a:spcBef>
              <a:buFontTx/>
              <a:buNone/>
            </a:pPr>
            <a:endParaRPr lang="en-GB" sz="1200" smtClean="0">
              <a:solidFill>
                <a:srgbClr val="C00000"/>
              </a:solidFill>
              <a:hlinkClick r:id="rId3"/>
            </a:endParaRPr>
          </a:p>
          <a:p>
            <a:pPr algn="ctr" eaLnBrk="1" hangingPunct="1">
              <a:spcBef>
                <a:spcPts val="1200"/>
              </a:spcBef>
              <a:buFontTx/>
              <a:buNone/>
            </a:pPr>
            <a:r>
              <a:rPr lang="en-GB" sz="2800" smtClean="0">
                <a:solidFill>
                  <a:srgbClr val="C00000"/>
                </a:solidFill>
                <a:hlinkClick r:id="rId3"/>
              </a:rPr>
              <a:t>www.profor.info</a:t>
            </a:r>
            <a:endParaRPr lang="en-GB" sz="2800" smtClean="0">
              <a:solidFill>
                <a:srgbClr val="C00000"/>
              </a:solidFill>
            </a:endParaRPr>
          </a:p>
          <a:p>
            <a:pPr eaLnBrk="1" hangingPunct="1">
              <a:spcBef>
                <a:spcPts val="1200"/>
              </a:spcBef>
              <a:buFontTx/>
              <a:buNone/>
            </a:pPr>
            <a:endParaRPr lang="en-GB" sz="2800" smtClean="0">
              <a:solidFill>
                <a:srgbClr val="C00000"/>
              </a:solidFill>
            </a:endParaRPr>
          </a:p>
        </p:txBody>
      </p:sp>
      <p:pic>
        <p:nvPicPr>
          <p:cNvPr id="14340" name="Picture 4" descr="Picture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30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4576</TotalTime>
  <Words>430</Words>
  <Application>Microsoft Office PowerPoint</Application>
  <PresentationFormat>On-screen Show (4:3)</PresentationFormat>
  <Paragraphs>84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Georgia</vt:lpstr>
      <vt:lpstr>Tahoma</vt:lpstr>
      <vt:lpstr>Wingdings</vt:lpstr>
      <vt:lpstr>Default Design</vt:lpstr>
      <vt:lpstr>FRAMEWORK FOR ASSESSING AND MONITORING FOREST GOVERNANCE</vt:lpstr>
      <vt:lpstr>Outline</vt:lpstr>
      <vt:lpstr>Background</vt:lpstr>
      <vt:lpstr>Stockholm Symposium 2010</vt:lpstr>
      <vt:lpstr>Objectives of Framework</vt:lpstr>
      <vt:lpstr>Intended Users</vt:lpstr>
      <vt:lpstr>Features</vt:lpstr>
      <vt:lpstr>Slide 8</vt:lpstr>
      <vt:lpstr>Elements of the Framework</vt:lpstr>
      <vt:lpstr>Using the Framework</vt:lpstr>
      <vt:lpstr>Implementation</vt:lpstr>
      <vt:lpstr>Transparency and accountability</vt:lpstr>
      <vt:lpstr>Thank you</vt:lpstr>
    </vt:vector>
  </TitlesOfParts>
  <Company>FAO of the UN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Marcelli, Gabriele (FOEP)</dc:creator>
  <cp:lastModifiedBy>tina.hageberg</cp:lastModifiedBy>
  <cp:revision>80</cp:revision>
  <dcterms:created xsi:type="dcterms:W3CDTF">2011-05-11T09:13:35Z</dcterms:created>
  <dcterms:modified xsi:type="dcterms:W3CDTF">2011-10-03T07:28:51Z</dcterms:modified>
</cp:coreProperties>
</file>