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Override3.xml" ContentType="application/vnd.openxmlformats-officedocument.themeOverride+xml"/>
  <Override PartName="/ppt/theme/themeOverride4.xml" ContentType="application/vnd.openxmlformats-officedocument.themeOverrid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4" r:id="rId8"/>
    <p:sldId id="262" r:id="rId9"/>
    <p:sldId id="263" r:id="rId10"/>
    <p:sldId id="265" r:id="rId11"/>
  </p:sldIdLst>
  <p:sldSz cx="9144000" cy="6858000" type="screen4x3"/>
  <p:notesSz cx="6858000" cy="9144000"/>
  <p:defaultTextStyle>
    <a:defPPr>
      <a:defRPr lang="id-ID"/>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Freeform 6"/>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smtClean="0">
                <a:solidFill>
                  <a:srgbClr val="FFFFFF"/>
                </a:solidFill>
              </a:defRPr>
            </a:lvl1pPr>
            <a:extLst/>
          </a:lstStyle>
          <a:p>
            <a:pPr>
              <a:defRPr/>
            </a:pPr>
            <a:fld id="{394D8251-9D85-4C93-993E-2487B83B392D}" type="datetimeFigureOut">
              <a:rPr lang="id-ID"/>
              <a:pPr>
                <a:defRPr/>
              </a:pPr>
              <a:t>03/10/2011</a:t>
            </a:fld>
            <a:endParaRPr lang="id-ID"/>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id-ID"/>
          </a:p>
        </p:txBody>
      </p:sp>
      <p:sp>
        <p:nvSpPr>
          <p:cNvPr id="13" name="Slide Number Placeholder 26"/>
          <p:cNvSpPr>
            <a:spLocks noGrp="1"/>
          </p:cNvSpPr>
          <p:nvPr>
            <p:ph type="sldNum" sz="quarter" idx="12"/>
          </p:nvPr>
        </p:nvSpPr>
        <p:spPr/>
        <p:txBody>
          <a:bodyPr/>
          <a:lstStyle>
            <a:lvl1pPr>
              <a:defRPr smtClean="0">
                <a:solidFill>
                  <a:srgbClr val="FFFFFF"/>
                </a:solidFill>
              </a:defRPr>
            </a:lvl1pPr>
            <a:extLst/>
          </a:lstStyle>
          <a:p>
            <a:pPr>
              <a:defRPr/>
            </a:pPr>
            <a:fld id="{B8E9F337-7992-42AC-A346-EDF9DB0C532F}" type="slidenum">
              <a:rPr lang="id-ID"/>
              <a:pPr>
                <a:defRPr/>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fld id="{42A072EF-7A5B-48E9-8F15-39E2E3A06B71}" type="datetimeFigureOut">
              <a:rPr lang="id-ID"/>
              <a:pPr>
                <a:defRPr/>
              </a:pPr>
              <a:t>03/10/2011</a:t>
            </a:fld>
            <a:endParaRPr lang="id-ID"/>
          </a:p>
        </p:txBody>
      </p:sp>
      <p:sp>
        <p:nvSpPr>
          <p:cNvPr id="5" name="Footer Placeholder 21"/>
          <p:cNvSpPr>
            <a:spLocks noGrp="1"/>
          </p:cNvSpPr>
          <p:nvPr>
            <p:ph type="ftr" sz="quarter" idx="11"/>
          </p:nvPr>
        </p:nvSpPr>
        <p:spPr/>
        <p:txBody>
          <a:bodyPr/>
          <a:lstStyle>
            <a:lvl1pPr>
              <a:defRPr/>
            </a:lvl1pPr>
          </a:lstStyle>
          <a:p>
            <a:pPr>
              <a:defRPr/>
            </a:pPr>
            <a:endParaRPr lang="id-ID"/>
          </a:p>
        </p:txBody>
      </p:sp>
      <p:sp>
        <p:nvSpPr>
          <p:cNvPr id="6" name="Slide Number Placeholder 17"/>
          <p:cNvSpPr>
            <a:spLocks noGrp="1"/>
          </p:cNvSpPr>
          <p:nvPr>
            <p:ph type="sldNum" sz="quarter" idx="12"/>
          </p:nvPr>
        </p:nvSpPr>
        <p:spPr/>
        <p:txBody>
          <a:bodyPr/>
          <a:lstStyle>
            <a:lvl1pPr>
              <a:defRPr/>
            </a:lvl1pPr>
          </a:lstStyle>
          <a:p>
            <a:pPr>
              <a:defRPr/>
            </a:pPr>
            <a:fld id="{CE3E388F-C507-4788-979E-9D1D5C7FCAF5}" type="slidenum">
              <a:rPr lang="id-ID"/>
              <a:pPr>
                <a:defRPr/>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D254D412-8463-40B4-92D1-37A6B8DD97E7}" type="datetimeFigureOut">
              <a:rPr lang="id-ID"/>
              <a:pPr>
                <a:defRPr/>
              </a:pPr>
              <a:t>03/10/2011</a:t>
            </a:fld>
            <a:endParaRPr lang="id-ID"/>
          </a:p>
        </p:txBody>
      </p:sp>
      <p:sp>
        <p:nvSpPr>
          <p:cNvPr id="7" name="Footer Placeholder 4"/>
          <p:cNvSpPr>
            <a:spLocks noGrp="1"/>
          </p:cNvSpPr>
          <p:nvPr>
            <p:ph type="ftr" sz="quarter" idx="11"/>
          </p:nvPr>
        </p:nvSpPr>
        <p:spPr/>
        <p:txBody>
          <a:bodyPr/>
          <a:lstStyle>
            <a:lvl1pPr>
              <a:defRPr/>
            </a:lvl1pPr>
            <a:extLst/>
          </a:lstStyle>
          <a:p>
            <a:pPr>
              <a:defRPr/>
            </a:pPr>
            <a:endParaRPr lang="id-ID"/>
          </a:p>
        </p:txBody>
      </p:sp>
      <p:sp>
        <p:nvSpPr>
          <p:cNvPr id="8" name="Slide Number Placeholder 5"/>
          <p:cNvSpPr>
            <a:spLocks noGrp="1"/>
          </p:cNvSpPr>
          <p:nvPr>
            <p:ph type="sldNum" sz="quarter" idx="12"/>
          </p:nvPr>
        </p:nvSpPr>
        <p:spPr/>
        <p:txBody>
          <a:bodyPr/>
          <a:lstStyle>
            <a:lvl1pPr>
              <a:defRPr/>
            </a:lvl1pPr>
            <a:extLst/>
          </a:lstStyle>
          <a:p>
            <a:pPr>
              <a:defRPr/>
            </a:pPr>
            <a:fld id="{A6BA61B9-8559-4D22-87D7-B838D3E0008C}" type="slidenum">
              <a:rPr lang="id-ID"/>
              <a:pPr>
                <a:defRPr/>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fld id="{90920DBB-3F46-4083-86D2-6DF35414107D}" type="datetimeFigureOut">
              <a:rPr lang="id-ID"/>
              <a:pPr>
                <a:defRPr/>
              </a:pPr>
              <a:t>03/10/2011</a:t>
            </a:fld>
            <a:endParaRPr lang="id-ID"/>
          </a:p>
        </p:txBody>
      </p:sp>
      <p:sp>
        <p:nvSpPr>
          <p:cNvPr id="6" name="Footer Placeholder 5"/>
          <p:cNvSpPr>
            <a:spLocks noGrp="1"/>
          </p:cNvSpPr>
          <p:nvPr>
            <p:ph type="ftr" sz="quarter" idx="11"/>
          </p:nvPr>
        </p:nvSpPr>
        <p:spPr/>
        <p:txBody>
          <a:bodyPr/>
          <a:lstStyle>
            <a:lvl1pPr>
              <a:defRPr/>
            </a:lvl1pPr>
            <a:extLst/>
          </a:lstStyle>
          <a:p>
            <a:pPr>
              <a:defRPr/>
            </a:pPr>
            <a:endParaRPr lang="id-ID"/>
          </a:p>
        </p:txBody>
      </p:sp>
      <p:sp>
        <p:nvSpPr>
          <p:cNvPr id="7" name="Slide Number Placeholder 6"/>
          <p:cNvSpPr>
            <a:spLocks noGrp="1"/>
          </p:cNvSpPr>
          <p:nvPr>
            <p:ph type="sldNum" sz="quarter" idx="12"/>
          </p:nvPr>
        </p:nvSpPr>
        <p:spPr/>
        <p:txBody>
          <a:bodyPr/>
          <a:lstStyle>
            <a:lvl1pPr>
              <a:defRPr/>
            </a:lvl1pPr>
            <a:extLst/>
          </a:lstStyle>
          <a:p>
            <a:pPr>
              <a:defRPr/>
            </a:pPr>
            <a:fld id="{A8AF4616-0927-48D6-9024-AB20BBD88F89}" type="slidenum">
              <a:rPr lang="id-ID"/>
              <a:pPr>
                <a:defRPr/>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fld id="{B17B4558-C7A5-44DD-87E4-E433FAB39BAF}" type="datetimeFigureOut">
              <a:rPr lang="id-ID"/>
              <a:pPr>
                <a:defRPr/>
              </a:pPr>
              <a:t>03/10/2011</a:t>
            </a:fld>
            <a:endParaRPr lang="id-ID"/>
          </a:p>
        </p:txBody>
      </p:sp>
      <p:sp>
        <p:nvSpPr>
          <p:cNvPr id="8" name="Footer Placeholder 7"/>
          <p:cNvSpPr>
            <a:spLocks noGrp="1"/>
          </p:cNvSpPr>
          <p:nvPr>
            <p:ph type="ftr" sz="quarter" idx="11"/>
          </p:nvPr>
        </p:nvSpPr>
        <p:spPr/>
        <p:txBody>
          <a:bodyPr/>
          <a:lstStyle>
            <a:lvl1pPr>
              <a:defRPr/>
            </a:lvl1pPr>
            <a:extLst/>
          </a:lstStyle>
          <a:p>
            <a:pPr>
              <a:defRPr/>
            </a:pPr>
            <a:endParaRPr lang="id-ID"/>
          </a:p>
        </p:txBody>
      </p:sp>
      <p:sp>
        <p:nvSpPr>
          <p:cNvPr id="9" name="Slide Number Placeholder 8"/>
          <p:cNvSpPr>
            <a:spLocks noGrp="1"/>
          </p:cNvSpPr>
          <p:nvPr>
            <p:ph type="sldNum" sz="quarter" idx="12"/>
          </p:nvPr>
        </p:nvSpPr>
        <p:spPr/>
        <p:txBody>
          <a:bodyPr/>
          <a:lstStyle>
            <a:lvl1pPr>
              <a:defRPr/>
            </a:lvl1pPr>
            <a:extLst/>
          </a:lstStyle>
          <a:p>
            <a:pPr>
              <a:defRPr/>
            </a:pPr>
            <a:fld id="{260DF17A-8D2E-491D-B8D9-4CDAFB43B03A}" type="slidenum">
              <a:rPr lang="id-ID"/>
              <a:pPr>
                <a:defRPr/>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fld id="{CF2CA3AD-6D96-4E6A-B366-E67FE6AF8F0B}" type="datetimeFigureOut">
              <a:rPr lang="id-ID"/>
              <a:pPr>
                <a:defRPr/>
              </a:pPr>
              <a:t>03/10/2011</a:t>
            </a:fld>
            <a:endParaRPr lang="id-ID"/>
          </a:p>
        </p:txBody>
      </p:sp>
      <p:sp>
        <p:nvSpPr>
          <p:cNvPr id="4" name="Footer Placeholder 3"/>
          <p:cNvSpPr>
            <a:spLocks noGrp="1"/>
          </p:cNvSpPr>
          <p:nvPr>
            <p:ph type="ftr" sz="quarter" idx="11"/>
          </p:nvPr>
        </p:nvSpPr>
        <p:spPr/>
        <p:txBody>
          <a:bodyPr/>
          <a:lstStyle>
            <a:lvl1pPr>
              <a:defRPr/>
            </a:lvl1pPr>
            <a:extLst/>
          </a:lstStyle>
          <a:p>
            <a:pPr>
              <a:defRPr/>
            </a:pPr>
            <a:endParaRPr lang="id-ID"/>
          </a:p>
        </p:txBody>
      </p:sp>
      <p:sp>
        <p:nvSpPr>
          <p:cNvPr id="5" name="Slide Number Placeholder 4"/>
          <p:cNvSpPr>
            <a:spLocks noGrp="1"/>
          </p:cNvSpPr>
          <p:nvPr>
            <p:ph type="sldNum" sz="quarter" idx="12"/>
          </p:nvPr>
        </p:nvSpPr>
        <p:spPr/>
        <p:txBody>
          <a:bodyPr/>
          <a:lstStyle>
            <a:lvl1pPr>
              <a:defRPr/>
            </a:lvl1pPr>
            <a:extLst/>
          </a:lstStyle>
          <a:p>
            <a:pPr>
              <a:defRPr/>
            </a:pPr>
            <a:fld id="{F12A9D17-4D9E-4895-8E9F-257FB503A2E1}" type="slidenum">
              <a:rPr lang="id-ID"/>
              <a:pPr>
                <a:defRPr/>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E76D094B-0F10-439F-AA2D-C315A97BD568}" type="datetimeFigureOut">
              <a:rPr lang="id-ID"/>
              <a:pPr>
                <a:defRPr/>
              </a:pPr>
              <a:t>03/10/2011</a:t>
            </a:fld>
            <a:endParaRPr lang="id-ID"/>
          </a:p>
        </p:txBody>
      </p:sp>
      <p:sp>
        <p:nvSpPr>
          <p:cNvPr id="3" name="Footer Placeholder 21"/>
          <p:cNvSpPr>
            <a:spLocks noGrp="1"/>
          </p:cNvSpPr>
          <p:nvPr>
            <p:ph type="ftr" sz="quarter" idx="11"/>
          </p:nvPr>
        </p:nvSpPr>
        <p:spPr/>
        <p:txBody>
          <a:bodyPr/>
          <a:lstStyle>
            <a:lvl1pPr>
              <a:defRPr/>
            </a:lvl1pPr>
          </a:lstStyle>
          <a:p>
            <a:pPr>
              <a:defRPr/>
            </a:pPr>
            <a:endParaRPr lang="id-ID"/>
          </a:p>
        </p:txBody>
      </p:sp>
      <p:sp>
        <p:nvSpPr>
          <p:cNvPr id="4" name="Slide Number Placeholder 17"/>
          <p:cNvSpPr>
            <a:spLocks noGrp="1"/>
          </p:cNvSpPr>
          <p:nvPr>
            <p:ph type="sldNum" sz="quarter" idx="12"/>
          </p:nvPr>
        </p:nvSpPr>
        <p:spPr/>
        <p:txBody>
          <a:bodyPr/>
          <a:lstStyle>
            <a:lvl1pPr>
              <a:defRPr/>
            </a:lvl1pPr>
          </a:lstStyle>
          <a:p>
            <a:pPr>
              <a:defRPr/>
            </a:pPr>
            <a:fld id="{96CE10F6-884C-479E-A29A-008565A122BE}" type="slidenum">
              <a:rPr lang="id-ID"/>
              <a:pPr>
                <a:defRPr/>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801FBEA9-C5FE-4164-B278-AF7405B1082A}" type="datetimeFigureOut">
              <a:rPr lang="id-ID"/>
              <a:pPr>
                <a:defRPr/>
              </a:pPr>
              <a:t>03/10/2011</a:t>
            </a:fld>
            <a:endParaRPr lang="id-ID"/>
          </a:p>
        </p:txBody>
      </p:sp>
      <p:sp>
        <p:nvSpPr>
          <p:cNvPr id="6" name="Footer Placeholder 5"/>
          <p:cNvSpPr>
            <a:spLocks noGrp="1"/>
          </p:cNvSpPr>
          <p:nvPr>
            <p:ph type="ftr" sz="quarter" idx="11"/>
          </p:nvPr>
        </p:nvSpPr>
        <p:spPr/>
        <p:txBody>
          <a:bodyPr/>
          <a:lstStyle>
            <a:lvl1pPr>
              <a:defRPr/>
            </a:lvl1pPr>
            <a:extLst/>
          </a:lstStyle>
          <a:p>
            <a:pPr>
              <a:defRPr/>
            </a:pPr>
            <a:endParaRPr lang="id-ID"/>
          </a:p>
        </p:txBody>
      </p:sp>
      <p:sp>
        <p:nvSpPr>
          <p:cNvPr id="7" name="Slide Number Placeholder 6"/>
          <p:cNvSpPr>
            <a:spLocks noGrp="1"/>
          </p:cNvSpPr>
          <p:nvPr>
            <p:ph type="sldNum" sz="quarter" idx="12"/>
          </p:nvPr>
        </p:nvSpPr>
        <p:spPr/>
        <p:txBody>
          <a:bodyPr/>
          <a:lstStyle>
            <a:lvl1pPr>
              <a:defRPr/>
            </a:lvl1pPr>
            <a:extLst/>
          </a:lstStyle>
          <a:p>
            <a:pPr>
              <a:defRPr/>
            </a:pPr>
            <a:fld id="{6392992A-0F61-4A1A-B0DA-23B8E18EB933}" type="slidenum">
              <a:rPr lang="id-ID"/>
              <a:pPr>
                <a:defRPr/>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6" name="Freeform 5"/>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Right Triangle 6"/>
          <p:cNvSpPr>
            <a:spLocks/>
          </p:cNvSpPr>
          <p:nvPr/>
        </p:nvSpPr>
        <p:spPr bwMode="auto">
          <a:xfrm>
            <a:off x="-6042" y="5791253"/>
            <a:ext cx="3402314" cy="1080868"/>
          </a:xfrm>
          <a:prstGeom prst="rtTriangle">
            <a:avLst/>
          </a:prstGeom>
          <a:blipFill>
            <a:blip r:embed="rId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smtClean="0">
                <a:solidFill>
                  <a:schemeClr val="tx1"/>
                </a:solidFill>
              </a:defRPr>
            </a:lvl1pPr>
            <a:extLst/>
          </a:lstStyle>
          <a:p>
            <a:pPr>
              <a:defRPr/>
            </a:pPr>
            <a:fld id="{54C247DE-1CE2-4EC4-ADC7-CA1880CD67ED}" type="datetimeFigureOut">
              <a:rPr lang="id-ID"/>
              <a:pPr>
                <a:defRPr/>
              </a:pPr>
              <a:t>03/10/2011</a:t>
            </a:fld>
            <a:endParaRPr lang="id-ID"/>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id-ID"/>
          </a:p>
        </p:txBody>
      </p:sp>
      <p:sp>
        <p:nvSpPr>
          <p:cNvPr id="13" name="Slide Number Placeholder 6"/>
          <p:cNvSpPr>
            <a:spLocks noGrp="1"/>
          </p:cNvSpPr>
          <p:nvPr>
            <p:ph type="sldNum" sz="quarter" idx="12"/>
          </p:nvPr>
        </p:nvSpPr>
        <p:spPr/>
        <p:txBody>
          <a:bodyPr/>
          <a:lstStyle>
            <a:lvl1pPr>
              <a:defRPr smtClean="0">
                <a:solidFill>
                  <a:schemeClr val="tx1"/>
                </a:solidFill>
              </a:defRPr>
            </a:lvl1pPr>
            <a:extLst/>
          </a:lstStyle>
          <a:p>
            <a:pPr>
              <a:defRPr/>
            </a:pPr>
            <a:fld id="{673F58A4-A9DA-4966-A91C-88846C7122DE}" type="slidenum">
              <a:rPr lang="id-ID"/>
              <a:pPr>
                <a:defRPr/>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0C3B199C-A6A1-4EA2-824E-B4903021F635}" type="datetimeFigureOut">
              <a:rPr lang="id-ID"/>
              <a:pPr>
                <a:defRPr/>
              </a:pPr>
              <a:t>03/10/2011</a:t>
            </a:fld>
            <a:endParaRPr lang="id-ID"/>
          </a:p>
        </p:txBody>
      </p:sp>
      <p:sp>
        <p:nvSpPr>
          <p:cNvPr id="5" name="Footer Placeholder 21"/>
          <p:cNvSpPr>
            <a:spLocks noGrp="1"/>
          </p:cNvSpPr>
          <p:nvPr>
            <p:ph type="ftr" sz="quarter" idx="11"/>
          </p:nvPr>
        </p:nvSpPr>
        <p:spPr/>
        <p:txBody>
          <a:bodyPr/>
          <a:lstStyle>
            <a:lvl1pPr>
              <a:defRPr/>
            </a:lvl1pPr>
          </a:lstStyle>
          <a:p>
            <a:pPr>
              <a:defRPr/>
            </a:pPr>
            <a:endParaRPr lang="id-ID"/>
          </a:p>
        </p:txBody>
      </p:sp>
      <p:sp>
        <p:nvSpPr>
          <p:cNvPr id="6" name="Slide Number Placeholder 17"/>
          <p:cNvSpPr>
            <a:spLocks noGrp="1"/>
          </p:cNvSpPr>
          <p:nvPr>
            <p:ph type="sldNum" sz="quarter" idx="12"/>
          </p:nvPr>
        </p:nvSpPr>
        <p:spPr/>
        <p:txBody>
          <a:bodyPr/>
          <a:lstStyle>
            <a:lvl1pPr>
              <a:defRPr/>
            </a:lvl1pPr>
          </a:lstStyle>
          <a:p>
            <a:pPr>
              <a:defRPr/>
            </a:pPr>
            <a:fld id="{9ED6D7FD-DF21-4845-A8DB-476D2499FB74}" type="slidenum">
              <a:rPr lang="id-ID"/>
              <a:pPr>
                <a:defRPr/>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F0BFB95A-72DC-436A-99D1-8EC857057071}" type="datetimeFigureOut">
              <a:rPr lang="id-ID"/>
              <a:pPr>
                <a:defRPr/>
              </a:pPr>
              <a:t>03/10/2011</a:t>
            </a:fld>
            <a:endParaRPr lang="id-ID"/>
          </a:p>
        </p:txBody>
      </p:sp>
      <p:sp>
        <p:nvSpPr>
          <p:cNvPr id="5" name="Footer Placeholder 21"/>
          <p:cNvSpPr>
            <a:spLocks noGrp="1"/>
          </p:cNvSpPr>
          <p:nvPr>
            <p:ph type="ftr" sz="quarter" idx="11"/>
          </p:nvPr>
        </p:nvSpPr>
        <p:spPr/>
        <p:txBody>
          <a:bodyPr/>
          <a:lstStyle>
            <a:lvl1pPr>
              <a:defRPr/>
            </a:lvl1pPr>
          </a:lstStyle>
          <a:p>
            <a:pPr>
              <a:defRPr/>
            </a:pPr>
            <a:endParaRPr lang="id-ID"/>
          </a:p>
        </p:txBody>
      </p:sp>
      <p:sp>
        <p:nvSpPr>
          <p:cNvPr id="6" name="Slide Number Placeholder 17"/>
          <p:cNvSpPr>
            <a:spLocks noGrp="1"/>
          </p:cNvSpPr>
          <p:nvPr>
            <p:ph type="sldNum" sz="quarter" idx="12"/>
          </p:nvPr>
        </p:nvSpPr>
        <p:spPr/>
        <p:txBody>
          <a:bodyPr/>
          <a:lstStyle>
            <a:lvl1pPr>
              <a:defRPr/>
            </a:lvl1pPr>
          </a:lstStyle>
          <a:p>
            <a:pPr>
              <a:defRPr/>
            </a:pPr>
            <a:fld id="{BEFC6139-8A31-4B53-B0D0-FBBB2FFACEAD}" type="slidenum">
              <a:rPr lang="id-ID"/>
              <a:pPr>
                <a:defRPr/>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2" name="Freeform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1033"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smtClean="0">
                <a:solidFill>
                  <a:schemeClr val="tx1"/>
                </a:solidFill>
                <a:latin typeface="+mn-lt"/>
                <a:cs typeface="+mn-cs"/>
              </a:defRPr>
            </a:lvl1pPr>
            <a:extLst/>
          </a:lstStyle>
          <a:p>
            <a:pPr>
              <a:defRPr/>
            </a:pPr>
            <a:fld id="{B1D3C836-B666-4B8B-B588-E4F9C655B2F1}" type="datetimeFigureOut">
              <a:rPr lang="id-ID"/>
              <a:pPr>
                <a:defRPr/>
              </a:pPr>
              <a:t>03/10/2011</a:t>
            </a:fld>
            <a:endParaRPr lang="id-ID"/>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id-ID"/>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smtClean="0">
                <a:solidFill>
                  <a:schemeClr val="tx1"/>
                </a:solidFill>
                <a:latin typeface="+mn-lt"/>
                <a:cs typeface="+mn-cs"/>
              </a:defRPr>
            </a:lvl1pPr>
            <a:extLst/>
          </a:lstStyle>
          <a:p>
            <a:pPr>
              <a:defRPr/>
            </a:pPr>
            <a:fld id="{ED81DB51-20A0-4FB9-AA0B-ED5584F3A6EF}" type="slidenum">
              <a:rPr lang="id-ID"/>
              <a:pPr>
                <a:defRPr/>
              </a:pPr>
              <a:t>‹#›</a:t>
            </a:fld>
            <a:endParaRPr lang="id-ID"/>
          </a:p>
        </p:txBody>
      </p:sp>
    </p:spTree>
  </p:cSld>
  <p:clrMap bg1="lt1" tx1="dk1" bg2="lt2" tx2="dk2" accent1="accent1" accent2="accent2" accent3="accent3" accent4="accent4" accent5="accent5" accent6="accent6" hlink="hlink" folHlink="folHlink"/>
  <p:sldLayoutIdLst>
    <p:sldLayoutId id="2147483683" r:id="rId1"/>
    <p:sldLayoutId id="2147483679" r:id="rId2"/>
    <p:sldLayoutId id="2147483684" r:id="rId3"/>
    <p:sldLayoutId id="2147483685" r:id="rId4"/>
    <p:sldLayoutId id="2147483686" r:id="rId5"/>
    <p:sldLayoutId id="2147483687" r:id="rId6"/>
    <p:sldLayoutId id="2147483680" r:id="rId7"/>
    <p:sldLayoutId id="2147483688" r:id="rId8"/>
    <p:sldLayoutId id="2147483689" r:id="rId9"/>
    <p:sldLayoutId id="2147483681" r:id="rId10"/>
    <p:sldLayoutId id="2147483682" r:id="rId11"/>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fontAlgn="auto">
              <a:spcAft>
                <a:spcPts val="0"/>
              </a:spcAft>
              <a:defRPr/>
            </a:pPr>
            <a:r>
              <a:rPr lang="id-ID" dirty="0" smtClean="0"/>
              <a:t>Participatory Governance Assessment on REDD+ in Indonesia</a:t>
            </a:r>
            <a:endParaRPr lang="id-ID" dirty="0"/>
          </a:p>
        </p:txBody>
      </p:sp>
      <p:sp>
        <p:nvSpPr>
          <p:cNvPr id="3" name="Subtitle 2"/>
          <p:cNvSpPr>
            <a:spLocks noGrp="1"/>
          </p:cNvSpPr>
          <p:nvPr>
            <p:ph type="subTitle" idx="1"/>
          </p:nvPr>
        </p:nvSpPr>
        <p:spPr>
          <a:xfrm>
            <a:off x="685800" y="3611563"/>
            <a:ext cx="7772400" cy="1473200"/>
          </a:xfrm>
        </p:spPr>
        <p:txBody>
          <a:bodyPr>
            <a:normAutofit/>
          </a:bodyPr>
          <a:lstStyle/>
          <a:p>
            <a:pPr marR="0">
              <a:lnSpc>
                <a:spcPct val="80000"/>
              </a:lnSpc>
            </a:pPr>
            <a:r>
              <a:rPr lang="id-ID" sz="2900" b="1" smtClean="0"/>
              <a:t>Irman G. Lanti</a:t>
            </a:r>
          </a:p>
          <a:p>
            <a:pPr marR="0">
              <a:lnSpc>
                <a:spcPct val="80000"/>
              </a:lnSpc>
            </a:pPr>
            <a:r>
              <a:rPr lang="id-ID" sz="2300" smtClean="0"/>
              <a:t>Assistant Country Director /</a:t>
            </a:r>
          </a:p>
          <a:p>
            <a:pPr marR="0">
              <a:lnSpc>
                <a:spcPct val="80000"/>
              </a:lnSpc>
            </a:pPr>
            <a:r>
              <a:rPr lang="id-ID" sz="2300" smtClean="0"/>
              <a:t>Practice Team Leader</a:t>
            </a:r>
          </a:p>
          <a:p>
            <a:pPr marR="0">
              <a:lnSpc>
                <a:spcPct val="80000"/>
              </a:lnSpc>
            </a:pPr>
            <a:r>
              <a:rPr lang="id-ID" sz="2300" smtClean="0"/>
              <a:t>Democratic Governance, UNDP Indonesia</a:t>
            </a:r>
          </a:p>
        </p:txBody>
      </p:sp>
      <p:pic>
        <p:nvPicPr>
          <p:cNvPr id="9220" name="Picture 5"/>
          <p:cNvPicPr>
            <a:picLocks noChangeAspect="1" noChangeArrowheads="1"/>
          </p:cNvPicPr>
          <p:nvPr/>
        </p:nvPicPr>
        <p:blipFill>
          <a:blip r:embed="rId2" cstate="print"/>
          <a:srcRect/>
          <a:stretch>
            <a:fillRect/>
          </a:stretch>
        </p:blipFill>
        <p:spPr bwMode="auto">
          <a:xfrm>
            <a:off x="684213" y="5300663"/>
            <a:ext cx="647700" cy="125095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marL="365760" indent="-256032" fontAlgn="auto">
              <a:spcAft>
                <a:spcPts val="0"/>
              </a:spcAft>
              <a:buFont typeface="Wingdings 3"/>
              <a:buChar char=""/>
              <a:defRPr/>
            </a:pPr>
            <a:r>
              <a:rPr lang="id-ID" dirty="0" smtClean="0"/>
              <a:t>Indonesia is producing a National Strategy on REDD+, in which the road map to voluntarily reduce carbon emissions by 26% (41% by international support) by 2020 is being drafted.</a:t>
            </a:r>
          </a:p>
          <a:p>
            <a:pPr marL="365760" indent="-256032" fontAlgn="auto">
              <a:spcAft>
                <a:spcPts val="0"/>
              </a:spcAft>
              <a:buFont typeface="Wingdings 3"/>
              <a:buChar char=""/>
              <a:defRPr/>
            </a:pPr>
            <a:r>
              <a:rPr lang="id-ID" dirty="0" smtClean="0"/>
              <a:t>Strengthening governance of the forestry sector is one of the priorities of the GoI as mentioned in the NS REDD+. It includes the existence of legal structure, bureaucracy reform of the forestry sector and participation of people living in and surrounding the forest.</a:t>
            </a:r>
            <a:endParaRPr lang="id-ID" dirty="0"/>
          </a:p>
        </p:txBody>
      </p:sp>
      <p:sp>
        <p:nvSpPr>
          <p:cNvPr id="2" name="Title 1"/>
          <p:cNvSpPr>
            <a:spLocks noGrp="1"/>
          </p:cNvSpPr>
          <p:nvPr>
            <p:ph type="title"/>
          </p:nvPr>
        </p:nvSpPr>
        <p:spPr/>
        <p:txBody>
          <a:bodyPr/>
          <a:lstStyle/>
          <a:p>
            <a:pPr fontAlgn="auto">
              <a:spcAft>
                <a:spcPts val="0"/>
              </a:spcAft>
              <a:defRPr/>
            </a:pPr>
            <a:r>
              <a:rPr lang="id-ID" dirty="0" smtClean="0"/>
              <a:t>BACKGROUND AND OBJECTIVES</a:t>
            </a:r>
            <a:endParaRPr lang="id-ID"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9275"/>
            <a:ext cx="8229600" cy="5327650"/>
          </a:xfrm>
        </p:spPr>
        <p:txBody>
          <a:bodyPr>
            <a:normAutofit fontScale="92500" lnSpcReduction="20000"/>
          </a:bodyPr>
          <a:lstStyle/>
          <a:p>
            <a:pPr marL="365760" indent="-256032" fontAlgn="auto">
              <a:spcAft>
                <a:spcPts val="0"/>
              </a:spcAft>
              <a:buFont typeface="Wingdings 3"/>
              <a:buChar char=""/>
              <a:defRPr/>
            </a:pPr>
            <a:r>
              <a:rPr lang="id-ID" dirty="0" smtClean="0"/>
              <a:t>The success of the GoI’s REDD+ agenda is highly dependent on the preparedness of the government and other stakeholders to implement the agenda.</a:t>
            </a:r>
          </a:p>
          <a:p>
            <a:pPr marL="365760" indent="-256032" fontAlgn="auto">
              <a:spcAft>
                <a:spcPts val="0"/>
              </a:spcAft>
              <a:buFont typeface="Wingdings 3"/>
              <a:buChar char=""/>
              <a:defRPr/>
            </a:pPr>
            <a:r>
              <a:rPr lang="id-ID" dirty="0" smtClean="0"/>
              <a:t>The PGA is crafted in such a way to be the tool of the GoI and other stakeholders to measure the level of preparedness of the various regions in Indonesia in implementing REDD+ agenda.</a:t>
            </a:r>
          </a:p>
          <a:p>
            <a:pPr marL="365760" indent="-256032" fontAlgn="auto">
              <a:spcAft>
                <a:spcPts val="0"/>
              </a:spcAft>
              <a:buFont typeface="Wingdings 3"/>
              <a:buChar char=""/>
              <a:defRPr/>
            </a:pPr>
            <a:r>
              <a:rPr lang="id-ID" dirty="0" smtClean="0"/>
              <a:t>The PGA is also expected to issue recommendations, based on the assessment findings, on what should be done to improve the level of preparedness.</a:t>
            </a:r>
          </a:p>
          <a:p>
            <a:pPr marL="365760" indent="-256032" fontAlgn="auto">
              <a:spcAft>
                <a:spcPts val="0"/>
              </a:spcAft>
              <a:buFont typeface="Wingdings 3"/>
              <a:buChar char=""/>
              <a:defRPr/>
            </a:pPr>
            <a:r>
              <a:rPr lang="id-ID" dirty="0" smtClean="0"/>
              <a:t>The PGA is also used as a tool to provide public information on the safeguards as well as the status of their development, as mandated by the Para 69 and 71d of Cancun negotiation text.</a:t>
            </a:r>
            <a:endParaRPr lang="id-ID"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p:cNvSpPr>
            <a:spLocks noGrp="1"/>
          </p:cNvSpPr>
          <p:nvPr>
            <p:ph idx="1"/>
          </p:nvPr>
        </p:nvSpPr>
        <p:spPr/>
        <p:txBody>
          <a:bodyPr/>
          <a:lstStyle/>
          <a:p>
            <a:r>
              <a:rPr lang="id-ID" smtClean="0"/>
              <a:t>The PGA on REDD+ in Indonesia is looking at three main areas:</a:t>
            </a:r>
          </a:p>
          <a:p>
            <a:pPr lvl="1"/>
            <a:r>
              <a:rPr lang="id-ID" smtClean="0"/>
              <a:t>Existence of clear, firm, and consistent policy and legal framework on forestry management, including anti-corruption strategy</a:t>
            </a:r>
          </a:p>
          <a:p>
            <a:pPr lvl="1"/>
            <a:r>
              <a:rPr lang="id-ID" smtClean="0"/>
              <a:t>The actual application of the policies</a:t>
            </a:r>
          </a:p>
          <a:p>
            <a:pPr lvl="1"/>
            <a:r>
              <a:rPr lang="id-ID" smtClean="0"/>
              <a:t>Capacities of the stakeholders (government, CSOs, local, and indigenous communities) in implementing REDD+</a:t>
            </a:r>
          </a:p>
        </p:txBody>
      </p:sp>
      <p:sp>
        <p:nvSpPr>
          <p:cNvPr id="2" name="Title 1"/>
          <p:cNvSpPr>
            <a:spLocks noGrp="1"/>
          </p:cNvSpPr>
          <p:nvPr>
            <p:ph type="title"/>
          </p:nvPr>
        </p:nvSpPr>
        <p:spPr/>
        <p:txBody>
          <a:bodyPr/>
          <a:lstStyle/>
          <a:p>
            <a:pPr fontAlgn="auto">
              <a:spcAft>
                <a:spcPts val="0"/>
              </a:spcAft>
              <a:defRPr/>
            </a:pPr>
            <a:r>
              <a:rPr lang="id-ID" dirty="0" smtClean="0"/>
              <a:t>SCOPE OF PGA</a:t>
            </a:r>
            <a:endParaRPr lang="id-ID"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marL="365760" indent="-256032" fontAlgn="auto">
              <a:spcAft>
                <a:spcPts val="0"/>
              </a:spcAft>
              <a:buFont typeface="Wingdings 3"/>
              <a:buChar char=""/>
              <a:defRPr/>
            </a:pPr>
            <a:r>
              <a:rPr lang="id-ID" sz="3300" dirty="0" smtClean="0"/>
              <a:t>After series of initial consultations involving multiple stakeholders, it was decided that the PGA will be implemented by UNDP using DIM (Direct Implementation) modality, due to situation of competing interests among the major stakeholders </a:t>
            </a:r>
            <a:r>
              <a:rPr lang="id-ID" sz="3300" dirty="0" smtClean="0">
                <a:sym typeface="Wingdings" pitchFamily="2" charset="2"/>
              </a:rPr>
              <a:t> UNDP is viewed as a neutral, and trusted party</a:t>
            </a:r>
          </a:p>
          <a:p>
            <a:pPr marL="365760" indent="-256032" fontAlgn="auto">
              <a:spcAft>
                <a:spcPts val="0"/>
              </a:spcAft>
              <a:buFont typeface="Wingdings 3"/>
              <a:buChar char=""/>
              <a:defRPr/>
            </a:pPr>
            <a:r>
              <a:rPr lang="id-ID" sz="3300" dirty="0" smtClean="0">
                <a:sym typeface="Wingdings" pitchFamily="2" charset="2"/>
              </a:rPr>
              <a:t>Nevertheless, UNDP remains faithful to the participatory nature of the assessment by conducting consultative meetings at each of the important decision points  design finalisation, data collection, data evaluation, recommendations-drafting, and launching of the PGA</a:t>
            </a:r>
            <a:endParaRPr lang="id-ID" sz="3300" dirty="0" smtClean="0"/>
          </a:p>
          <a:p>
            <a:pPr marL="365760" indent="-256032" fontAlgn="auto">
              <a:spcAft>
                <a:spcPts val="0"/>
              </a:spcAft>
              <a:buFont typeface="Wingdings 3"/>
              <a:buChar char=""/>
              <a:defRPr/>
            </a:pPr>
            <a:endParaRPr lang="id-ID" dirty="0" smtClean="0"/>
          </a:p>
        </p:txBody>
      </p:sp>
      <p:sp>
        <p:nvSpPr>
          <p:cNvPr id="2" name="Title 1"/>
          <p:cNvSpPr>
            <a:spLocks noGrp="1"/>
          </p:cNvSpPr>
          <p:nvPr>
            <p:ph type="title"/>
          </p:nvPr>
        </p:nvSpPr>
        <p:spPr/>
        <p:txBody>
          <a:bodyPr>
            <a:normAutofit fontScale="90000"/>
          </a:bodyPr>
          <a:lstStyle/>
          <a:p>
            <a:pPr fontAlgn="auto">
              <a:spcAft>
                <a:spcPts val="0"/>
              </a:spcAft>
              <a:defRPr/>
            </a:pPr>
            <a:r>
              <a:rPr lang="id-ID" dirty="0" smtClean="0"/>
              <a:t>MULTISTAKEHOLDER PARTICIPATION</a:t>
            </a:r>
            <a:endParaRPr lang="id-ID"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250"/>
            <a:ext cx="8229600" cy="5649913"/>
          </a:xfrm>
        </p:spPr>
        <p:txBody>
          <a:bodyPr>
            <a:normAutofit fontScale="92500"/>
          </a:bodyPr>
          <a:lstStyle/>
          <a:p>
            <a:pPr marL="365760" indent="-256032" fontAlgn="auto">
              <a:spcAft>
                <a:spcPts val="0"/>
              </a:spcAft>
              <a:buFont typeface="Wingdings 3"/>
              <a:buChar char=""/>
              <a:defRPr/>
            </a:pPr>
            <a:r>
              <a:rPr lang="id-ID" dirty="0" smtClean="0"/>
              <a:t>The stakeholders involved include:</a:t>
            </a:r>
          </a:p>
          <a:p>
            <a:pPr marL="621792" lvl="1" fontAlgn="auto">
              <a:spcBef>
                <a:spcPts val="324"/>
              </a:spcBef>
              <a:spcAft>
                <a:spcPts val="0"/>
              </a:spcAft>
              <a:buFont typeface="Verdana"/>
              <a:buChar char="◦"/>
              <a:defRPr/>
            </a:pPr>
            <a:r>
              <a:rPr lang="id-ID" dirty="0" smtClean="0"/>
              <a:t>REDD+ Taskforce of the Presidential Working Unit for Supervision and Management of Development (UKP4)</a:t>
            </a:r>
          </a:p>
          <a:p>
            <a:pPr marL="621792" lvl="1" fontAlgn="auto">
              <a:spcBef>
                <a:spcPts val="324"/>
              </a:spcBef>
              <a:spcAft>
                <a:spcPts val="0"/>
              </a:spcAft>
              <a:buFont typeface="Verdana"/>
              <a:buChar char="◦"/>
              <a:defRPr/>
            </a:pPr>
            <a:r>
              <a:rPr lang="id-ID" dirty="0" smtClean="0"/>
              <a:t>Ministry of Forestry</a:t>
            </a:r>
          </a:p>
          <a:p>
            <a:pPr marL="621792" lvl="1" fontAlgn="auto">
              <a:spcBef>
                <a:spcPts val="324"/>
              </a:spcBef>
              <a:spcAft>
                <a:spcPts val="0"/>
              </a:spcAft>
              <a:buFont typeface="Verdana"/>
              <a:buChar char="◦"/>
              <a:defRPr/>
            </a:pPr>
            <a:r>
              <a:rPr lang="id-ID" dirty="0" smtClean="0"/>
              <a:t>Ministry of National Development Planning (Bappenas)</a:t>
            </a:r>
          </a:p>
          <a:p>
            <a:pPr marL="621792" lvl="1" fontAlgn="auto">
              <a:spcBef>
                <a:spcPts val="324"/>
              </a:spcBef>
              <a:spcAft>
                <a:spcPts val="0"/>
              </a:spcAft>
              <a:buFont typeface="Verdana"/>
              <a:buChar char="◦"/>
              <a:defRPr/>
            </a:pPr>
            <a:r>
              <a:rPr lang="id-ID" dirty="0" smtClean="0"/>
              <a:t>Ministry of Environment</a:t>
            </a:r>
          </a:p>
          <a:p>
            <a:pPr marL="621792" lvl="1" fontAlgn="auto">
              <a:spcBef>
                <a:spcPts val="324"/>
              </a:spcBef>
              <a:spcAft>
                <a:spcPts val="0"/>
              </a:spcAft>
              <a:buFont typeface="Verdana"/>
              <a:buChar char="◦"/>
              <a:defRPr/>
            </a:pPr>
            <a:r>
              <a:rPr lang="id-ID" dirty="0" smtClean="0"/>
              <a:t>Provincial and District Governments</a:t>
            </a:r>
          </a:p>
          <a:p>
            <a:pPr marL="621792" lvl="1" fontAlgn="auto">
              <a:spcBef>
                <a:spcPts val="324"/>
              </a:spcBef>
              <a:spcAft>
                <a:spcPts val="0"/>
              </a:spcAft>
              <a:buFont typeface="Verdana"/>
              <a:buChar char="◦"/>
              <a:defRPr/>
            </a:pPr>
            <a:r>
              <a:rPr lang="id-ID" dirty="0" smtClean="0"/>
              <a:t>Academics</a:t>
            </a:r>
          </a:p>
          <a:p>
            <a:pPr marL="621792" lvl="1" fontAlgn="auto">
              <a:spcBef>
                <a:spcPts val="324"/>
              </a:spcBef>
              <a:spcAft>
                <a:spcPts val="0"/>
              </a:spcAft>
              <a:buFont typeface="Verdana"/>
              <a:buChar char="◦"/>
              <a:defRPr/>
            </a:pPr>
            <a:r>
              <a:rPr lang="id-ID" dirty="0" smtClean="0"/>
              <a:t>CSOs, indigenous people association</a:t>
            </a:r>
          </a:p>
          <a:p>
            <a:pPr marL="621792" lvl="1" fontAlgn="auto">
              <a:spcBef>
                <a:spcPts val="324"/>
              </a:spcBef>
              <a:spcAft>
                <a:spcPts val="0"/>
              </a:spcAft>
              <a:buFont typeface="Verdana"/>
              <a:buChar char="◦"/>
              <a:defRPr/>
            </a:pPr>
            <a:r>
              <a:rPr lang="id-ID" dirty="0" smtClean="0"/>
              <a:t>Businesses</a:t>
            </a:r>
          </a:p>
          <a:p>
            <a:pPr marL="365760" indent="-256032" fontAlgn="auto">
              <a:spcAft>
                <a:spcPts val="0"/>
              </a:spcAft>
              <a:buFont typeface="Wingdings 3"/>
              <a:buChar char=""/>
              <a:defRPr/>
            </a:pPr>
            <a:r>
              <a:rPr lang="id-ID" dirty="0" smtClean="0"/>
              <a:t>PGA provinces: Aceh, Riau, Jambi, South Sumatra, West Kalimantan, Central Kalimantan, East Kalimantan, Central Sulawesi, West Papua, Papua</a:t>
            </a:r>
            <a:endParaRPr lang="id-ID"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p:txBody>
          <a:bodyPr/>
          <a:lstStyle/>
          <a:p>
            <a:r>
              <a:rPr lang="id-ID" smtClean="0"/>
              <a:t>The PGA revolves around the expert panel.</a:t>
            </a:r>
          </a:p>
          <a:p>
            <a:r>
              <a:rPr lang="id-ID" smtClean="0"/>
              <a:t>It functions to design the methodology, supervise the data collection, evaluate the data, and draft recommendations and report.</a:t>
            </a:r>
          </a:p>
          <a:p>
            <a:r>
              <a:rPr lang="id-ID" smtClean="0"/>
              <a:t>It consists of academics, activists, and government, covering all areas of the PGA</a:t>
            </a:r>
          </a:p>
          <a:p>
            <a:r>
              <a:rPr lang="id-ID" smtClean="0"/>
              <a:t>The panel’s variety of members guarantees independence of the process, as no single perspective will dominate.</a:t>
            </a:r>
          </a:p>
        </p:txBody>
      </p:sp>
      <p:sp>
        <p:nvSpPr>
          <p:cNvPr id="2" name="Title 1"/>
          <p:cNvSpPr>
            <a:spLocks noGrp="1"/>
          </p:cNvSpPr>
          <p:nvPr>
            <p:ph type="title"/>
          </p:nvPr>
        </p:nvSpPr>
        <p:spPr/>
        <p:txBody>
          <a:bodyPr/>
          <a:lstStyle/>
          <a:p>
            <a:pPr fontAlgn="auto">
              <a:spcAft>
                <a:spcPts val="0"/>
              </a:spcAft>
              <a:defRPr/>
            </a:pPr>
            <a:r>
              <a:rPr lang="id-ID" dirty="0" smtClean="0"/>
              <a:t>THE EXPERT PANEL</a:t>
            </a:r>
            <a:endParaRPr lang="id-ID"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138"/>
            <a:ext cx="8229600" cy="4324350"/>
          </a:xfrm>
        </p:spPr>
        <p:txBody>
          <a:bodyPr>
            <a:normAutofit lnSpcReduction="10000"/>
          </a:bodyPr>
          <a:lstStyle/>
          <a:p>
            <a:pPr marL="365760" indent="-256032" fontAlgn="auto">
              <a:spcAft>
                <a:spcPts val="0"/>
              </a:spcAft>
              <a:buFont typeface="Wingdings 3"/>
              <a:buChar char=""/>
              <a:defRPr/>
            </a:pPr>
            <a:r>
              <a:rPr lang="id-ID" dirty="0" smtClean="0"/>
              <a:t>The PGA on REDD+ in Indonesia has accomplished multistakeholder consultations in four important provinces, Central Kalimantan, Riau, Central Sulawesi, and Papua.</a:t>
            </a:r>
          </a:p>
          <a:p>
            <a:pPr marL="365760" indent="-256032" fontAlgn="auto">
              <a:spcAft>
                <a:spcPts val="0"/>
              </a:spcAft>
              <a:buFont typeface="Wingdings 3"/>
              <a:buChar char=""/>
              <a:defRPr/>
            </a:pPr>
            <a:r>
              <a:rPr lang="id-ID" dirty="0" smtClean="0"/>
              <a:t>It has also accomplished government consultations with the relevant ministries and agencies at the national level.</a:t>
            </a:r>
          </a:p>
          <a:p>
            <a:pPr marL="365760" indent="-256032" fontAlgn="auto">
              <a:spcAft>
                <a:spcPts val="0"/>
              </a:spcAft>
              <a:buFont typeface="Wingdings 3"/>
              <a:buChar char=""/>
              <a:defRPr/>
            </a:pPr>
            <a:r>
              <a:rPr lang="id-ID" dirty="0" smtClean="0"/>
              <a:t>The expert panel is currently in the process of finalising the design, which will then be consulted with the ministries and agencies</a:t>
            </a:r>
          </a:p>
        </p:txBody>
      </p:sp>
      <p:sp>
        <p:nvSpPr>
          <p:cNvPr id="2" name="Title 1"/>
          <p:cNvSpPr>
            <a:spLocks noGrp="1"/>
          </p:cNvSpPr>
          <p:nvPr>
            <p:ph type="title"/>
          </p:nvPr>
        </p:nvSpPr>
        <p:spPr/>
        <p:txBody>
          <a:bodyPr>
            <a:normAutofit fontScale="90000"/>
          </a:bodyPr>
          <a:lstStyle/>
          <a:p>
            <a:pPr fontAlgn="auto">
              <a:spcAft>
                <a:spcPts val="0"/>
              </a:spcAft>
              <a:defRPr/>
            </a:pPr>
            <a:r>
              <a:rPr lang="id-ID" dirty="0" smtClean="0"/>
              <a:t>PGA Past, Present, and Future Activities</a:t>
            </a:r>
            <a:endParaRPr lang="id-ID"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250"/>
            <a:ext cx="8229600" cy="5649913"/>
          </a:xfrm>
        </p:spPr>
        <p:txBody>
          <a:bodyPr>
            <a:normAutofit fontScale="77500" lnSpcReduction="20000"/>
          </a:bodyPr>
          <a:lstStyle/>
          <a:p>
            <a:pPr marL="365760" indent="-256032" fontAlgn="auto">
              <a:spcAft>
                <a:spcPts val="0"/>
              </a:spcAft>
              <a:buFont typeface="Wingdings 3"/>
              <a:buChar char=""/>
              <a:defRPr/>
            </a:pPr>
            <a:r>
              <a:rPr lang="id-ID" sz="3500" dirty="0" smtClean="0"/>
              <a:t>After that, a third-party institution will be assigned to collect the data</a:t>
            </a:r>
          </a:p>
          <a:p>
            <a:pPr marL="365760" indent="-256032" fontAlgn="auto">
              <a:spcAft>
                <a:spcPts val="0"/>
              </a:spcAft>
              <a:buFont typeface="Wingdings 3"/>
              <a:buChar char=""/>
              <a:defRPr/>
            </a:pPr>
            <a:r>
              <a:rPr lang="id-ID" sz="3500" dirty="0" smtClean="0"/>
              <a:t>The data collected then will be analysed by the expert panel, producing an index and a set of recommendations, collated into a report</a:t>
            </a:r>
          </a:p>
          <a:p>
            <a:pPr marL="365760" indent="-256032" fontAlgn="auto">
              <a:spcAft>
                <a:spcPts val="0"/>
              </a:spcAft>
              <a:buFont typeface="Wingdings 3"/>
              <a:buChar char=""/>
              <a:defRPr/>
            </a:pPr>
            <a:r>
              <a:rPr lang="id-ID" sz="3500" dirty="0" smtClean="0"/>
              <a:t>Report will be launched in April 2012 (plan)</a:t>
            </a:r>
          </a:p>
          <a:p>
            <a:pPr marL="365760" indent="-256032" fontAlgn="auto">
              <a:spcAft>
                <a:spcPts val="0"/>
              </a:spcAft>
              <a:buFont typeface="Wingdings 3"/>
              <a:buChar char=""/>
              <a:defRPr/>
            </a:pPr>
            <a:r>
              <a:rPr lang="id-ID" sz="3500" dirty="0" smtClean="0"/>
              <a:t>The socialisation of the result of the PGA will be done in ways that promote sustainability.</a:t>
            </a:r>
          </a:p>
          <a:p>
            <a:pPr marL="365760" indent="-256032" fontAlgn="auto">
              <a:spcAft>
                <a:spcPts val="0"/>
              </a:spcAft>
              <a:buFont typeface="Wingdings 3"/>
              <a:buChar char=""/>
              <a:defRPr/>
            </a:pPr>
            <a:r>
              <a:rPr lang="id-ID" sz="3500" dirty="0" smtClean="0"/>
              <a:t>UNDP is expected to facilitate the PGA only in its early stage. It is expected that the tool will be incorporated as part of the monitoring and evaluation of the upcoming REDD+ national institutions.</a:t>
            </a:r>
          </a:p>
          <a:p>
            <a:pPr marL="365760" indent="-256032" fontAlgn="auto">
              <a:spcAft>
                <a:spcPts val="0"/>
              </a:spcAft>
              <a:buFont typeface="Wingdings 3"/>
              <a:buNone/>
              <a:defRPr/>
            </a:pPr>
            <a:endParaRPr lang="id-ID"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4313"/>
            <a:ext cx="8229600" cy="4897437"/>
          </a:xfrm>
        </p:spPr>
        <p:txBody>
          <a:bodyPr>
            <a:normAutofit fontScale="55000" lnSpcReduction="20000"/>
          </a:bodyPr>
          <a:lstStyle/>
          <a:p>
            <a:pPr marL="365760" indent="-256032" fontAlgn="auto">
              <a:spcAft>
                <a:spcPts val="0"/>
              </a:spcAft>
              <a:buFont typeface="Wingdings 3"/>
              <a:buChar char=""/>
              <a:defRPr/>
            </a:pPr>
            <a:r>
              <a:rPr lang="id-ID" sz="5100" dirty="0" smtClean="0"/>
              <a:t>Government buy-in is paramount; since the beginning sustainability should be the basis of discussion</a:t>
            </a:r>
          </a:p>
          <a:p>
            <a:pPr marL="365760" indent="-256032" fontAlgn="auto">
              <a:spcAft>
                <a:spcPts val="0"/>
              </a:spcAft>
              <a:buFont typeface="Wingdings 3"/>
              <a:buChar char=""/>
              <a:defRPr/>
            </a:pPr>
            <a:r>
              <a:rPr lang="id-ID" sz="5100" dirty="0" smtClean="0"/>
              <a:t>Emphasis on evidence based planning / policy formulation</a:t>
            </a:r>
          </a:p>
          <a:p>
            <a:pPr marL="365760" indent="-256032" fontAlgn="auto">
              <a:spcAft>
                <a:spcPts val="0"/>
              </a:spcAft>
              <a:buFont typeface="Wingdings 3"/>
              <a:buChar char=""/>
              <a:defRPr/>
            </a:pPr>
            <a:r>
              <a:rPr lang="id-ID" sz="5100" dirty="0" smtClean="0"/>
              <a:t>Partnership with other stakeholders is beneficial</a:t>
            </a:r>
          </a:p>
          <a:p>
            <a:pPr marL="365760" indent="-256032" fontAlgn="auto">
              <a:spcAft>
                <a:spcPts val="0"/>
              </a:spcAft>
              <a:buFont typeface="Wingdings 3"/>
              <a:buChar char=""/>
              <a:defRPr/>
            </a:pPr>
            <a:r>
              <a:rPr lang="id-ID" sz="5100" dirty="0" smtClean="0"/>
              <a:t>Multistakeholder engagement is important</a:t>
            </a:r>
          </a:p>
          <a:p>
            <a:pPr marL="365760" indent="-256032" fontAlgn="auto">
              <a:spcAft>
                <a:spcPts val="0"/>
              </a:spcAft>
              <a:buFont typeface="Wingdings 3"/>
              <a:buChar char=""/>
              <a:defRPr/>
            </a:pPr>
            <a:r>
              <a:rPr lang="id-ID" sz="5100" dirty="0" smtClean="0"/>
              <a:t>Defining criteria early is critical</a:t>
            </a:r>
          </a:p>
          <a:p>
            <a:pPr marL="365760" indent="-256032" fontAlgn="auto">
              <a:spcAft>
                <a:spcPts val="0"/>
              </a:spcAft>
              <a:buFont typeface="Wingdings 3"/>
              <a:buChar char=""/>
              <a:defRPr/>
            </a:pPr>
            <a:r>
              <a:rPr lang="id-ID" sz="5100" dirty="0" smtClean="0"/>
              <a:t>Non-threatening messages</a:t>
            </a:r>
          </a:p>
          <a:p>
            <a:pPr marL="365760" indent="-256032" fontAlgn="auto">
              <a:spcAft>
                <a:spcPts val="0"/>
              </a:spcAft>
              <a:buFont typeface="Wingdings 3"/>
              <a:buChar char=""/>
              <a:defRPr/>
            </a:pPr>
            <a:r>
              <a:rPr lang="id-ID" sz="5100" dirty="0" smtClean="0"/>
              <a:t>Emphasis on UNDP’s neutral position</a:t>
            </a:r>
          </a:p>
          <a:p>
            <a:pPr marL="365760" indent="-256032" fontAlgn="auto">
              <a:spcAft>
                <a:spcPts val="0"/>
              </a:spcAft>
              <a:buFont typeface="Wingdings 3"/>
              <a:buChar char=""/>
              <a:defRPr/>
            </a:pPr>
            <a:r>
              <a:rPr lang="id-ID" sz="5100" dirty="0" smtClean="0"/>
              <a:t>Opportunities for learning and being part of a global programme</a:t>
            </a:r>
          </a:p>
          <a:p>
            <a:pPr marL="365760" indent="-256032" fontAlgn="auto">
              <a:spcAft>
                <a:spcPts val="0"/>
              </a:spcAft>
              <a:buFont typeface="Wingdings 3"/>
              <a:buChar char=""/>
              <a:defRPr/>
            </a:pPr>
            <a:endParaRPr lang="id-ID" dirty="0"/>
          </a:p>
        </p:txBody>
      </p:sp>
      <p:sp>
        <p:nvSpPr>
          <p:cNvPr id="2" name="Title 1"/>
          <p:cNvSpPr>
            <a:spLocks noGrp="1"/>
          </p:cNvSpPr>
          <p:nvPr>
            <p:ph type="title"/>
          </p:nvPr>
        </p:nvSpPr>
        <p:spPr/>
        <p:txBody>
          <a:bodyPr>
            <a:normAutofit fontScale="90000"/>
          </a:bodyPr>
          <a:lstStyle/>
          <a:p>
            <a:pPr fontAlgn="auto">
              <a:spcAft>
                <a:spcPts val="0"/>
              </a:spcAft>
              <a:defRPr/>
            </a:pPr>
            <a:r>
              <a:rPr lang="id-ID" dirty="0" smtClean="0"/>
              <a:t>Lessons Drawn from Previous Experience on GA (IDI)</a:t>
            </a:r>
            <a:endParaRPr lang="id-ID"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209</TotalTime>
  <Words>769</Words>
  <Application>Microsoft Office PowerPoint</Application>
  <PresentationFormat>On-screen Show (4:3)</PresentationFormat>
  <Paragraphs>53</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Lucida Sans Unicode</vt:lpstr>
      <vt:lpstr>Arial</vt:lpstr>
      <vt:lpstr>Wingdings 3</vt:lpstr>
      <vt:lpstr>Verdana</vt:lpstr>
      <vt:lpstr>Wingdings 2</vt:lpstr>
      <vt:lpstr>Calibri</vt:lpstr>
      <vt:lpstr>Wingdings</vt:lpstr>
      <vt:lpstr>Concourse</vt:lpstr>
      <vt:lpstr>Participatory Governance Assessment on REDD+ in Indonesia</vt:lpstr>
      <vt:lpstr>BACKGROUND AND OBJECTIVES</vt:lpstr>
      <vt:lpstr>Slide 3</vt:lpstr>
      <vt:lpstr>SCOPE OF PGA</vt:lpstr>
      <vt:lpstr>MULTISTAKEHOLDER PARTICIPATION</vt:lpstr>
      <vt:lpstr>Slide 6</vt:lpstr>
      <vt:lpstr>THE EXPERT PANEL</vt:lpstr>
      <vt:lpstr>PGA Past, Present, and Future Activities</vt:lpstr>
      <vt:lpstr>Slide 9</vt:lpstr>
      <vt:lpstr>Lessons Drawn from Previous Experience on GA (IDI)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Participatory Governance Assessment on REDD+ in Indonesia</dc:title>
  <dc:creator>mdp</dc:creator>
  <cp:lastModifiedBy>tina.hageberg</cp:lastModifiedBy>
  <cp:revision>19</cp:revision>
  <dcterms:created xsi:type="dcterms:W3CDTF">2011-10-02T06:17:39Z</dcterms:created>
  <dcterms:modified xsi:type="dcterms:W3CDTF">2011-10-03T10:06:56Z</dcterms:modified>
</cp:coreProperties>
</file>