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3" r:id="rId8"/>
    <p:sldId id="264" r:id="rId9"/>
    <p:sldId id="265" r:id="rId10"/>
    <p:sldId id="261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3840C-506A-460A-9464-C9EE419EFDBD}" type="datetimeFigureOut">
              <a:rPr lang="en-GB" smtClean="0"/>
              <a:pPr/>
              <a:t>03/10/2011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BF135-1E5C-49FF-8978-BA6225217D5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9/9d/UN-REDD-logo.gif" TargetMode="External"/><Relationship Id="rId2" Type="http://schemas.openxmlformats.org/officeDocument/2006/relationships/hyperlink" Target="mailto:sdahiru85@yahoo.com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upload.wikimedia.org/wikipedia/commons/9/9d/UN-REDD-logo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hyperlink" Target="http://upload.wikimedia.org/wikipedia/commons/9/9d/UN-REDD-logo.gif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9/9d/UN-REDD-logo.gi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upload.wikimedia.org/wikipedia/commons/9/9d/UN-REDD-logo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upload.wikimedia.org/wikipedia/commons/9/9d/UN-REDD-logo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upload.wikimedia.org/wikipedia/commons/9/9d/UN-REDD-logo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upload.wikimedia.org/wikipedia/commons/9/9d/UN-REDD-logo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upload.wikimedia.org/wikipedia/commons/9/9d/UN-REDD-logo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upload.wikimedia.org/wikipedia/commons/9/9d/UN-REDD-logo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sdahiru85@yahoo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4.png"/><Relationship Id="rId4" Type="http://schemas.openxmlformats.org/officeDocument/2006/relationships/hyperlink" Target="http://upload.wikimedia.org/wikipedia/commons/9/9d/UN-REDD-logo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396044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4000" b="1" dirty="0" smtClean="0">
                <a:solidFill>
                  <a:schemeClr val="accent3">
                    <a:lumMod val="50000"/>
                  </a:schemeClr>
                </a:solidFill>
              </a:rPr>
              <a:t>Participatory </a:t>
            </a:r>
            <a:r>
              <a:rPr lang="en-GB" sz="4000" b="1" dirty="0">
                <a:solidFill>
                  <a:schemeClr val="accent3">
                    <a:lumMod val="50000"/>
                  </a:schemeClr>
                </a:solidFill>
              </a:rPr>
              <a:t>Governance Assessment for REDD</a:t>
            </a:r>
            <a:r>
              <a:rPr lang="en-GB" sz="4000" b="1" dirty="0" smtClean="0">
                <a:solidFill>
                  <a:schemeClr val="accent3">
                    <a:lumMod val="50000"/>
                  </a:schemeClr>
                </a:solidFill>
              </a:rPr>
              <a:t>+: The </a:t>
            </a:r>
            <a:r>
              <a:rPr lang="en-GB" sz="4000" b="1" dirty="0">
                <a:solidFill>
                  <a:schemeClr val="accent3">
                    <a:lumMod val="50000"/>
                  </a:schemeClr>
                </a:solidFill>
              </a:rPr>
              <a:t>pilot process in </a:t>
            </a:r>
            <a:r>
              <a:rPr lang="en-GB" sz="4000" b="1" dirty="0" smtClean="0">
                <a:solidFill>
                  <a:schemeClr val="accent3">
                    <a:lumMod val="50000"/>
                  </a:schemeClr>
                </a:solidFill>
              </a:rPr>
              <a:t>Nigeria</a:t>
            </a:r>
            <a:br>
              <a:rPr lang="en-GB" sz="40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GB" sz="4000" b="1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GB" sz="40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GB" sz="2700" b="1" i="1" dirty="0" smtClean="0">
                <a:solidFill>
                  <a:srgbClr val="FF0000"/>
                </a:solidFill>
              </a:rPr>
              <a:t>Oslo Governance Forum 3-5 October, 2011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4797152"/>
            <a:ext cx="6400800" cy="1847056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 smtClean="0"/>
              <a:t>By </a:t>
            </a:r>
          </a:p>
          <a:p>
            <a:r>
              <a:rPr lang="en-GB" b="1" dirty="0" smtClean="0"/>
              <a:t>Salisu Dahiru </a:t>
            </a:r>
          </a:p>
          <a:p>
            <a:r>
              <a:rPr lang="en-GB" b="1" dirty="0" smtClean="0"/>
              <a:t>National Coordinator REDD+</a:t>
            </a:r>
          </a:p>
          <a:p>
            <a:r>
              <a:rPr lang="en-GB" b="1" dirty="0" smtClean="0"/>
              <a:t>Federal Ministry of Environment, Nigeria</a:t>
            </a:r>
          </a:p>
          <a:p>
            <a:r>
              <a:rPr lang="en-GB" b="1" i="1" dirty="0" smtClean="0">
                <a:hlinkClick r:id="rId2"/>
              </a:rPr>
              <a:t>sdahiru85@yahoo.com</a:t>
            </a:r>
            <a:r>
              <a:rPr lang="en-GB" b="1" i="1" dirty="0" smtClean="0"/>
              <a:t> </a:t>
            </a:r>
          </a:p>
          <a:p>
            <a:endParaRPr lang="en-GB" dirty="0"/>
          </a:p>
        </p:txBody>
      </p:sp>
      <p:pic>
        <p:nvPicPr>
          <p:cNvPr id="5" name="Picture 4" descr="File:UN-REDD-logo.gif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4664"/>
            <a:ext cx="331236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Description: UNDP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188640"/>
            <a:ext cx="100811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Nigerian Fla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404664"/>
            <a:ext cx="172819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   </a:t>
            </a: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REDD+ Process in Nigeria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5688632" cy="5661248"/>
          </a:xfrm>
        </p:spPr>
        <p:txBody>
          <a:bodyPr>
            <a:noAutofit/>
          </a:bodyPr>
          <a:lstStyle/>
          <a:p>
            <a:r>
              <a:rPr lang="en-GB" sz="2400" dirty="0" smtClean="0"/>
              <a:t>Context</a:t>
            </a:r>
          </a:p>
          <a:p>
            <a:r>
              <a:rPr lang="en-GB" sz="2400" dirty="0" smtClean="0"/>
              <a:t>2009: Federal Government of Nigeria engage in REDD+ and joins UNREDD</a:t>
            </a:r>
          </a:p>
          <a:p>
            <a:r>
              <a:rPr lang="en-GB" sz="2400" dirty="0" smtClean="0"/>
              <a:t>2010: With support from UN Agencies (UNEP/FAO/UNDP) undertook steps towards its national REDD+ readiness process </a:t>
            </a:r>
          </a:p>
          <a:p>
            <a:r>
              <a:rPr lang="en-GB" sz="2400" dirty="0" smtClean="0"/>
              <a:t>Nigerian stakeholders, with UN-REDD guidance, worked intensively to </a:t>
            </a:r>
            <a:r>
              <a:rPr lang="en-GB" sz="2400" b="1" dirty="0" smtClean="0"/>
              <a:t>prepare</a:t>
            </a:r>
            <a:r>
              <a:rPr lang="en-GB" sz="2400" dirty="0" smtClean="0"/>
              <a:t>, </a:t>
            </a:r>
            <a:r>
              <a:rPr lang="en-GB" sz="2400" b="1" dirty="0" smtClean="0"/>
              <a:t>consult</a:t>
            </a:r>
            <a:r>
              <a:rPr lang="en-GB" sz="2400" dirty="0" smtClean="0"/>
              <a:t> &amp; </a:t>
            </a:r>
            <a:r>
              <a:rPr lang="en-GB" sz="2400" b="1" dirty="0" smtClean="0"/>
              <a:t>validate</a:t>
            </a:r>
            <a:r>
              <a:rPr lang="en-GB" sz="2400" dirty="0" smtClean="0"/>
              <a:t> a National REDD+ readiness Programme Document</a:t>
            </a:r>
          </a:p>
          <a:p>
            <a:r>
              <a:rPr lang="en-GB" sz="2400" dirty="0" smtClean="0"/>
              <a:t>2011: Nigeria submitted its Draft NPD to UNREDD at PB6</a:t>
            </a:r>
          </a:p>
          <a:p>
            <a:r>
              <a:rPr lang="en-GB" sz="2400" dirty="0" smtClean="0"/>
              <a:t>Will be considered for approval at PB7;</a:t>
            </a:r>
          </a:p>
          <a:p>
            <a:endParaRPr lang="en-GB" sz="2400" dirty="0" smtClean="0"/>
          </a:p>
          <a:p>
            <a:endParaRPr lang="en-GB" sz="2400" dirty="0"/>
          </a:p>
        </p:txBody>
      </p:sp>
      <p:pic>
        <p:nvPicPr>
          <p:cNvPr id="4" name="Picture 3" descr="Description: File:UN-REDD-logo.gif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0648"/>
            <a:ext cx="201622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escription: UNDP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188640"/>
            <a:ext cx="4857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SALISU\Pictures\pixfrompixfolder\Adobe\Digital Camera Photos\2011-02-24-1307-47\DSC003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4293096"/>
            <a:ext cx="3083835" cy="2312876"/>
          </a:xfrm>
          <a:prstGeom prst="rect">
            <a:avLst/>
          </a:prstGeom>
          <a:noFill/>
        </p:spPr>
      </p:pic>
      <p:pic>
        <p:nvPicPr>
          <p:cNvPr id="3076" name="Picture 4" descr="C:\Users\SALISU\Pictures\pixfrompixfolder\Adobe\Digital Camera Photos\2011-02-24-1307-47\DSC003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1628800"/>
            <a:ext cx="3083835" cy="23128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Nigeria CRS red colour 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132856"/>
            <a:ext cx="4329369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95536" y="980728"/>
            <a:ext cx="85011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b="1" dirty="0" smtClean="0"/>
          </a:p>
          <a:p>
            <a:pPr algn="ctr"/>
            <a:r>
              <a:rPr lang="en-GB" sz="2800" b="1" dirty="0" smtClean="0">
                <a:solidFill>
                  <a:schemeClr val="accent3">
                    <a:lumMod val="50000"/>
                  </a:schemeClr>
                </a:solidFill>
              </a:rPr>
              <a:t>NIGERIA: a two-track approach to REDD+ readiness</a:t>
            </a:r>
          </a:p>
          <a:p>
            <a:pPr algn="ctr"/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2276872"/>
            <a:ext cx="432165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 algn="ctr">
              <a:buFont typeface="Arial" pitchFamily="34" charset="0"/>
              <a:buChar char="•"/>
            </a:pPr>
            <a:r>
              <a:rPr lang="en-US" sz="2400" b="1" dirty="0" smtClean="0"/>
              <a:t> </a:t>
            </a:r>
            <a:r>
              <a:rPr lang="en-US" sz="2600" b="1" i="1" dirty="0" smtClean="0">
                <a:solidFill>
                  <a:srgbClr val="CC9900"/>
                </a:solidFill>
              </a:rPr>
              <a:t>Federal </a:t>
            </a:r>
            <a:r>
              <a:rPr lang="en-US" sz="2600" i="1" dirty="0" smtClean="0"/>
              <a:t>Level: Capacity-building &amp; strategic framework for REDD+ [national level]</a:t>
            </a:r>
          </a:p>
          <a:p>
            <a:pPr marL="173038" indent="-173038" algn="ctr">
              <a:buFont typeface="Arial" pitchFamily="34" charset="0"/>
              <a:buChar char="•"/>
            </a:pPr>
            <a:endParaRPr lang="en-US" sz="2600" i="1" dirty="0" smtClean="0"/>
          </a:p>
          <a:p>
            <a:pPr marL="173038" indent="-173038" algn="ctr">
              <a:buFont typeface="Arial" pitchFamily="34" charset="0"/>
              <a:buChar char="•"/>
            </a:pPr>
            <a:r>
              <a:rPr lang="en-US" sz="2600" b="1" i="1" dirty="0" smtClean="0">
                <a:solidFill>
                  <a:srgbClr val="FF0000"/>
                </a:solidFill>
              </a:rPr>
              <a:t>Cross River State</a:t>
            </a:r>
            <a:r>
              <a:rPr lang="en-US" sz="2600" i="1" dirty="0" smtClean="0"/>
              <a:t>: Intense REDD+ readiness &amp; demonstration model for the country</a:t>
            </a:r>
          </a:p>
          <a:p>
            <a:pPr marL="630238" lvl="1" indent="-457200" algn="ctr"/>
            <a:r>
              <a:rPr lang="en-US" sz="2600" i="1" dirty="0" smtClean="0"/>
              <a:t>[sub-national level]</a:t>
            </a:r>
            <a:endParaRPr lang="en-US" sz="2600" i="1" dirty="0"/>
          </a:p>
        </p:txBody>
      </p:sp>
      <p:pic>
        <p:nvPicPr>
          <p:cNvPr id="6" name="Picture 5" descr="Description: UNDP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188640"/>
            <a:ext cx="4857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Description: File:UN-REDD-logo.gif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476672"/>
            <a:ext cx="17526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08720"/>
            <a:ext cx="9144000" cy="1008112"/>
          </a:xfrm>
        </p:spPr>
        <p:txBody>
          <a:bodyPr>
            <a:noAutofit/>
          </a:bodyPr>
          <a:lstStyle/>
          <a:p>
            <a:r>
              <a:rPr lang="en-GB" sz="2800" b="1" dirty="0" smtClean="0">
                <a:solidFill>
                  <a:schemeClr val="accent3">
                    <a:lumMod val="50000"/>
                  </a:schemeClr>
                </a:solidFill>
              </a:rPr>
              <a:t>For Nigeria, a PGA/REDD+ is a key, early-action front</a:t>
            </a:r>
            <a:endParaRPr lang="en-GB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3888" y="1772816"/>
            <a:ext cx="5112568" cy="5085184"/>
          </a:xfrm>
        </p:spPr>
        <p:txBody>
          <a:bodyPr>
            <a:noAutofit/>
          </a:bodyPr>
          <a:lstStyle/>
          <a:p>
            <a:pPr lvl="0"/>
            <a:r>
              <a:rPr lang="en-GB" sz="2400" dirty="0" smtClean="0"/>
              <a:t>A </a:t>
            </a:r>
            <a:r>
              <a:rPr lang="en-GB" sz="2400" dirty="0"/>
              <a:t>sound governance </a:t>
            </a:r>
            <a:r>
              <a:rPr lang="en-GB" sz="2400" dirty="0" smtClean="0"/>
              <a:t>system is central to </a:t>
            </a:r>
            <a:r>
              <a:rPr lang="en-GB" sz="2400" dirty="0"/>
              <a:t>REDD+ policies and </a:t>
            </a:r>
            <a:r>
              <a:rPr lang="en-GB" sz="2400" dirty="0" smtClean="0"/>
              <a:t>finance success;</a:t>
            </a:r>
          </a:p>
          <a:p>
            <a:pPr lvl="0"/>
            <a:r>
              <a:rPr lang="en-GB" sz="2400" dirty="0" smtClean="0"/>
              <a:t>PGA process emphasizes the importance </a:t>
            </a:r>
            <a:r>
              <a:rPr lang="en-GB" sz="2400" dirty="0"/>
              <a:t>of </a:t>
            </a:r>
            <a:r>
              <a:rPr lang="en-GB" sz="2400" dirty="0" smtClean="0"/>
              <a:t>participation of all stakeholders </a:t>
            </a:r>
            <a:r>
              <a:rPr lang="en-GB" sz="2400" b="1" i="1" dirty="0" smtClean="0"/>
              <a:t>from the very beginning;</a:t>
            </a:r>
          </a:p>
          <a:p>
            <a:pPr lvl="0"/>
            <a:r>
              <a:rPr lang="en-GB" sz="2400" dirty="0" smtClean="0"/>
              <a:t>Promotes understanding of the </a:t>
            </a:r>
            <a:r>
              <a:rPr lang="en-GB" sz="2400" dirty="0"/>
              <a:t>diversity &amp; divergence of REDD+ </a:t>
            </a:r>
            <a:r>
              <a:rPr lang="en-GB" sz="2400" dirty="0" smtClean="0"/>
              <a:t>stakeholders;</a:t>
            </a:r>
          </a:p>
          <a:p>
            <a:pPr lvl="0"/>
            <a:r>
              <a:rPr lang="en-GB" sz="2400" dirty="0" smtClean="0"/>
              <a:t>Facilitates establishment of an information &amp; monitoring system;</a:t>
            </a:r>
          </a:p>
        </p:txBody>
      </p:sp>
      <p:pic>
        <p:nvPicPr>
          <p:cNvPr id="5" name="Picture 4" descr="Description: UNDP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260648"/>
            <a:ext cx="4857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Description: File:UN-REDD-logo.gif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48680"/>
            <a:ext cx="17526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SALISU\Pictures\pixfrompixfolder\Adobe\Digital Camera Photos\2011-02-07-1708-12\DSC001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149080"/>
            <a:ext cx="3240360" cy="2430270"/>
          </a:xfrm>
          <a:prstGeom prst="rect">
            <a:avLst/>
          </a:prstGeom>
          <a:noFill/>
        </p:spPr>
      </p:pic>
      <p:pic>
        <p:nvPicPr>
          <p:cNvPr id="1028" name="Picture 4" descr="C:\Users\SALISU\Pictures\pixfrompixfolder\2010-10-18 First Scoping Mission Calabar\First Scoping Mission Calabar 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844824"/>
            <a:ext cx="3252496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854968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For Nigeria, a PGA/REDD+ is a key, early-action front (Contd.)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132856"/>
            <a:ext cx="8784976" cy="4525963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dirty="0" smtClean="0"/>
              <a:t>Ensures benefits of an inclusive and dynamic process;</a:t>
            </a:r>
          </a:p>
          <a:p>
            <a:pPr lvl="0"/>
            <a:r>
              <a:rPr lang="en-GB" dirty="0" smtClean="0"/>
              <a:t>Provides opportunity to design and deploy a country-led governance monitoring;</a:t>
            </a:r>
          </a:p>
          <a:p>
            <a:pPr lvl="0"/>
            <a:r>
              <a:rPr lang="en-GB" dirty="0" smtClean="0"/>
              <a:t>Enhance governance for REDD+ from the start and the inside;</a:t>
            </a:r>
          </a:p>
          <a:p>
            <a:pPr lvl="0"/>
            <a:r>
              <a:rPr lang="en-GB" dirty="0" smtClean="0"/>
              <a:t>Avoid the governance crisis in the oil sector – plus creating a best-practice model for governance in development mechanisms; </a:t>
            </a:r>
          </a:p>
          <a:p>
            <a:pPr lvl="0"/>
            <a:r>
              <a:rPr lang="en-GB" dirty="0" smtClean="0"/>
              <a:t>Stimulate </a:t>
            </a:r>
            <a:r>
              <a:rPr lang="en-GB" b="1" i="1" dirty="0" smtClean="0"/>
              <a:t>transparency; legitimacy; accountability; stakeholder dialogue &amp; monitoring </a:t>
            </a:r>
            <a:r>
              <a:rPr lang="en-GB" dirty="0" smtClean="0"/>
              <a:t>as the bases for conserving forest resources;</a:t>
            </a:r>
          </a:p>
          <a:p>
            <a:endParaRPr lang="en-GB" dirty="0"/>
          </a:p>
        </p:txBody>
      </p:sp>
      <p:pic>
        <p:nvPicPr>
          <p:cNvPr id="4" name="Picture 3" descr="Description: File:UN-REDD-logo.gif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4664"/>
            <a:ext cx="17526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escription: UNDP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188640"/>
            <a:ext cx="4857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854968"/>
          </a:xfrm>
        </p:spPr>
        <p:txBody>
          <a:bodyPr>
            <a:normAutofit fontScale="90000"/>
          </a:bodyPr>
          <a:lstStyle/>
          <a:p>
            <a:pPr lvl="0"/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b="1" dirty="0" smtClean="0">
                <a:solidFill>
                  <a:schemeClr val="accent3">
                    <a:lumMod val="50000"/>
                  </a:schemeClr>
                </a:solidFill>
              </a:rPr>
              <a:t>Start and status of Nigeria’s PGA process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00808"/>
            <a:ext cx="5472608" cy="5157192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Determined to monitor how governance and social safeguards for REDD+ are promoted, addressed and respected, Nigeria initiated steps towards its PGA process, comprising;</a:t>
            </a:r>
          </a:p>
          <a:p>
            <a:r>
              <a:rPr lang="en-GB" dirty="0" smtClean="0"/>
              <a:t>Consultation with key REDD+ stakeholders in Lagos (20 May 2011);</a:t>
            </a:r>
          </a:p>
          <a:p>
            <a:r>
              <a:rPr lang="en-GB" dirty="0" smtClean="0"/>
              <a:t>Consensus was reached on the key governance issues to be assessed; </a:t>
            </a:r>
          </a:p>
          <a:p>
            <a:r>
              <a:rPr lang="en-GB" dirty="0" smtClean="0"/>
              <a:t>PGA process envisage 2 phases:</a:t>
            </a:r>
          </a:p>
          <a:p>
            <a:r>
              <a:rPr lang="en-GB" b="1" i="1" dirty="0" smtClean="0"/>
              <a:t>Phase one: </a:t>
            </a:r>
            <a:r>
              <a:rPr lang="en-GB" dirty="0" smtClean="0"/>
              <a:t>Preparatory; Development of PGA methodology </a:t>
            </a:r>
            <a:r>
              <a:rPr lang="en-GB" b="1" i="1" dirty="0" smtClean="0"/>
              <a:t>(2011-12);</a:t>
            </a:r>
          </a:p>
          <a:p>
            <a:r>
              <a:rPr lang="en-GB" b="1" i="1" dirty="0" smtClean="0"/>
              <a:t>Phase two: </a:t>
            </a:r>
            <a:r>
              <a:rPr lang="en-GB" dirty="0" smtClean="0"/>
              <a:t>Piloting the methodology in CRS &amp; a 2</a:t>
            </a:r>
            <a:r>
              <a:rPr lang="en-GB" baseline="30000" dirty="0" smtClean="0"/>
              <a:t>nd</a:t>
            </a:r>
            <a:r>
              <a:rPr lang="en-GB" dirty="0" smtClean="0"/>
              <a:t> State </a:t>
            </a:r>
            <a:r>
              <a:rPr lang="en-GB" b="1" i="1" dirty="0" smtClean="0"/>
              <a:t>(2012-13)</a:t>
            </a:r>
            <a:endParaRPr lang="en-GB" b="1" i="1" dirty="0"/>
          </a:p>
        </p:txBody>
      </p:sp>
      <p:pic>
        <p:nvPicPr>
          <p:cNvPr id="4" name="Picture 3" descr="Description: File:UN-REDD-logo.gif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6672"/>
            <a:ext cx="17526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escription: UNDP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260648"/>
            <a:ext cx="4857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SALISU\Pictures\pixfrompixfolder\Adobe\Digital Camera Photos\2011-06-13-2249-29\DSC006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844824"/>
            <a:ext cx="2915816" cy="2186862"/>
          </a:xfrm>
          <a:prstGeom prst="rect">
            <a:avLst/>
          </a:prstGeom>
          <a:noFill/>
        </p:spPr>
      </p:pic>
      <p:pic>
        <p:nvPicPr>
          <p:cNvPr id="2053" name="Picture 5" descr="C:\Users\SALISU\Pictures\pixfrompixfolder\Adobe\Digital Camera Photos\2011-02-24-1307-47\DSC0027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221088"/>
            <a:ext cx="2976331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24744"/>
            <a:ext cx="8229600" cy="998984"/>
          </a:xfrm>
        </p:spPr>
        <p:txBody>
          <a:bodyPr>
            <a:normAutofit fontScale="90000"/>
          </a:bodyPr>
          <a:lstStyle/>
          <a:p>
            <a:pPr lvl="0"/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Identification of stakeholders &amp; participants</a:t>
            </a:r>
            <a:endParaRPr lang="en-GB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i="1" dirty="0" smtClean="0"/>
              <a:t>Federal level</a:t>
            </a:r>
            <a:r>
              <a:rPr lang="en-US" dirty="0" smtClean="0"/>
              <a:t> – A </a:t>
            </a:r>
            <a:r>
              <a:rPr lang="en-US" b="1" i="1" dirty="0" smtClean="0"/>
              <a:t>“Governance Working Group” </a:t>
            </a:r>
            <a:r>
              <a:rPr lang="en-US" dirty="0" smtClean="0"/>
              <a:t>will be created as part of the existing multi-stakeholder NTC on REDD+</a:t>
            </a:r>
          </a:p>
          <a:p>
            <a:r>
              <a:rPr lang="en-US" dirty="0" smtClean="0"/>
              <a:t>Replicated in CRS; later scaled up to 4 other states</a:t>
            </a:r>
          </a:p>
          <a:p>
            <a:r>
              <a:rPr lang="en-US" dirty="0" smtClean="0"/>
              <a:t>REDD+ Governance Research Team </a:t>
            </a:r>
          </a:p>
          <a:p>
            <a:r>
              <a:rPr lang="en-US" dirty="0" smtClean="0"/>
              <a:t>Stakeholders &amp; Participants for Nigeria’s PGA process will be drawn from: </a:t>
            </a:r>
            <a:r>
              <a:rPr lang="en-GB" b="1" i="1" dirty="0" smtClean="0"/>
              <a:t>government officials, civil society actors (representatives of CSO platforms on REDD+), forest-dependent communities, national data and fiduciary control agencies, academia, and the media, among others</a:t>
            </a:r>
            <a:endParaRPr lang="en-GB" b="1" i="1" dirty="0"/>
          </a:p>
        </p:txBody>
      </p:sp>
      <p:pic>
        <p:nvPicPr>
          <p:cNvPr id="4" name="Picture 3" descr="Description: File:UN-REDD-logo.gif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76672"/>
            <a:ext cx="17526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escription: UNDP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188640"/>
            <a:ext cx="4857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1143000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b="1" dirty="0" smtClean="0">
                <a:solidFill>
                  <a:schemeClr val="accent3">
                    <a:lumMod val="50000"/>
                  </a:schemeClr>
                </a:solidFill>
              </a:rPr>
              <a:t>How PGA will enhance &amp; enrich Nigeria’s REDD+ process</a:t>
            </a:r>
            <a:endParaRPr lang="en-GB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892480" cy="5589240"/>
          </a:xfrm>
        </p:spPr>
        <p:txBody>
          <a:bodyPr>
            <a:noAutofit/>
          </a:bodyPr>
          <a:lstStyle/>
          <a:p>
            <a:r>
              <a:rPr lang="en-GB" sz="2300" b="1" i="1" dirty="0" smtClean="0"/>
              <a:t>The 5 Priority areas to be addressed by the PGA/REDD+;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GB" sz="2100" dirty="0" smtClean="0"/>
              <a:t>Policy and legislation concerning REDD+ and democratic governance;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GB" sz="2100" dirty="0" smtClean="0"/>
              <a:t>Institutional capacity of government agencies at federal, state and local levels;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GB" sz="2100" dirty="0" smtClean="0"/>
              <a:t>Anti-corruption strategy for REDD+;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GB" sz="2100" dirty="0" smtClean="0"/>
              <a:t>Opportunities for civil society and forest-dependent communities to participate in decision-making processes related to REDD+;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GB" sz="2100" dirty="0" smtClean="0"/>
              <a:t> Benefit distribution system for REDD+;</a:t>
            </a:r>
          </a:p>
          <a:p>
            <a:r>
              <a:rPr lang="en-GB" sz="2300" i="1" dirty="0" smtClean="0"/>
              <a:t>Some 35 issues identified</a:t>
            </a:r>
          </a:p>
          <a:p>
            <a:r>
              <a:rPr lang="en-GB" sz="2300" i="1" dirty="0" smtClean="0"/>
              <a:t>Fewer indicators to be identified in order to make a governance monitoring system feasible</a:t>
            </a:r>
          </a:p>
          <a:p>
            <a:r>
              <a:rPr lang="en-GB" sz="2300" b="1" i="1" dirty="0" smtClean="0"/>
              <a:t>Outcomes will strengthen national capacity to assess REDD+ governance; and to use governance data to inform policies, to monitor REDD+ readiness and to hold various stakeholders to account</a:t>
            </a:r>
          </a:p>
          <a:p>
            <a:pPr>
              <a:buNone/>
            </a:pPr>
            <a:r>
              <a:rPr lang="en-GB" sz="2300" dirty="0" smtClean="0"/>
              <a:t> </a:t>
            </a:r>
          </a:p>
          <a:p>
            <a:endParaRPr lang="en-GB" sz="2300" dirty="0"/>
          </a:p>
        </p:txBody>
      </p:sp>
      <p:pic>
        <p:nvPicPr>
          <p:cNvPr id="4" name="Picture 3" descr="Description: File:UN-REDD-logo.gif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2656"/>
            <a:ext cx="17526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escription: UNDP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0"/>
            <a:ext cx="4857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580926"/>
          </a:xfrm>
        </p:spPr>
        <p:txBody>
          <a:bodyPr>
            <a:normAutofit fontScale="90000"/>
          </a:bodyPr>
          <a:lstStyle/>
          <a:p>
            <a:pPr lvl="0"/>
            <a:r>
              <a:rPr lang="en-GB" dirty="0" smtClean="0"/>
              <a:t/>
            </a:r>
            <a:br>
              <a:rPr lang="en-GB" dirty="0" smtClean="0"/>
            </a:b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Progress &amp; next steps in PGA/REDD+ in Nigeria</a:t>
            </a:r>
            <a:r>
              <a:rPr lang="en-GB" sz="4000" b="1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GB" sz="4000" b="1" dirty="0" smtClean="0">
                <a:solidFill>
                  <a:schemeClr val="accent3">
                    <a:lumMod val="50000"/>
                  </a:schemeClr>
                </a:solidFill>
              </a:rPr>
            </a:br>
            <a:endParaRPr lang="en-GB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44824"/>
            <a:ext cx="8136904" cy="5013176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Key governance domains, issues &amp; risks for REDD+ identified;</a:t>
            </a:r>
          </a:p>
          <a:p>
            <a:r>
              <a:rPr lang="en-US" dirty="0" smtClean="0"/>
              <a:t>Technical consultation held to review Nigeria NPD in conjunction with the draft UN-REDD Social and Environmental Principles &amp; Criteria, including Principle 1 on </a:t>
            </a:r>
            <a:r>
              <a:rPr lang="en-US" b="1" dirty="0" smtClean="0"/>
              <a:t>‘</a:t>
            </a:r>
            <a:r>
              <a:rPr lang="en-US" b="1" i="1" dirty="0" smtClean="0"/>
              <a:t>’Democratic Governance</a:t>
            </a:r>
            <a:r>
              <a:rPr lang="en-US" b="1" dirty="0" smtClean="0"/>
              <a:t>’’;</a:t>
            </a:r>
          </a:p>
          <a:p>
            <a:r>
              <a:rPr lang="en-US" dirty="0" smtClean="0"/>
              <a:t> </a:t>
            </a:r>
            <a:r>
              <a:rPr lang="en-US" b="1" dirty="0" smtClean="0"/>
              <a:t>Next Steps: </a:t>
            </a:r>
            <a:r>
              <a:rPr lang="en-US" b="1" i="1" dirty="0" smtClean="0"/>
              <a:t>Training workshop on governance assessment  methodologies relevant to REDD+ ; to develop indicator set;</a:t>
            </a:r>
          </a:p>
          <a:p>
            <a:r>
              <a:rPr lang="en-US" b="1" i="1" dirty="0" smtClean="0"/>
              <a:t>Stakeholders’ consultations at the state level (CRS) to seek feedback on the draft indicator set;</a:t>
            </a:r>
            <a:endParaRPr lang="en-GB" i="1" dirty="0" smtClean="0"/>
          </a:p>
          <a:p>
            <a:r>
              <a:rPr lang="en-US" b="1" i="1" dirty="0" smtClean="0"/>
              <a:t>Development &amp; Field testing of data collection instruments.  </a:t>
            </a:r>
            <a:endParaRPr lang="en-GB" b="1" i="1" dirty="0" smtClean="0"/>
          </a:p>
          <a:p>
            <a:endParaRPr lang="en-GB" dirty="0"/>
          </a:p>
        </p:txBody>
      </p:sp>
      <p:pic>
        <p:nvPicPr>
          <p:cNvPr id="4" name="Picture 3" descr="Description: File:UN-REDD-logo.gif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32656"/>
            <a:ext cx="17526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escription: UNDP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188640"/>
            <a:ext cx="4857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Concluding Remarks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700808"/>
            <a:ext cx="8229600" cy="4896544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Nigeria is committed to undergoing the PGA; as REDD+ readiness priority; and as a tool to provide potential donors and beneficiaries sufficient confidence in the Nigeria REDD+ mechanism to make it work; </a:t>
            </a:r>
          </a:p>
          <a:p>
            <a:r>
              <a:rPr lang="en-GB" dirty="0" smtClean="0"/>
              <a:t>PGA to assist the national REDD+ process in establishing an information-sharing &amp; monitoring system on how governance-related safeguards are promoted, addressed and respected;</a:t>
            </a:r>
          </a:p>
          <a:p>
            <a:r>
              <a:rPr lang="en-GB" i="1" dirty="0" smtClean="0"/>
              <a:t>Nigeria appreciates support of the OGC; and in having selected Nigeria as one of the 2 pilots for PGA/REDD+;</a:t>
            </a:r>
          </a:p>
          <a:p>
            <a:r>
              <a:rPr lang="en-GB" i="1" dirty="0" smtClean="0"/>
              <a:t> Nigeria looks forward to further opportunities for collaboration &amp; support in other areas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Description: File:UN-REDD-logo.gif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4664"/>
            <a:ext cx="17526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escription: UNDP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188640"/>
            <a:ext cx="4857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562" y="2276872"/>
            <a:ext cx="3977243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chemeClr val="accent3">
                    <a:lumMod val="50000"/>
                  </a:schemeClr>
                </a:solidFill>
              </a:rPr>
              <a:t>Thank You </a:t>
            </a:r>
          </a:p>
          <a:p>
            <a:pPr algn="ctr"/>
            <a:r>
              <a:rPr lang="en-GB" sz="5400" b="1" dirty="0" smtClean="0">
                <a:solidFill>
                  <a:schemeClr val="accent3">
                    <a:lumMod val="50000"/>
                  </a:schemeClr>
                </a:solidFill>
              </a:rPr>
              <a:t>for </a:t>
            </a:r>
          </a:p>
          <a:p>
            <a:pPr algn="ctr"/>
            <a:r>
              <a:rPr lang="en-GB" sz="5400" b="1" dirty="0" smtClean="0">
                <a:solidFill>
                  <a:schemeClr val="accent3">
                    <a:lumMod val="50000"/>
                  </a:schemeClr>
                </a:solidFill>
              </a:rPr>
              <a:t>Listening!</a:t>
            </a:r>
          </a:p>
          <a:p>
            <a:pPr algn="ctr"/>
            <a:endParaRPr lang="en-GB" sz="54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en-GB" sz="2400" dirty="0" smtClean="0">
                <a:solidFill>
                  <a:schemeClr val="accent3">
                    <a:lumMod val="50000"/>
                  </a:schemeClr>
                </a:solidFill>
                <a:hlinkClick r:id="rId2"/>
              </a:rPr>
              <a:t>sdahiru85@yahoo.com</a:t>
            </a:r>
            <a:endParaRPr lang="en-GB" sz="24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en-GB" sz="2400" dirty="0" smtClean="0">
                <a:solidFill>
                  <a:schemeClr val="accent3">
                    <a:lumMod val="50000"/>
                  </a:schemeClr>
                </a:solidFill>
              </a:rPr>
              <a:t>Tel: +2348030570625 (mobile)</a:t>
            </a:r>
            <a:endParaRPr lang="en-GB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" name="Picture 2" descr="Description: UNDP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260648"/>
            <a:ext cx="845815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Description: File:UN-REDD-logo.gif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548680"/>
            <a:ext cx="266429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Nigerian Fla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476672"/>
            <a:ext cx="172819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Nigerian Fla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476672"/>
            <a:ext cx="172819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833</TotalTime>
  <Words>771</Words>
  <Application>Microsoft Office PowerPoint</Application>
  <PresentationFormat>On-screen Show (4:3)</PresentationFormat>
  <Paragraphs>70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   Participatory Governance Assessment for REDD+: The pilot process in Nigeria  Oslo Governance Forum 3-5 October, 2011 </vt:lpstr>
      <vt:lpstr>   REDD+ Process in Nigeria</vt:lpstr>
      <vt:lpstr>Slide 3</vt:lpstr>
      <vt:lpstr>For Nigeria, a PGA/REDD+ is a key, early-action front</vt:lpstr>
      <vt:lpstr>For Nigeria, a PGA/REDD+ is a key, early-action front (Contd.)</vt:lpstr>
      <vt:lpstr>  Start and status of Nigeria’s PGA process </vt:lpstr>
      <vt:lpstr>Identification of stakeholders &amp; participants</vt:lpstr>
      <vt:lpstr> How PGA will enhance &amp; enrich Nigeria’s REDD+ process</vt:lpstr>
      <vt:lpstr> Progress &amp; next steps in PGA/REDD+ in Nigeria </vt:lpstr>
      <vt:lpstr>Concluding Remarks</vt:lpstr>
      <vt:lpstr>Slide 11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Participatory Governance Assessment for REDD+: The pilot process in Nigeria</dc:title>
  <dc:creator>SALISU</dc:creator>
  <cp:lastModifiedBy>tina.hageberg</cp:lastModifiedBy>
  <cp:revision>70</cp:revision>
  <dcterms:created xsi:type="dcterms:W3CDTF">2011-09-27T21:39:00Z</dcterms:created>
  <dcterms:modified xsi:type="dcterms:W3CDTF">2011-10-03T07:24:48Z</dcterms:modified>
</cp:coreProperties>
</file>