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56" r:id="rId2"/>
    <p:sldId id="278" r:id="rId3"/>
    <p:sldId id="298" r:id="rId4"/>
    <p:sldId id="290" r:id="rId5"/>
    <p:sldId id="307" r:id="rId6"/>
    <p:sldId id="314" r:id="rId7"/>
    <p:sldId id="311" r:id="rId8"/>
    <p:sldId id="309" r:id="rId9"/>
    <p:sldId id="299" r:id="rId10"/>
    <p:sldId id="300" r:id="rId11"/>
    <p:sldId id="301" r:id="rId12"/>
    <p:sldId id="303" r:id="rId13"/>
    <p:sldId id="302" r:id="rId14"/>
    <p:sldId id="313" r:id="rId15"/>
    <p:sldId id="312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A353"/>
    <a:srgbClr val="006600"/>
    <a:srgbClr val="FF9933"/>
    <a:srgbClr val="FFFF00"/>
    <a:srgbClr val="666666"/>
    <a:srgbClr val="B2B2B2"/>
    <a:srgbClr val="323232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1514" autoAdjust="0"/>
  </p:normalViewPr>
  <p:slideViewPr>
    <p:cSldViewPr>
      <p:cViewPr varScale="1">
        <p:scale>
          <a:sx n="59" d="100"/>
          <a:sy n="59" d="100"/>
        </p:scale>
        <p:origin x="-16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6FF5D0-D9F6-470E-ABB9-14B3232E7525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E7F8768-6F8D-4879-B9F1-ECD07BBE8DB7}">
      <dgm:prSet phldrT="[Text]" custT="1"/>
      <dgm:spPr/>
      <dgm:t>
        <a:bodyPr/>
        <a:lstStyle/>
        <a:p>
          <a:r>
            <a:rPr lang="en-GB" sz="1200" dirty="0"/>
            <a:t>In country consensus building</a:t>
          </a:r>
        </a:p>
      </dgm:t>
    </dgm:pt>
    <dgm:pt modelId="{B6659245-602C-452A-9E5D-92E10489E830}" type="parTrans" cxnId="{FC18A2C5-ADBC-43B3-9B80-DBB2B962C983}">
      <dgm:prSet/>
      <dgm:spPr/>
      <dgm:t>
        <a:bodyPr/>
        <a:lstStyle/>
        <a:p>
          <a:endParaRPr lang="en-GB"/>
        </a:p>
      </dgm:t>
    </dgm:pt>
    <dgm:pt modelId="{AF587568-6EE1-46B1-8731-2AFC707C5B99}" type="sibTrans" cxnId="{FC18A2C5-ADBC-43B3-9B80-DBB2B962C983}">
      <dgm:prSet/>
      <dgm:spPr/>
      <dgm:t>
        <a:bodyPr/>
        <a:lstStyle/>
        <a:p>
          <a:endParaRPr lang="en-GB"/>
        </a:p>
      </dgm:t>
    </dgm:pt>
    <dgm:pt modelId="{417AF389-165C-46E4-934E-C1258C9075E6}">
      <dgm:prSet phldrT="[Text]" custT="1"/>
      <dgm:spPr/>
      <dgm:t>
        <a:bodyPr/>
        <a:lstStyle/>
        <a:p>
          <a:r>
            <a:rPr lang="en-GB" sz="1000" dirty="0"/>
            <a:t>Information dissemination</a:t>
          </a:r>
        </a:p>
      </dgm:t>
    </dgm:pt>
    <dgm:pt modelId="{BF932458-7CAB-456D-9098-97DE7A699457}" type="parTrans" cxnId="{73F6DB22-8ADD-449D-B991-4B23344205D2}">
      <dgm:prSet/>
      <dgm:spPr/>
      <dgm:t>
        <a:bodyPr/>
        <a:lstStyle/>
        <a:p>
          <a:endParaRPr lang="en-GB"/>
        </a:p>
      </dgm:t>
    </dgm:pt>
    <dgm:pt modelId="{2A5FB92C-2DC7-4DFC-9BAA-81487C91140B}" type="sibTrans" cxnId="{73F6DB22-8ADD-449D-B991-4B23344205D2}">
      <dgm:prSet/>
      <dgm:spPr/>
      <dgm:t>
        <a:bodyPr/>
        <a:lstStyle/>
        <a:p>
          <a:endParaRPr lang="en-GB"/>
        </a:p>
      </dgm:t>
    </dgm:pt>
    <dgm:pt modelId="{9A8B1E45-12BC-4497-B084-101A4F4D5B25}">
      <dgm:prSet phldrT="[Text]" custT="1"/>
      <dgm:spPr/>
      <dgm:t>
        <a:bodyPr/>
        <a:lstStyle/>
        <a:p>
          <a:r>
            <a:rPr lang="en-GB" sz="1200" dirty="0"/>
            <a:t>Bilateral Negotiations</a:t>
          </a:r>
        </a:p>
      </dgm:t>
    </dgm:pt>
    <dgm:pt modelId="{F1F7211A-64D9-424C-8C55-E2586EAA9D90}" type="parTrans" cxnId="{CDD71169-2091-4082-A463-6015E59B7DE6}">
      <dgm:prSet/>
      <dgm:spPr/>
      <dgm:t>
        <a:bodyPr/>
        <a:lstStyle/>
        <a:p>
          <a:endParaRPr lang="en-GB"/>
        </a:p>
      </dgm:t>
    </dgm:pt>
    <dgm:pt modelId="{694AB328-7E7F-4C4B-9EA6-9E7079DDC2AA}" type="sibTrans" cxnId="{CDD71169-2091-4082-A463-6015E59B7DE6}">
      <dgm:prSet/>
      <dgm:spPr/>
      <dgm:t>
        <a:bodyPr/>
        <a:lstStyle/>
        <a:p>
          <a:endParaRPr lang="en-GB"/>
        </a:p>
      </dgm:t>
    </dgm:pt>
    <dgm:pt modelId="{025A7759-79DF-4B76-8C70-2F5F612D26F8}">
      <dgm:prSet phldrT="[Text]" custT="1"/>
      <dgm:spPr/>
      <dgm:t>
        <a:bodyPr/>
        <a:lstStyle/>
        <a:p>
          <a:r>
            <a:rPr lang="en-GB" sz="1000" dirty="0"/>
            <a:t>Negotiations with </a:t>
          </a:r>
          <a:r>
            <a:rPr lang="en-GB" sz="1000" dirty="0" smtClean="0"/>
            <a:t>EC on VPA –road map</a:t>
          </a:r>
          <a:endParaRPr lang="en-GB" sz="1000" dirty="0"/>
        </a:p>
      </dgm:t>
    </dgm:pt>
    <dgm:pt modelId="{131EFBBE-26D6-40AF-823D-B7C45099FD43}" type="parTrans" cxnId="{3206BFE6-0D79-4E45-A0F1-BA237CDE2C39}">
      <dgm:prSet/>
      <dgm:spPr/>
      <dgm:t>
        <a:bodyPr/>
        <a:lstStyle/>
        <a:p>
          <a:endParaRPr lang="en-GB"/>
        </a:p>
      </dgm:t>
    </dgm:pt>
    <dgm:pt modelId="{7BD57718-5EAC-401E-A766-C094A50FD29A}" type="sibTrans" cxnId="{3206BFE6-0D79-4E45-A0F1-BA237CDE2C39}">
      <dgm:prSet/>
      <dgm:spPr/>
      <dgm:t>
        <a:bodyPr/>
        <a:lstStyle/>
        <a:p>
          <a:endParaRPr lang="en-GB"/>
        </a:p>
      </dgm:t>
    </dgm:pt>
    <dgm:pt modelId="{3EC077E9-D0B4-433E-81D4-83969BFFFDE2}">
      <dgm:prSet phldrT="[Text]" custT="1"/>
      <dgm:spPr/>
      <dgm:t>
        <a:bodyPr/>
        <a:lstStyle/>
        <a:p>
          <a:r>
            <a:rPr lang="en-GB" sz="1000" dirty="0"/>
            <a:t>Negotiations AMONG stakeholder </a:t>
          </a:r>
          <a:r>
            <a:rPr lang="en-GB" sz="1000" dirty="0" smtClean="0"/>
            <a:t>groups in VPA country</a:t>
          </a:r>
          <a:endParaRPr lang="en-GB" sz="1000" dirty="0"/>
        </a:p>
      </dgm:t>
    </dgm:pt>
    <dgm:pt modelId="{EB356AB4-52B8-45AA-BBBE-BA261418C12A}" type="parTrans" cxnId="{BC4B9EC0-D9A0-4636-A834-16975CF95649}">
      <dgm:prSet/>
      <dgm:spPr/>
      <dgm:t>
        <a:bodyPr/>
        <a:lstStyle/>
        <a:p>
          <a:endParaRPr lang="en-GB"/>
        </a:p>
      </dgm:t>
    </dgm:pt>
    <dgm:pt modelId="{6AD8F7F7-730E-4F38-9EF5-4513E385CEEE}" type="sibTrans" cxnId="{BC4B9EC0-D9A0-4636-A834-16975CF95649}">
      <dgm:prSet/>
      <dgm:spPr/>
      <dgm:t>
        <a:bodyPr/>
        <a:lstStyle/>
        <a:p>
          <a:endParaRPr lang="en-GB"/>
        </a:p>
      </dgm:t>
    </dgm:pt>
    <dgm:pt modelId="{A4E24FE9-B650-4A9F-BECE-FD76ED5E55FB}">
      <dgm:prSet phldrT="[Text]" custT="1"/>
      <dgm:spPr/>
      <dgm:t>
        <a:bodyPr/>
        <a:lstStyle/>
        <a:p>
          <a:r>
            <a:rPr lang="en-GB" sz="1200" dirty="0" smtClean="0"/>
            <a:t>Agreement Ratification</a:t>
          </a:r>
          <a:endParaRPr lang="en-GB" sz="1200" dirty="0"/>
        </a:p>
      </dgm:t>
    </dgm:pt>
    <dgm:pt modelId="{7B85731A-A4A0-4E96-89CC-2C9E4F758D3F}" type="parTrans" cxnId="{33A9DFDF-EB9D-407E-AEED-68A0B7D6C01D}">
      <dgm:prSet/>
      <dgm:spPr/>
      <dgm:t>
        <a:bodyPr/>
        <a:lstStyle/>
        <a:p>
          <a:endParaRPr lang="en-GB"/>
        </a:p>
      </dgm:t>
    </dgm:pt>
    <dgm:pt modelId="{36EA9DAD-1028-4D88-80EF-81DD5A5770D5}" type="sibTrans" cxnId="{33A9DFDF-EB9D-407E-AEED-68A0B7D6C01D}">
      <dgm:prSet/>
      <dgm:spPr/>
      <dgm:t>
        <a:bodyPr/>
        <a:lstStyle/>
        <a:p>
          <a:endParaRPr lang="en-GB" sz="1500" baseline="0"/>
        </a:p>
      </dgm:t>
    </dgm:pt>
    <dgm:pt modelId="{4A4BD520-23BE-4F90-9457-A07E97AAD375}">
      <dgm:prSet phldrT="[Text]" custT="1"/>
      <dgm:spPr/>
      <dgm:t>
        <a:bodyPr/>
        <a:lstStyle/>
        <a:p>
          <a:endParaRPr lang="en-GB" sz="1200" dirty="0"/>
        </a:p>
      </dgm:t>
    </dgm:pt>
    <dgm:pt modelId="{1048D781-2AC8-41F5-84BD-8469991B6768}" type="parTrans" cxnId="{E12EB9B3-9797-4738-8753-6AAB8DDEC52B}">
      <dgm:prSet/>
      <dgm:spPr/>
      <dgm:t>
        <a:bodyPr/>
        <a:lstStyle/>
        <a:p>
          <a:endParaRPr lang="en-GB"/>
        </a:p>
      </dgm:t>
    </dgm:pt>
    <dgm:pt modelId="{89BB95E0-FE1D-4C7B-AE48-0A49A2A55AC5}" type="sibTrans" cxnId="{E12EB9B3-9797-4738-8753-6AAB8DDEC52B}">
      <dgm:prSet/>
      <dgm:spPr/>
      <dgm:t>
        <a:bodyPr/>
        <a:lstStyle/>
        <a:p>
          <a:endParaRPr lang="en-GB"/>
        </a:p>
      </dgm:t>
    </dgm:pt>
    <dgm:pt modelId="{892A2403-3647-44EE-8693-21E4C5D1DF31}">
      <dgm:prSet phldrT="[Text]" custT="1"/>
      <dgm:spPr/>
      <dgm:t>
        <a:bodyPr/>
        <a:lstStyle/>
        <a:p>
          <a:r>
            <a:rPr lang="en-GB" sz="1000" dirty="0"/>
            <a:t>VPA </a:t>
          </a:r>
          <a:r>
            <a:rPr lang="en-GB" sz="1000" dirty="0" err="1"/>
            <a:t>initialed</a:t>
          </a:r>
          <a:endParaRPr lang="en-GB" sz="1000" dirty="0"/>
        </a:p>
      </dgm:t>
    </dgm:pt>
    <dgm:pt modelId="{424D6570-1789-4B68-96A7-57622B15A207}" type="parTrans" cxnId="{4E46431E-0965-49FE-B3E3-A6C0A71B55E7}">
      <dgm:prSet/>
      <dgm:spPr/>
      <dgm:t>
        <a:bodyPr/>
        <a:lstStyle/>
        <a:p>
          <a:endParaRPr lang="en-GB"/>
        </a:p>
      </dgm:t>
    </dgm:pt>
    <dgm:pt modelId="{06E3A1BA-0B70-405C-8018-66149CA06662}" type="sibTrans" cxnId="{4E46431E-0965-49FE-B3E3-A6C0A71B55E7}">
      <dgm:prSet/>
      <dgm:spPr/>
      <dgm:t>
        <a:bodyPr/>
        <a:lstStyle/>
        <a:p>
          <a:endParaRPr lang="en-GB"/>
        </a:p>
      </dgm:t>
    </dgm:pt>
    <dgm:pt modelId="{E89D951D-6859-4AD6-9020-4C6E88398EEF}">
      <dgm:prSet phldrT="[Text]" custT="1"/>
      <dgm:spPr/>
      <dgm:t>
        <a:bodyPr/>
        <a:lstStyle/>
        <a:p>
          <a:r>
            <a:rPr lang="en-GB" sz="1000" dirty="0"/>
            <a:t>Negotiations </a:t>
          </a:r>
          <a:r>
            <a:rPr lang="en-GB" sz="1000" dirty="0" smtClean="0"/>
            <a:t>WITHIN stakeholder groups</a:t>
          </a:r>
          <a:endParaRPr lang="en-GB" sz="1000" dirty="0"/>
        </a:p>
      </dgm:t>
    </dgm:pt>
    <dgm:pt modelId="{625E2E76-9A63-4481-9BF7-BC111FB70175}" type="parTrans" cxnId="{9B209EB9-CB69-4A32-8FD2-41030B6FC859}">
      <dgm:prSet/>
      <dgm:spPr/>
      <dgm:t>
        <a:bodyPr/>
        <a:lstStyle/>
        <a:p>
          <a:endParaRPr lang="en-GB"/>
        </a:p>
      </dgm:t>
    </dgm:pt>
    <dgm:pt modelId="{796FDC13-A57A-4B2C-BB80-13C1DD7CA651}" type="sibTrans" cxnId="{9B209EB9-CB69-4A32-8FD2-41030B6FC859}">
      <dgm:prSet/>
      <dgm:spPr/>
      <dgm:t>
        <a:bodyPr/>
        <a:lstStyle/>
        <a:p>
          <a:endParaRPr lang="en-GB"/>
        </a:p>
      </dgm:t>
    </dgm:pt>
    <dgm:pt modelId="{F1FA7F6E-69FD-4973-A4BD-494037A69818}">
      <dgm:prSet phldrT="[Text]" custT="1"/>
      <dgm:spPr/>
      <dgm:t>
        <a:bodyPr/>
        <a:lstStyle/>
        <a:p>
          <a:r>
            <a:rPr lang="en-GB" sz="1000" dirty="0"/>
            <a:t>Stakeholders organize </a:t>
          </a:r>
          <a:r>
            <a:rPr lang="en-GB" sz="1000" dirty="0" smtClean="0"/>
            <a:t>for </a:t>
          </a:r>
          <a:r>
            <a:rPr lang="en-GB" sz="1000" dirty="0"/>
            <a:t>discussion</a:t>
          </a:r>
        </a:p>
      </dgm:t>
    </dgm:pt>
    <dgm:pt modelId="{86D57D8C-2E0C-4BDC-876C-176959083552}" type="parTrans" cxnId="{AD381F89-F860-491C-BEE6-018AA4F3619F}">
      <dgm:prSet/>
      <dgm:spPr/>
      <dgm:t>
        <a:bodyPr/>
        <a:lstStyle/>
        <a:p>
          <a:endParaRPr lang="en-GB"/>
        </a:p>
      </dgm:t>
    </dgm:pt>
    <dgm:pt modelId="{BAADBB4C-359B-45D8-B54C-702C86BD20AA}" type="sibTrans" cxnId="{AD381F89-F860-491C-BEE6-018AA4F3619F}">
      <dgm:prSet/>
      <dgm:spPr/>
      <dgm:t>
        <a:bodyPr/>
        <a:lstStyle/>
        <a:p>
          <a:endParaRPr lang="en-GB"/>
        </a:p>
      </dgm:t>
    </dgm:pt>
    <dgm:pt modelId="{4943796B-3497-4256-95FE-646E02E22689}">
      <dgm:prSet phldrT="[Text]" custT="1"/>
      <dgm:spPr/>
      <dgm:t>
        <a:bodyPr/>
        <a:lstStyle/>
        <a:p>
          <a:r>
            <a:rPr lang="en-GB" sz="1000" dirty="0" smtClean="0"/>
            <a:t>Country </a:t>
          </a:r>
          <a:r>
            <a:rPr lang="en-GB" sz="1000" dirty="0"/>
            <a:t>debate and </a:t>
          </a:r>
          <a:r>
            <a:rPr lang="en-GB" sz="1000" dirty="0" smtClean="0"/>
            <a:t>analysis on legality, governance challenges </a:t>
          </a:r>
          <a:endParaRPr lang="en-GB" sz="1000" dirty="0"/>
        </a:p>
      </dgm:t>
    </dgm:pt>
    <dgm:pt modelId="{A9D12CDB-A0DE-4084-8742-2416F693D811}" type="parTrans" cxnId="{5FE7AB29-98C9-4678-8E60-E22D72F3FDC9}">
      <dgm:prSet/>
      <dgm:spPr/>
      <dgm:t>
        <a:bodyPr/>
        <a:lstStyle/>
        <a:p>
          <a:endParaRPr lang="en-GB"/>
        </a:p>
      </dgm:t>
    </dgm:pt>
    <dgm:pt modelId="{C8D2F967-A1C3-487A-8CA4-8B7068AA645C}" type="sibTrans" cxnId="{5FE7AB29-98C9-4678-8E60-E22D72F3FDC9}">
      <dgm:prSet/>
      <dgm:spPr/>
      <dgm:t>
        <a:bodyPr/>
        <a:lstStyle/>
        <a:p>
          <a:endParaRPr lang="en-GB"/>
        </a:p>
      </dgm:t>
    </dgm:pt>
    <dgm:pt modelId="{83FFA951-C7CD-4D17-8FF9-4DB3DADC5A2F}">
      <dgm:prSet phldrT="[Text]" custT="1"/>
      <dgm:spPr/>
      <dgm:t>
        <a:bodyPr/>
        <a:lstStyle/>
        <a:p>
          <a:r>
            <a:rPr lang="en-GB" sz="1000" dirty="0"/>
            <a:t>VPA </a:t>
          </a:r>
          <a:r>
            <a:rPr lang="en-GB" sz="1000" dirty="0" smtClean="0"/>
            <a:t>ratified </a:t>
          </a:r>
          <a:r>
            <a:rPr lang="en-GB" sz="1000" dirty="0"/>
            <a:t>in producer country and EU</a:t>
          </a:r>
        </a:p>
      </dgm:t>
    </dgm:pt>
    <dgm:pt modelId="{591E0E1F-F5B1-49A8-BA99-8400ECD8E452}" type="parTrans" cxnId="{BBFD7A83-20E2-45B8-AADA-197E9E381A1C}">
      <dgm:prSet/>
      <dgm:spPr/>
      <dgm:t>
        <a:bodyPr/>
        <a:lstStyle/>
        <a:p>
          <a:endParaRPr lang="en-GB"/>
        </a:p>
      </dgm:t>
    </dgm:pt>
    <dgm:pt modelId="{1F1BD568-9869-4EEB-8200-42C5BD314CE0}" type="sibTrans" cxnId="{BBFD7A83-20E2-45B8-AADA-197E9E381A1C}">
      <dgm:prSet/>
      <dgm:spPr/>
      <dgm:t>
        <a:bodyPr/>
        <a:lstStyle/>
        <a:p>
          <a:endParaRPr lang="en-GB"/>
        </a:p>
      </dgm:t>
    </dgm:pt>
    <dgm:pt modelId="{6D3550EA-D076-4FA2-AED2-2CD25127EB2E}">
      <dgm:prSet custT="1"/>
      <dgm:spPr/>
      <dgm:t>
        <a:bodyPr/>
        <a:lstStyle/>
        <a:p>
          <a:r>
            <a:rPr lang="en-GB" sz="1200" dirty="0"/>
            <a:t>System Development</a:t>
          </a:r>
        </a:p>
      </dgm:t>
    </dgm:pt>
    <dgm:pt modelId="{A6710C03-7A14-43BF-BC88-C9140BF81838}" type="parTrans" cxnId="{ED24AFB4-F6A3-4CB4-A4D2-C27DC7DF55A5}">
      <dgm:prSet/>
      <dgm:spPr/>
      <dgm:t>
        <a:bodyPr/>
        <a:lstStyle/>
        <a:p>
          <a:endParaRPr lang="en-GB"/>
        </a:p>
      </dgm:t>
    </dgm:pt>
    <dgm:pt modelId="{E9A0A110-4FFB-4A53-BE6B-C71ED0F5B6B1}" type="sibTrans" cxnId="{ED24AFB4-F6A3-4CB4-A4D2-C27DC7DF55A5}">
      <dgm:prSet/>
      <dgm:spPr/>
      <dgm:t>
        <a:bodyPr/>
        <a:lstStyle/>
        <a:p>
          <a:endParaRPr lang="en-GB"/>
        </a:p>
      </dgm:t>
    </dgm:pt>
    <dgm:pt modelId="{DF0E627A-3EE7-4BEC-897D-77703903C03F}">
      <dgm:prSet custT="1"/>
      <dgm:spPr/>
      <dgm:t>
        <a:bodyPr/>
        <a:lstStyle/>
        <a:p>
          <a:pPr algn="l"/>
          <a:r>
            <a:rPr lang="en-GB" sz="1000" dirty="0"/>
            <a:t>Tracking </a:t>
          </a:r>
          <a:r>
            <a:rPr lang="en-GB" sz="1000" dirty="0" smtClean="0"/>
            <a:t>&amp; law compliance  monitoring developed</a:t>
          </a:r>
          <a:endParaRPr lang="en-GB" sz="1000" dirty="0"/>
        </a:p>
      </dgm:t>
    </dgm:pt>
    <dgm:pt modelId="{3BA90822-B9AC-4AAE-A44E-539DF74F4E32}" type="parTrans" cxnId="{651B74AB-851B-4DA1-89EB-7B7E18B3757D}">
      <dgm:prSet/>
      <dgm:spPr/>
      <dgm:t>
        <a:bodyPr/>
        <a:lstStyle/>
        <a:p>
          <a:endParaRPr lang="en-GB"/>
        </a:p>
      </dgm:t>
    </dgm:pt>
    <dgm:pt modelId="{4853953D-AF53-4924-B5D7-29FA290EC188}" type="sibTrans" cxnId="{651B74AB-851B-4DA1-89EB-7B7E18B3757D}">
      <dgm:prSet/>
      <dgm:spPr/>
      <dgm:t>
        <a:bodyPr/>
        <a:lstStyle/>
        <a:p>
          <a:endParaRPr lang="en-GB"/>
        </a:p>
      </dgm:t>
    </dgm:pt>
    <dgm:pt modelId="{75742617-7AC9-40F7-8C43-5DF9A3B51DDC}">
      <dgm:prSet custT="1"/>
      <dgm:spPr/>
      <dgm:t>
        <a:bodyPr/>
        <a:lstStyle/>
        <a:p>
          <a:pPr algn="l"/>
          <a:r>
            <a:rPr lang="en-GB" sz="1000" dirty="0"/>
            <a:t>Licensing system created</a:t>
          </a:r>
        </a:p>
      </dgm:t>
    </dgm:pt>
    <dgm:pt modelId="{92106D13-CA49-4493-9849-A104EDA0AA0E}" type="parTrans" cxnId="{FFA7B337-AB50-469A-903E-58C068D1C39C}">
      <dgm:prSet/>
      <dgm:spPr/>
      <dgm:t>
        <a:bodyPr/>
        <a:lstStyle/>
        <a:p>
          <a:endParaRPr lang="en-GB"/>
        </a:p>
      </dgm:t>
    </dgm:pt>
    <dgm:pt modelId="{9A7EAECE-8252-44A6-8C23-D67D0467EEDC}" type="sibTrans" cxnId="{FFA7B337-AB50-469A-903E-58C068D1C39C}">
      <dgm:prSet/>
      <dgm:spPr/>
      <dgm:t>
        <a:bodyPr/>
        <a:lstStyle/>
        <a:p>
          <a:endParaRPr lang="en-GB"/>
        </a:p>
      </dgm:t>
    </dgm:pt>
    <dgm:pt modelId="{1D44EA0D-082F-4F12-B9F3-0B43152C3BEF}">
      <dgm:prSet custT="1"/>
      <dgm:spPr/>
      <dgm:t>
        <a:bodyPr/>
        <a:lstStyle/>
        <a:p>
          <a:pPr algn="l"/>
          <a:r>
            <a:rPr lang="en-GB" sz="1000" dirty="0"/>
            <a:t>Independent auditor </a:t>
          </a:r>
        </a:p>
      </dgm:t>
    </dgm:pt>
    <dgm:pt modelId="{EFA3A739-D0E0-45DE-8461-F94533132DBD}" type="parTrans" cxnId="{02CD8B68-4A8E-4B0F-A05E-8AC7B6CF3B75}">
      <dgm:prSet/>
      <dgm:spPr/>
      <dgm:t>
        <a:bodyPr/>
        <a:lstStyle/>
        <a:p>
          <a:endParaRPr lang="en-GB"/>
        </a:p>
      </dgm:t>
    </dgm:pt>
    <dgm:pt modelId="{A24CA99E-93E2-4330-83DE-8E4DD188C20C}" type="sibTrans" cxnId="{02CD8B68-4A8E-4B0F-A05E-8AC7B6CF3B75}">
      <dgm:prSet/>
      <dgm:spPr/>
      <dgm:t>
        <a:bodyPr/>
        <a:lstStyle/>
        <a:p>
          <a:endParaRPr lang="en-GB"/>
        </a:p>
      </dgm:t>
    </dgm:pt>
    <dgm:pt modelId="{B7A296D4-0D78-41CE-AB75-C5E5A57C1B33}">
      <dgm:prSet custT="1"/>
      <dgm:spPr/>
      <dgm:t>
        <a:bodyPr/>
        <a:lstStyle/>
        <a:p>
          <a:r>
            <a:rPr lang="en-GB" sz="1200" dirty="0"/>
            <a:t>Implementation</a:t>
          </a:r>
        </a:p>
      </dgm:t>
    </dgm:pt>
    <dgm:pt modelId="{807FEF0F-4EA7-4196-B13F-2F3B6FF3772F}" type="parTrans" cxnId="{9C5B14B0-92BC-400F-88C0-5CA11C5B3FA5}">
      <dgm:prSet/>
      <dgm:spPr/>
      <dgm:t>
        <a:bodyPr/>
        <a:lstStyle/>
        <a:p>
          <a:endParaRPr lang="en-GB"/>
        </a:p>
      </dgm:t>
    </dgm:pt>
    <dgm:pt modelId="{1E921B25-891E-40F2-8E8A-4090B1A5E3AD}" type="sibTrans" cxnId="{9C5B14B0-92BC-400F-88C0-5CA11C5B3FA5}">
      <dgm:prSet/>
      <dgm:spPr/>
      <dgm:t>
        <a:bodyPr/>
        <a:lstStyle/>
        <a:p>
          <a:endParaRPr lang="en-GB"/>
        </a:p>
      </dgm:t>
    </dgm:pt>
    <dgm:pt modelId="{C63ACB04-5481-4842-A62A-A4AF5E050CD1}">
      <dgm:prSet custT="1"/>
      <dgm:spPr/>
      <dgm:t>
        <a:bodyPr/>
        <a:lstStyle/>
        <a:p>
          <a:r>
            <a:rPr lang="en-GB" sz="1000" dirty="0"/>
            <a:t>FLEGT Licenses issued</a:t>
          </a:r>
        </a:p>
      </dgm:t>
    </dgm:pt>
    <dgm:pt modelId="{78799595-ED36-4F18-AF57-5E26C4588133}" type="parTrans" cxnId="{F7329A4F-3EF3-4C10-80D4-711DAF1AFD63}">
      <dgm:prSet/>
      <dgm:spPr/>
      <dgm:t>
        <a:bodyPr/>
        <a:lstStyle/>
        <a:p>
          <a:endParaRPr lang="en-GB"/>
        </a:p>
      </dgm:t>
    </dgm:pt>
    <dgm:pt modelId="{8CF68E6E-4C17-4E6A-A946-FA9F5E2C58C9}" type="sibTrans" cxnId="{F7329A4F-3EF3-4C10-80D4-711DAF1AFD63}">
      <dgm:prSet/>
      <dgm:spPr/>
      <dgm:t>
        <a:bodyPr/>
        <a:lstStyle/>
        <a:p>
          <a:endParaRPr lang="en-GB"/>
        </a:p>
      </dgm:t>
    </dgm:pt>
    <dgm:pt modelId="{74CBF43C-328A-4F29-B759-7483A72FE674}">
      <dgm:prSet custT="1"/>
      <dgm:spPr/>
      <dgm:t>
        <a:bodyPr/>
        <a:lstStyle/>
        <a:p>
          <a:r>
            <a:rPr lang="en-GB" sz="1000" dirty="0"/>
            <a:t> </a:t>
          </a:r>
          <a:r>
            <a:rPr lang="en-GB" sz="1000" dirty="0" err="1"/>
            <a:t>Indep</a:t>
          </a:r>
          <a:r>
            <a:rPr lang="en-GB" sz="1000" dirty="0"/>
            <a:t> Monitor functioning</a:t>
          </a:r>
        </a:p>
      </dgm:t>
    </dgm:pt>
    <dgm:pt modelId="{7F9F63C5-F892-4541-8E38-293A992F083C}" type="parTrans" cxnId="{0295AB7F-C109-4EE7-B950-8330231F371E}">
      <dgm:prSet/>
      <dgm:spPr/>
      <dgm:t>
        <a:bodyPr/>
        <a:lstStyle/>
        <a:p>
          <a:endParaRPr lang="en-GB"/>
        </a:p>
      </dgm:t>
    </dgm:pt>
    <dgm:pt modelId="{90D5DB79-47B6-4307-BB29-A7C19E315BFC}" type="sibTrans" cxnId="{0295AB7F-C109-4EE7-B950-8330231F371E}">
      <dgm:prSet/>
      <dgm:spPr/>
      <dgm:t>
        <a:bodyPr/>
        <a:lstStyle/>
        <a:p>
          <a:endParaRPr lang="en-GB"/>
        </a:p>
      </dgm:t>
    </dgm:pt>
    <dgm:pt modelId="{499049F7-D749-4F2D-AC2A-27A7F0F1C483}">
      <dgm:prSet custT="1"/>
      <dgm:spPr/>
      <dgm:t>
        <a:bodyPr/>
        <a:lstStyle/>
        <a:p>
          <a:pPr algn="l"/>
          <a:r>
            <a:rPr lang="en-GB" sz="1000"/>
            <a:t>Joint </a:t>
          </a:r>
          <a:r>
            <a:rPr lang="en-GB" sz="1000" smtClean="0"/>
            <a:t> committee</a:t>
          </a:r>
          <a:endParaRPr lang="en-GB" sz="1000" smtClean="0">
            <a:latin typeface="+mn-lt"/>
          </a:endParaRPr>
        </a:p>
      </dgm:t>
    </dgm:pt>
    <dgm:pt modelId="{A5457216-0EE3-43C1-91F2-4E370F4EE3CB}" type="parTrans" cxnId="{817812D4-154E-457A-B389-820A7FE4DCEA}">
      <dgm:prSet/>
      <dgm:spPr/>
      <dgm:t>
        <a:bodyPr/>
        <a:lstStyle/>
        <a:p>
          <a:endParaRPr lang="en-GB"/>
        </a:p>
      </dgm:t>
    </dgm:pt>
    <dgm:pt modelId="{50781DA9-0BE8-4EA3-92AB-DD3AE7EC174A}" type="sibTrans" cxnId="{817812D4-154E-457A-B389-820A7FE4DCEA}">
      <dgm:prSet/>
      <dgm:spPr/>
      <dgm:t>
        <a:bodyPr/>
        <a:lstStyle/>
        <a:p>
          <a:endParaRPr lang="en-GB"/>
        </a:p>
      </dgm:t>
    </dgm:pt>
    <dgm:pt modelId="{7A4C29DA-B1AE-45A8-9D00-784D8D0196BE}">
      <dgm:prSet custT="1"/>
      <dgm:spPr/>
      <dgm:t>
        <a:bodyPr/>
        <a:lstStyle/>
        <a:p>
          <a:r>
            <a:rPr lang="en-GB" sz="1000" dirty="0"/>
            <a:t>timber controlled at EU borders</a:t>
          </a:r>
        </a:p>
      </dgm:t>
    </dgm:pt>
    <dgm:pt modelId="{8CC0C868-F935-4DDC-8628-A0ADE51455F5}" type="parTrans" cxnId="{7FE7FBCE-FBB7-463A-8D27-40E284075ECB}">
      <dgm:prSet/>
      <dgm:spPr/>
      <dgm:t>
        <a:bodyPr/>
        <a:lstStyle/>
        <a:p>
          <a:endParaRPr lang="en-GB"/>
        </a:p>
      </dgm:t>
    </dgm:pt>
    <dgm:pt modelId="{A86A2420-7EC6-4552-B853-118959C94ABE}" type="sibTrans" cxnId="{7FE7FBCE-FBB7-463A-8D27-40E284075ECB}">
      <dgm:prSet/>
      <dgm:spPr/>
      <dgm:t>
        <a:bodyPr/>
        <a:lstStyle/>
        <a:p>
          <a:endParaRPr lang="en-GB"/>
        </a:p>
      </dgm:t>
    </dgm:pt>
    <dgm:pt modelId="{50118A7E-1C78-45D6-9067-2A473FD92E02}">
      <dgm:prSet custT="1"/>
      <dgm:spPr/>
      <dgm:t>
        <a:bodyPr/>
        <a:lstStyle/>
        <a:p>
          <a:pPr algn="l"/>
          <a:r>
            <a:rPr lang="en-GB" sz="1000" dirty="0" smtClean="0">
              <a:latin typeface="+mn-lt"/>
            </a:rPr>
            <a:t>National stakeholder structures established</a:t>
          </a:r>
          <a:endParaRPr lang="en-GB" sz="1000" dirty="0">
            <a:latin typeface="+mn-lt"/>
          </a:endParaRPr>
        </a:p>
      </dgm:t>
    </dgm:pt>
    <dgm:pt modelId="{FE43AA4F-6083-4DD0-8180-8E87314A971E}" type="sibTrans" cxnId="{E89C1848-EF1E-4977-A08D-41C80384BCCD}">
      <dgm:prSet/>
      <dgm:spPr/>
      <dgm:t>
        <a:bodyPr/>
        <a:lstStyle/>
        <a:p>
          <a:endParaRPr lang="en-GB"/>
        </a:p>
      </dgm:t>
    </dgm:pt>
    <dgm:pt modelId="{97D1E1E9-D7B7-4017-935D-E3D60838CDEE}" type="parTrans" cxnId="{E89C1848-EF1E-4977-A08D-41C80384BCCD}">
      <dgm:prSet/>
      <dgm:spPr/>
      <dgm:t>
        <a:bodyPr/>
        <a:lstStyle/>
        <a:p>
          <a:endParaRPr lang="en-GB"/>
        </a:p>
      </dgm:t>
    </dgm:pt>
    <dgm:pt modelId="{DFFB1017-A4DF-4A65-86B5-9449F77FD0DB}" type="pres">
      <dgm:prSet presAssocID="{196FF5D0-D9F6-470E-ABB9-14B3232E752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5D2F6B5-5E16-439D-9102-4D56D45F8BAC}" type="pres">
      <dgm:prSet presAssocID="{2E7F8768-6F8D-4879-B9F1-ECD07BBE8DB7}" presName="composite" presStyleCnt="0"/>
      <dgm:spPr/>
    </dgm:pt>
    <dgm:pt modelId="{1C0E355B-9945-4E72-A276-5CF01FE610A8}" type="pres">
      <dgm:prSet presAssocID="{2E7F8768-6F8D-4879-B9F1-ECD07BBE8DB7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A7C130-6610-4795-A2C1-2E3B3C0E1A8F}" type="pres">
      <dgm:prSet presAssocID="{2E7F8768-6F8D-4879-B9F1-ECD07BBE8DB7}" presName="parSh" presStyleLbl="node1" presStyleIdx="0" presStyleCnt="5" custLinFactNeighborX="17173" custLinFactNeighborY="-8301"/>
      <dgm:spPr/>
      <dgm:t>
        <a:bodyPr/>
        <a:lstStyle/>
        <a:p>
          <a:endParaRPr lang="en-US"/>
        </a:p>
      </dgm:t>
    </dgm:pt>
    <dgm:pt modelId="{16FDE226-1D5C-43BF-8AAF-65BFDCAE2C77}" type="pres">
      <dgm:prSet presAssocID="{2E7F8768-6F8D-4879-B9F1-ECD07BBE8DB7}" presName="desTx" presStyleLbl="fgAcc1" presStyleIdx="0" presStyleCnt="5" custScaleX="97427" custScaleY="115608" custLinFactNeighborX="15470" custLinFactNeighborY="129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848A3B-D337-4715-8919-8DAE52A158BE}" type="pres">
      <dgm:prSet presAssocID="{AF587568-6EE1-46B1-8731-2AFC707C5B99}" presName="sibTrans" presStyleLbl="sibTrans2D1" presStyleIdx="0" presStyleCnt="4"/>
      <dgm:spPr/>
      <dgm:t>
        <a:bodyPr/>
        <a:lstStyle/>
        <a:p>
          <a:endParaRPr lang="en-US"/>
        </a:p>
      </dgm:t>
    </dgm:pt>
    <dgm:pt modelId="{F9B54479-B6F5-4216-8829-479A040A5D85}" type="pres">
      <dgm:prSet presAssocID="{AF587568-6EE1-46B1-8731-2AFC707C5B99}" presName="connTx" presStyleLbl="sibTrans2D1" presStyleIdx="0" presStyleCnt="4"/>
      <dgm:spPr/>
      <dgm:t>
        <a:bodyPr/>
        <a:lstStyle/>
        <a:p>
          <a:endParaRPr lang="en-US"/>
        </a:p>
      </dgm:t>
    </dgm:pt>
    <dgm:pt modelId="{5194C228-D91A-4580-9E28-1624B6A4DE6D}" type="pres">
      <dgm:prSet presAssocID="{9A8B1E45-12BC-4497-B084-101A4F4D5B25}" presName="composite" presStyleCnt="0"/>
      <dgm:spPr/>
    </dgm:pt>
    <dgm:pt modelId="{D3BDE538-04F9-47BE-BE62-51A08C571F7D}" type="pres">
      <dgm:prSet presAssocID="{9A8B1E45-12BC-4497-B084-101A4F4D5B25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2FBA0F-D5E1-49B7-9A72-D3A8A0E86E46}" type="pres">
      <dgm:prSet presAssocID="{9A8B1E45-12BC-4497-B084-101A4F4D5B25}" presName="parSh" presStyleLbl="node1" presStyleIdx="1" presStyleCnt="5" custLinFactNeighborX="-540" custLinFactNeighborY="-25424"/>
      <dgm:spPr/>
      <dgm:t>
        <a:bodyPr/>
        <a:lstStyle/>
        <a:p>
          <a:endParaRPr lang="en-US"/>
        </a:p>
      </dgm:t>
    </dgm:pt>
    <dgm:pt modelId="{AC2FE9B8-80F7-4FA7-B7AB-387FA0516664}" type="pres">
      <dgm:prSet presAssocID="{9A8B1E45-12BC-4497-B084-101A4F4D5B25}" presName="desTx" presStyleLbl="fgAcc1" presStyleIdx="1" presStyleCnt="5" custScaleX="121387" custLinFactNeighborX="1475" custLinFactNeighborY="-34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479263-4D61-480D-BE4D-76A9007576DC}" type="pres">
      <dgm:prSet presAssocID="{694AB328-7E7F-4C4B-9EA6-9E7079DDC2AA}" presName="sibTrans" presStyleLbl="sibTrans2D1" presStyleIdx="1" presStyleCnt="4"/>
      <dgm:spPr/>
      <dgm:t>
        <a:bodyPr/>
        <a:lstStyle/>
        <a:p>
          <a:endParaRPr lang="en-US"/>
        </a:p>
      </dgm:t>
    </dgm:pt>
    <dgm:pt modelId="{E68BFF85-86E0-48BB-BD8F-1A0168C6C8FC}" type="pres">
      <dgm:prSet presAssocID="{694AB328-7E7F-4C4B-9EA6-9E7079DDC2AA}" presName="connTx" presStyleLbl="sibTrans2D1" presStyleIdx="1" presStyleCnt="4"/>
      <dgm:spPr/>
      <dgm:t>
        <a:bodyPr/>
        <a:lstStyle/>
        <a:p>
          <a:endParaRPr lang="en-US"/>
        </a:p>
      </dgm:t>
    </dgm:pt>
    <dgm:pt modelId="{39816044-7B60-4196-8F84-BE2AFA5E0C53}" type="pres">
      <dgm:prSet presAssocID="{A4E24FE9-B650-4A9F-BECE-FD76ED5E55FB}" presName="composite" presStyleCnt="0"/>
      <dgm:spPr/>
    </dgm:pt>
    <dgm:pt modelId="{26E2A128-6FE2-4722-BBCD-5810A9E4927E}" type="pres">
      <dgm:prSet presAssocID="{A4E24FE9-B650-4A9F-BECE-FD76ED5E55FB}" presName="par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518CDA-3D11-4EEA-9447-C1B92D4F9F4F}" type="pres">
      <dgm:prSet presAssocID="{A4E24FE9-B650-4A9F-BECE-FD76ED5E55FB}" presName="parSh" presStyleLbl="node1" presStyleIdx="2" presStyleCnt="5" custLinFactNeighborX="-12528" custLinFactNeighborY="-25424"/>
      <dgm:spPr/>
      <dgm:t>
        <a:bodyPr/>
        <a:lstStyle/>
        <a:p>
          <a:endParaRPr lang="en-US"/>
        </a:p>
      </dgm:t>
    </dgm:pt>
    <dgm:pt modelId="{3FB77344-5233-42A8-993D-5F0CD762F584}" type="pres">
      <dgm:prSet presAssocID="{A4E24FE9-B650-4A9F-BECE-FD76ED5E55FB}" presName="desTx" presStyleLbl="fgAcc1" presStyleIdx="2" presStyleCnt="5" custLinFactNeighborX="2400" custLinFactNeighborY="-68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4E2BAE-205F-416A-BB53-21AF88AC44F1}" type="pres">
      <dgm:prSet presAssocID="{36EA9DAD-1028-4D88-80EF-81DD5A5770D5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D0336AD-ACBC-4A7B-BF17-955AA18F0533}" type="pres">
      <dgm:prSet presAssocID="{36EA9DAD-1028-4D88-80EF-81DD5A5770D5}" presName="connTx" presStyleLbl="sibTrans2D1" presStyleIdx="2" presStyleCnt="4"/>
      <dgm:spPr/>
      <dgm:t>
        <a:bodyPr/>
        <a:lstStyle/>
        <a:p>
          <a:endParaRPr lang="en-US"/>
        </a:p>
      </dgm:t>
    </dgm:pt>
    <dgm:pt modelId="{66E16A20-81D5-48F4-8861-F306565D178B}" type="pres">
      <dgm:prSet presAssocID="{6D3550EA-D076-4FA2-AED2-2CD25127EB2E}" presName="composite" presStyleCnt="0"/>
      <dgm:spPr/>
    </dgm:pt>
    <dgm:pt modelId="{C1364108-B527-48D7-9C84-93C3C1BFEE23}" type="pres">
      <dgm:prSet presAssocID="{6D3550EA-D076-4FA2-AED2-2CD25127EB2E}" presName="par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F98FC9-97E8-4303-A9B0-B1D4E5B99380}" type="pres">
      <dgm:prSet presAssocID="{6D3550EA-D076-4FA2-AED2-2CD25127EB2E}" presName="parSh" presStyleLbl="node1" presStyleIdx="3" presStyleCnt="5" custLinFactNeighborX="-19724" custLinFactNeighborY="-25424"/>
      <dgm:spPr/>
      <dgm:t>
        <a:bodyPr/>
        <a:lstStyle/>
        <a:p>
          <a:endParaRPr lang="en-US"/>
        </a:p>
      </dgm:t>
    </dgm:pt>
    <dgm:pt modelId="{6006804A-27AC-4829-8493-057B3C890906}" type="pres">
      <dgm:prSet presAssocID="{6D3550EA-D076-4FA2-AED2-2CD25127EB2E}" presName="desTx" presStyleLbl="fgAcc1" presStyleIdx="3" presStyleCnt="5" custScaleX="145188" custScaleY="100000" custLinFactNeighborX="-10698" custLinFactNeighborY="-687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C75FACB-4E14-401D-B378-EBBC3A48BBE9}" type="pres">
      <dgm:prSet presAssocID="{E9A0A110-4FFB-4A53-BE6B-C71ED0F5B6B1}" presName="sibTrans" presStyleLbl="sibTrans2D1" presStyleIdx="3" presStyleCnt="4"/>
      <dgm:spPr/>
      <dgm:t>
        <a:bodyPr/>
        <a:lstStyle/>
        <a:p>
          <a:endParaRPr lang="en-US"/>
        </a:p>
      </dgm:t>
    </dgm:pt>
    <dgm:pt modelId="{7D1D72C3-1C8B-4739-85AC-99368F99A88E}" type="pres">
      <dgm:prSet presAssocID="{E9A0A110-4FFB-4A53-BE6B-C71ED0F5B6B1}" presName="connTx" presStyleLbl="sibTrans2D1" presStyleIdx="3" presStyleCnt="4"/>
      <dgm:spPr/>
      <dgm:t>
        <a:bodyPr/>
        <a:lstStyle/>
        <a:p>
          <a:endParaRPr lang="en-US"/>
        </a:p>
      </dgm:t>
    </dgm:pt>
    <dgm:pt modelId="{48B88053-B208-418A-80F5-BA59A5A3D9B7}" type="pres">
      <dgm:prSet presAssocID="{B7A296D4-0D78-41CE-AB75-C5E5A57C1B33}" presName="composite" presStyleCnt="0"/>
      <dgm:spPr/>
    </dgm:pt>
    <dgm:pt modelId="{91127EB2-2C42-4896-899A-AA685F39804E}" type="pres">
      <dgm:prSet presAssocID="{B7A296D4-0D78-41CE-AB75-C5E5A57C1B33}" presName="par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0D0ED0-1C94-4E3E-B728-2AA9134FE820}" type="pres">
      <dgm:prSet presAssocID="{B7A296D4-0D78-41CE-AB75-C5E5A57C1B33}" presName="parSh" presStyleLbl="node1" presStyleIdx="4" presStyleCnt="5" custScaleX="140023" custLinFactNeighborX="-38724" custLinFactNeighborY="-25424"/>
      <dgm:spPr/>
      <dgm:t>
        <a:bodyPr/>
        <a:lstStyle/>
        <a:p>
          <a:endParaRPr lang="en-US"/>
        </a:p>
      </dgm:t>
    </dgm:pt>
    <dgm:pt modelId="{2490212E-9CEB-45D6-8FE4-D2BED166B1CD}" type="pres">
      <dgm:prSet presAssocID="{B7A296D4-0D78-41CE-AB75-C5E5A57C1B33}" presName="desTx" presStyleLbl="fgAcc1" presStyleIdx="4" presStyleCnt="5" custLinFactNeighborX="-29697" custLinFactNeighborY="-687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EB19C1B-E6C8-4CF9-897D-882DDC9A6E3E}" type="presOf" srcId="{AF587568-6EE1-46B1-8731-2AFC707C5B99}" destId="{BF848A3B-D337-4715-8919-8DAE52A158BE}" srcOrd="0" destOrd="0" presId="urn:microsoft.com/office/officeart/2005/8/layout/process3"/>
    <dgm:cxn modelId="{D283D972-0BA1-4377-83B9-A915AF85E45A}" type="presOf" srcId="{1D44EA0D-082F-4F12-B9F3-0B43152C3BEF}" destId="{6006804A-27AC-4829-8493-057B3C890906}" srcOrd="0" destOrd="2" presId="urn:microsoft.com/office/officeart/2005/8/layout/process3"/>
    <dgm:cxn modelId="{7FE7FBCE-FBB7-463A-8D27-40E284075ECB}" srcId="{B7A296D4-0D78-41CE-AB75-C5E5A57C1B33}" destId="{7A4C29DA-B1AE-45A8-9D00-784D8D0196BE}" srcOrd="2" destOrd="0" parTransId="{8CC0C868-F935-4DDC-8628-A0ADE51455F5}" sibTransId="{A86A2420-7EC6-4552-B853-118959C94ABE}"/>
    <dgm:cxn modelId="{B5573DE7-ABE4-4B88-A5BD-53C67B30ECD6}" type="presOf" srcId="{417AF389-165C-46E4-934E-C1258C9075E6}" destId="{16FDE226-1D5C-43BF-8AAF-65BFDCAE2C77}" srcOrd="0" destOrd="0" presId="urn:microsoft.com/office/officeart/2005/8/layout/process3"/>
    <dgm:cxn modelId="{E12EB9B3-9797-4738-8753-6AAB8DDEC52B}" srcId="{A4E24FE9-B650-4A9F-BECE-FD76ED5E55FB}" destId="{4A4BD520-23BE-4F90-9457-A07E97AAD375}" srcOrd="0" destOrd="0" parTransId="{1048D781-2AC8-41F5-84BD-8469991B6768}" sibTransId="{89BB95E0-FE1D-4C7B-AE48-0A49A2A55AC5}"/>
    <dgm:cxn modelId="{9B209EB9-CB69-4A32-8FD2-41030B6FC859}" srcId="{9A8B1E45-12BC-4497-B084-101A4F4D5B25}" destId="{E89D951D-6859-4AD6-9020-4C6E88398EEF}" srcOrd="2" destOrd="0" parTransId="{625E2E76-9A63-4481-9BF7-BC111FB70175}" sibTransId="{796FDC13-A57A-4B2C-BB80-13C1DD7CA651}"/>
    <dgm:cxn modelId="{B00904FE-22F0-4105-B04E-65DC962220D9}" type="presOf" srcId="{AF587568-6EE1-46B1-8731-2AFC707C5B99}" destId="{F9B54479-B6F5-4216-8829-479A040A5D85}" srcOrd="1" destOrd="0" presId="urn:microsoft.com/office/officeart/2005/8/layout/process3"/>
    <dgm:cxn modelId="{F49003D0-CC97-4F8C-8BDD-14EBED89966B}" type="presOf" srcId="{B7A296D4-0D78-41CE-AB75-C5E5A57C1B33}" destId="{230D0ED0-1C94-4E3E-B728-2AA9134FE820}" srcOrd="1" destOrd="0" presId="urn:microsoft.com/office/officeart/2005/8/layout/process3"/>
    <dgm:cxn modelId="{02CD8B68-4A8E-4B0F-A05E-8AC7B6CF3B75}" srcId="{6D3550EA-D076-4FA2-AED2-2CD25127EB2E}" destId="{1D44EA0D-082F-4F12-B9F3-0B43152C3BEF}" srcOrd="2" destOrd="0" parTransId="{EFA3A739-D0E0-45DE-8461-F94533132DBD}" sibTransId="{A24CA99E-93E2-4330-83DE-8E4DD188C20C}"/>
    <dgm:cxn modelId="{C7500BB0-2E13-4FAC-8D89-74B87C59418D}" type="presOf" srcId="{7A4C29DA-B1AE-45A8-9D00-784D8D0196BE}" destId="{2490212E-9CEB-45D6-8FE4-D2BED166B1CD}" srcOrd="0" destOrd="2" presId="urn:microsoft.com/office/officeart/2005/8/layout/process3"/>
    <dgm:cxn modelId="{F3AE3C38-6686-4ABD-82AF-BBD61243359D}" type="presOf" srcId="{4943796B-3497-4256-95FE-646E02E22689}" destId="{16FDE226-1D5C-43BF-8AAF-65BFDCAE2C77}" srcOrd="0" destOrd="2" presId="urn:microsoft.com/office/officeart/2005/8/layout/process3"/>
    <dgm:cxn modelId="{A588CB0B-8359-4651-A492-F3FB224C9539}" type="presOf" srcId="{892A2403-3647-44EE-8693-21E4C5D1DF31}" destId="{3FB77344-5233-42A8-993D-5F0CD762F584}" srcOrd="0" destOrd="1" presId="urn:microsoft.com/office/officeart/2005/8/layout/process3"/>
    <dgm:cxn modelId="{89D3E4C1-66D2-44B6-B837-09C77D53D500}" type="presOf" srcId="{36EA9DAD-1028-4D88-80EF-81DD5A5770D5}" destId="{FD0336AD-ACBC-4A7B-BF17-955AA18F0533}" srcOrd="1" destOrd="0" presId="urn:microsoft.com/office/officeart/2005/8/layout/process3"/>
    <dgm:cxn modelId="{A2E02A12-4BC2-45DB-821A-037FC306321C}" type="presOf" srcId="{6D3550EA-D076-4FA2-AED2-2CD25127EB2E}" destId="{C1364108-B527-48D7-9C84-93C3C1BFEE23}" srcOrd="0" destOrd="0" presId="urn:microsoft.com/office/officeart/2005/8/layout/process3"/>
    <dgm:cxn modelId="{9C5B14B0-92BC-400F-88C0-5CA11C5B3FA5}" srcId="{196FF5D0-D9F6-470E-ABB9-14B3232E7525}" destId="{B7A296D4-0D78-41CE-AB75-C5E5A57C1B33}" srcOrd="4" destOrd="0" parTransId="{807FEF0F-4EA7-4196-B13F-2F3B6FF3772F}" sibTransId="{1E921B25-891E-40F2-8E8A-4090B1A5E3AD}"/>
    <dgm:cxn modelId="{0295AB7F-C109-4EE7-B950-8330231F371E}" srcId="{B7A296D4-0D78-41CE-AB75-C5E5A57C1B33}" destId="{74CBF43C-328A-4F29-B759-7483A72FE674}" srcOrd="1" destOrd="0" parTransId="{7F9F63C5-F892-4541-8E38-293A992F083C}" sibTransId="{90D5DB79-47B6-4307-BB29-A7C19E315BFC}"/>
    <dgm:cxn modelId="{FCA3B3EF-FF89-4CD7-87BE-93B69E03FD3E}" type="presOf" srcId="{36EA9DAD-1028-4D88-80EF-81DD5A5770D5}" destId="{C94E2BAE-205F-416A-BB53-21AF88AC44F1}" srcOrd="0" destOrd="0" presId="urn:microsoft.com/office/officeart/2005/8/layout/process3"/>
    <dgm:cxn modelId="{11721F4A-498C-4121-B9DD-13E5442D8258}" type="presOf" srcId="{DF0E627A-3EE7-4BEC-897D-77703903C03F}" destId="{6006804A-27AC-4829-8493-057B3C890906}" srcOrd="0" destOrd="0" presId="urn:microsoft.com/office/officeart/2005/8/layout/process3"/>
    <dgm:cxn modelId="{C29268C9-39AF-40A9-A3E0-2C314B5AA7D4}" type="presOf" srcId="{B7A296D4-0D78-41CE-AB75-C5E5A57C1B33}" destId="{91127EB2-2C42-4896-899A-AA685F39804E}" srcOrd="0" destOrd="0" presId="urn:microsoft.com/office/officeart/2005/8/layout/process3"/>
    <dgm:cxn modelId="{5FE7AB29-98C9-4678-8E60-E22D72F3FDC9}" srcId="{2E7F8768-6F8D-4879-B9F1-ECD07BBE8DB7}" destId="{4943796B-3497-4256-95FE-646E02E22689}" srcOrd="2" destOrd="0" parTransId="{A9D12CDB-A0DE-4084-8742-2416F693D811}" sibTransId="{C8D2F967-A1C3-487A-8CA4-8B7068AA645C}"/>
    <dgm:cxn modelId="{62BF8C18-80BB-4AD5-ABEE-780859303098}" type="presOf" srcId="{74CBF43C-328A-4F29-B759-7483A72FE674}" destId="{2490212E-9CEB-45D6-8FE4-D2BED166B1CD}" srcOrd="0" destOrd="1" presId="urn:microsoft.com/office/officeart/2005/8/layout/process3"/>
    <dgm:cxn modelId="{3206BFE6-0D79-4E45-A0F1-BA237CDE2C39}" srcId="{9A8B1E45-12BC-4497-B084-101A4F4D5B25}" destId="{025A7759-79DF-4B76-8C70-2F5F612D26F8}" srcOrd="0" destOrd="0" parTransId="{131EFBBE-26D6-40AF-823D-B7C45099FD43}" sibTransId="{7BD57718-5EAC-401E-A766-C094A50FD29A}"/>
    <dgm:cxn modelId="{AD381F89-F860-491C-BEE6-018AA4F3619F}" srcId="{2E7F8768-6F8D-4879-B9F1-ECD07BBE8DB7}" destId="{F1FA7F6E-69FD-4973-A4BD-494037A69818}" srcOrd="1" destOrd="0" parTransId="{86D57D8C-2E0C-4BDC-876C-176959083552}" sibTransId="{BAADBB4C-359B-45D8-B54C-702C86BD20AA}"/>
    <dgm:cxn modelId="{E89C1848-EF1E-4977-A08D-41C80384BCCD}" srcId="{6D3550EA-D076-4FA2-AED2-2CD25127EB2E}" destId="{50118A7E-1C78-45D6-9067-2A473FD92E02}" srcOrd="4" destOrd="0" parTransId="{97D1E1E9-D7B7-4017-935D-E3D60838CDEE}" sibTransId="{FE43AA4F-6083-4DD0-8180-8E87314A971E}"/>
    <dgm:cxn modelId="{EBE9C728-1271-4890-BF1F-B756E7E5D17D}" type="presOf" srcId="{025A7759-79DF-4B76-8C70-2F5F612D26F8}" destId="{AC2FE9B8-80F7-4FA7-B7AB-387FA0516664}" srcOrd="0" destOrd="0" presId="urn:microsoft.com/office/officeart/2005/8/layout/process3"/>
    <dgm:cxn modelId="{B6A85F0D-F565-4A72-A442-25296A284E44}" type="presOf" srcId="{196FF5D0-D9F6-470E-ABB9-14B3232E7525}" destId="{DFFB1017-A4DF-4A65-86B5-9449F77FD0DB}" srcOrd="0" destOrd="0" presId="urn:microsoft.com/office/officeart/2005/8/layout/process3"/>
    <dgm:cxn modelId="{FC18A2C5-ADBC-43B3-9B80-DBB2B962C983}" srcId="{196FF5D0-D9F6-470E-ABB9-14B3232E7525}" destId="{2E7F8768-6F8D-4879-B9F1-ECD07BBE8DB7}" srcOrd="0" destOrd="0" parTransId="{B6659245-602C-452A-9E5D-92E10489E830}" sibTransId="{AF587568-6EE1-46B1-8731-2AFC707C5B99}"/>
    <dgm:cxn modelId="{ED8EEB06-5626-42A2-A651-1B97D6A74896}" type="presOf" srcId="{E9A0A110-4FFB-4A53-BE6B-C71ED0F5B6B1}" destId="{DC75FACB-4E14-401D-B378-EBBC3A48BBE9}" srcOrd="0" destOrd="0" presId="urn:microsoft.com/office/officeart/2005/8/layout/process3"/>
    <dgm:cxn modelId="{817812D4-154E-457A-B389-820A7FE4DCEA}" srcId="{6D3550EA-D076-4FA2-AED2-2CD25127EB2E}" destId="{499049F7-D749-4F2D-AC2A-27A7F0F1C483}" srcOrd="3" destOrd="0" parTransId="{A5457216-0EE3-43C1-91F2-4E370F4EE3CB}" sibTransId="{50781DA9-0BE8-4EA3-92AB-DD3AE7EC174A}"/>
    <dgm:cxn modelId="{88949576-01F0-48D8-9079-5378EA259FAF}" type="presOf" srcId="{75742617-7AC9-40F7-8C43-5DF9A3B51DDC}" destId="{6006804A-27AC-4829-8493-057B3C890906}" srcOrd="0" destOrd="1" presId="urn:microsoft.com/office/officeart/2005/8/layout/process3"/>
    <dgm:cxn modelId="{4E46431E-0965-49FE-B3E3-A6C0A71B55E7}" srcId="{A4E24FE9-B650-4A9F-BECE-FD76ED5E55FB}" destId="{892A2403-3647-44EE-8693-21E4C5D1DF31}" srcOrd="1" destOrd="0" parTransId="{424D6570-1789-4B68-96A7-57622B15A207}" sibTransId="{06E3A1BA-0B70-405C-8018-66149CA06662}"/>
    <dgm:cxn modelId="{2E32CC5B-DF86-4E32-9BB1-F3F24E2FB8EE}" type="presOf" srcId="{9A8B1E45-12BC-4497-B084-101A4F4D5B25}" destId="{D3BDE538-04F9-47BE-BE62-51A08C571F7D}" srcOrd="0" destOrd="0" presId="urn:microsoft.com/office/officeart/2005/8/layout/process3"/>
    <dgm:cxn modelId="{651B74AB-851B-4DA1-89EB-7B7E18B3757D}" srcId="{6D3550EA-D076-4FA2-AED2-2CD25127EB2E}" destId="{DF0E627A-3EE7-4BEC-897D-77703903C03F}" srcOrd="0" destOrd="0" parTransId="{3BA90822-B9AC-4AAE-A44E-539DF74F4E32}" sibTransId="{4853953D-AF53-4924-B5D7-29FA290EC188}"/>
    <dgm:cxn modelId="{CDD71169-2091-4082-A463-6015E59B7DE6}" srcId="{196FF5D0-D9F6-470E-ABB9-14B3232E7525}" destId="{9A8B1E45-12BC-4497-B084-101A4F4D5B25}" srcOrd="1" destOrd="0" parTransId="{F1F7211A-64D9-424C-8C55-E2586EAA9D90}" sibTransId="{694AB328-7E7F-4C4B-9EA6-9E7079DDC2AA}"/>
    <dgm:cxn modelId="{66BE3ECC-46F9-4EE3-BCA4-3B205FC8449E}" type="presOf" srcId="{A4E24FE9-B650-4A9F-BECE-FD76ED5E55FB}" destId="{C8518CDA-3D11-4EEA-9447-C1B92D4F9F4F}" srcOrd="1" destOrd="0" presId="urn:microsoft.com/office/officeart/2005/8/layout/process3"/>
    <dgm:cxn modelId="{67199318-A12E-402B-9045-D709EEE44E79}" type="presOf" srcId="{50118A7E-1C78-45D6-9067-2A473FD92E02}" destId="{6006804A-27AC-4829-8493-057B3C890906}" srcOrd="0" destOrd="4" presId="urn:microsoft.com/office/officeart/2005/8/layout/process3"/>
    <dgm:cxn modelId="{F1FC9010-4FE7-4179-8AF0-BD3FAEFA6B03}" type="presOf" srcId="{E9A0A110-4FFB-4A53-BE6B-C71ED0F5B6B1}" destId="{7D1D72C3-1C8B-4739-85AC-99368F99A88E}" srcOrd="1" destOrd="0" presId="urn:microsoft.com/office/officeart/2005/8/layout/process3"/>
    <dgm:cxn modelId="{54CDFE87-7BA3-4CDD-99FE-313F1ADEE255}" type="presOf" srcId="{E89D951D-6859-4AD6-9020-4C6E88398EEF}" destId="{AC2FE9B8-80F7-4FA7-B7AB-387FA0516664}" srcOrd="0" destOrd="2" presId="urn:microsoft.com/office/officeart/2005/8/layout/process3"/>
    <dgm:cxn modelId="{C87BF95D-0B5F-4364-9C27-2784C6B3ABEC}" type="presOf" srcId="{F1FA7F6E-69FD-4973-A4BD-494037A69818}" destId="{16FDE226-1D5C-43BF-8AAF-65BFDCAE2C77}" srcOrd="0" destOrd="1" presId="urn:microsoft.com/office/officeart/2005/8/layout/process3"/>
    <dgm:cxn modelId="{33A9DFDF-EB9D-407E-AEED-68A0B7D6C01D}" srcId="{196FF5D0-D9F6-470E-ABB9-14B3232E7525}" destId="{A4E24FE9-B650-4A9F-BECE-FD76ED5E55FB}" srcOrd="2" destOrd="0" parTransId="{7B85731A-A4A0-4E96-89CC-2C9E4F758D3F}" sibTransId="{36EA9DAD-1028-4D88-80EF-81DD5A5770D5}"/>
    <dgm:cxn modelId="{FFA7B337-AB50-469A-903E-58C068D1C39C}" srcId="{6D3550EA-D076-4FA2-AED2-2CD25127EB2E}" destId="{75742617-7AC9-40F7-8C43-5DF9A3B51DDC}" srcOrd="1" destOrd="0" parTransId="{92106D13-CA49-4493-9849-A104EDA0AA0E}" sibTransId="{9A7EAECE-8252-44A6-8C23-D67D0467EEDC}"/>
    <dgm:cxn modelId="{DC71397E-CD2A-4DAF-AA38-31CAEFF62281}" type="presOf" srcId="{C63ACB04-5481-4842-A62A-A4AF5E050CD1}" destId="{2490212E-9CEB-45D6-8FE4-D2BED166B1CD}" srcOrd="0" destOrd="0" presId="urn:microsoft.com/office/officeart/2005/8/layout/process3"/>
    <dgm:cxn modelId="{BF074F7B-E096-4AA1-A95A-19BBDFDC9FFF}" type="presOf" srcId="{694AB328-7E7F-4C4B-9EA6-9E7079DDC2AA}" destId="{E68BFF85-86E0-48BB-BD8F-1A0168C6C8FC}" srcOrd="1" destOrd="0" presId="urn:microsoft.com/office/officeart/2005/8/layout/process3"/>
    <dgm:cxn modelId="{50CBE64B-0F9B-471B-A7B7-B64BE7CF8E49}" type="presOf" srcId="{6D3550EA-D076-4FA2-AED2-2CD25127EB2E}" destId="{8CF98FC9-97E8-4303-A9B0-B1D4E5B99380}" srcOrd="1" destOrd="0" presId="urn:microsoft.com/office/officeart/2005/8/layout/process3"/>
    <dgm:cxn modelId="{4689671A-B41A-4481-8E72-C12C40FBB885}" type="presOf" srcId="{3EC077E9-D0B4-433E-81D4-83969BFFFDE2}" destId="{AC2FE9B8-80F7-4FA7-B7AB-387FA0516664}" srcOrd="0" destOrd="1" presId="urn:microsoft.com/office/officeart/2005/8/layout/process3"/>
    <dgm:cxn modelId="{F7329A4F-3EF3-4C10-80D4-711DAF1AFD63}" srcId="{B7A296D4-0D78-41CE-AB75-C5E5A57C1B33}" destId="{C63ACB04-5481-4842-A62A-A4AF5E050CD1}" srcOrd="0" destOrd="0" parTransId="{78799595-ED36-4F18-AF57-5E26C4588133}" sibTransId="{8CF68E6E-4C17-4E6A-A946-FA9F5E2C58C9}"/>
    <dgm:cxn modelId="{0BA65587-7E2E-4707-86C5-679CB921EDD1}" type="presOf" srcId="{2E7F8768-6F8D-4879-B9F1-ECD07BBE8DB7}" destId="{D7A7C130-6610-4795-A2C1-2E3B3C0E1A8F}" srcOrd="1" destOrd="0" presId="urn:microsoft.com/office/officeart/2005/8/layout/process3"/>
    <dgm:cxn modelId="{4BC4CE94-97D3-4969-BF5A-44D9E1F31EBA}" type="presOf" srcId="{9A8B1E45-12BC-4497-B084-101A4F4D5B25}" destId="{CC2FBA0F-D5E1-49B7-9A72-D3A8A0E86E46}" srcOrd="1" destOrd="0" presId="urn:microsoft.com/office/officeart/2005/8/layout/process3"/>
    <dgm:cxn modelId="{BC4B9EC0-D9A0-4636-A834-16975CF95649}" srcId="{9A8B1E45-12BC-4497-B084-101A4F4D5B25}" destId="{3EC077E9-D0B4-433E-81D4-83969BFFFDE2}" srcOrd="1" destOrd="0" parTransId="{EB356AB4-52B8-45AA-BBBE-BA261418C12A}" sibTransId="{6AD8F7F7-730E-4F38-9EF5-4513E385CEEE}"/>
    <dgm:cxn modelId="{0EC9F4AA-05A0-462F-8A74-2803A1A90436}" type="presOf" srcId="{694AB328-7E7F-4C4B-9EA6-9E7079DDC2AA}" destId="{2D479263-4D61-480D-BE4D-76A9007576DC}" srcOrd="0" destOrd="0" presId="urn:microsoft.com/office/officeart/2005/8/layout/process3"/>
    <dgm:cxn modelId="{73F6DB22-8ADD-449D-B991-4B23344205D2}" srcId="{2E7F8768-6F8D-4879-B9F1-ECD07BBE8DB7}" destId="{417AF389-165C-46E4-934E-C1258C9075E6}" srcOrd="0" destOrd="0" parTransId="{BF932458-7CAB-456D-9098-97DE7A699457}" sibTransId="{2A5FB92C-2DC7-4DFC-9BAA-81487C91140B}"/>
    <dgm:cxn modelId="{ED24AFB4-F6A3-4CB4-A4D2-C27DC7DF55A5}" srcId="{196FF5D0-D9F6-470E-ABB9-14B3232E7525}" destId="{6D3550EA-D076-4FA2-AED2-2CD25127EB2E}" srcOrd="3" destOrd="0" parTransId="{A6710C03-7A14-43BF-BC88-C9140BF81838}" sibTransId="{E9A0A110-4FFB-4A53-BE6B-C71ED0F5B6B1}"/>
    <dgm:cxn modelId="{79EF3B4F-BF37-4F73-8E6D-D250C14790D8}" type="presOf" srcId="{A4E24FE9-B650-4A9F-BECE-FD76ED5E55FB}" destId="{26E2A128-6FE2-4722-BBCD-5810A9E4927E}" srcOrd="0" destOrd="0" presId="urn:microsoft.com/office/officeart/2005/8/layout/process3"/>
    <dgm:cxn modelId="{F4820DEA-A077-4C90-8EDC-66354281C625}" type="presOf" srcId="{83FFA951-C7CD-4D17-8FF9-4DB3DADC5A2F}" destId="{3FB77344-5233-42A8-993D-5F0CD762F584}" srcOrd="0" destOrd="2" presId="urn:microsoft.com/office/officeart/2005/8/layout/process3"/>
    <dgm:cxn modelId="{0B2059B0-B8FC-4B48-BF8C-2C7CC81EF3F1}" type="presOf" srcId="{4A4BD520-23BE-4F90-9457-A07E97AAD375}" destId="{3FB77344-5233-42A8-993D-5F0CD762F584}" srcOrd="0" destOrd="0" presId="urn:microsoft.com/office/officeart/2005/8/layout/process3"/>
    <dgm:cxn modelId="{8F516D99-E9F5-4E52-B4C9-786D51CDE24A}" type="presOf" srcId="{499049F7-D749-4F2D-AC2A-27A7F0F1C483}" destId="{6006804A-27AC-4829-8493-057B3C890906}" srcOrd="0" destOrd="3" presId="urn:microsoft.com/office/officeart/2005/8/layout/process3"/>
    <dgm:cxn modelId="{07BAF42C-B690-4B1E-9A60-E4FDF71FCEE0}" type="presOf" srcId="{2E7F8768-6F8D-4879-B9F1-ECD07BBE8DB7}" destId="{1C0E355B-9945-4E72-A276-5CF01FE610A8}" srcOrd="0" destOrd="0" presId="urn:microsoft.com/office/officeart/2005/8/layout/process3"/>
    <dgm:cxn modelId="{BBFD7A83-20E2-45B8-AADA-197E9E381A1C}" srcId="{A4E24FE9-B650-4A9F-BECE-FD76ED5E55FB}" destId="{83FFA951-C7CD-4D17-8FF9-4DB3DADC5A2F}" srcOrd="2" destOrd="0" parTransId="{591E0E1F-F5B1-49A8-BA99-8400ECD8E452}" sibTransId="{1F1BD568-9869-4EEB-8200-42C5BD314CE0}"/>
    <dgm:cxn modelId="{3F2495B3-3F65-4B5E-BA01-B14D2548ADE8}" type="presParOf" srcId="{DFFB1017-A4DF-4A65-86B5-9449F77FD0DB}" destId="{35D2F6B5-5E16-439D-9102-4D56D45F8BAC}" srcOrd="0" destOrd="0" presId="urn:microsoft.com/office/officeart/2005/8/layout/process3"/>
    <dgm:cxn modelId="{C23F6406-227B-4176-9655-3C76427691C0}" type="presParOf" srcId="{35D2F6B5-5E16-439D-9102-4D56D45F8BAC}" destId="{1C0E355B-9945-4E72-A276-5CF01FE610A8}" srcOrd="0" destOrd="0" presId="urn:microsoft.com/office/officeart/2005/8/layout/process3"/>
    <dgm:cxn modelId="{FF26FE35-4153-47EF-8469-81245D4E423D}" type="presParOf" srcId="{35D2F6B5-5E16-439D-9102-4D56D45F8BAC}" destId="{D7A7C130-6610-4795-A2C1-2E3B3C0E1A8F}" srcOrd="1" destOrd="0" presId="urn:microsoft.com/office/officeart/2005/8/layout/process3"/>
    <dgm:cxn modelId="{E44C45C6-5B37-421E-B9FD-E6AF47BA6740}" type="presParOf" srcId="{35D2F6B5-5E16-439D-9102-4D56D45F8BAC}" destId="{16FDE226-1D5C-43BF-8AAF-65BFDCAE2C77}" srcOrd="2" destOrd="0" presId="urn:microsoft.com/office/officeart/2005/8/layout/process3"/>
    <dgm:cxn modelId="{3A11B9A0-DC31-44EE-8908-90343BE4B3E8}" type="presParOf" srcId="{DFFB1017-A4DF-4A65-86B5-9449F77FD0DB}" destId="{BF848A3B-D337-4715-8919-8DAE52A158BE}" srcOrd="1" destOrd="0" presId="urn:microsoft.com/office/officeart/2005/8/layout/process3"/>
    <dgm:cxn modelId="{26765E23-2483-4B28-83FD-5DE27041BD37}" type="presParOf" srcId="{BF848A3B-D337-4715-8919-8DAE52A158BE}" destId="{F9B54479-B6F5-4216-8829-479A040A5D85}" srcOrd="0" destOrd="0" presId="urn:microsoft.com/office/officeart/2005/8/layout/process3"/>
    <dgm:cxn modelId="{37ACD821-5F29-47F2-9D53-D954123E52FC}" type="presParOf" srcId="{DFFB1017-A4DF-4A65-86B5-9449F77FD0DB}" destId="{5194C228-D91A-4580-9E28-1624B6A4DE6D}" srcOrd="2" destOrd="0" presId="urn:microsoft.com/office/officeart/2005/8/layout/process3"/>
    <dgm:cxn modelId="{ACD29830-5FF9-42EE-8013-241AD93B458D}" type="presParOf" srcId="{5194C228-D91A-4580-9E28-1624B6A4DE6D}" destId="{D3BDE538-04F9-47BE-BE62-51A08C571F7D}" srcOrd="0" destOrd="0" presId="urn:microsoft.com/office/officeart/2005/8/layout/process3"/>
    <dgm:cxn modelId="{18AFF262-F41D-4923-B7A5-38EF5DD091EC}" type="presParOf" srcId="{5194C228-D91A-4580-9E28-1624B6A4DE6D}" destId="{CC2FBA0F-D5E1-49B7-9A72-D3A8A0E86E46}" srcOrd="1" destOrd="0" presId="urn:microsoft.com/office/officeart/2005/8/layout/process3"/>
    <dgm:cxn modelId="{810076AD-0053-4BC2-9F72-345CB853456D}" type="presParOf" srcId="{5194C228-D91A-4580-9E28-1624B6A4DE6D}" destId="{AC2FE9B8-80F7-4FA7-B7AB-387FA0516664}" srcOrd="2" destOrd="0" presId="urn:microsoft.com/office/officeart/2005/8/layout/process3"/>
    <dgm:cxn modelId="{A253F066-E080-4FF4-AE5D-130C13CC0883}" type="presParOf" srcId="{DFFB1017-A4DF-4A65-86B5-9449F77FD0DB}" destId="{2D479263-4D61-480D-BE4D-76A9007576DC}" srcOrd="3" destOrd="0" presId="urn:microsoft.com/office/officeart/2005/8/layout/process3"/>
    <dgm:cxn modelId="{2E1A338F-B0F8-4190-843E-D2D3681D38AA}" type="presParOf" srcId="{2D479263-4D61-480D-BE4D-76A9007576DC}" destId="{E68BFF85-86E0-48BB-BD8F-1A0168C6C8FC}" srcOrd="0" destOrd="0" presId="urn:microsoft.com/office/officeart/2005/8/layout/process3"/>
    <dgm:cxn modelId="{58BE263C-8786-41F3-B5A4-21F43E1F2C19}" type="presParOf" srcId="{DFFB1017-A4DF-4A65-86B5-9449F77FD0DB}" destId="{39816044-7B60-4196-8F84-BE2AFA5E0C53}" srcOrd="4" destOrd="0" presId="urn:microsoft.com/office/officeart/2005/8/layout/process3"/>
    <dgm:cxn modelId="{13F8FC10-C6E7-4F45-B04F-F7A1AE228F26}" type="presParOf" srcId="{39816044-7B60-4196-8F84-BE2AFA5E0C53}" destId="{26E2A128-6FE2-4722-BBCD-5810A9E4927E}" srcOrd="0" destOrd="0" presId="urn:microsoft.com/office/officeart/2005/8/layout/process3"/>
    <dgm:cxn modelId="{7767EFBB-18B2-4B70-8852-22E15F7A1161}" type="presParOf" srcId="{39816044-7B60-4196-8F84-BE2AFA5E0C53}" destId="{C8518CDA-3D11-4EEA-9447-C1B92D4F9F4F}" srcOrd="1" destOrd="0" presId="urn:microsoft.com/office/officeart/2005/8/layout/process3"/>
    <dgm:cxn modelId="{49AE3D24-DE0B-4499-AB76-945B6C71BEE2}" type="presParOf" srcId="{39816044-7B60-4196-8F84-BE2AFA5E0C53}" destId="{3FB77344-5233-42A8-993D-5F0CD762F584}" srcOrd="2" destOrd="0" presId="urn:microsoft.com/office/officeart/2005/8/layout/process3"/>
    <dgm:cxn modelId="{DC148B22-B50D-48AA-A6FC-0EBE1DB14A7D}" type="presParOf" srcId="{DFFB1017-A4DF-4A65-86B5-9449F77FD0DB}" destId="{C94E2BAE-205F-416A-BB53-21AF88AC44F1}" srcOrd="5" destOrd="0" presId="urn:microsoft.com/office/officeart/2005/8/layout/process3"/>
    <dgm:cxn modelId="{7AE9431F-5C71-43BD-AE06-AAEA838E6F1D}" type="presParOf" srcId="{C94E2BAE-205F-416A-BB53-21AF88AC44F1}" destId="{FD0336AD-ACBC-4A7B-BF17-955AA18F0533}" srcOrd="0" destOrd="0" presId="urn:microsoft.com/office/officeart/2005/8/layout/process3"/>
    <dgm:cxn modelId="{03C20D73-ED60-4AE7-A772-8469CC3A9193}" type="presParOf" srcId="{DFFB1017-A4DF-4A65-86B5-9449F77FD0DB}" destId="{66E16A20-81D5-48F4-8861-F306565D178B}" srcOrd="6" destOrd="0" presId="urn:microsoft.com/office/officeart/2005/8/layout/process3"/>
    <dgm:cxn modelId="{39A229A3-E22F-48F3-BCDC-00D77A3EFB79}" type="presParOf" srcId="{66E16A20-81D5-48F4-8861-F306565D178B}" destId="{C1364108-B527-48D7-9C84-93C3C1BFEE23}" srcOrd="0" destOrd="0" presId="urn:microsoft.com/office/officeart/2005/8/layout/process3"/>
    <dgm:cxn modelId="{696C423B-8FB2-44CE-88DC-063A62C95ABD}" type="presParOf" srcId="{66E16A20-81D5-48F4-8861-F306565D178B}" destId="{8CF98FC9-97E8-4303-A9B0-B1D4E5B99380}" srcOrd="1" destOrd="0" presId="urn:microsoft.com/office/officeart/2005/8/layout/process3"/>
    <dgm:cxn modelId="{44BE487C-34E1-4C0D-9A70-BB42DD824693}" type="presParOf" srcId="{66E16A20-81D5-48F4-8861-F306565D178B}" destId="{6006804A-27AC-4829-8493-057B3C890906}" srcOrd="2" destOrd="0" presId="urn:microsoft.com/office/officeart/2005/8/layout/process3"/>
    <dgm:cxn modelId="{7E618D1B-EE0E-4E2A-86B0-483A3F9B17AC}" type="presParOf" srcId="{DFFB1017-A4DF-4A65-86B5-9449F77FD0DB}" destId="{DC75FACB-4E14-401D-B378-EBBC3A48BBE9}" srcOrd="7" destOrd="0" presId="urn:microsoft.com/office/officeart/2005/8/layout/process3"/>
    <dgm:cxn modelId="{6533D009-2E35-433B-9170-AFFE411688AD}" type="presParOf" srcId="{DC75FACB-4E14-401D-B378-EBBC3A48BBE9}" destId="{7D1D72C3-1C8B-4739-85AC-99368F99A88E}" srcOrd="0" destOrd="0" presId="urn:microsoft.com/office/officeart/2005/8/layout/process3"/>
    <dgm:cxn modelId="{D1405D07-F455-4F9E-914E-9FA2E8893E36}" type="presParOf" srcId="{DFFB1017-A4DF-4A65-86B5-9449F77FD0DB}" destId="{48B88053-B208-418A-80F5-BA59A5A3D9B7}" srcOrd="8" destOrd="0" presId="urn:microsoft.com/office/officeart/2005/8/layout/process3"/>
    <dgm:cxn modelId="{597A4774-2789-497D-8FA3-2E7CF467FC71}" type="presParOf" srcId="{48B88053-B208-418A-80F5-BA59A5A3D9B7}" destId="{91127EB2-2C42-4896-899A-AA685F39804E}" srcOrd="0" destOrd="0" presId="urn:microsoft.com/office/officeart/2005/8/layout/process3"/>
    <dgm:cxn modelId="{92C9DF84-3CD5-43A1-BC27-E96ECDF3690D}" type="presParOf" srcId="{48B88053-B208-418A-80F5-BA59A5A3D9B7}" destId="{230D0ED0-1C94-4E3E-B728-2AA9134FE820}" srcOrd="1" destOrd="0" presId="urn:microsoft.com/office/officeart/2005/8/layout/process3"/>
    <dgm:cxn modelId="{802749A0-6EF9-4FD9-A711-07845B7BFC26}" type="presParOf" srcId="{48B88053-B208-418A-80F5-BA59A5A3D9B7}" destId="{2490212E-9CEB-45D6-8FE4-D2BED166B1CD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A7C130-6610-4795-A2C1-2E3B3C0E1A8F}">
      <dsp:nvSpPr>
        <dsp:cNvPr id="0" name=""/>
        <dsp:cNvSpPr/>
      </dsp:nvSpPr>
      <dsp:spPr>
        <a:xfrm>
          <a:off x="198517" y="0"/>
          <a:ext cx="1115791" cy="22895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In country consensus building</a:t>
          </a:r>
        </a:p>
      </dsp:txBody>
      <dsp:txXfrm>
        <a:off x="198517" y="0"/>
        <a:ext cx="1115791" cy="446316"/>
      </dsp:txXfrm>
    </dsp:sp>
    <dsp:sp modelId="{16FDE226-1D5C-43BF-8AAF-65BFDCAE2C77}">
      <dsp:nvSpPr>
        <dsp:cNvPr id="0" name=""/>
        <dsp:cNvSpPr/>
      </dsp:nvSpPr>
      <dsp:spPr>
        <a:xfrm>
          <a:off x="422405" y="256932"/>
          <a:ext cx="1087082" cy="35292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Information dissemination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Stakeholders organize </a:t>
          </a:r>
          <a:r>
            <a:rPr lang="en-GB" sz="1000" kern="1200" dirty="0" smtClean="0"/>
            <a:t>for </a:t>
          </a:r>
          <a:r>
            <a:rPr lang="en-GB" sz="1000" kern="1200" dirty="0"/>
            <a:t>discussion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 smtClean="0"/>
            <a:t>Country </a:t>
          </a:r>
          <a:r>
            <a:rPr lang="en-GB" sz="1000" kern="1200" dirty="0"/>
            <a:t>debate and </a:t>
          </a:r>
          <a:r>
            <a:rPr lang="en-GB" sz="1000" kern="1200" dirty="0" smtClean="0"/>
            <a:t>analysis on legality, governance challenges </a:t>
          </a:r>
          <a:endParaRPr lang="en-GB" sz="1000" kern="1200" dirty="0"/>
        </a:p>
      </dsp:txBody>
      <dsp:txXfrm>
        <a:off x="422405" y="256932"/>
        <a:ext cx="1087082" cy="3529281"/>
      </dsp:txXfrm>
    </dsp:sp>
    <dsp:sp modelId="{BF848A3B-D337-4715-8919-8DAE52A158BE}">
      <dsp:nvSpPr>
        <dsp:cNvPr id="0" name=""/>
        <dsp:cNvSpPr/>
      </dsp:nvSpPr>
      <dsp:spPr>
        <a:xfrm>
          <a:off x="1430460" y="84258"/>
          <a:ext cx="246240" cy="277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1430460" y="84258"/>
        <a:ext cx="246240" cy="277799"/>
      </dsp:txXfrm>
    </dsp:sp>
    <dsp:sp modelId="{CC2FBA0F-D5E1-49B7-9A72-D3A8A0E86E46}">
      <dsp:nvSpPr>
        <dsp:cNvPr id="0" name=""/>
        <dsp:cNvSpPr/>
      </dsp:nvSpPr>
      <dsp:spPr>
        <a:xfrm>
          <a:off x="1778913" y="0"/>
          <a:ext cx="1115791" cy="22895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Bilateral Negotiations</a:t>
          </a:r>
        </a:p>
      </dsp:txBody>
      <dsp:txXfrm>
        <a:off x="1778913" y="0"/>
        <a:ext cx="1115791" cy="446316"/>
      </dsp:txXfrm>
    </dsp:sp>
    <dsp:sp modelId="{AC2FE9B8-80F7-4FA7-B7AB-387FA0516664}">
      <dsp:nvSpPr>
        <dsp:cNvPr id="0" name=""/>
        <dsp:cNvSpPr/>
      </dsp:nvSpPr>
      <dsp:spPr>
        <a:xfrm>
          <a:off x="1910615" y="483444"/>
          <a:ext cx="1354425" cy="305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Negotiations with </a:t>
          </a:r>
          <a:r>
            <a:rPr lang="en-GB" sz="1000" kern="1200" dirty="0" smtClean="0"/>
            <a:t>EC on VPA –road map</a:t>
          </a:r>
          <a:endParaRPr lang="en-GB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Negotiations AMONG stakeholder </a:t>
          </a:r>
          <a:r>
            <a:rPr lang="en-GB" sz="1000" kern="1200" dirty="0" smtClean="0"/>
            <a:t>groups in VPA country</a:t>
          </a:r>
          <a:endParaRPr lang="en-GB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Negotiations </a:t>
          </a:r>
          <a:r>
            <a:rPr lang="en-GB" sz="1000" kern="1200" dirty="0" smtClean="0"/>
            <a:t>WITHIN stakeholder groups</a:t>
          </a:r>
          <a:endParaRPr lang="en-GB" sz="1000" kern="1200" dirty="0"/>
        </a:p>
      </dsp:txBody>
      <dsp:txXfrm>
        <a:off x="1910615" y="483444"/>
        <a:ext cx="1354425" cy="3052800"/>
      </dsp:txXfrm>
    </dsp:sp>
    <dsp:sp modelId="{2D479263-4D61-480D-BE4D-76A9007576DC}">
      <dsp:nvSpPr>
        <dsp:cNvPr id="0" name=""/>
        <dsp:cNvSpPr/>
      </dsp:nvSpPr>
      <dsp:spPr>
        <a:xfrm>
          <a:off x="3060244" y="84258"/>
          <a:ext cx="350942" cy="277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3060244" y="84258"/>
        <a:ext cx="350942" cy="277799"/>
      </dsp:txXfrm>
    </dsp:sp>
    <dsp:sp modelId="{C8518CDA-3D11-4EEA-9447-C1B92D4F9F4F}">
      <dsp:nvSpPr>
        <dsp:cNvPr id="0" name=""/>
        <dsp:cNvSpPr/>
      </dsp:nvSpPr>
      <dsp:spPr>
        <a:xfrm>
          <a:off x="3556861" y="0"/>
          <a:ext cx="1115791" cy="22895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Agreement Ratification</a:t>
          </a:r>
          <a:endParaRPr lang="en-GB" sz="1200" kern="1200" dirty="0"/>
        </a:p>
      </dsp:txBody>
      <dsp:txXfrm>
        <a:off x="3556861" y="0"/>
        <a:ext cx="1115791" cy="446316"/>
      </dsp:txXfrm>
    </dsp:sp>
    <dsp:sp modelId="{3FB77344-5233-42A8-993D-5F0CD762F584}">
      <dsp:nvSpPr>
        <dsp:cNvPr id="0" name=""/>
        <dsp:cNvSpPr/>
      </dsp:nvSpPr>
      <dsp:spPr>
        <a:xfrm>
          <a:off x="3951961" y="379893"/>
          <a:ext cx="1115791" cy="305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2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VPA </a:t>
          </a:r>
          <a:r>
            <a:rPr lang="en-GB" sz="1000" kern="1200" dirty="0" err="1"/>
            <a:t>initialed</a:t>
          </a:r>
          <a:endParaRPr lang="en-GB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VPA </a:t>
          </a:r>
          <a:r>
            <a:rPr lang="en-GB" sz="1000" kern="1200" dirty="0" smtClean="0"/>
            <a:t>ratified </a:t>
          </a:r>
          <a:r>
            <a:rPr lang="en-GB" sz="1000" kern="1200" dirty="0"/>
            <a:t>in producer country and EU</a:t>
          </a:r>
        </a:p>
      </dsp:txBody>
      <dsp:txXfrm>
        <a:off x="3951961" y="379893"/>
        <a:ext cx="1115791" cy="3052800"/>
      </dsp:txXfrm>
    </dsp:sp>
    <dsp:sp modelId="{C94E2BAE-205F-416A-BB53-21AF88AC44F1}">
      <dsp:nvSpPr>
        <dsp:cNvPr id="0" name=""/>
        <dsp:cNvSpPr/>
      </dsp:nvSpPr>
      <dsp:spPr>
        <a:xfrm>
          <a:off x="4827620" y="84258"/>
          <a:ext cx="328533" cy="277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 baseline="0"/>
        </a:p>
      </dsp:txBody>
      <dsp:txXfrm>
        <a:off x="4827620" y="84258"/>
        <a:ext cx="328533" cy="277799"/>
      </dsp:txXfrm>
    </dsp:sp>
    <dsp:sp modelId="{8CF98FC9-97E8-4303-A9B0-B1D4E5B99380}">
      <dsp:nvSpPr>
        <dsp:cNvPr id="0" name=""/>
        <dsp:cNvSpPr/>
      </dsp:nvSpPr>
      <dsp:spPr>
        <a:xfrm>
          <a:off x="5292526" y="0"/>
          <a:ext cx="1115791" cy="22895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System Development</a:t>
          </a:r>
        </a:p>
      </dsp:txBody>
      <dsp:txXfrm>
        <a:off x="5292526" y="0"/>
        <a:ext cx="1115791" cy="446316"/>
      </dsp:txXfrm>
    </dsp:sp>
    <dsp:sp modelId="{6006804A-27AC-4829-8493-057B3C890906}">
      <dsp:nvSpPr>
        <dsp:cNvPr id="0" name=""/>
        <dsp:cNvSpPr/>
      </dsp:nvSpPr>
      <dsp:spPr>
        <a:xfrm>
          <a:off x="5369671" y="379893"/>
          <a:ext cx="1619995" cy="305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Tracking </a:t>
          </a:r>
          <a:r>
            <a:rPr lang="en-GB" sz="1000" kern="1200" dirty="0" smtClean="0"/>
            <a:t>&amp; law compliance  monitoring developed</a:t>
          </a:r>
          <a:endParaRPr lang="en-GB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Licensing system created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Independent auditor 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/>
            <a:t>Joint </a:t>
          </a:r>
          <a:r>
            <a:rPr lang="en-GB" sz="1000" kern="1200" smtClean="0"/>
            <a:t> committee</a:t>
          </a:r>
          <a:endParaRPr lang="en-GB" sz="1000" kern="1200" smtClean="0">
            <a:latin typeface="+mn-lt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 smtClean="0">
              <a:latin typeface="+mn-lt"/>
            </a:rPr>
            <a:t>National stakeholder structures established</a:t>
          </a:r>
          <a:endParaRPr lang="en-GB" sz="1000" kern="1200" dirty="0">
            <a:latin typeface="+mn-lt"/>
          </a:endParaRPr>
        </a:p>
      </dsp:txBody>
      <dsp:txXfrm>
        <a:off x="5369671" y="379893"/>
        <a:ext cx="1619995" cy="3052800"/>
      </dsp:txXfrm>
    </dsp:sp>
    <dsp:sp modelId="{DC75FACB-4E14-401D-B378-EBBC3A48BBE9}">
      <dsp:nvSpPr>
        <dsp:cNvPr id="0" name=""/>
        <dsp:cNvSpPr/>
      </dsp:nvSpPr>
      <dsp:spPr>
        <a:xfrm>
          <a:off x="6587492" y="84258"/>
          <a:ext cx="379851" cy="277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6587492" y="84258"/>
        <a:ext cx="379851" cy="277799"/>
      </dsp:txXfrm>
    </dsp:sp>
    <dsp:sp modelId="{230D0ED0-1C94-4E3E-B728-2AA9134FE820}">
      <dsp:nvSpPr>
        <dsp:cNvPr id="0" name=""/>
        <dsp:cNvSpPr/>
      </dsp:nvSpPr>
      <dsp:spPr>
        <a:xfrm>
          <a:off x="7125018" y="0"/>
          <a:ext cx="1562364" cy="22895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Implementation</a:t>
          </a:r>
        </a:p>
      </dsp:txBody>
      <dsp:txXfrm>
        <a:off x="7125018" y="0"/>
        <a:ext cx="1562364" cy="446316"/>
      </dsp:txXfrm>
    </dsp:sp>
    <dsp:sp modelId="{2490212E-9CEB-45D6-8FE4-D2BED166B1CD}">
      <dsp:nvSpPr>
        <dsp:cNvPr id="0" name=""/>
        <dsp:cNvSpPr/>
      </dsp:nvSpPr>
      <dsp:spPr>
        <a:xfrm>
          <a:off x="7677563" y="379893"/>
          <a:ext cx="1115791" cy="305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FLEGT Licenses issued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 </a:t>
          </a:r>
          <a:r>
            <a:rPr lang="en-GB" sz="1000" kern="1200" dirty="0" err="1"/>
            <a:t>Indep</a:t>
          </a:r>
          <a:r>
            <a:rPr lang="en-GB" sz="1000" kern="1200" dirty="0"/>
            <a:t> Monitor functioning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000" kern="1200" dirty="0"/>
            <a:t>timber controlled at EU borders</a:t>
          </a:r>
        </a:p>
      </dsp:txBody>
      <dsp:txXfrm>
        <a:off x="7677563" y="379893"/>
        <a:ext cx="1115791" cy="3052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1028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F4B924B-2BE0-4EA5-90A2-A955AA295A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3112F1-5E3C-445F-8251-A8EA11B51DC5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84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2A1F890-11A3-4585-AD9B-FE372319C075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/>
            <a:fld id="{13E2CFD8-7E03-4EAB-A835-4CD12B0F8700}" type="slidenum">
              <a:rPr lang="en-US" sz="1200"/>
              <a:pPr algn="r" defTabSz="912813"/>
              <a:t>3</a:t>
            </a:fld>
            <a:endParaRPr lang="en-US" sz="1200"/>
          </a:p>
        </p:txBody>
      </p:sp>
      <p:sp>
        <p:nvSpPr>
          <p:cNvPr id="204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0371B4A-2F56-4A1F-AFFF-4E99F1F3B4FF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F847384-E066-411C-A59D-28C2135E9DF1}" type="slidenum">
              <a:rPr lang="en-US" sz="1200">
                <a:sym typeface="Wingdings" pitchFamily="2" charset="2"/>
              </a:rPr>
              <a:pPr algn="r"/>
              <a:t>6</a:t>
            </a:fld>
            <a:endParaRPr lang="en-US" sz="1200">
              <a:sym typeface="Wingdings" pitchFamily="2" charset="2"/>
            </a:endParaRPr>
          </a:p>
        </p:txBody>
      </p:sp>
      <p:sp>
        <p:nvSpPr>
          <p:cNvPr id="225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BFDC95E-D476-4F64-84D3-B21F3BA729BF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002FC69-E375-4722-A81D-87069EEA3BEA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/>
            <a:fld id="{D07EB384-DDE2-4277-BD63-E2E9EC2934ED}" type="slidenum">
              <a:rPr lang="en-US" sz="1200"/>
              <a:pPr algn="r" defTabSz="912813"/>
              <a:t>9</a:t>
            </a:fld>
            <a:endParaRPr lang="en-US" sz="12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r>
              <a:rPr lang="en-GB" smtClean="0"/>
              <a:t>At the end,  EU Customs will exclude timber with no FLEGT license from that country   </a:t>
            </a:r>
          </a:p>
          <a:p>
            <a:pPr>
              <a:spcBef>
                <a:spcPct val="0"/>
              </a:spcBef>
              <a:spcAft>
                <a:spcPct val="40000"/>
              </a:spcAft>
            </a:pPr>
            <a:r>
              <a:rPr lang="en-GB" smtClean="0"/>
              <a:t>will secure and improve EU market access</a:t>
            </a:r>
          </a:p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  <a:p>
            <a:pPr>
              <a:spcBef>
                <a:spcPct val="0"/>
              </a:spcBef>
              <a:spcAft>
                <a:spcPct val="40000"/>
              </a:spcAft>
            </a:pPr>
            <a:r>
              <a:rPr lang="en-GB" smtClean="0"/>
              <a:t>Characteristics : after the preparation phase, the formal negotiation uses a specific framework, a clear timeframe and offers a platform which is focused (not blabla ); this helps strengthening the partner country’s ownership of the results.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/>
            <a:fld id="{CDD3C811-872E-40BD-A5C4-785568AE5BC3}" type="slidenum">
              <a:rPr lang="en-US" sz="1200"/>
              <a:pPr algn="r" defTabSz="912813"/>
              <a:t>10</a:t>
            </a:fld>
            <a:endParaRPr lang="en-US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/>
            <a:fld id="{79C6A28F-203A-422E-B7AD-0D91B3CAAFC4}" type="slidenum">
              <a:rPr lang="en-US" sz="1200"/>
              <a:pPr algn="r" defTabSz="912813"/>
              <a:t>11</a:t>
            </a:fld>
            <a:endParaRPr lang="en-US" sz="12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FR" smtClean="0"/>
              <a:t>You understand that it is a team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/>
            <a:fld id="{938E3A4F-9ED9-4A69-A7C3-E87E4E6DAFD5}" type="slidenum">
              <a:rPr lang="en-US" sz="1200"/>
              <a:pPr algn="r" defTabSz="912813"/>
              <a:t>12</a:t>
            </a:fld>
            <a:endParaRPr lang="en-US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/>
            <a:fld id="{37A63EA3-CC57-4EF9-8197-46A375CA896C}" type="slidenum">
              <a:rPr lang="en-US" sz="1200"/>
              <a:pPr algn="r" defTabSz="912813"/>
              <a:t>13</a:t>
            </a:fld>
            <a:endParaRPr lang="en-US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444D6AF-A7FF-459E-ADB9-916572F49B86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3235438-92C5-498F-BE3A-61340CE29242}" type="slidenum">
              <a:rPr lang="en-US" sz="1200"/>
              <a:pPr algn="r"/>
              <a:t>15</a:t>
            </a:fld>
            <a:endParaRPr lang="en-US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2909_EFI_Powerpoint_back_base2b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6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228600" y="2057400"/>
            <a:ext cx="83756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800" b="1">
                <a:solidFill>
                  <a:srgbClr val="36A353"/>
                </a:solidFill>
              </a:rPr>
              <a:t>FLEGT : lessons for participatory processes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228600" y="4468813"/>
            <a:ext cx="55673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sz="1600" b="1">
                <a:solidFill>
                  <a:srgbClr val="36A353"/>
                </a:solidFill>
              </a:rPr>
              <a:t>3 October 2011</a:t>
            </a:r>
          </a:p>
          <a:p>
            <a:pPr>
              <a:lnSpc>
                <a:spcPct val="140000"/>
              </a:lnSpc>
            </a:pPr>
            <a:r>
              <a:rPr lang="en-US" sz="1600" b="1">
                <a:solidFill>
                  <a:srgbClr val="36A353"/>
                </a:solidFill>
              </a:rPr>
              <a:t>Julia Falconer, European Commission, DEVCO C2</a:t>
            </a:r>
          </a:p>
        </p:txBody>
      </p:sp>
      <p:pic>
        <p:nvPicPr>
          <p:cNvPr id="2052" name="Picture 10" descr="2909_EFI_Powerpoint_background2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7"/>
          <p:cNvSpPr txBox="1">
            <a:spLocks noChangeArrowheads="1"/>
          </p:cNvSpPr>
          <p:nvPr/>
        </p:nvSpPr>
        <p:spPr bwMode="auto">
          <a:xfrm>
            <a:off x="214313" y="1714500"/>
            <a:ext cx="871378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What is FLEGT ?</a:t>
            </a:r>
          </a:p>
        </p:txBody>
      </p:sp>
      <p:pic>
        <p:nvPicPr>
          <p:cNvPr id="3075" name="Picture 7" descr="2909_EFI_Powerpoint_background2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0" y="2357438"/>
            <a:ext cx="8964613" cy="4937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The EU Forest Law Enforcement, Governance and Trade           Action Plan (2003). 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EU response to tackle illegal logging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None/>
            </a:pPr>
            <a:endParaRPr lang="en-GB" sz="2000"/>
          </a:p>
          <a:p>
            <a:pPr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Includes action aimed at production and consumption: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Public and business purchase policies to source legally verified timber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Support for Producer Country governments and industry 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Trade agreements between producer countries and the EU –VPAs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Regulation to encourage EU businesses to know their supply chains </a:t>
            </a:r>
          </a:p>
          <a:p>
            <a:endParaRPr lang="en-GB">
              <a:solidFill>
                <a:srgbClr val="001A00"/>
              </a:solidFill>
            </a:endParaRP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marL="742950" lvl="1" indent="-28575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ü"/>
            </a:pPr>
            <a:endParaRPr lang="en-GB"/>
          </a:p>
          <a:p>
            <a:pPr marL="742950" lvl="1" indent="-28575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ü"/>
            </a:pPr>
            <a:endParaRPr lang="en-GB"/>
          </a:p>
        </p:txBody>
      </p:sp>
      <p:sp>
        <p:nvSpPr>
          <p:cNvPr id="3077" name="AutoShape 7"/>
          <p:cNvSpPr>
            <a:spLocks noChangeArrowheads="1"/>
          </p:cNvSpPr>
          <p:nvPr/>
        </p:nvSpPr>
        <p:spPr bwMode="auto">
          <a:xfrm>
            <a:off x="3502025" y="692150"/>
            <a:ext cx="5924550" cy="927100"/>
          </a:xfrm>
          <a:prstGeom prst="irregularSeal2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fr-BE"/>
              <a:t>See briefing notes</a:t>
            </a: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2909_EFI_Powerpoint_back_base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250825" y="1916113"/>
            <a:ext cx="8447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45000"/>
              </a:spcAft>
              <a:buClr>
                <a:srgbClr val="36A353"/>
              </a:buClr>
              <a:buFont typeface="Wingdings" pitchFamily="2" charset="2"/>
              <a:buNone/>
            </a:pPr>
            <a:endParaRPr lang="en-GB">
              <a:solidFill>
                <a:srgbClr val="36A353"/>
              </a:solidFill>
            </a:endParaRPr>
          </a:p>
        </p:txBody>
      </p:sp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214313" y="1285875"/>
            <a:ext cx="85693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GB" sz="3200" b="1">
                <a:solidFill>
                  <a:srgbClr val="36A353"/>
                </a:solidFill>
              </a:rPr>
              <a:t>V</a:t>
            </a:r>
            <a:r>
              <a:rPr lang="en-GB" sz="3200">
                <a:solidFill>
                  <a:srgbClr val="36A353"/>
                </a:solidFill>
              </a:rPr>
              <a:t>oluntary </a:t>
            </a:r>
            <a:r>
              <a:rPr lang="en-GB" sz="3200" b="1">
                <a:solidFill>
                  <a:srgbClr val="36A353"/>
                </a:solidFill>
              </a:rPr>
              <a:t>P</a:t>
            </a:r>
            <a:r>
              <a:rPr lang="en-GB" sz="3200">
                <a:solidFill>
                  <a:srgbClr val="36A353"/>
                </a:solidFill>
              </a:rPr>
              <a:t>artnership </a:t>
            </a:r>
            <a:r>
              <a:rPr lang="en-GB" sz="3200" b="1">
                <a:solidFill>
                  <a:srgbClr val="36A353"/>
                </a:solidFill>
              </a:rPr>
              <a:t>A</a:t>
            </a:r>
            <a:r>
              <a:rPr lang="en-GB" sz="3200">
                <a:solidFill>
                  <a:srgbClr val="36A353"/>
                </a:solidFill>
              </a:rPr>
              <a:t>greement</a:t>
            </a:r>
            <a:endParaRPr lang="en-US" sz="3200" b="1">
              <a:solidFill>
                <a:srgbClr val="36A353"/>
              </a:solidFill>
            </a:endParaRPr>
          </a:p>
        </p:txBody>
      </p:sp>
      <p:pic>
        <p:nvPicPr>
          <p:cNvPr id="4101" name="Picture 9" descr="2909_EFI_Powerpoint_background2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55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323850" y="3644900"/>
            <a:ext cx="842486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80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800"/>
          </a:p>
        </p:txBody>
      </p:sp>
      <p:sp>
        <p:nvSpPr>
          <p:cNvPr id="4103" name="Text Box 6"/>
          <p:cNvSpPr txBox="1">
            <a:spLocks noChangeArrowheads="1"/>
          </p:cNvSpPr>
          <p:nvPr/>
        </p:nvSpPr>
        <p:spPr bwMode="auto">
          <a:xfrm>
            <a:off x="285750" y="1928813"/>
            <a:ext cx="8858250" cy="449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36A353"/>
              </a:buClr>
              <a:buSzPct val="85000"/>
              <a:buFont typeface="Wingdings" pitchFamily="2" charset="2"/>
              <a:buChar char="Ø"/>
            </a:pPr>
            <a:r>
              <a:rPr lang="en-GB">
                <a:solidFill>
                  <a:srgbClr val="004800"/>
                </a:solidFill>
              </a:rPr>
              <a:t>A legally-binding trade agreement :</a:t>
            </a:r>
          </a:p>
          <a:p>
            <a:pPr marL="742950" lvl="1" indent="-28575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>
                <a:solidFill>
                  <a:srgbClr val="001A00"/>
                </a:solidFill>
              </a:rPr>
              <a:t>EU - Partner country</a:t>
            </a:r>
          </a:p>
          <a:p>
            <a:pPr marL="742950" lvl="1" indent="-28575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>
                <a:solidFill>
                  <a:srgbClr val="001A00"/>
                </a:solidFill>
              </a:rPr>
              <a:t>Aim to work together to stop illegal logging</a:t>
            </a:r>
          </a:p>
          <a:p>
            <a:pPr>
              <a:buClr>
                <a:srgbClr val="36A353"/>
              </a:buClr>
              <a:buSzPct val="85000"/>
              <a:buFont typeface="Wingdings" pitchFamily="2" charset="2"/>
              <a:buChar char="Ø"/>
            </a:pPr>
            <a:r>
              <a:rPr lang="en-GB">
                <a:solidFill>
                  <a:srgbClr val="004800"/>
                </a:solidFill>
              </a:rPr>
              <a:t>Objectives</a:t>
            </a:r>
          </a:p>
          <a:p>
            <a:pPr marL="742950" lvl="1" indent="-28575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/>
              <a:t>Control, track, verify &amp; audit legal compliance all timber production</a:t>
            </a:r>
          </a:p>
          <a:p>
            <a:pPr marL="742950" lvl="1" indent="-28575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>
                <a:solidFill>
                  <a:srgbClr val="001A00"/>
                </a:solidFill>
              </a:rPr>
              <a:t>License assures markets </a:t>
            </a:r>
            <a:r>
              <a:rPr lang="en-GB" sz="2000"/>
              <a:t>of legal compliance</a:t>
            </a:r>
            <a:endParaRPr lang="fr-BE" sz="2000"/>
          </a:p>
          <a:p>
            <a:pPr>
              <a:buClr>
                <a:srgbClr val="36A353"/>
              </a:buClr>
              <a:buFont typeface="Wingdings" pitchFamily="2" charset="2"/>
              <a:buChar char="Ø"/>
            </a:pPr>
            <a:r>
              <a:rPr lang="en-GB">
                <a:solidFill>
                  <a:srgbClr val="006600"/>
                </a:solidFill>
              </a:rPr>
              <a:t>Contributes to </a:t>
            </a:r>
            <a:r>
              <a:rPr lang="en-GB"/>
              <a:t>: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Good governance &amp; transparency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Policy and legal reform, incl. on land tenure, access rights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Capacity building : govt services, operators, NGOs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Better capture revenues and rents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Measures to mitigate negative impacts on poor people</a:t>
            </a:r>
            <a:endParaRPr lang="en-GB" sz="1800">
              <a:solidFill>
                <a:srgbClr val="001A00"/>
              </a:solidFill>
            </a:endParaRPr>
          </a:p>
          <a:p>
            <a:pPr>
              <a:buClr>
                <a:srgbClr val="36A353"/>
              </a:buClr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LEGTmapJune2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" y="1212850"/>
            <a:ext cx="9017000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07950" y="115888"/>
            <a:ext cx="287338" cy="2159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07950" y="979488"/>
            <a:ext cx="287338" cy="2159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95288" y="115888"/>
            <a:ext cx="3671887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15000"/>
              </a:spcAft>
            </a:pPr>
            <a:r>
              <a:rPr lang="en-US" sz="1200"/>
              <a:t>FLEGT licenses (not yet)</a:t>
            </a:r>
          </a:p>
          <a:p>
            <a:pPr>
              <a:spcAft>
                <a:spcPct val="15000"/>
              </a:spcAft>
            </a:pPr>
            <a:r>
              <a:rPr lang="en-US" sz="1200"/>
              <a:t>System development</a:t>
            </a:r>
          </a:p>
          <a:p>
            <a:pPr>
              <a:spcAft>
                <a:spcPct val="15000"/>
              </a:spcAft>
            </a:pPr>
            <a:r>
              <a:rPr lang="en-US" sz="1200"/>
              <a:t>Formal negotiations underway</a:t>
            </a:r>
          </a:p>
          <a:p>
            <a:pPr>
              <a:spcAft>
                <a:spcPct val="15000"/>
              </a:spcAft>
            </a:pPr>
            <a:r>
              <a:rPr lang="en-US" sz="1200"/>
              <a:t>Moving to negotiations</a:t>
            </a:r>
          </a:p>
          <a:p>
            <a:pPr>
              <a:spcAft>
                <a:spcPct val="15000"/>
              </a:spcAft>
            </a:pPr>
            <a:r>
              <a:rPr lang="en-US" sz="1200"/>
              <a:t>Preparation, in-country consensus building</a:t>
            </a:r>
          </a:p>
          <a:p>
            <a:pPr>
              <a:spcAft>
                <a:spcPct val="15000"/>
              </a:spcAft>
            </a:pPr>
            <a:r>
              <a:rPr lang="en-US" sz="1200"/>
              <a:t>Introduction to VPAs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07950" y="331788"/>
            <a:ext cx="287338" cy="2159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07950" y="763588"/>
            <a:ext cx="287338" cy="215900"/>
          </a:xfrm>
          <a:prstGeom prst="rect">
            <a:avLst/>
          </a:prstGeom>
          <a:solidFill>
            <a:srgbClr val="00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107950" y="547688"/>
            <a:ext cx="287338" cy="2159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4572000" y="3573463"/>
            <a:ext cx="863600" cy="1655762"/>
            <a:chOff x="2880" y="2659"/>
            <a:chExt cx="544" cy="1043"/>
          </a:xfrm>
        </p:grpSpPr>
        <p:pic>
          <p:nvPicPr>
            <p:cNvPr id="5174" name="Picture 10" descr="congo-fla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61" y="3339"/>
              <a:ext cx="363" cy="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75" name="Text Box 11"/>
            <p:cNvSpPr txBox="1">
              <a:spLocks noChangeArrowheads="1"/>
            </p:cNvSpPr>
            <p:nvPr/>
          </p:nvSpPr>
          <p:spPr bwMode="auto">
            <a:xfrm>
              <a:off x="3074" y="3548"/>
              <a:ext cx="35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1000"/>
                <a:t>Congo</a:t>
              </a:r>
            </a:p>
          </p:txBody>
        </p:sp>
        <p:sp>
          <p:nvSpPr>
            <p:cNvPr id="5176" name="Line 12"/>
            <p:cNvSpPr>
              <a:spLocks noChangeShapeType="1"/>
            </p:cNvSpPr>
            <p:nvPr/>
          </p:nvSpPr>
          <p:spPr bwMode="auto">
            <a:xfrm flipH="1" flipV="1">
              <a:off x="2880" y="2659"/>
              <a:ext cx="226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0" name="Group 13"/>
          <p:cNvGrpSpPr>
            <a:grpSpLocks/>
          </p:cNvGrpSpPr>
          <p:nvPr/>
        </p:nvGrpSpPr>
        <p:grpSpPr bwMode="auto">
          <a:xfrm>
            <a:off x="4716463" y="3357563"/>
            <a:ext cx="1655762" cy="1900237"/>
            <a:chOff x="2971" y="2523"/>
            <a:chExt cx="1043" cy="1197"/>
          </a:xfrm>
        </p:grpSpPr>
        <p:grpSp>
          <p:nvGrpSpPr>
            <p:cNvPr id="5170" name="Group 14"/>
            <p:cNvGrpSpPr>
              <a:grpSpLocks/>
            </p:cNvGrpSpPr>
            <p:nvPr/>
          </p:nvGrpSpPr>
          <p:grpSpPr bwMode="auto">
            <a:xfrm>
              <a:off x="3651" y="3339"/>
              <a:ext cx="363" cy="381"/>
              <a:chOff x="3152" y="3294"/>
              <a:chExt cx="363" cy="381"/>
            </a:xfrm>
          </p:grpSpPr>
          <p:sp>
            <p:nvSpPr>
              <p:cNvPr id="5172" name="Text Box 15"/>
              <p:cNvSpPr txBox="1">
                <a:spLocks noChangeArrowheads="1"/>
              </p:cNvSpPr>
              <p:nvPr/>
            </p:nvSpPr>
            <p:spPr bwMode="auto">
              <a:xfrm>
                <a:off x="3164" y="3521"/>
                <a:ext cx="351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GB" sz="1000"/>
                  <a:t>C.A.R.</a:t>
                </a:r>
              </a:p>
            </p:txBody>
          </p:sp>
          <p:pic>
            <p:nvPicPr>
              <p:cNvPr id="5173" name="Picture 16" descr="central-africa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152" y="3294"/>
                <a:ext cx="363" cy="2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71" name="Line 17"/>
            <p:cNvSpPr>
              <a:spLocks noChangeShapeType="1"/>
            </p:cNvSpPr>
            <p:nvPr/>
          </p:nvSpPr>
          <p:spPr bwMode="auto">
            <a:xfrm flipH="1" flipV="1">
              <a:off x="2971" y="2523"/>
              <a:ext cx="862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1" name="Group 18"/>
          <p:cNvGrpSpPr>
            <a:grpSpLocks/>
          </p:cNvGrpSpPr>
          <p:nvPr/>
        </p:nvGrpSpPr>
        <p:grpSpPr bwMode="auto">
          <a:xfrm>
            <a:off x="6875463" y="2997200"/>
            <a:ext cx="2160587" cy="503238"/>
            <a:chOff x="4286" y="1888"/>
            <a:chExt cx="1361" cy="317"/>
          </a:xfrm>
        </p:grpSpPr>
        <p:grpSp>
          <p:nvGrpSpPr>
            <p:cNvPr id="5166" name="Group 19"/>
            <p:cNvGrpSpPr>
              <a:grpSpLocks/>
            </p:cNvGrpSpPr>
            <p:nvPr/>
          </p:nvGrpSpPr>
          <p:grpSpPr bwMode="auto">
            <a:xfrm>
              <a:off x="5216" y="1888"/>
              <a:ext cx="431" cy="317"/>
              <a:chOff x="5012" y="1344"/>
              <a:chExt cx="479" cy="317"/>
            </a:xfrm>
          </p:grpSpPr>
          <p:sp>
            <p:nvSpPr>
              <p:cNvPr id="5168" name="Text Box 20"/>
              <p:cNvSpPr txBox="1">
                <a:spLocks noChangeArrowheads="1"/>
              </p:cNvSpPr>
              <p:nvPr/>
            </p:nvSpPr>
            <p:spPr bwMode="auto">
              <a:xfrm>
                <a:off x="5012" y="1507"/>
                <a:ext cx="479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GB" sz="1000"/>
                  <a:t>Malaysia</a:t>
                </a:r>
              </a:p>
            </p:txBody>
          </p:sp>
          <p:pic>
            <p:nvPicPr>
              <p:cNvPr id="5169" name="Picture 21" descr="malaysia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5057" y="1344"/>
                <a:ext cx="408" cy="2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67" name="Line 22"/>
            <p:cNvSpPr>
              <a:spLocks noChangeShapeType="1"/>
            </p:cNvSpPr>
            <p:nvPr/>
          </p:nvSpPr>
          <p:spPr bwMode="auto">
            <a:xfrm flipH="1">
              <a:off x="4286" y="1979"/>
              <a:ext cx="95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2" name="Group 23"/>
          <p:cNvGrpSpPr>
            <a:grpSpLocks/>
          </p:cNvGrpSpPr>
          <p:nvPr/>
        </p:nvGrpSpPr>
        <p:grpSpPr bwMode="auto">
          <a:xfrm>
            <a:off x="6937375" y="3500438"/>
            <a:ext cx="2098675" cy="604837"/>
            <a:chOff x="4241" y="2659"/>
            <a:chExt cx="1322" cy="381"/>
          </a:xfrm>
        </p:grpSpPr>
        <p:grpSp>
          <p:nvGrpSpPr>
            <p:cNvPr id="5162" name="Group 24"/>
            <p:cNvGrpSpPr>
              <a:grpSpLocks/>
            </p:cNvGrpSpPr>
            <p:nvPr/>
          </p:nvGrpSpPr>
          <p:grpSpPr bwMode="auto">
            <a:xfrm>
              <a:off x="5103" y="2659"/>
              <a:ext cx="460" cy="381"/>
              <a:chOff x="4967" y="1842"/>
              <a:chExt cx="460" cy="381"/>
            </a:xfrm>
          </p:grpSpPr>
          <p:sp>
            <p:nvSpPr>
              <p:cNvPr id="5164" name="Text Box 25"/>
              <p:cNvSpPr txBox="1">
                <a:spLocks noChangeArrowheads="1"/>
              </p:cNvSpPr>
              <p:nvPr/>
            </p:nvSpPr>
            <p:spPr bwMode="auto">
              <a:xfrm>
                <a:off x="4967" y="2069"/>
                <a:ext cx="460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GB" sz="1000"/>
                  <a:t>Indonesia</a:t>
                </a:r>
              </a:p>
            </p:txBody>
          </p:sp>
          <p:pic>
            <p:nvPicPr>
              <p:cNvPr id="5165" name="Picture 26" descr="indonesia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012" y="1842"/>
                <a:ext cx="363" cy="242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</p:pic>
        </p:grpSp>
        <p:sp>
          <p:nvSpPr>
            <p:cNvPr id="5163" name="Line 27"/>
            <p:cNvSpPr>
              <a:spLocks noChangeShapeType="1"/>
            </p:cNvSpPr>
            <p:nvPr/>
          </p:nvSpPr>
          <p:spPr bwMode="auto">
            <a:xfrm flipH="1" flipV="1">
              <a:off x="4241" y="2750"/>
              <a:ext cx="90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3" name="Group 28"/>
          <p:cNvGrpSpPr>
            <a:grpSpLocks/>
          </p:cNvGrpSpPr>
          <p:nvPr/>
        </p:nvGrpSpPr>
        <p:grpSpPr bwMode="auto">
          <a:xfrm>
            <a:off x="3276600" y="3357563"/>
            <a:ext cx="1223963" cy="1898650"/>
            <a:chOff x="2064" y="2523"/>
            <a:chExt cx="771" cy="1196"/>
          </a:xfrm>
        </p:grpSpPr>
        <p:grpSp>
          <p:nvGrpSpPr>
            <p:cNvPr id="5158" name="Group 29"/>
            <p:cNvGrpSpPr>
              <a:grpSpLocks/>
            </p:cNvGrpSpPr>
            <p:nvPr/>
          </p:nvGrpSpPr>
          <p:grpSpPr bwMode="auto">
            <a:xfrm>
              <a:off x="2064" y="3339"/>
              <a:ext cx="488" cy="380"/>
              <a:chOff x="1746" y="1979"/>
              <a:chExt cx="488" cy="380"/>
            </a:xfrm>
          </p:grpSpPr>
          <p:pic>
            <p:nvPicPr>
              <p:cNvPr id="5160" name="Picture 30" descr="cameroon-fla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837" y="1979"/>
                <a:ext cx="363" cy="2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161" name="Text Box 31"/>
              <p:cNvSpPr txBox="1">
                <a:spLocks noChangeArrowheads="1"/>
              </p:cNvSpPr>
              <p:nvPr/>
            </p:nvSpPr>
            <p:spPr bwMode="auto">
              <a:xfrm>
                <a:off x="1746" y="2205"/>
                <a:ext cx="488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GB" sz="1000"/>
                  <a:t>Cameroon</a:t>
                </a:r>
              </a:p>
            </p:txBody>
          </p:sp>
        </p:grpSp>
        <p:sp>
          <p:nvSpPr>
            <p:cNvPr id="5159" name="Line 32"/>
            <p:cNvSpPr>
              <a:spLocks noChangeShapeType="1"/>
            </p:cNvSpPr>
            <p:nvPr/>
          </p:nvSpPr>
          <p:spPr bwMode="auto">
            <a:xfrm flipV="1">
              <a:off x="2290" y="2523"/>
              <a:ext cx="545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4" name="Group 33"/>
          <p:cNvGrpSpPr>
            <a:grpSpLocks/>
          </p:cNvGrpSpPr>
          <p:nvPr/>
        </p:nvGrpSpPr>
        <p:grpSpPr bwMode="auto">
          <a:xfrm>
            <a:off x="539750" y="3357563"/>
            <a:ext cx="3600450" cy="1728787"/>
            <a:chOff x="340" y="2523"/>
            <a:chExt cx="2313" cy="1089"/>
          </a:xfrm>
        </p:grpSpPr>
        <p:grpSp>
          <p:nvGrpSpPr>
            <p:cNvPr id="5154" name="Group 34"/>
            <p:cNvGrpSpPr>
              <a:grpSpLocks/>
            </p:cNvGrpSpPr>
            <p:nvPr/>
          </p:nvGrpSpPr>
          <p:grpSpPr bwMode="auto">
            <a:xfrm>
              <a:off x="340" y="3249"/>
              <a:ext cx="362" cy="363"/>
              <a:chOff x="2336" y="2886"/>
              <a:chExt cx="362" cy="363"/>
            </a:xfrm>
          </p:grpSpPr>
          <p:pic>
            <p:nvPicPr>
              <p:cNvPr id="5156" name="Picture 35" descr="ghana-fla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2336" y="2886"/>
                <a:ext cx="362" cy="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157" name="Text Box 36"/>
              <p:cNvSpPr txBox="1">
                <a:spLocks noChangeArrowheads="1"/>
              </p:cNvSpPr>
              <p:nvPr/>
            </p:nvSpPr>
            <p:spPr bwMode="auto">
              <a:xfrm>
                <a:off x="2336" y="3095"/>
                <a:ext cx="361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GB" sz="1000"/>
                  <a:t>Ghana</a:t>
                </a:r>
              </a:p>
            </p:txBody>
          </p:sp>
        </p:grpSp>
        <p:sp>
          <p:nvSpPr>
            <p:cNvPr id="5155" name="Line 37"/>
            <p:cNvSpPr>
              <a:spLocks noChangeShapeType="1"/>
            </p:cNvSpPr>
            <p:nvPr/>
          </p:nvSpPr>
          <p:spPr bwMode="auto">
            <a:xfrm flipV="1">
              <a:off x="703" y="2523"/>
              <a:ext cx="1950" cy="9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5" name="Group 38"/>
          <p:cNvGrpSpPr>
            <a:grpSpLocks/>
          </p:cNvGrpSpPr>
          <p:nvPr/>
        </p:nvGrpSpPr>
        <p:grpSpPr bwMode="auto">
          <a:xfrm>
            <a:off x="539750" y="3357563"/>
            <a:ext cx="3384550" cy="819150"/>
            <a:chOff x="340" y="2523"/>
            <a:chExt cx="2177" cy="516"/>
          </a:xfrm>
        </p:grpSpPr>
        <p:grpSp>
          <p:nvGrpSpPr>
            <p:cNvPr id="5150" name="Group 39"/>
            <p:cNvGrpSpPr>
              <a:grpSpLocks/>
            </p:cNvGrpSpPr>
            <p:nvPr/>
          </p:nvGrpSpPr>
          <p:grpSpPr bwMode="auto">
            <a:xfrm>
              <a:off x="340" y="2704"/>
              <a:ext cx="363" cy="335"/>
              <a:chOff x="204" y="2160"/>
              <a:chExt cx="363" cy="335"/>
            </a:xfrm>
          </p:grpSpPr>
          <p:sp>
            <p:nvSpPr>
              <p:cNvPr id="5152" name="Text Box 40"/>
              <p:cNvSpPr txBox="1">
                <a:spLocks noChangeArrowheads="1"/>
              </p:cNvSpPr>
              <p:nvPr/>
            </p:nvSpPr>
            <p:spPr bwMode="auto">
              <a:xfrm>
                <a:off x="204" y="2341"/>
                <a:ext cx="363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GB" sz="1000"/>
                  <a:t>Liberia</a:t>
                </a:r>
              </a:p>
            </p:txBody>
          </p:sp>
          <p:pic>
            <p:nvPicPr>
              <p:cNvPr id="5153" name="Picture 41" descr="liberia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204" y="2160"/>
                <a:ext cx="363" cy="1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51" name="Line 42"/>
            <p:cNvSpPr>
              <a:spLocks noChangeShapeType="1"/>
            </p:cNvSpPr>
            <p:nvPr/>
          </p:nvSpPr>
          <p:spPr bwMode="auto">
            <a:xfrm flipV="1">
              <a:off x="703" y="2523"/>
              <a:ext cx="1814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136" name="Rectangle 43"/>
          <p:cNvSpPr>
            <a:spLocks noChangeArrowheads="1"/>
          </p:cNvSpPr>
          <p:nvPr/>
        </p:nvSpPr>
        <p:spPr bwMode="auto">
          <a:xfrm>
            <a:off x="107950" y="1195388"/>
            <a:ext cx="287338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37" name="Text Box 7"/>
          <p:cNvSpPr txBox="1">
            <a:spLocks noChangeArrowheads="1"/>
          </p:cNvSpPr>
          <p:nvPr/>
        </p:nvSpPr>
        <p:spPr bwMode="auto">
          <a:xfrm>
            <a:off x="3563938" y="44450"/>
            <a:ext cx="54006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FLEGT VPA partner countries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1600" b="1">
                <a:solidFill>
                  <a:srgbClr val="36A353"/>
                </a:solidFill>
              </a:rPr>
              <a:t>October 2011</a:t>
            </a:r>
          </a:p>
        </p:txBody>
      </p:sp>
      <p:grpSp>
        <p:nvGrpSpPr>
          <p:cNvPr id="5138" name="Group 45"/>
          <p:cNvGrpSpPr>
            <a:grpSpLocks/>
          </p:cNvGrpSpPr>
          <p:nvPr/>
        </p:nvGrpSpPr>
        <p:grpSpPr bwMode="auto">
          <a:xfrm>
            <a:off x="4140200" y="3573463"/>
            <a:ext cx="576263" cy="2303462"/>
            <a:chOff x="2608" y="2251"/>
            <a:chExt cx="363" cy="1451"/>
          </a:xfrm>
        </p:grpSpPr>
        <p:pic>
          <p:nvPicPr>
            <p:cNvPr id="5147" name="Picture 46" descr="gabon-fla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608" y="3333"/>
              <a:ext cx="363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8" name="Text Box 47"/>
            <p:cNvSpPr txBox="1">
              <a:spLocks noChangeArrowheads="1"/>
            </p:cNvSpPr>
            <p:nvPr/>
          </p:nvSpPr>
          <p:spPr bwMode="auto">
            <a:xfrm>
              <a:off x="2608" y="3548"/>
              <a:ext cx="354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1000"/>
                <a:t>Gabon</a:t>
              </a:r>
            </a:p>
          </p:txBody>
        </p:sp>
        <p:sp>
          <p:nvSpPr>
            <p:cNvPr id="5149" name="Line 48"/>
            <p:cNvSpPr>
              <a:spLocks noChangeShapeType="1"/>
            </p:cNvSpPr>
            <p:nvPr/>
          </p:nvSpPr>
          <p:spPr bwMode="auto">
            <a:xfrm flipV="1">
              <a:off x="2744" y="2251"/>
              <a:ext cx="45" cy="10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9" name="Group 49"/>
          <p:cNvGrpSpPr>
            <a:grpSpLocks/>
          </p:cNvGrpSpPr>
          <p:nvPr/>
        </p:nvGrpSpPr>
        <p:grpSpPr bwMode="auto">
          <a:xfrm>
            <a:off x="4787900" y="3644900"/>
            <a:ext cx="1403350" cy="2260600"/>
            <a:chOff x="3016" y="2296"/>
            <a:chExt cx="884" cy="1424"/>
          </a:xfrm>
        </p:grpSpPr>
        <p:pic>
          <p:nvPicPr>
            <p:cNvPr id="5144" name="Picture 50" descr="drc-fla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560" y="3339"/>
              <a:ext cx="340" cy="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5" name="Text Box 51"/>
            <p:cNvSpPr txBox="1">
              <a:spLocks noChangeArrowheads="1"/>
            </p:cNvSpPr>
            <p:nvPr/>
          </p:nvSpPr>
          <p:spPr bwMode="auto">
            <a:xfrm>
              <a:off x="3560" y="3566"/>
              <a:ext cx="29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1000"/>
                <a:t>DRC</a:t>
              </a:r>
            </a:p>
          </p:txBody>
        </p:sp>
        <p:sp>
          <p:nvSpPr>
            <p:cNvPr id="5146" name="Line 52"/>
            <p:cNvSpPr>
              <a:spLocks noChangeShapeType="1"/>
            </p:cNvSpPr>
            <p:nvPr/>
          </p:nvSpPr>
          <p:spPr bwMode="auto">
            <a:xfrm flipH="1" flipV="1">
              <a:off x="3016" y="2296"/>
              <a:ext cx="68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40" name="Group 53"/>
          <p:cNvGrpSpPr>
            <a:grpSpLocks/>
          </p:cNvGrpSpPr>
          <p:nvPr/>
        </p:nvGrpSpPr>
        <p:grpSpPr bwMode="auto">
          <a:xfrm>
            <a:off x="6877050" y="2276475"/>
            <a:ext cx="2087563" cy="647700"/>
            <a:chOff x="4286" y="1434"/>
            <a:chExt cx="1315" cy="408"/>
          </a:xfrm>
        </p:grpSpPr>
        <p:pic>
          <p:nvPicPr>
            <p:cNvPr id="5141" name="Picture 54" descr="vietnam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215" y="1434"/>
              <a:ext cx="363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2" name="Line 55"/>
            <p:cNvSpPr>
              <a:spLocks noChangeShapeType="1"/>
            </p:cNvSpPr>
            <p:nvPr/>
          </p:nvSpPr>
          <p:spPr bwMode="auto">
            <a:xfrm flipH="1">
              <a:off x="4286" y="1570"/>
              <a:ext cx="907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43" name="Text Box 56"/>
            <p:cNvSpPr txBox="1">
              <a:spLocks noChangeArrowheads="1"/>
            </p:cNvSpPr>
            <p:nvPr/>
          </p:nvSpPr>
          <p:spPr bwMode="auto">
            <a:xfrm>
              <a:off x="5193" y="1661"/>
              <a:ext cx="40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1000"/>
                <a:t>Vietnam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2909_EFI_Powerpoint_back_base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250825" y="1484313"/>
            <a:ext cx="85693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2800" b="1">
                <a:solidFill>
                  <a:srgbClr val="36A353"/>
                </a:solidFill>
              </a:rPr>
              <a:t>Key features of VPA</a:t>
            </a:r>
          </a:p>
        </p:txBody>
      </p:sp>
      <p:pic>
        <p:nvPicPr>
          <p:cNvPr id="6148" name="Picture 6" descr="2909_EFI_Powerpoint_background2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250825" y="2060575"/>
            <a:ext cx="8447088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/>
              <a:t>Legality Definition: clarity</a:t>
            </a:r>
          </a:p>
          <a:p>
            <a:r>
              <a:rPr lang="en-GB"/>
              <a:t>Legality Assurance System to verify legal compliance</a:t>
            </a:r>
          </a:p>
          <a:p>
            <a:r>
              <a:rPr lang="en-GB"/>
              <a:t>Licensing </a:t>
            </a:r>
          </a:p>
          <a:p>
            <a:r>
              <a:rPr lang="en-GB"/>
              <a:t>Independent audit </a:t>
            </a:r>
          </a:p>
          <a:p>
            <a:r>
              <a:rPr lang="en-GB"/>
              <a:t>Transparency measures</a:t>
            </a:r>
          </a:p>
          <a:p>
            <a:endParaRPr lang="en-GB"/>
          </a:p>
          <a:p>
            <a:r>
              <a:rPr lang="en-GB"/>
              <a:t>EU has reqts set out in briefing notes but no blueprint</a:t>
            </a:r>
          </a:p>
          <a:p>
            <a:pPr marL="742950" lvl="1" indent="-285750"/>
            <a:r>
              <a:rPr lang="en-GB"/>
              <a:t>Legality </a:t>
            </a:r>
            <a:r>
              <a:rPr lang="en-GB">
                <a:solidFill>
                  <a:srgbClr val="36A353"/>
                </a:solidFill>
                <a:sym typeface="Wingdings" pitchFamily="2" charset="2"/>
              </a:rPr>
              <a:t></a:t>
            </a:r>
            <a:r>
              <a:rPr lang="en-GB">
                <a:sym typeface="Wingdings" pitchFamily="2" charset="2"/>
              </a:rPr>
              <a:t> based on countries’ legal framework</a:t>
            </a:r>
          </a:p>
          <a:p>
            <a:pPr marL="742950" lvl="1" indent="-285750"/>
            <a:r>
              <a:rPr lang="en-GB">
                <a:sym typeface="Wingdings" pitchFamily="2" charset="2"/>
              </a:rPr>
              <a:t>LAS       </a:t>
            </a:r>
            <a:r>
              <a:rPr lang="en-GB">
                <a:solidFill>
                  <a:srgbClr val="36A353"/>
                </a:solidFill>
                <a:sym typeface="Wingdings" pitchFamily="2" charset="2"/>
              </a:rPr>
              <a:t> </a:t>
            </a:r>
            <a:r>
              <a:rPr lang="en-GB">
                <a:sym typeface="Wingdings" pitchFamily="2" charset="2"/>
              </a:rPr>
              <a:t>evaluated against established criteria</a:t>
            </a:r>
          </a:p>
          <a:p>
            <a:pPr marL="742950" lvl="1" indent="-285750"/>
            <a:r>
              <a:rPr lang="en-GB">
                <a:solidFill>
                  <a:srgbClr val="FF0000"/>
                </a:solidFill>
                <a:sym typeface="Wingdings" pitchFamily="2" charset="2"/>
              </a:rPr>
              <a:t>Multi-stakeholder process: to ensure credibility both nationally and internationally</a:t>
            </a:r>
            <a:r>
              <a:rPr lang="en-GB">
                <a:sym typeface="Wingdings" pitchFamily="2" charset="2"/>
              </a:rPr>
              <a:t> </a:t>
            </a:r>
          </a:p>
          <a:p>
            <a:endParaRPr lang="fr-BE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2909_EFI_Powerpoint_background2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79388" y="1989138"/>
            <a:ext cx="8424862" cy="509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GB"/>
              <a:t>Unclear or conflicting law on forest rights, obligations, fees </a:t>
            </a:r>
            <a:endParaRPr lang="en-US"/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Weaknesses in law enforcement and corruption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Unregulated domestic market &amp; artisanal sector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Deficiencies in harvest control system : </a:t>
            </a:r>
            <a:r>
              <a:rPr lang="en-US" sz="1800"/>
              <a:t>Logging outside allocated areas; not following management prescriptions; not respecting social obligations; not paying full fees; theft; etc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Limited accountability and limited information in public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GB"/>
              <a:t>Transparency in allocation &amp; application forest mgt norms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GB"/>
              <a:t>Limited involvement of civil society in policy &amp; monitoring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GB"/>
              <a:t>Limited rights (benefits) communities in management</a:t>
            </a:r>
            <a:endParaRPr lang="en-US" sz="1600" i="1">
              <a:solidFill>
                <a:srgbClr val="36A353"/>
              </a:solidFill>
            </a:endParaRP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endParaRPr lang="en-US"/>
          </a:p>
          <a:p>
            <a:pPr>
              <a:spcBef>
                <a:spcPct val="25000"/>
              </a:spcBef>
              <a:buClr>
                <a:srgbClr val="36A353"/>
              </a:buClr>
            </a:pPr>
            <a:r>
              <a:rPr lang="en-US" sz="2000"/>
              <a:t>	</a:t>
            </a:r>
          </a:p>
        </p:txBody>
      </p:sp>
      <p:sp>
        <p:nvSpPr>
          <p:cNvPr id="7172" name="Text Box 7"/>
          <p:cNvSpPr txBox="1">
            <a:spLocks noChangeArrowheads="1"/>
          </p:cNvSpPr>
          <p:nvPr/>
        </p:nvSpPr>
        <p:spPr bwMode="auto">
          <a:xfrm>
            <a:off x="250825" y="1484313"/>
            <a:ext cx="7993063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Key governance challenges in VPAs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7"/>
          <p:cNvSpPr txBox="1">
            <a:spLocks noChangeArrowheads="1"/>
          </p:cNvSpPr>
          <p:nvPr/>
        </p:nvSpPr>
        <p:spPr bwMode="auto">
          <a:xfrm>
            <a:off x="250825" y="115888"/>
            <a:ext cx="85693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How NGOs see result of platform </a:t>
            </a:r>
          </a:p>
        </p:txBody>
      </p:sp>
      <p:graphicFrame>
        <p:nvGraphicFramePr>
          <p:cNvPr id="105481" name="Group 9"/>
          <p:cNvGraphicFramePr>
            <a:graphicFrameLocks noGrp="1"/>
          </p:cNvGraphicFramePr>
          <p:nvPr/>
        </p:nvGraphicFramePr>
        <p:xfrm>
          <a:off x="0" y="620713"/>
          <a:ext cx="9144000" cy="6237287"/>
        </p:xfrm>
        <a:graphic>
          <a:graphicData uri="http://schemas.openxmlformats.org/drawingml/2006/table">
            <a:tbl>
              <a:tblPr/>
              <a:tblGrid>
                <a:gridCol w="310141"/>
                <a:gridCol w="4236875"/>
                <a:gridCol w="2157205"/>
                <a:gridCol w="2439778"/>
              </a:tblGrid>
              <a:tr h="2325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2007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2009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2325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Civil society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</a:tr>
              <a:tr h="2325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NGO coordination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None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NGO Platform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C921"/>
                    </a:solidFill>
                  </a:tcPr>
                </a:tc>
              </a:tr>
              <a:tr h="2325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NGO involvement in drafting laws</a:t>
                      </a:r>
                    </a:p>
                  </a:txBody>
                  <a:tcPr marL="4420" marR="4420" marT="442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None / Very limited</a:t>
                      </a:r>
                    </a:p>
                  </a:txBody>
                  <a:tcPr marL="4420" marR="4420" marT="4420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25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Multi-stakeholder dialogue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</a:tr>
              <a:tr h="68831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Structured NGOs – Government- Industry dialogue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None / Very limited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Technical secretariat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Nat. Consultative Group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JIC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C921"/>
                    </a:solidFill>
                  </a:tcPr>
                </a:tc>
              </a:tr>
              <a:tr h="2325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Policy reforms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</a:tr>
              <a:tr h="46044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Legislation to promote and protect the rights of indigenous peoples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Law drafted but pending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Linked to FLEGT license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6044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Forest policy reform based on good governance principles 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Not 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Linked to FLEGT license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6044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Civil society participation in concession allocation processes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Not 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Linked to FLEGT license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68831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Civil society and community involvement in the development of management plans and social agreements (cahier de charges)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Not 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Linked to FLEGT license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6044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Involvement of communities and civil society in the management of forest concessions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Not 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Linked to FLEGT license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25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Community forestry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Not 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Linked to FLEGT license 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25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Transparency and information exchange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5A5A5"/>
                    </a:solidFill>
                  </a:tcPr>
                </a:tc>
              </a:tr>
              <a:tr h="46044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ea typeface="ＭＳ Ｐゴシック" pitchFamily="-96" charset="-128"/>
                      </a:endParaRP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Availabilit of laws, social agreements, management documents, taxes, etc.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ea typeface="ＭＳ Ｐゴシック" pitchFamily="-96" charset="-128"/>
                      </a:endParaRP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None / Very limited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Foreseen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25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Independent observer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2325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Long-term commitment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3-years project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Funding foreseen in VPA</a:t>
                      </a:r>
                    </a:p>
                  </a:txBody>
                  <a:tcPr marL="4420" marR="4420" marT="442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25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 </a:t>
                      </a:r>
                    </a:p>
                  </a:txBody>
                  <a:tcPr marL="4420" marR="4420" marT="442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Involvement of local civil society</a:t>
                      </a:r>
                    </a:p>
                  </a:txBody>
                  <a:tcPr marL="4420" marR="4420" marT="442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Shadow team</a:t>
                      </a:r>
                    </a:p>
                  </a:txBody>
                  <a:tcPr marL="4420" marR="4420" marT="442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ＭＳ Ｐゴシック" pitchFamily="-96" charset="-128"/>
                        </a:rPr>
                        <a:t>Foreseen</a:t>
                      </a:r>
                    </a:p>
                  </a:txBody>
                  <a:tcPr marL="4420" marR="4420" marT="442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8309" name="Text Box 123"/>
          <p:cNvSpPr txBox="1">
            <a:spLocks noChangeArrowheads="1"/>
          </p:cNvSpPr>
          <p:nvPr/>
        </p:nvSpPr>
        <p:spPr bwMode="auto">
          <a:xfrm>
            <a:off x="376238" y="6511925"/>
            <a:ext cx="151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900"/>
              <a:t>Source: FERN, June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2909_EFI_Powerpoint_back_base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6" descr="2909_EFI_Powerpoint_background2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7"/>
          <p:cNvSpPr txBox="1">
            <a:spLocks noChangeArrowheads="1"/>
          </p:cNvSpPr>
          <p:nvPr/>
        </p:nvSpPr>
        <p:spPr bwMode="auto">
          <a:xfrm>
            <a:off x="323850" y="1484313"/>
            <a:ext cx="84963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Features of VPA stakeholder process</a:t>
            </a:r>
          </a:p>
        </p:txBody>
      </p:sp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0" y="2349500"/>
            <a:ext cx="8447088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/>
              <a:t>The EU does not drive, instruct, or participate in stakeholder dialogue or internal country negotiations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endParaRPr lang="fr-BE"/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/>
              <a:t>But EU encourages  serious stakeholder process– the quality &amp; results are important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endParaRPr lang="en-GB"/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en-GB"/>
              <a:t>Iterative participation throughout a structured process: preparations, negotiations, development, implementation – not a one off consultation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6"/>
          <p:cNvSpPr txBox="1">
            <a:spLocks noChangeArrowheads="1"/>
          </p:cNvSpPr>
          <p:nvPr/>
        </p:nvSpPr>
        <p:spPr bwMode="auto">
          <a:xfrm>
            <a:off x="0" y="5734050"/>
            <a:ext cx="8713788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è"/>
            </a:pPr>
            <a:r>
              <a:rPr lang="en-US">
                <a:solidFill>
                  <a:srgbClr val="36A353"/>
                </a:solidFill>
              </a:rPr>
              <a:t>Guarantees stakeholders support and market confidence</a:t>
            </a:r>
          </a:p>
          <a:p>
            <a:pPr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è"/>
            </a:pPr>
            <a:r>
              <a:rPr lang="en-US">
                <a:solidFill>
                  <a:srgbClr val="36A353"/>
                </a:solidFill>
              </a:rPr>
              <a:t>Strengthens partner country’s ownership of results</a:t>
            </a:r>
          </a:p>
        </p:txBody>
      </p:sp>
      <p:sp>
        <p:nvSpPr>
          <p:cNvPr id="10243" name="Text Box 7"/>
          <p:cNvSpPr txBox="1">
            <a:spLocks noChangeArrowheads="1"/>
          </p:cNvSpPr>
          <p:nvPr/>
        </p:nvSpPr>
        <p:spPr bwMode="auto">
          <a:xfrm>
            <a:off x="179388" y="1125538"/>
            <a:ext cx="5135562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The process </a:t>
            </a:r>
          </a:p>
        </p:txBody>
      </p:sp>
      <p:pic>
        <p:nvPicPr>
          <p:cNvPr id="10244" name="Picture 6" descr="2909_EFI_Powerpoint_background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Diagram 4"/>
          <p:cNvGraphicFramePr/>
          <p:nvPr/>
        </p:nvGraphicFramePr>
        <p:xfrm>
          <a:off x="6193" y="1631941"/>
          <a:ext cx="9131614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2909_EFI_Powerpoint_background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7"/>
          <p:cNvSpPr txBox="1">
            <a:spLocks noChangeArrowheads="1"/>
          </p:cNvSpPr>
          <p:nvPr/>
        </p:nvSpPr>
        <p:spPr bwMode="auto">
          <a:xfrm>
            <a:off x="357188" y="1214438"/>
            <a:ext cx="7993062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Informal stages: consensus building </a:t>
            </a: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250825" y="2214563"/>
            <a:ext cx="8893175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36A353"/>
              </a:buClr>
              <a:buFontTx/>
              <a:buChar char="•"/>
            </a:pPr>
            <a:r>
              <a:rPr lang="en-GB" sz="2000"/>
              <a:t>Encourage development of dialogue and stakeholder platforms (with direct link EU &amp; country stakeholder groups)</a:t>
            </a:r>
          </a:p>
          <a:p>
            <a:pPr>
              <a:buClr>
                <a:srgbClr val="36A353"/>
              </a:buClr>
              <a:buFontTx/>
              <a:buChar char="•"/>
            </a:pPr>
            <a:r>
              <a:rPr lang="en-GB" sz="2000"/>
              <a:t>Stakeholder groups identify governance challenges, legality and regulatory problems </a:t>
            </a:r>
          </a:p>
          <a:p>
            <a:pPr>
              <a:buClr>
                <a:srgbClr val="36A353"/>
              </a:buClr>
              <a:buFontTx/>
              <a:buChar char="•"/>
            </a:pPr>
            <a:r>
              <a:rPr lang="en-GB" sz="2000"/>
              <a:t>Stakeholder groups encouraged to establish representational mechanisms</a:t>
            </a:r>
          </a:p>
          <a:p>
            <a:pPr>
              <a:buClr>
                <a:srgbClr val="36A353"/>
              </a:buClr>
              <a:buFontTx/>
              <a:buChar char="•"/>
            </a:pPr>
            <a:endParaRPr lang="en-GB" sz="2000"/>
          </a:p>
          <a:p>
            <a:pPr>
              <a:buClr>
                <a:srgbClr val="36A353"/>
              </a:buClr>
            </a:pPr>
            <a:r>
              <a:rPr lang="en-GB" sz="2000"/>
              <a:t>Facilitated by Govt, by on-going projects, EU offices, external stakeholders.  </a:t>
            </a:r>
          </a:p>
          <a:p>
            <a:pPr>
              <a:buClr>
                <a:srgbClr val="36A353"/>
              </a:buClr>
            </a:pPr>
            <a:r>
              <a:rPr lang="en-GB" sz="2000"/>
              <a:t>Some countries have a “FLEGT envoy”  to assist</a:t>
            </a:r>
          </a:p>
          <a:p>
            <a:pPr>
              <a:buClr>
                <a:srgbClr val="36A353"/>
              </a:buClr>
            </a:pPr>
            <a:endParaRPr lang="en-GB" sz="2000" b="1"/>
          </a:p>
          <a:p>
            <a:pPr>
              <a:buClr>
                <a:srgbClr val="36A353"/>
              </a:buClr>
            </a:pPr>
            <a:r>
              <a:rPr lang="en-GB" sz="2000" b="1"/>
              <a:t>Result</a:t>
            </a:r>
            <a:r>
              <a:rPr lang="en-GB" sz="2000"/>
              <a:t>: decision on whether or not to enter negotiations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2909_EFI_Powerpoint_background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7"/>
          <p:cNvSpPr txBox="1">
            <a:spLocks noChangeArrowheads="1"/>
          </p:cNvSpPr>
          <p:nvPr/>
        </p:nvSpPr>
        <p:spPr bwMode="auto">
          <a:xfrm>
            <a:off x="0" y="1052513"/>
            <a:ext cx="9396413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GB" sz="3200" b="1">
                <a:solidFill>
                  <a:srgbClr val="36A353"/>
                </a:solidFill>
              </a:rPr>
              <a:t>The negotiations  </a:t>
            </a:r>
            <a:endParaRPr lang="en-US" b="1">
              <a:solidFill>
                <a:srgbClr val="36A353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1857375"/>
            <a:ext cx="8964613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36A353"/>
                </a:solidFill>
              </a:rPr>
              <a:t>Negotiations between EU and partner</a:t>
            </a:r>
          </a:p>
          <a:p>
            <a:pPr>
              <a:buFontTx/>
              <a:buChar char="•"/>
            </a:pPr>
            <a:r>
              <a:rPr lang="en-US"/>
              <a:t>Each side constitutes a negotiating team</a:t>
            </a:r>
          </a:p>
          <a:p>
            <a:pPr>
              <a:buFontTx/>
              <a:buChar char="•"/>
            </a:pPr>
            <a:r>
              <a:rPr lang="en-US"/>
              <a:t>Agree a roadmap for the process </a:t>
            </a:r>
          </a:p>
          <a:p>
            <a:r>
              <a:rPr lang="en-US"/>
              <a:t/>
            </a:r>
            <a:br>
              <a:rPr lang="en-US"/>
            </a:br>
            <a:r>
              <a:rPr lang="en-GB" sz="2800">
                <a:solidFill>
                  <a:srgbClr val="36A353"/>
                </a:solidFill>
              </a:rPr>
              <a:t>Negotiations between stakeholders in partner country</a:t>
            </a:r>
            <a:endParaRPr lang="en-US" sz="2800">
              <a:solidFill>
                <a:srgbClr val="36A353"/>
              </a:solidFill>
            </a:endParaRPr>
          </a:p>
          <a:p>
            <a:pPr>
              <a:buFontTx/>
              <a:buChar char="•"/>
            </a:pPr>
            <a:r>
              <a:rPr lang="en-GB"/>
              <a:t>Self defining (NGOs: green, human rights, anti-corruption, Parliament, private sector: artisanal; industry) </a:t>
            </a:r>
          </a:p>
          <a:p>
            <a:pPr>
              <a:buFontTx/>
              <a:buChar char="•"/>
            </a:pPr>
            <a:r>
              <a:rPr lang="en-GB"/>
              <a:t>Cross Govt: Finance, Justice, Trade, Forests, etc </a:t>
            </a:r>
          </a:p>
          <a:p>
            <a:pPr>
              <a:buFont typeface="Arial" charset="0"/>
              <a:buChar char="•"/>
            </a:pPr>
            <a:r>
              <a:rPr lang="en-GB"/>
              <a:t>Structures to support negotiations (eg. Steer committees, technical groups, consultative groups) </a:t>
            </a:r>
          </a:p>
          <a:p>
            <a:pPr>
              <a:buFont typeface="Arial" charset="0"/>
              <a:buChar char="•"/>
            </a:pPr>
            <a:r>
              <a:rPr lang="en-GB"/>
              <a:t>Facilitation: Secretariat/ Envoy/ Projects</a:t>
            </a:r>
          </a:p>
          <a:p>
            <a:pPr>
              <a:buFont typeface="Arial" charset="0"/>
              <a:buChar char="•"/>
            </a:pPr>
            <a:r>
              <a:rPr lang="en-GB"/>
              <a:t>Negotiation on content of VPA and reform agenda 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2909_EFI_Powerpoint_background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0" y="1196975"/>
            <a:ext cx="914400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Stakeholders in negotiations: eg Cameroon </a:t>
            </a:r>
          </a:p>
        </p:txBody>
      </p:sp>
      <p:sp>
        <p:nvSpPr>
          <p:cNvPr id="13316" name="AutoShape 5"/>
          <p:cNvSpPr>
            <a:spLocks noChangeArrowheads="1"/>
          </p:cNvSpPr>
          <p:nvPr/>
        </p:nvSpPr>
        <p:spPr bwMode="auto">
          <a:xfrm>
            <a:off x="0" y="2636838"/>
            <a:ext cx="8893175" cy="4638675"/>
          </a:xfrm>
          <a:prstGeom prst="flowChartAlternateProcess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179388" y="2222500"/>
            <a:ext cx="3000375" cy="4303713"/>
          </a:xfrm>
          <a:prstGeom prst="can">
            <a:avLst>
              <a:gd name="adj" fmla="val 35860"/>
            </a:avLst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fr-FR" sz="1800"/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323850" y="3284538"/>
            <a:ext cx="2570163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fr-BE" sz="1800"/>
              <a:t> President’s office</a:t>
            </a:r>
          </a:p>
          <a:p>
            <a:pPr>
              <a:buFontTx/>
              <a:buChar char="•"/>
            </a:pPr>
            <a:r>
              <a:rPr lang="fr-BE" sz="1800"/>
              <a:t> Prime Minister’s office</a:t>
            </a:r>
          </a:p>
          <a:p>
            <a:pPr>
              <a:buFontTx/>
              <a:buChar char="•"/>
            </a:pPr>
            <a:r>
              <a:rPr lang="fr-BE" sz="1800"/>
              <a:t> Parliament (2)</a:t>
            </a:r>
          </a:p>
          <a:p>
            <a:pPr>
              <a:buFontTx/>
              <a:buChar char="•"/>
            </a:pPr>
            <a:r>
              <a:rPr lang="fr-BE" sz="1800"/>
              <a:t> Commerce</a:t>
            </a:r>
          </a:p>
          <a:p>
            <a:pPr>
              <a:buFontTx/>
              <a:buChar char="•"/>
            </a:pPr>
            <a:r>
              <a:rPr lang="fr-BE" sz="1800"/>
              <a:t> External relations.</a:t>
            </a:r>
          </a:p>
          <a:p>
            <a:pPr>
              <a:buFontTx/>
              <a:buChar char="•"/>
            </a:pPr>
            <a:r>
              <a:rPr lang="fr-BE" sz="1800"/>
              <a:t> Justice</a:t>
            </a:r>
          </a:p>
          <a:p>
            <a:pPr>
              <a:buFontTx/>
              <a:buChar char="•"/>
            </a:pPr>
            <a:r>
              <a:rPr lang="fr-BE" sz="1800"/>
              <a:t> Home &amp; land use</a:t>
            </a:r>
          </a:p>
          <a:p>
            <a:pPr>
              <a:buFontTx/>
              <a:buChar char="•"/>
            </a:pPr>
            <a:r>
              <a:rPr lang="fr-BE" sz="1800"/>
              <a:t> Finances</a:t>
            </a:r>
          </a:p>
          <a:p>
            <a:pPr>
              <a:buFontTx/>
              <a:buChar char="•"/>
            </a:pPr>
            <a:r>
              <a:rPr lang="fr-BE" sz="1800"/>
              <a:t> Forest and wildlife (3)</a:t>
            </a:r>
          </a:p>
          <a:p>
            <a:pPr>
              <a:buFontTx/>
              <a:buChar char="•"/>
            </a:pPr>
            <a:r>
              <a:rPr lang="fr-BE" sz="1800"/>
              <a:t> Local authorities</a:t>
            </a:r>
          </a:p>
        </p:txBody>
      </p:sp>
      <p:sp>
        <p:nvSpPr>
          <p:cNvPr id="13319" name="Text Box 8"/>
          <p:cNvSpPr txBox="1">
            <a:spLocks noChangeArrowheads="1"/>
          </p:cNvSpPr>
          <p:nvPr/>
        </p:nvSpPr>
        <p:spPr bwMode="auto">
          <a:xfrm>
            <a:off x="827088" y="2630488"/>
            <a:ext cx="1822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u="sng"/>
              <a:t>GOVERNMENT</a:t>
            </a:r>
            <a:endParaRPr lang="en-GB" sz="1800" u="sng"/>
          </a:p>
        </p:txBody>
      </p:sp>
      <p:sp>
        <p:nvSpPr>
          <p:cNvPr id="13320" name="AutoShape 9"/>
          <p:cNvSpPr>
            <a:spLocks noChangeArrowheads="1"/>
          </p:cNvSpPr>
          <p:nvPr/>
        </p:nvSpPr>
        <p:spPr bwMode="auto">
          <a:xfrm>
            <a:off x="3492500" y="2205038"/>
            <a:ext cx="1641475" cy="4321175"/>
          </a:xfrm>
          <a:prstGeom prst="can">
            <a:avLst>
              <a:gd name="adj" fmla="val 65812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1" name="Text Box 10"/>
          <p:cNvSpPr txBox="1">
            <a:spLocks noChangeArrowheads="1"/>
          </p:cNvSpPr>
          <p:nvPr/>
        </p:nvSpPr>
        <p:spPr bwMode="auto">
          <a:xfrm>
            <a:off x="3563938" y="3284538"/>
            <a:ext cx="1500187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GB" sz="1800"/>
              <a:t> Forest owners &amp; traders associations (</a:t>
            </a:r>
            <a:r>
              <a:rPr lang="en-GB" sz="1800" i="1"/>
              <a:t>syndicats</a:t>
            </a:r>
            <a:r>
              <a:rPr lang="en-GB" sz="1800"/>
              <a:t>) </a:t>
            </a:r>
          </a:p>
          <a:p>
            <a:pPr>
              <a:buFontTx/>
              <a:buChar char="•"/>
            </a:pPr>
            <a:r>
              <a:rPr lang="fr-BE" sz="1800"/>
              <a:t> SGS</a:t>
            </a:r>
            <a:endParaRPr lang="en-GB" sz="1800"/>
          </a:p>
          <a:p>
            <a:endParaRPr lang="en-GB" sz="1800"/>
          </a:p>
        </p:txBody>
      </p:sp>
      <p:sp>
        <p:nvSpPr>
          <p:cNvPr id="13322" name="Text Box 11"/>
          <p:cNvSpPr txBox="1">
            <a:spLocks noChangeArrowheads="1"/>
          </p:cNvSpPr>
          <p:nvPr/>
        </p:nvSpPr>
        <p:spPr bwMode="auto">
          <a:xfrm>
            <a:off x="3779838" y="2630488"/>
            <a:ext cx="116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u="sng"/>
              <a:t>PRIVATE</a:t>
            </a:r>
            <a:endParaRPr lang="en-GB" sz="1800" u="sng"/>
          </a:p>
        </p:txBody>
      </p:sp>
      <p:sp>
        <p:nvSpPr>
          <p:cNvPr id="13323" name="AutoShape 12"/>
          <p:cNvSpPr>
            <a:spLocks noChangeArrowheads="1"/>
          </p:cNvSpPr>
          <p:nvPr/>
        </p:nvSpPr>
        <p:spPr bwMode="auto">
          <a:xfrm>
            <a:off x="5292725" y="2205038"/>
            <a:ext cx="1641475" cy="4321175"/>
          </a:xfrm>
          <a:prstGeom prst="can">
            <a:avLst>
              <a:gd name="adj" fmla="val 65812"/>
            </a:avLst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4" name="Text Box 13"/>
          <p:cNvSpPr txBox="1">
            <a:spLocks noChangeArrowheads="1"/>
          </p:cNvSpPr>
          <p:nvPr/>
        </p:nvSpPr>
        <p:spPr bwMode="auto">
          <a:xfrm>
            <a:off x="5364163" y="3284538"/>
            <a:ext cx="15843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GB" sz="1800"/>
              <a:t> ECFP (Platform of 30 NGOs dealing with environment, human rights, development)</a:t>
            </a:r>
            <a:endParaRPr lang="en-US" sz="1800"/>
          </a:p>
          <a:p>
            <a:pPr>
              <a:buFontTx/>
              <a:buChar char="•"/>
            </a:pPr>
            <a:endParaRPr lang="en-GB" sz="1800"/>
          </a:p>
        </p:txBody>
      </p:sp>
      <p:sp>
        <p:nvSpPr>
          <p:cNvPr id="13325" name="Text Box 14"/>
          <p:cNvSpPr txBox="1">
            <a:spLocks noChangeArrowheads="1"/>
          </p:cNvSpPr>
          <p:nvPr/>
        </p:nvSpPr>
        <p:spPr bwMode="auto">
          <a:xfrm>
            <a:off x="5724525" y="2630488"/>
            <a:ext cx="704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u="sng"/>
              <a:t>NGO</a:t>
            </a:r>
            <a:endParaRPr lang="en-GB" sz="1800" u="sng"/>
          </a:p>
        </p:txBody>
      </p:sp>
      <p:sp>
        <p:nvSpPr>
          <p:cNvPr id="13326" name="AutoShape 15"/>
          <p:cNvSpPr>
            <a:spLocks noChangeArrowheads="1"/>
          </p:cNvSpPr>
          <p:nvPr/>
        </p:nvSpPr>
        <p:spPr bwMode="auto">
          <a:xfrm>
            <a:off x="7235825" y="2276475"/>
            <a:ext cx="1571625" cy="4249738"/>
          </a:xfrm>
          <a:prstGeom prst="can">
            <a:avLst>
              <a:gd name="adj" fmla="val 67601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7" name="Text Box 16"/>
          <p:cNvSpPr txBox="1">
            <a:spLocks noChangeArrowheads="1"/>
          </p:cNvSpPr>
          <p:nvPr/>
        </p:nvSpPr>
        <p:spPr bwMode="auto">
          <a:xfrm>
            <a:off x="7380288" y="3284538"/>
            <a:ext cx="13573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GB" sz="1800"/>
              <a:t> IUCN</a:t>
            </a:r>
          </a:p>
          <a:p>
            <a:pPr>
              <a:buFontTx/>
              <a:buChar char="•"/>
            </a:pPr>
            <a:r>
              <a:rPr lang="en-GB" sz="1800"/>
              <a:t> GTZ</a:t>
            </a:r>
          </a:p>
          <a:p>
            <a:pPr>
              <a:buFontTx/>
              <a:buChar char="•"/>
            </a:pPr>
            <a:endParaRPr lang="en-GB" sz="1800"/>
          </a:p>
        </p:txBody>
      </p:sp>
      <p:sp>
        <p:nvSpPr>
          <p:cNvPr id="13328" name="Text Box 17"/>
          <p:cNvSpPr txBox="1">
            <a:spLocks noChangeArrowheads="1"/>
          </p:cNvSpPr>
          <p:nvPr/>
        </p:nvSpPr>
        <p:spPr bwMode="auto">
          <a:xfrm>
            <a:off x="7429500" y="2630488"/>
            <a:ext cx="1174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u="sng"/>
              <a:t>Facilitator</a:t>
            </a:r>
            <a:endParaRPr lang="en-GB" sz="1800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2909_EFI_Powerpoint_background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1857375"/>
            <a:ext cx="9145588" cy="47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6  formal sessions in Brussels and Yaoundé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16 technical meetings, either by videoconference, or face to face to prepare formal sessions</a:t>
            </a:r>
          </a:p>
          <a:p>
            <a:pPr>
              <a:spcBef>
                <a:spcPct val="25000"/>
              </a:spcBef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10 meetings in Cameroon on specific technical issues, framed around how to address governance or technical challenges</a:t>
            </a:r>
          </a:p>
          <a:p>
            <a:pPr>
              <a:spcBef>
                <a:spcPct val="70000"/>
              </a:spcBef>
              <a:spcAft>
                <a:spcPct val="70000"/>
              </a:spcAft>
              <a:buClr>
                <a:srgbClr val="36A353"/>
              </a:buClr>
              <a:buFont typeface="Wingdings" pitchFamily="2" charset="2"/>
              <a:buChar char="è"/>
            </a:pPr>
            <a:r>
              <a:rPr lang="en-US"/>
              <a:t>16 meetings for Cameroon stakeholders to prepare meetings with EU</a:t>
            </a:r>
          </a:p>
          <a:p>
            <a:pPr>
              <a:spcBef>
                <a:spcPct val="25000"/>
              </a:spcBef>
              <a:buClr>
                <a:srgbClr val="36A353"/>
              </a:buClr>
            </a:pPr>
            <a:r>
              <a:rPr lang="en-US" b="1"/>
              <a:t>Cameroon</a:t>
            </a:r>
            <a:r>
              <a:rPr lang="en-US"/>
              <a:t>: 2 and a half years in negotiation	</a:t>
            </a:r>
          </a:p>
          <a:p>
            <a:pPr>
              <a:spcBef>
                <a:spcPct val="25000"/>
              </a:spcBef>
              <a:buClr>
                <a:srgbClr val="36A353"/>
              </a:buClr>
            </a:pPr>
            <a:r>
              <a:rPr lang="en-US" b="1"/>
              <a:t>Congo</a:t>
            </a:r>
            <a:r>
              <a:rPr lang="en-US"/>
              <a:t> less than 1 year</a:t>
            </a:r>
          </a:p>
          <a:p>
            <a:pPr>
              <a:spcBef>
                <a:spcPct val="25000"/>
              </a:spcBef>
              <a:buClr>
                <a:srgbClr val="36A353"/>
              </a:buClr>
            </a:pPr>
            <a:r>
              <a:rPr lang="en-US" b="1"/>
              <a:t>Malaysia</a:t>
            </a:r>
            <a:r>
              <a:rPr lang="en-US"/>
              <a:t> still going after 5 years…..</a:t>
            </a:r>
          </a:p>
        </p:txBody>
      </p:sp>
      <p:sp>
        <p:nvSpPr>
          <p:cNvPr id="14340" name="Text Box 7"/>
          <p:cNvSpPr txBox="1">
            <a:spLocks noChangeArrowheads="1"/>
          </p:cNvSpPr>
          <p:nvPr/>
        </p:nvSpPr>
        <p:spPr bwMode="auto">
          <a:xfrm>
            <a:off x="179388" y="981075"/>
            <a:ext cx="8964612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Time frame: eg Cameroon negotiations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2909_EFI_Powerpoint_back_base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6" descr="2909_EFI_Powerpoint_background2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323850" y="1484313"/>
            <a:ext cx="84963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Challenges of stakeholder process</a:t>
            </a: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0" y="2060575"/>
            <a:ext cx="9144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 sz="2000"/>
              <a:t>Mechanics: </a:t>
            </a:r>
          </a:p>
          <a:p>
            <a:pPr marL="914400" lvl="1" indent="-457200">
              <a:buClr>
                <a:srgbClr val="36A353"/>
              </a:buClr>
              <a:buFont typeface="Wingdings" pitchFamily="2" charset="2"/>
              <a:buChar char="ü"/>
            </a:pPr>
            <a:r>
              <a:rPr lang="fr-BE" sz="2000"/>
              <a:t>How selected?</a:t>
            </a:r>
          </a:p>
          <a:p>
            <a:pPr marL="914400" lvl="1" indent="-457200">
              <a:buClr>
                <a:srgbClr val="36A353"/>
              </a:buClr>
              <a:buFont typeface="Wingdings" pitchFamily="2" charset="2"/>
              <a:buChar char="ü"/>
            </a:pPr>
            <a:r>
              <a:rPr lang="fr-BE" sz="2000"/>
              <a:t>Representation of varied interests – constituency &amp; legitimacy</a:t>
            </a:r>
          </a:p>
          <a:p>
            <a:pPr marL="914400" lvl="1" indent="-457200">
              <a:buClr>
                <a:srgbClr val="36A353"/>
              </a:buClr>
              <a:buFont typeface="Wingdings" pitchFamily="2" charset="2"/>
              <a:buChar char="ü"/>
            </a:pPr>
            <a:r>
              <a:rPr lang="fr-BE" sz="2000"/>
              <a:t>Numbers: practicality versus voice</a:t>
            </a:r>
          </a:p>
          <a:p>
            <a:pPr marL="914400" lvl="1" indent="-457200">
              <a:buClr>
                <a:srgbClr val="36A353"/>
              </a:buClr>
              <a:buFont typeface="Wingdings" pitchFamily="2" charset="2"/>
              <a:buChar char="ü"/>
            </a:pPr>
            <a:r>
              <a:rPr lang="fr-BE" sz="2000"/>
              <a:t>Organisational complexity: techn working groups/negot teams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 sz="2000"/>
              <a:t>Committees: balance of interests  skilled negotiator/ facilitator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 sz="2000"/>
              <a:t>Representatives: capacity &amp; interest to channel info&amp; ideas to constituency 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 sz="2000"/>
              <a:t>Time scales: Too fast? Too slow?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endParaRPr lang="fr-BE" sz="2000"/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 sz="2000"/>
              <a:t>Stakeholder contributions (timing, quality)  Walk outs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r>
              <a:rPr lang="fr-BE" sz="2000"/>
              <a:t>Role</a:t>
            </a:r>
            <a:r>
              <a:rPr lang="fr-BE"/>
              <a:t> </a:t>
            </a:r>
            <a:r>
              <a:rPr lang="fr-BE" sz="2000"/>
              <a:t>of EU and external stakeholder interests: increased suspicion? Or legitimacy and support?</a:t>
            </a:r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endParaRPr lang="en-GB"/>
          </a:p>
          <a:p>
            <a:pPr marL="457200" indent="-457200">
              <a:buClr>
                <a:srgbClr val="36A353"/>
              </a:buClr>
              <a:buFont typeface="Wingdings" pitchFamily="2" charset="2"/>
              <a:buChar char="è"/>
            </a:pPr>
            <a:endParaRPr lang="en-GB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2909_EFI_Powerpoint_back_base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250825" y="1916113"/>
            <a:ext cx="8447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45000"/>
              </a:spcAft>
              <a:buClr>
                <a:srgbClr val="36A353"/>
              </a:buClr>
              <a:buFont typeface="Wingdings" pitchFamily="2" charset="2"/>
              <a:buNone/>
            </a:pPr>
            <a:endParaRPr lang="en-GB">
              <a:solidFill>
                <a:srgbClr val="36A353"/>
              </a:solidFill>
            </a:endParaRPr>
          </a:p>
        </p:txBody>
      </p:sp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250825" y="1143000"/>
            <a:ext cx="889317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Lessons and results: </a:t>
            </a:r>
          </a:p>
        </p:txBody>
      </p:sp>
      <p:pic>
        <p:nvPicPr>
          <p:cNvPr id="16389" name="Picture 9" descr="2909_EFI_Powerpoint_background2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5588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Rectangle 7"/>
          <p:cNvSpPr>
            <a:spLocks noChangeArrowheads="1"/>
          </p:cNvSpPr>
          <p:nvPr/>
        </p:nvSpPr>
        <p:spPr bwMode="auto">
          <a:xfrm>
            <a:off x="323850" y="1341438"/>
            <a:ext cx="8424863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80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800"/>
          </a:p>
        </p:txBody>
      </p:sp>
      <p:sp>
        <p:nvSpPr>
          <p:cNvPr id="18439" name="Text Box 6"/>
          <p:cNvSpPr txBox="1">
            <a:spLocks noChangeArrowheads="1"/>
          </p:cNvSpPr>
          <p:nvPr/>
        </p:nvSpPr>
        <p:spPr bwMode="auto">
          <a:xfrm>
            <a:off x="0" y="1714500"/>
            <a:ext cx="8640763" cy="515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fr-BE" dirty="0" err="1"/>
              <a:t>Negotiation</a:t>
            </a:r>
            <a:r>
              <a:rPr lang="fr-BE" dirty="0"/>
              <a:t> </a:t>
            </a:r>
            <a:r>
              <a:rPr lang="fr-BE" dirty="0" err="1"/>
              <a:t>Roadmap</a:t>
            </a:r>
            <a:r>
              <a:rPr lang="fr-BE" dirty="0"/>
              <a:t>: sets ambition, </a:t>
            </a:r>
            <a:r>
              <a:rPr lang="fr-BE" dirty="0" err="1"/>
              <a:t>steps</a:t>
            </a:r>
            <a:r>
              <a:rPr lang="fr-BE" dirty="0"/>
              <a:t> &amp; </a:t>
            </a:r>
            <a:r>
              <a:rPr lang="fr-BE" dirty="0" err="1"/>
              <a:t>timeframe</a:t>
            </a:r>
            <a:r>
              <a:rPr lang="fr-BE" dirty="0"/>
              <a:t> </a:t>
            </a:r>
            <a:endParaRPr lang="en-GB" dirty="0"/>
          </a:p>
          <a:p>
            <a:pPr>
              <a:spcBef>
                <a:spcPct val="75000"/>
              </a:spcBef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en-GB" dirty="0"/>
              <a:t>Multi-stakeholder platform that delivers :</a:t>
            </a:r>
          </a:p>
          <a:p>
            <a:pPr marL="742950" lvl="1" indent="-285750">
              <a:spcBef>
                <a:spcPct val="20000"/>
              </a:spcBef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en-GB" sz="1800" dirty="0"/>
              <a:t>Agreement on forest </a:t>
            </a:r>
            <a:r>
              <a:rPr lang="en-GB" sz="1800" dirty="0"/>
              <a:t>governance, </a:t>
            </a:r>
            <a:r>
              <a:rPr lang="en-GB" sz="1800" dirty="0"/>
              <a:t>clarity legal </a:t>
            </a:r>
            <a:r>
              <a:rPr lang="en-GB" sz="1800" dirty="0"/>
              <a:t>frame </a:t>
            </a:r>
            <a:r>
              <a:rPr lang="en-GB" sz="1800" dirty="0"/>
              <a:t>&amp; technical systems; </a:t>
            </a:r>
          </a:p>
          <a:p>
            <a:pPr marL="742950" lvl="1" indent="-285750">
              <a:spcBef>
                <a:spcPct val="20000"/>
              </a:spcBef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en-GB" sz="1800" dirty="0"/>
              <a:t>Time-bound and output-oriented stakeholder </a:t>
            </a:r>
            <a:r>
              <a:rPr lang="en-GB" sz="1800" dirty="0"/>
              <a:t>engagement </a:t>
            </a:r>
            <a:endParaRPr lang="en-GB" sz="1800" dirty="0"/>
          </a:p>
          <a:p>
            <a:pPr marL="742950" lvl="1" indent="-285750">
              <a:spcBef>
                <a:spcPct val="20000"/>
              </a:spcBef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en-GB" sz="1800" dirty="0"/>
              <a:t>In-country  </a:t>
            </a:r>
            <a:r>
              <a:rPr lang="en-GB" sz="1800" dirty="0"/>
              <a:t>negotiation dynamic can build country ownership </a:t>
            </a:r>
          </a:p>
          <a:p>
            <a:pPr>
              <a:spcBef>
                <a:spcPct val="75000"/>
              </a:spcBef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en-GB" dirty="0"/>
              <a:t>Structure for stakeholders in implementation and oversight</a:t>
            </a:r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fr-BE" sz="1800" dirty="0"/>
              <a:t>Important to </a:t>
            </a:r>
            <a:r>
              <a:rPr lang="fr-BE" sz="1800" dirty="0" err="1"/>
              <a:t>maintain</a:t>
            </a:r>
            <a:r>
              <a:rPr lang="fr-BE" sz="1800" dirty="0"/>
              <a:t> </a:t>
            </a:r>
            <a:r>
              <a:rPr lang="fr-BE" sz="1800" dirty="0"/>
              <a:t>support and </a:t>
            </a:r>
            <a:r>
              <a:rPr lang="fr-BE" sz="1800" dirty="0" err="1"/>
              <a:t>credibility</a:t>
            </a:r>
            <a:endParaRPr lang="fr-BE" sz="1800" dirty="0"/>
          </a:p>
          <a:p>
            <a:pPr marL="742950" lvl="1" indent="-285750">
              <a:buClr>
                <a:srgbClr val="36A353"/>
              </a:buClr>
              <a:buFont typeface="Wingdings" pitchFamily="2" charset="2"/>
              <a:buChar char="è"/>
              <a:defRPr/>
            </a:pPr>
            <a:endParaRPr lang="fr-BE" sz="1800" dirty="0"/>
          </a:p>
          <a:p>
            <a:pPr marL="285750" indent="-285750"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fr-BE" dirty="0"/>
              <a:t>Joint monitoring </a:t>
            </a:r>
            <a:r>
              <a:rPr lang="fr-BE" dirty="0"/>
              <a:t>&amp;</a:t>
            </a:r>
            <a:r>
              <a:rPr lang="fr-BE" dirty="0" err="1"/>
              <a:t>reporting</a:t>
            </a:r>
            <a:r>
              <a:rPr lang="fr-BE" dirty="0"/>
              <a:t> </a:t>
            </a:r>
            <a:r>
              <a:rPr lang="fr-BE" dirty="0" err="1"/>
              <a:t>builds</a:t>
            </a:r>
            <a:r>
              <a:rPr lang="fr-BE" dirty="0"/>
              <a:t> </a:t>
            </a:r>
            <a:r>
              <a:rPr lang="fr-BE" dirty="0" err="1"/>
              <a:t>accountability</a:t>
            </a:r>
            <a:r>
              <a:rPr lang="fr-BE" dirty="0"/>
              <a:t> for </a:t>
            </a:r>
            <a:r>
              <a:rPr lang="fr-BE" dirty="0" err="1"/>
              <a:t>results</a:t>
            </a:r>
            <a:endParaRPr lang="fr-BE" dirty="0"/>
          </a:p>
          <a:p>
            <a:pPr marL="285750" indent="-285750">
              <a:buClr>
                <a:srgbClr val="36A353"/>
              </a:buClr>
              <a:buFont typeface="Wingdings" pitchFamily="2" charset="2"/>
              <a:buChar char="è"/>
              <a:defRPr/>
            </a:pPr>
            <a:endParaRPr lang="fr-BE" dirty="0"/>
          </a:p>
          <a:p>
            <a:pPr marL="285750" indent="-285750">
              <a:buClr>
                <a:srgbClr val="36A353"/>
              </a:buClr>
              <a:buFont typeface="Wingdings" pitchFamily="2" charset="2"/>
              <a:buChar char="è"/>
              <a:defRPr/>
            </a:pPr>
            <a:r>
              <a:rPr lang="fr-BE" dirty="0" err="1"/>
              <a:t>Results</a:t>
            </a:r>
            <a:r>
              <a:rPr lang="fr-BE" dirty="0"/>
              <a:t> </a:t>
            </a:r>
            <a:r>
              <a:rPr lang="fr-BE" dirty="0" err="1"/>
              <a:t>framed</a:t>
            </a:r>
            <a:r>
              <a:rPr lang="fr-BE" dirty="0"/>
              <a:t> in </a:t>
            </a:r>
            <a:r>
              <a:rPr lang="fr-BE" dirty="0" err="1"/>
              <a:t>legally</a:t>
            </a:r>
            <a:r>
              <a:rPr lang="fr-BE" dirty="0"/>
              <a:t> </a:t>
            </a:r>
            <a:r>
              <a:rPr lang="fr-BE" dirty="0" err="1"/>
              <a:t>binding</a:t>
            </a:r>
            <a:r>
              <a:rPr lang="fr-BE" dirty="0"/>
              <a:t> </a:t>
            </a:r>
            <a:r>
              <a:rPr lang="fr-BE" dirty="0" err="1"/>
              <a:t>bilateral</a:t>
            </a:r>
            <a:r>
              <a:rPr lang="fr-BE" dirty="0"/>
              <a:t> </a:t>
            </a:r>
            <a:r>
              <a:rPr lang="fr-BE" dirty="0" err="1"/>
              <a:t>treaty</a:t>
            </a:r>
            <a:endParaRPr lang="en-GB" dirty="0"/>
          </a:p>
          <a:p>
            <a:pPr>
              <a:buClr>
                <a:srgbClr val="36A353"/>
              </a:buClr>
              <a:defRPr/>
            </a:pPr>
            <a:r>
              <a:rPr lang="fr-BE" dirty="0"/>
              <a:t>	</a:t>
            </a:r>
            <a:endParaRPr lang="en-GB" dirty="0"/>
          </a:p>
          <a:p>
            <a:pPr>
              <a:buClr>
                <a:srgbClr val="36A353"/>
              </a:buClr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666666"/>
      </a:hlink>
      <a:folHlink>
        <a:srgbClr val="999999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9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96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1525</TotalTime>
  <Words>1168</Words>
  <Application>Microsoft Office PowerPoint</Application>
  <PresentationFormat>On-screen Show (4:3)</PresentationFormat>
  <Paragraphs>260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ＭＳ Ｐゴシック</vt:lpstr>
      <vt:lpstr>Wingdings</vt:lpstr>
      <vt:lpstr>Century Gothic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1977 Design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</dc:creator>
  <cp:lastModifiedBy>tina.hageberg</cp:lastModifiedBy>
  <cp:revision>69</cp:revision>
  <dcterms:modified xsi:type="dcterms:W3CDTF">2011-10-03T07:11:55Z</dcterms:modified>
</cp:coreProperties>
</file>