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sldIdLst>
    <p:sldId id="273" r:id="rId11"/>
    <p:sldId id="274" r:id="rId12"/>
    <p:sldId id="297" r:id="rId13"/>
    <p:sldId id="275" r:id="rId14"/>
    <p:sldId id="290" r:id="rId15"/>
    <p:sldId id="276" r:id="rId16"/>
    <p:sldId id="289" r:id="rId17"/>
    <p:sldId id="271" r:id="rId18"/>
    <p:sldId id="265" r:id="rId19"/>
    <p:sldId id="272" r:id="rId20"/>
    <p:sldId id="286" r:id="rId21"/>
    <p:sldId id="287" r:id="rId22"/>
    <p:sldId id="291" r:id="rId23"/>
    <p:sldId id="282" r:id="rId24"/>
    <p:sldId id="292" r:id="rId25"/>
    <p:sldId id="293" r:id="rId26"/>
    <p:sldId id="294" r:id="rId27"/>
    <p:sldId id="295" r:id="rId28"/>
    <p:sldId id="29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73"/>
            <p14:sldId id="274"/>
            <p14:sldId id="297"/>
            <p14:sldId id="275"/>
            <p14:sldId id="290"/>
            <p14:sldId id="276"/>
            <p14:sldId id="289"/>
            <p14:sldId id="271"/>
            <p14:sldId id="265"/>
            <p14:sldId id="272"/>
            <p14:sldId id="286"/>
            <p14:sldId id="287"/>
            <p14:sldId id="291"/>
            <p14:sldId id="282"/>
            <p14:sldId id="292"/>
            <p14:sldId id="293"/>
            <p14:sldId id="294"/>
            <p14:sldId id="295"/>
            <p14:sldId id="296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 showGuides="1"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83333333333326"/>
          <c:y val="0.14583333333333356"/>
          <c:w val="0.46388888888888979"/>
          <c:h val="0.773148148148148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2699081364829395"/>
                  <c:y val="7.1842009332166834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F</a:t>
                    </a:r>
                    <a:r>
                      <a:rPr lang="en-US"/>
                      <a:t>orest 
9.8%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8904855643044476E-2"/>
                  <c:y val="-0.11908063575386414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C</a:t>
                    </a:r>
                    <a:r>
                      <a:rPr lang="en-US"/>
                      <a:t>ultivated Land 56.4%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1652235331048748E-2"/>
                  <c:y val="0.18669738801733801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V</a:t>
                    </a:r>
                    <a:r>
                      <a:rPr lang="en-US"/>
                      <a:t>illages 
19.4%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169705530994665"/>
                  <c:y val="0.15215750702917857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B</a:t>
                    </a:r>
                    <a:r>
                      <a:rPr lang="en-US"/>
                      <a:t>uild up area 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1156824146981643E-2"/>
                  <c:y val="2.0775736366287552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I</a:t>
                    </a:r>
                    <a:r>
                      <a:rPr lang="en-US"/>
                      <a:t>nland Water
13.7%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Sheet1!$C$4:$G$4</c:f>
              <c:strCache>
                <c:ptCount val="5"/>
                <c:pt idx="0">
                  <c:v>Forest </c:v>
                </c:pt>
                <c:pt idx="1">
                  <c:v>Cultivated Land</c:v>
                </c:pt>
                <c:pt idx="2">
                  <c:v>Villages </c:v>
                </c:pt>
                <c:pt idx="3">
                  <c:v>Build up area</c:v>
                </c:pt>
                <c:pt idx="4">
                  <c:v>Inland Water</c:v>
                </c:pt>
              </c:strCache>
            </c:strRef>
          </c:cat>
          <c:val>
            <c:numRef>
              <c:f>Sheet1!$C$5:$G$5</c:f>
              <c:numCache>
                <c:formatCode>0.00</c:formatCode>
                <c:ptCount val="5"/>
                <c:pt idx="0">
                  <c:v>1442</c:v>
                </c:pt>
                <c:pt idx="1">
                  <c:v>8327</c:v>
                </c:pt>
                <c:pt idx="2">
                  <c:v>2862</c:v>
                </c:pt>
                <c:pt idx="3">
                  <c:v>104</c:v>
                </c:pt>
                <c:pt idx="4">
                  <c:v>2022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055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Monitoring and MRV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context of the Country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152471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National Forest Inventory (NFI): </a:t>
            </a:r>
            <a:r>
              <a:rPr lang="en-US" sz="2400" b="1" dirty="0">
                <a:latin typeface="Calibri" pitchFamily="34" charset="0"/>
              </a:rPr>
              <a:t>the previous NFI has not covered some forest type (the sampling strategy did not covered some forest types</a:t>
            </a:r>
            <a:r>
              <a:rPr lang="en-US" sz="2400" b="1" dirty="0" smtClean="0">
                <a:latin typeface="Calibri" pitchFamily="34" charset="0"/>
              </a:rPr>
              <a:t>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45954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Forest Monitoring System (FMS): one national forest cover assessment was performed (coarse resolution), and several sub-national land cover assessment (not compatible between each other)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18880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Green House Gas </a:t>
            </a:r>
            <a:r>
              <a:rPr lang="en-US" sz="2400" b="1" dirty="0" smtClean="0">
                <a:latin typeface="Calibri" pitchFamily="34" charset="0"/>
              </a:rPr>
              <a:t>Inventory (GHG-I): </a:t>
            </a:r>
            <a:r>
              <a:rPr lang="en-US" sz="2400" b="1" dirty="0">
                <a:latin typeface="Calibri" pitchFamily="34" charset="0"/>
              </a:rPr>
              <a:t>mainly performed by contracting external resources</a:t>
            </a:r>
          </a:p>
        </p:txBody>
      </p:sp>
    </p:spTree>
    <p:extLst>
      <p:ext uri="{BB962C8B-B14F-4D97-AF65-F5344CB8AC3E}">
        <p14:creationId xmlns:p14="http://schemas.microsoft.com/office/powerpoint/2010/main" val="41979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225675"/>
            <a:ext cx="82296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Objectives of the MRV Action Plan: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200" dirty="0"/>
          </a:p>
          <a:p>
            <a:pPr marL="344488" indent="-344488">
              <a:buFont typeface="Wingdings" pitchFamily="2" charset="2"/>
              <a:buChar char="q"/>
              <a:defRPr/>
            </a:pPr>
            <a:r>
              <a:rPr lang="en-US" sz="2200" dirty="0"/>
              <a:t> To identify the existing capacity gaps in regards to </a:t>
            </a:r>
            <a:r>
              <a:rPr lang="en-GB" sz="2200" dirty="0"/>
              <a:t>develop Emission Factor, Activity Data and GHG inventory </a:t>
            </a:r>
            <a:r>
              <a:rPr lang="en-US" sz="2200" dirty="0"/>
              <a:t>for LULUCF  sector </a:t>
            </a:r>
          </a:p>
          <a:p>
            <a:pPr marL="344488" indent="-344488">
              <a:defRPr/>
            </a:pPr>
            <a:endParaRPr lang="en-US" sz="2200" dirty="0"/>
          </a:p>
          <a:p>
            <a:pPr marL="344488" indent="-344488">
              <a:buFont typeface="Wingdings" pitchFamily="2" charset="2"/>
              <a:buChar char="q"/>
              <a:defRPr/>
            </a:pPr>
            <a:r>
              <a:rPr lang="en-US" sz="2200" dirty="0"/>
              <a:t> To identify the REDD+ MRV activities to address the existing gaps for the REDD+ Readiness phase.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1219200"/>
            <a:ext cx="3779838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MRV  </a:t>
            </a:r>
            <a:r>
              <a:rPr lang="en-US" sz="2800" b="1" dirty="0"/>
              <a:t>Action  Plan</a:t>
            </a:r>
          </a:p>
        </p:txBody>
      </p:sp>
    </p:spTree>
    <p:extLst>
      <p:ext uri="{BB962C8B-B14F-4D97-AF65-F5344CB8AC3E}">
        <p14:creationId xmlns:p14="http://schemas.microsoft.com/office/powerpoint/2010/main" val="28811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000" y="2209800"/>
            <a:ext cx="575991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70C0"/>
                </a:solidFill>
              </a:rPr>
              <a:t>Institutional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arrangements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0070C0"/>
                </a:solidFill>
              </a:rPr>
              <a:t>Human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capacities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0070C0"/>
                </a:solidFill>
              </a:rPr>
              <a:t>Technical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capacities</a:t>
            </a: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0070C0"/>
                </a:solidFill>
              </a:rPr>
              <a:t>Financial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sources</a:t>
            </a: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0070C0"/>
                </a:solidFill>
              </a:rPr>
              <a:t>Logistics, </a:t>
            </a:r>
            <a:r>
              <a:rPr lang="en-GB" altLang="en-US" sz="2400" b="1" dirty="0" err="1">
                <a:solidFill>
                  <a:srgbClr val="0070C0"/>
                </a:solidFill>
              </a:rPr>
              <a:t>equipments</a:t>
            </a:r>
            <a:r>
              <a:rPr lang="en-GB" altLang="en-US" sz="2400" b="1" dirty="0">
                <a:solidFill>
                  <a:srgbClr val="0070C0"/>
                </a:solidFill>
              </a:rPr>
              <a:t> and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software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1219200"/>
            <a:ext cx="4876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altLang="en-US" sz="2800" b="1" dirty="0" smtClean="0"/>
              <a:t>Gap analysis on M and MRV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70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70989"/>
              </p:ext>
            </p:extLst>
          </p:nvPr>
        </p:nvGraphicFramePr>
        <p:xfrm>
          <a:off x="2" y="462643"/>
          <a:ext cx="9143996" cy="617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8"/>
                <a:gridCol w="1295400"/>
                <a:gridCol w="1143000"/>
                <a:gridCol w="2518610"/>
                <a:gridCol w="1416574"/>
                <a:gridCol w="1551214"/>
              </a:tblGrid>
              <a:tr h="8594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Capacity gaps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Institutional arrangements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Human capacities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Technical capacities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b="1" kern="12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Financial sources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b="1" kern="12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Logistics, </a:t>
                      </a:r>
                      <a:r>
                        <a:rPr lang="en-GB" altLang="en-US" sz="1600" b="1" kern="1200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equipments</a:t>
                      </a:r>
                      <a:r>
                        <a:rPr lang="en-GB" altLang="en-US" sz="1600" b="1" kern="12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and software</a:t>
                      </a:r>
                      <a:endParaRPr lang="en-US" sz="1600" dirty="0"/>
                    </a:p>
                  </a:txBody>
                  <a:tcPr/>
                </a:tc>
              </a:tr>
              <a:tr h="211670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/>
                          <a:ea typeface="Times New Roman"/>
                        </a:rPr>
                        <a:t>National Forest Inventory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NFI Unit at national level, 3 MPD is responsible to conduct inventory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trained manpower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Inconsistent methodologies among the inventories, no emission factors,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number of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allometric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equation, Lack of proper archiving,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mechanism for QA/QC.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financial support from revenue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support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42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Monitoring System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specific monitoring system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technical manpower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proper definition of the classification systems, no consistent change assessment,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properly archived,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mechanism for QA/QC.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revenue budget allocation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upgraded software and functional server.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47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Times New Roman"/>
                          <a:ea typeface="Times New Roman"/>
                        </a:rPr>
                        <a:t>GHG Inventory</a:t>
                      </a: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institutional arrangement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human resource,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Technical capacities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accuracy checked,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INC, SNC data archived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mechanism for QA/QC.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permanent source of funding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necessary software and technical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5781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Develop a  </a:t>
            </a:r>
            <a:r>
              <a:rPr lang="en-US" sz="2000" b="1" dirty="0"/>
              <a:t>National Forest Reference Emission Level and/or a Forest Reference Level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74145"/>
              </p:ext>
            </p:extLst>
          </p:nvPr>
        </p:nvGraphicFramePr>
        <p:xfrm>
          <a:off x="693420" y="2438400"/>
          <a:ext cx="768858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980"/>
                <a:gridCol w="4038600"/>
              </a:tblGrid>
              <a:tr h="297378">
                <a:tc rowSpan="2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err="1" smtClean="0">
                          <a:effectLst/>
                        </a:rPr>
                        <a:t>i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Capacities </a:t>
                      </a:r>
                      <a:r>
                        <a:rPr lang="en-US" sz="1600" b="1" dirty="0">
                          <a:effectLst/>
                        </a:rPr>
                        <a:t>for the development of Reference Emission Level strengthened. </a:t>
                      </a:r>
                      <a:endParaRPr lang="en-US" sz="16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Activity 3.1.1: Capacity need assessment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3.1.2: Building capacities in developing RELs/RLs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12546"/>
              </p:ext>
            </p:extLst>
          </p:nvPr>
        </p:nvGraphicFramePr>
        <p:xfrm>
          <a:off x="685800" y="3505200"/>
          <a:ext cx="7688580" cy="1424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8380"/>
                <a:gridCol w="5410200"/>
              </a:tblGrid>
              <a:tr h="431800">
                <a:tc rowSpan="3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</a:rPr>
                        <a:t>ii) National </a:t>
                      </a:r>
                      <a:r>
                        <a:rPr lang="en-US" sz="1600" b="1" dirty="0">
                          <a:effectLst/>
                        </a:rPr>
                        <a:t>circumstances considered for REL/RL.</a:t>
                      </a:r>
                      <a:endParaRPr lang="en-US" sz="16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3.2.1: Assess Bangladesh’s National Circumstances 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Activity 3.2.2: Historical assessment of drivers of deforestation and forest degradation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3.2.3: Data collection to support reference levels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34378"/>
              </p:ext>
            </p:extLst>
          </p:nvPr>
        </p:nvGraphicFramePr>
        <p:xfrm>
          <a:off x="693420" y="5105400"/>
          <a:ext cx="768858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8380"/>
                <a:gridCol w="5410200"/>
              </a:tblGrid>
              <a:tr h="457200">
                <a:tc rowSpan="3"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</a:rPr>
                        <a:t>iii)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Output </a:t>
                      </a:r>
                      <a:r>
                        <a:rPr lang="en-US" sz="1600" b="1" dirty="0">
                          <a:effectLst/>
                        </a:rPr>
                        <a:t>3: Reference emission level(s) tested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3.3.1: Combine and harmonize historical forest area changes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3.3.2: Develop a methodology to assess past forest land area changes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3.3.3: Testing different RELs/RLs and possibilities of sub-national RELs/RLs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1752" y="914400"/>
            <a:ext cx="576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Outcome of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Component 3 of R-PP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4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162362"/>
            <a:ext cx="5936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Outcome of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Component 4a of R-PP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33525"/>
              </p:ext>
            </p:extLst>
          </p:nvPr>
        </p:nvGraphicFramePr>
        <p:xfrm>
          <a:off x="381000" y="1905000"/>
          <a:ext cx="822960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9992"/>
                <a:gridCol w="6029608"/>
              </a:tblGrid>
              <a:tr h="383721">
                <a:tc rowSpan="5"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n-US" sz="1800" b="1" dirty="0">
                          <a:effectLst/>
                        </a:rPr>
                        <a:t>Capacities to implement the GHG inventory for the forest sector strengthened;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4.1.1: </a:t>
                      </a:r>
                      <a:r>
                        <a:rPr lang="en-US" sz="1800" b="1" dirty="0">
                          <a:effectLst/>
                        </a:rPr>
                        <a:t>Review and updating of MRV Action Plan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30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4.1.2: </a:t>
                      </a:r>
                      <a:r>
                        <a:rPr lang="en-US" sz="1800" b="1" dirty="0">
                          <a:effectLst/>
                        </a:rPr>
                        <a:t>Organization of regular MRV meetings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16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4.1.3: </a:t>
                      </a:r>
                      <a:r>
                        <a:rPr lang="en-US" sz="1800" b="1" dirty="0">
                          <a:effectLst/>
                        </a:rPr>
                        <a:t>Support to Institutional Arrangements for GHG National Inventory System for the LULUCF sector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16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4.1.4: </a:t>
                      </a:r>
                      <a:r>
                        <a:rPr lang="en-US" sz="1800" b="1" dirty="0">
                          <a:effectLst/>
                        </a:rPr>
                        <a:t>Technical capacity building for the GHG inventory for the LULUCF sector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24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4.1.5: </a:t>
                      </a:r>
                      <a:r>
                        <a:rPr lang="en-US" sz="1800" b="1" dirty="0">
                          <a:effectLst/>
                        </a:rPr>
                        <a:t>Support development of the catalogue of data to support the GHG inventory for the LULUCF sector and particularly for forestry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7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78847"/>
              </p:ext>
            </p:extLst>
          </p:nvPr>
        </p:nvGraphicFramePr>
        <p:xfrm>
          <a:off x="533400" y="1676400"/>
          <a:ext cx="8001000" cy="399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5410200"/>
              </a:tblGrid>
              <a:tr h="542925">
                <a:tc rowSpan="8"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ii) National </a:t>
                      </a:r>
                      <a:r>
                        <a:rPr lang="en-US" sz="1800" dirty="0">
                          <a:effectLst/>
                        </a:rPr>
                        <a:t>Forest Monitoring </a:t>
                      </a:r>
                      <a:r>
                        <a:rPr lang="en-US" sz="1800" dirty="0" smtClean="0">
                          <a:effectLst/>
                        </a:rPr>
                        <a:t>  System </a:t>
                      </a:r>
                      <a:r>
                        <a:rPr lang="en-US" sz="1800" dirty="0">
                          <a:effectLst/>
                        </a:rPr>
                        <a:t>established;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4.2.1: </a:t>
                      </a:r>
                      <a:r>
                        <a:rPr lang="en-US" sz="1800" b="1" dirty="0">
                          <a:effectLst/>
                        </a:rPr>
                        <a:t>Development of land cover map index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4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4.2.2: </a:t>
                      </a:r>
                      <a:r>
                        <a:rPr lang="en-US" sz="1800" b="1" dirty="0">
                          <a:effectLst/>
                        </a:rPr>
                        <a:t>Satellite image characterization for forest monitoring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4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4.2.3: </a:t>
                      </a:r>
                      <a:r>
                        <a:rPr lang="en-US" sz="1800" b="1" dirty="0">
                          <a:effectLst/>
                        </a:rPr>
                        <a:t>Rationalization of land cover classification system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40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4.2.4: </a:t>
                      </a:r>
                      <a:r>
                        <a:rPr lang="en-US" sz="1800" b="1" dirty="0">
                          <a:effectLst/>
                        </a:rPr>
                        <a:t>Development a forest monitoring system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4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4.2.5: </a:t>
                      </a:r>
                      <a:r>
                        <a:rPr lang="en-US" sz="1800" b="1" dirty="0">
                          <a:effectLst/>
                        </a:rPr>
                        <a:t>Capacity building on geospatial data processing and database management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71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4.2.6: </a:t>
                      </a:r>
                      <a:r>
                        <a:rPr lang="en-US" sz="1800" b="1" dirty="0">
                          <a:effectLst/>
                        </a:rPr>
                        <a:t>Forest boundary delineation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4.2.7: </a:t>
                      </a:r>
                      <a:r>
                        <a:rPr lang="en-US" sz="1800" b="1" dirty="0">
                          <a:effectLst/>
                        </a:rPr>
                        <a:t>Development of a national land cover map and different legends using </a:t>
                      </a:r>
                      <a:r>
                        <a:rPr lang="en-US" sz="1800" b="1" dirty="0" smtClean="0">
                          <a:effectLst/>
                        </a:rPr>
                        <a:t>LCCS</a:t>
                      </a:r>
                      <a:endParaRPr lang="en-US" sz="18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4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4.2.8: </a:t>
                      </a:r>
                      <a:r>
                        <a:rPr lang="en-US" sz="1800" b="1" dirty="0">
                          <a:effectLst/>
                        </a:rPr>
                        <a:t>Development of real-time forest fire detection and monitoring system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11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42079"/>
              </p:ext>
            </p:extLst>
          </p:nvPr>
        </p:nvGraphicFramePr>
        <p:xfrm>
          <a:off x="609600" y="1676400"/>
          <a:ext cx="7772400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5029200"/>
              </a:tblGrid>
              <a:tr h="837102">
                <a:tc rowSpan="7"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b="1" dirty="0" smtClean="0">
                          <a:effectLst/>
                        </a:rPr>
                        <a:t>iii) National </a:t>
                      </a:r>
                      <a:r>
                        <a:rPr lang="en-US" sz="1800" b="1" dirty="0">
                          <a:effectLst/>
                        </a:rPr>
                        <a:t>Forest Inventory Designed;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4.3.1: </a:t>
                      </a:r>
                      <a:r>
                        <a:rPr lang="en-US" sz="1800" b="1" dirty="0">
                          <a:effectLst/>
                        </a:rPr>
                        <a:t>Harmonization of all existing inventory data and development of a robust database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58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4.3.2: </a:t>
                      </a:r>
                      <a:r>
                        <a:rPr lang="en-US" sz="1800" b="1" dirty="0">
                          <a:effectLst/>
                        </a:rPr>
                        <a:t>Review of existing inventory designs and provide recommendations for NFI design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7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4.3.3: </a:t>
                      </a:r>
                      <a:r>
                        <a:rPr lang="en-US" sz="1800" b="1" dirty="0">
                          <a:effectLst/>
                        </a:rPr>
                        <a:t>Validation of NFI design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58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4.3.4: </a:t>
                      </a:r>
                      <a:r>
                        <a:rPr lang="en-US" sz="1800" b="1" dirty="0">
                          <a:effectLst/>
                        </a:rPr>
                        <a:t>Strengthening of forest inventory capability of stakeholders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7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4.3.5: </a:t>
                      </a:r>
                      <a:r>
                        <a:rPr lang="en-US" sz="1800" b="1" dirty="0">
                          <a:effectLst/>
                        </a:rPr>
                        <a:t>Establish NFI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58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4.3.6: </a:t>
                      </a:r>
                      <a:r>
                        <a:rPr lang="en-US" sz="1800" b="1" dirty="0">
                          <a:effectLst/>
                        </a:rPr>
                        <a:t>Development and upgrading of the existing NFA tree species database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64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4.3.7: </a:t>
                      </a:r>
                      <a:r>
                        <a:rPr lang="en-US" sz="1800" b="1" dirty="0">
                          <a:effectLst/>
                        </a:rPr>
                        <a:t>Development of </a:t>
                      </a:r>
                      <a:r>
                        <a:rPr lang="en-US" sz="1800" b="1" dirty="0" err="1">
                          <a:effectLst/>
                        </a:rPr>
                        <a:t>allometric</a:t>
                      </a:r>
                      <a:r>
                        <a:rPr lang="en-US" sz="1800" b="1" dirty="0">
                          <a:effectLst/>
                        </a:rPr>
                        <a:t> equations for important species based on ecological regions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1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42504"/>
              </p:ext>
            </p:extLst>
          </p:nvPr>
        </p:nvGraphicFramePr>
        <p:xfrm>
          <a:off x="533400" y="2286000"/>
          <a:ext cx="7772400" cy="22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5181600"/>
              </a:tblGrid>
              <a:tr h="903709">
                <a:tc rowSpan="3"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iv) Scientific </a:t>
                      </a:r>
                      <a:r>
                        <a:rPr lang="en-US" sz="1800" dirty="0">
                          <a:effectLst/>
                        </a:rPr>
                        <a:t>research on key issues enhanced. </a:t>
                      </a:r>
                      <a:endParaRPr lang="en-US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4.4.1: </a:t>
                      </a:r>
                      <a:r>
                        <a:rPr lang="en-US" sz="1800" b="1" dirty="0">
                          <a:effectLst/>
                        </a:rPr>
                        <a:t>Enhance national capacities in volume, biomass and carbon stock calculation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35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4.4.2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en-US" sz="1800" b="1" dirty="0">
                          <a:effectLst/>
                        </a:rPr>
                        <a:t>Strengthen spatial modeling expertise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870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4.4.3: </a:t>
                      </a:r>
                      <a:r>
                        <a:rPr lang="en-US" sz="1800" b="1" dirty="0">
                          <a:effectLst/>
                        </a:rPr>
                        <a:t>support to forestry research in the area of forest ecology and productivity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0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72304"/>
              </p:ext>
            </p:extLst>
          </p:nvPr>
        </p:nvGraphicFramePr>
        <p:xfrm>
          <a:off x="381000" y="1371600"/>
          <a:ext cx="8458200" cy="494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8846"/>
                <a:gridCol w="5719354"/>
              </a:tblGrid>
              <a:tr h="561658">
                <a:tc rowSpan="8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effectLst/>
                        </a:rPr>
                        <a:t>v) Integrated </a:t>
                      </a:r>
                      <a:r>
                        <a:rPr lang="en-US" sz="1800" b="1" dirty="0">
                          <a:effectLst/>
                        </a:rPr>
                        <a:t>forest information system developed</a:t>
                      </a:r>
                      <a:endParaRPr lang="en-US" sz="18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en-US" sz="1800" b="1" dirty="0">
                          <a:effectLst/>
                        </a:rPr>
                        <a:t>Support integration of sub-national activities into the national system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4.5.2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en-US" sz="1800" b="1" dirty="0">
                          <a:effectLst/>
                        </a:rPr>
                        <a:t>Development of participatory tools for monitoring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06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4.5.3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en-US" sz="1800" b="1" dirty="0">
                          <a:effectLst/>
                        </a:rPr>
                        <a:t>Facilitate data sharing agreement between relevant institutions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28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4.5.4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en-US" sz="1800" b="1" dirty="0">
                          <a:effectLst/>
                        </a:rPr>
                        <a:t>Support to logistics, </a:t>
                      </a:r>
                      <a:r>
                        <a:rPr lang="en-US" sz="1800" b="1" dirty="0" err="1">
                          <a:effectLst/>
                        </a:rPr>
                        <a:t>equipments</a:t>
                      </a:r>
                      <a:r>
                        <a:rPr lang="en-US" sz="1800" b="1" dirty="0">
                          <a:effectLst/>
                        </a:rPr>
                        <a:t> and software needs for the information system 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4.5.5: </a:t>
                      </a:r>
                      <a:r>
                        <a:rPr lang="en-US" sz="1800" b="1" dirty="0">
                          <a:effectLst/>
                        </a:rPr>
                        <a:t>Documentation of methods and data collection for forest monitoring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28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4.5.6: </a:t>
                      </a:r>
                      <a:r>
                        <a:rPr lang="en-US" sz="1800" b="1" dirty="0">
                          <a:effectLst/>
                        </a:rPr>
                        <a:t>information system supported by adequate data management system and calculation process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28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4.5.7: </a:t>
                      </a:r>
                      <a:r>
                        <a:rPr lang="en-US" sz="1800" b="1" dirty="0">
                          <a:effectLst/>
                        </a:rPr>
                        <a:t>Development of a web based platform for data sharing between national stakeholders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66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Activity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4.5.8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en-US" sz="1800" b="1" dirty="0">
                          <a:effectLst/>
                        </a:rPr>
                        <a:t>Establishment of the Forest Management Information System</a:t>
                      </a: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72079"/>
              </p:ext>
            </p:extLst>
          </p:nvPr>
        </p:nvGraphicFramePr>
        <p:xfrm>
          <a:off x="228600" y="457200"/>
          <a:ext cx="8763000" cy="624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232"/>
                <a:gridCol w="6415768"/>
              </a:tblGrid>
              <a:tr h="6248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Information </a:t>
                      </a:r>
                      <a:r>
                        <a:rPr lang="en-US" sz="1600" dirty="0">
                          <a:effectLst/>
                        </a:rPr>
                        <a:t>systems for measuring multiple-benefits and safeguards established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Develop a full list of the potential socio-economic, environmental, governance and other co-benefits and study the potential co-benefits.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Assess and review of existing monitoring systems of multiple benefits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In consultation with stakeholders, prioritize the co-benefits to be monitored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Identify and assess related in-country national and international initiatives related to all REDD+ safeguards; 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Determine the framework of safeguards that are to be monitored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Establish baselines and indicators for (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) all co-benefits to be monitored and (ii) all safeguards;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Develop a system to monitor changes in the values for the selected indicators and to share this information – the Safeguard Information System (SIS);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Integrate monitoring of safeguards and co-benefits into the integrated forest monitoring system (4a)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Provide capacity development to organizations in order to collect and analyze relevant data and undertake monitoring of co-benefits and safeguards;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Consult stakeholders to validate all above outputs and recommendations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0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91180"/>
            <a:ext cx="8763000" cy="751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419600" y="6858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NFA (</a:t>
            </a:r>
            <a:r>
              <a:rPr lang="en-US" sz="2800" b="1" dirty="0">
                <a:solidFill>
                  <a:srgbClr val="FF0000"/>
                </a:solidFill>
              </a:rPr>
              <a:t>2005-2007)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038600" y="2667000"/>
          <a:ext cx="5486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SONY\Desktop\landuse_bg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330016" cy="61229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1447800"/>
            <a:ext cx="3886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lvl="2">
              <a:lnSpc>
                <a:spcPct val="90000"/>
              </a:lnSpc>
            </a:pPr>
            <a:r>
              <a:rPr lang="en-US" altLang="ko-KR" sz="2400" b="1" dirty="0" smtClean="0">
                <a:solidFill>
                  <a:srgbClr val="3366CC"/>
                </a:solidFill>
                <a:ea typeface="Gulim" pitchFamily="34" charset="-127"/>
              </a:rPr>
              <a:t>Sample intensity: 0.000054	</a:t>
            </a:r>
          </a:p>
          <a:p>
            <a:pPr marL="60325" lvl="2">
              <a:lnSpc>
                <a:spcPct val="90000"/>
              </a:lnSpc>
            </a:pPr>
            <a:r>
              <a:rPr lang="en-US" altLang="ko-KR" sz="2400" b="1" dirty="0" smtClean="0">
                <a:solidFill>
                  <a:srgbClr val="3366CC"/>
                </a:solidFill>
                <a:ea typeface="Gulim" pitchFamily="34" charset="-127"/>
              </a:rPr>
              <a:t>Number of sample: 296</a:t>
            </a:r>
            <a:endParaRPr lang="en-US" sz="2400" b="1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2400" y="762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Experiences in inventorying National Forests</a:t>
            </a:r>
          </a:p>
        </p:txBody>
      </p:sp>
    </p:spTree>
    <p:extLst>
      <p:ext uri="{BB962C8B-B14F-4D97-AF65-F5344CB8AC3E}">
        <p14:creationId xmlns:p14="http://schemas.microsoft.com/office/powerpoint/2010/main" val="32048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Mariam 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Akhter</a:t>
            </a: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ariam.akhter@fao.org</a:t>
            </a: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95589" y="12954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Experiences in inventorying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at National Forests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9050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Inventory of the Hill Forests</a:t>
            </a:r>
          </a:p>
          <a:p>
            <a:r>
              <a:rPr lang="en-US" sz="2400" b="1" dirty="0" smtClean="0">
                <a:latin typeface="Calibri" pitchFamily="34" charset="0"/>
              </a:rPr>
              <a:t>Inventory of the Plain land Sal Forests</a:t>
            </a:r>
          </a:p>
          <a:p>
            <a:r>
              <a:rPr lang="en-US" sz="2400" b="1" dirty="0" smtClean="0">
                <a:latin typeface="Calibri" pitchFamily="34" charset="0"/>
              </a:rPr>
              <a:t>Inventory of the </a:t>
            </a:r>
            <a:r>
              <a:rPr lang="en-US" sz="2400" b="1" dirty="0" err="1" smtClean="0">
                <a:latin typeface="Calibri" pitchFamily="34" charset="0"/>
              </a:rPr>
              <a:t>Sundarban</a:t>
            </a:r>
            <a:r>
              <a:rPr lang="en-US" sz="2400" b="1" dirty="0" smtClean="0">
                <a:latin typeface="Calibri" pitchFamily="34" charset="0"/>
              </a:rPr>
              <a:t> Reserved Forests </a:t>
            </a:r>
          </a:p>
          <a:p>
            <a:r>
              <a:rPr lang="en-US" sz="2400" b="1" dirty="0" smtClean="0">
                <a:latin typeface="Calibri" pitchFamily="34" charset="0"/>
              </a:rPr>
              <a:t>Inventory of the Coastal Afforestation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74327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</a:rPr>
              <a:t>Sundarban</a:t>
            </a:r>
            <a:r>
              <a:rPr lang="en-US" sz="2400" b="1" dirty="0" smtClean="0">
                <a:latin typeface="Calibri" pitchFamily="34" charset="0"/>
              </a:rPr>
              <a:t> Reserved Forests</a:t>
            </a:r>
          </a:p>
          <a:p>
            <a:r>
              <a:rPr lang="en-US" sz="2400" b="1" dirty="0" smtClean="0">
                <a:latin typeface="Calibri" pitchFamily="34" charset="0"/>
              </a:rPr>
              <a:t>6 Protected areas of the Hill Forests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1305" y="41249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Experiences in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Carbon inventory at National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Forests</a:t>
            </a:r>
          </a:p>
        </p:txBody>
      </p:sp>
    </p:spTree>
    <p:extLst>
      <p:ext uri="{BB962C8B-B14F-4D97-AF65-F5344CB8AC3E}">
        <p14:creationId xmlns:p14="http://schemas.microsoft.com/office/powerpoint/2010/main" val="36546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73537" y="1752600"/>
            <a:ext cx="4419600" cy="4786313"/>
            <a:chOff x="288" y="816"/>
            <a:chExt cx="2784" cy="3015"/>
          </a:xfrm>
        </p:grpSpPr>
        <p:pic>
          <p:nvPicPr>
            <p:cNvPr id="5" name="Picture 4" descr="srf2"/>
            <p:cNvPicPr>
              <a:picLocks noChangeAspect="1" noChangeArrowheads="1"/>
            </p:cNvPicPr>
            <p:nvPr/>
          </p:nvPicPr>
          <p:blipFill>
            <a:blip r:embed="rId2" cstate="print"/>
            <a:srcRect l="11839" t="19786" r="11867" b="28949"/>
            <a:stretch>
              <a:fillRect/>
            </a:stretch>
          </p:blipFill>
          <p:spPr bwMode="auto">
            <a:xfrm>
              <a:off x="288" y="816"/>
              <a:ext cx="2784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52" y="3600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Forest types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91000" y="1600200"/>
            <a:ext cx="4572000" cy="4710113"/>
            <a:chOff x="1200" y="864"/>
            <a:chExt cx="2880" cy="2967"/>
          </a:xfrm>
        </p:grpSpPr>
        <p:pic>
          <p:nvPicPr>
            <p:cNvPr id="8" name="Picture 7" descr="srf_height"/>
            <p:cNvPicPr>
              <a:picLocks noChangeAspect="1" noChangeArrowheads="1"/>
            </p:cNvPicPr>
            <p:nvPr/>
          </p:nvPicPr>
          <p:blipFill>
            <a:blip r:embed="rId3" cstate="print"/>
            <a:srcRect l="11967" t="20000" r="8255" b="27272"/>
            <a:stretch>
              <a:fillRect/>
            </a:stretch>
          </p:blipFill>
          <p:spPr bwMode="auto">
            <a:xfrm>
              <a:off x="1200" y="864"/>
              <a:ext cx="288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60" y="360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Height classes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38600" y="1752600"/>
            <a:ext cx="4648200" cy="4862513"/>
            <a:chOff x="3072" y="1008"/>
            <a:chExt cx="2928" cy="3063"/>
          </a:xfrm>
        </p:grpSpPr>
        <p:pic>
          <p:nvPicPr>
            <p:cNvPr id="11" name="Picture 10" descr="srf_density"/>
            <p:cNvPicPr>
              <a:picLocks noChangeAspect="1" noChangeArrowheads="1"/>
            </p:cNvPicPr>
            <p:nvPr/>
          </p:nvPicPr>
          <p:blipFill>
            <a:blip r:embed="rId4" cstate="print"/>
            <a:srcRect l="12941" t="20354" r="8116" b="29204"/>
            <a:stretch>
              <a:fillRect/>
            </a:stretch>
          </p:blipFill>
          <p:spPr bwMode="auto">
            <a:xfrm>
              <a:off x="3072" y="1008"/>
              <a:ext cx="2928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080" y="3840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Density classes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12556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Experiences in assessing forest resources using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Remote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Sensing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584" y="2667000"/>
            <a:ext cx="359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SRF assessment and mapping was done using aerial photo of  1958, 1981, 1995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70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55693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Experiences in assessing forest resources using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Remote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Sensing</a:t>
            </a:r>
          </a:p>
        </p:txBody>
      </p:sp>
      <p:pic>
        <p:nvPicPr>
          <p:cNvPr id="2050" name="Picture 2" descr="E:\FIGNETS\maps\coas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46" y="1331893"/>
            <a:ext cx="3587088" cy="50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AO\2nd contract\INPE training\INPE Training\coastal\coastal_plan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46" y="1292087"/>
            <a:ext cx="3649234" cy="51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427" y="32766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Coastal afforestation assessment and mapping was done using aerial photo of  1995 and Rapid </a:t>
            </a:r>
            <a:r>
              <a:rPr lang="en-US" sz="2400" dirty="0"/>
              <a:t>E</a:t>
            </a:r>
            <a:r>
              <a:rPr lang="en-US" sz="2400" dirty="0" smtClean="0"/>
              <a:t>ye imagery of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2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0427" y="3276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Hill forest assessment and mapping was done using aerial photo of  1995</a:t>
            </a:r>
            <a:endParaRPr lang="en-US" sz="2400" dirty="0"/>
          </a:p>
        </p:txBody>
      </p:sp>
      <p:pic>
        <p:nvPicPr>
          <p:cNvPr id="5" name="Picture 3" descr="ctg_spp"/>
          <p:cNvPicPr>
            <a:picLocks noChangeAspect="1" noChangeArrowheads="1"/>
          </p:cNvPicPr>
          <p:nvPr/>
        </p:nvPicPr>
        <p:blipFill>
          <a:blip r:embed="rId2" cstate="print"/>
          <a:srcRect l="29057" t="19872" r="18454" b="28206"/>
          <a:stretch>
            <a:fillRect/>
          </a:stretch>
        </p:blipFill>
        <p:spPr bwMode="auto">
          <a:xfrm>
            <a:off x="4441825" y="457200"/>
            <a:ext cx="4321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ox_spp"/>
          <p:cNvPicPr>
            <a:picLocks noChangeAspect="1" noChangeArrowheads="1"/>
          </p:cNvPicPr>
          <p:nvPr/>
        </p:nvPicPr>
        <p:blipFill>
          <a:blip r:embed="rId3" cstate="print"/>
          <a:srcRect l="43454" t="18840" r="27931" b="26086"/>
          <a:stretch>
            <a:fillRect/>
          </a:stretch>
        </p:blipFill>
        <p:spPr bwMode="auto">
          <a:xfrm>
            <a:off x="5257800" y="381000"/>
            <a:ext cx="22463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255693"/>
            <a:ext cx="3984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Experiences in assessing forest resources using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Remote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Sensing</a:t>
            </a:r>
          </a:p>
        </p:txBody>
      </p:sp>
    </p:spTree>
    <p:extLst>
      <p:ext uri="{BB962C8B-B14F-4D97-AF65-F5344CB8AC3E}">
        <p14:creationId xmlns:p14="http://schemas.microsoft.com/office/powerpoint/2010/main" val="30231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55693"/>
            <a:ext cx="3984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Experiences in assessing forest resources using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Remote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Sensing</a:t>
            </a:r>
          </a:p>
        </p:txBody>
      </p:sp>
      <p:pic>
        <p:nvPicPr>
          <p:cNvPr id="1026" name="Picture 2" descr="D:\uesrs\others\maps\cht_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5693"/>
            <a:ext cx="3733800" cy="52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esrs\rims_tasks\innovation fair\BGD\c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40" y="1448151"/>
            <a:ext cx="3464842" cy="48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427" y="3276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Hill forest assessment and mapping was done using aerial photo of  1961, survey, Landsat imagery of 2004-5 and Rapid Eye imagery of 2012</a:t>
            </a:r>
            <a:endParaRPr lang="en-US" sz="2400" dirty="0"/>
          </a:p>
        </p:txBody>
      </p:sp>
      <p:pic>
        <p:nvPicPr>
          <p:cNvPr id="1028" name="Picture 4" descr="E:\FIGNETS\maps\C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09" y="1330843"/>
            <a:ext cx="3587830" cy="50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1095375"/>
            <a:ext cx="8229600" cy="2971800"/>
          </a:xfrm>
          <a:prstGeom prst="roundRect">
            <a:avLst>
              <a:gd name="adj" fmla="val 6491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85800" y="1552575"/>
            <a:ext cx="6805613" cy="1876425"/>
            <a:chOff x="685800" y="1551784"/>
            <a:chExt cx="6804987" cy="2005797"/>
          </a:xfrm>
        </p:grpSpPr>
        <p:sp>
          <p:nvSpPr>
            <p:cNvPr id="6" name="Pentagon 5"/>
            <p:cNvSpPr/>
            <p:nvPr/>
          </p:nvSpPr>
          <p:spPr>
            <a:xfrm>
              <a:off x="685800" y="2257716"/>
              <a:ext cx="1860379" cy="63805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Chevron 6"/>
            <p:cNvSpPr/>
            <p:nvPr/>
          </p:nvSpPr>
          <p:spPr>
            <a:xfrm>
              <a:off x="2635071" y="2257716"/>
              <a:ext cx="1593703" cy="638054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4228774" y="2257716"/>
              <a:ext cx="1595291" cy="638054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5897084" y="2257716"/>
              <a:ext cx="1593703" cy="638054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552528" y="1551784"/>
              <a:ext cx="0" cy="200579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28774" y="1551784"/>
              <a:ext cx="0" cy="200579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24065" y="1551784"/>
              <a:ext cx="0" cy="200579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36738" y="3352800"/>
            <a:ext cx="21256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</a:t>
            </a:r>
            <a:r>
              <a:rPr lang="en-US" altLang="en-US" baseline="30000">
                <a:latin typeface="Calibri" pitchFamily="34" charset="0"/>
              </a:rPr>
              <a:t>st</a:t>
            </a:r>
            <a:r>
              <a:rPr lang="en-US" altLang="en-US">
                <a:latin typeface="Calibri" pitchFamily="34" charset="0"/>
              </a:rPr>
              <a:t> National Consultation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81400" y="3363913"/>
            <a:ext cx="21256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2</a:t>
            </a:r>
            <a:r>
              <a:rPr lang="en-US" altLang="en-US" baseline="30000">
                <a:latin typeface="Calibri" pitchFamily="34" charset="0"/>
              </a:rPr>
              <a:t>nd</a:t>
            </a:r>
            <a:r>
              <a:rPr lang="en-US" altLang="en-US">
                <a:latin typeface="Calibri" pitchFamily="34" charset="0"/>
              </a:rPr>
              <a:t> National Consultation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37213" y="3354388"/>
            <a:ext cx="588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17788" y="1236663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itchFamily="34" charset="0"/>
              </a:rPr>
              <a:t>Draft MRV Action Plan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17988" y="1219200"/>
            <a:ext cx="18605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itchFamily="34" charset="0"/>
              </a:rPr>
              <a:t>MRV Action Plan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11850" y="1219200"/>
            <a:ext cx="1860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itchFamily="34" charset="0"/>
              </a:rPr>
              <a:t>Implementation of REDD+ Readiness Phase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3124200" y="4129088"/>
            <a:ext cx="609600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108075" y="41148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724400" y="4114800"/>
            <a:ext cx="609600" cy="381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629400" y="4114800"/>
            <a:ext cx="6096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2473325" y="4549775"/>
            <a:ext cx="1752600" cy="2286000"/>
            <a:chOff x="2514600" y="4550392"/>
            <a:chExt cx="1752600" cy="2286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558880"/>
              <a:ext cx="1752600" cy="227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667000" y="4550392"/>
              <a:ext cx="1600200" cy="2209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6" name="Picture 109" descr="toolbox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75175"/>
            <a:ext cx="762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 descr="User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6019800"/>
            <a:ext cx="4619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 descr="User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648200"/>
            <a:ext cx="4619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1" descr="User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5334000"/>
            <a:ext cx="4619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133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9" descr="toolbox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5332413"/>
            <a:ext cx="7620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82588" y="365125"/>
            <a:ext cx="8304212" cy="715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Picture 109" descr="toolbox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032500"/>
            <a:ext cx="762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8600" y="304800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Process for the development of 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Monitoring and MRV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891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694" y="2865120"/>
            <a:ext cx="3392906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REDD+ MRV Action plan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11040" y="1615440"/>
            <a:ext cx="2438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REDD+ Readiness Roadmap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24840" y="4343400"/>
            <a:ext cx="301752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Regular group meeting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1520" y="2971800"/>
            <a:ext cx="4450080" cy="33832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Intuitions involved in the MRV group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Forest Department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SPARRSO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Department of Environment and    Forest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Bangladesh Water Development Board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IUCN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IPAC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UNDP &amp; others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" y="426720"/>
            <a:ext cx="8183880" cy="8686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Contribution to the REDD+ Readiness Roadmap preparation process</a:t>
            </a:r>
            <a:endParaRPr lang="en-US" sz="2800" b="1" dirty="0"/>
          </a:p>
        </p:txBody>
      </p:sp>
      <p:sp>
        <p:nvSpPr>
          <p:cNvPr id="10" name="Bent Arrow 9"/>
          <p:cNvSpPr/>
          <p:nvPr/>
        </p:nvSpPr>
        <p:spPr>
          <a:xfrm>
            <a:off x="2255520" y="1965960"/>
            <a:ext cx="1676400" cy="716280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2019300" y="3558540"/>
            <a:ext cx="685800" cy="36576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756660" y="4472940"/>
            <a:ext cx="685800" cy="36576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15132</TotalTime>
  <Words>1271</Words>
  <Application>Microsoft Office PowerPoint</Application>
  <PresentationFormat>On-screen Show (4:3)</PresentationFormat>
  <Paragraphs>167</Paragraphs>
  <Slides>20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Moriam</cp:lastModifiedBy>
  <cp:revision>114</cp:revision>
  <dcterms:created xsi:type="dcterms:W3CDTF">2012-09-11T07:20:24Z</dcterms:created>
  <dcterms:modified xsi:type="dcterms:W3CDTF">2013-10-23T03:05:59Z</dcterms:modified>
</cp:coreProperties>
</file>