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3" r:id="rId2"/>
    <p:sldMasterId id="2147483676" r:id="rId3"/>
  </p:sldMasterIdLst>
  <p:notesMasterIdLst>
    <p:notesMasterId r:id="rId25"/>
  </p:notesMasterIdLst>
  <p:handoutMasterIdLst>
    <p:handoutMasterId r:id="rId26"/>
  </p:handoutMasterIdLst>
  <p:sldIdLst>
    <p:sldId id="398" r:id="rId4"/>
    <p:sldId id="476" r:id="rId5"/>
    <p:sldId id="466" r:id="rId6"/>
    <p:sldId id="448" r:id="rId7"/>
    <p:sldId id="468" r:id="rId8"/>
    <p:sldId id="478" r:id="rId9"/>
    <p:sldId id="492" r:id="rId10"/>
    <p:sldId id="493" r:id="rId11"/>
    <p:sldId id="489" r:id="rId12"/>
    <p:sldId id="488" r:id="rId13"/>
    <p:sldId id="490" r:id="rId14"/>
    <p:sldId id="491" r:id="rId15"/>
    <p:sldId id="470" r:id="rId16"/>
    <p:sldId id="452" r:id="rId17"/>
    <p:sldId id="453" r:id="rId18"/>
    <p:sldId id="463" r:id="rId19"/>
    <p:sldId id="464" r:id="rId20"/>
    <p:sldId id="454" r:id="rId21"/>
    <p:sldId id="355" r:id="rId22"/>
    <p:sldId id="379" r:id="rId23"/>
    <p:sldId id="459" r:id="rId24"/>
  </p:sldIdLst>
  <p:sldSz cx="9144000" cy="6858000" type="screen4x3"/>
  <p:notesSz cx="685800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2770" autoAdjust="0"/>
    <p:restoredTop sz="83784" autoAdjust="0"/>
  </p:normalViewPr>
  <p:slideViewPr>
    <p:cSldViewPr>
      <p:cViewPr>
        <p:scale>
          <a:sx n="72" d="100"/>
          <a:sy n="72" d="100"/>
        </p:scale>
        <p:origin x="-94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notesViewPr>
    <p:cSldViewPr>
      <p:cViewPr varScale="1">
        <p:scale>
          <a:sx n="59" d="100"/>
          <a:sy n="59" d="100"/>
        </p:scale>
        <p:origin x="-2508" y="-84"/>
      </p:cViewPr>
      <p:guideLst>
        <p:guide orient="horz" pos="29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2AFF0-3D7E-4886-BC09-4EE953B5603F}" type="doc">
      <dgm:prSet loTypeId="urn:microsoft.com/office/officeart/2005/8/layout/radial6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0929F-4C26-486C-A1DC-F5F2A063031C}">
      <dgm:prSet phldrT="[Text]"/>
      <dgm:spPr>
        <a:ln>
          <a:solidFill>
            <a:srgbClr val="0066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dirty="0" smtClean="0">
              <a:solidFill>
                <a:srgbClr val="000090"/>
              </a:solidFill>
              <a:latin typeface="Book Antiqua" pitchFamily="18" charset="0"/>
            </a:rPr>
            <a:t>Inclusive Green Economy</a:t>
          </a:r>
          <a:endParaRPr lang="en-US" b="1" dirty="0">
            <a:solidFill>
              <a:srgbClr val="000090"/>
            </a:solidFill>
            <a:latin typeface="Book Antiqua" pitchFamily="18" charset="0"/>
          </a:endParaRPr>
        </a:p>
      </dgm:t>
    </dgm:pt>
    <dgm:pt modelId="{F071051B-31FD-4868-A366-5F47B34462DA}" type="parTrans" cxnId="{C060FB9D-AD8A-487E-9D23-6229B5761C74}">
      <dgm:prSet/>
      <dgm:spPr/>
      <dgm:t>
        <a:bodyPr/>
        <a:lstStyle/>
        <a:p>
          <a:endParaRPr lang="en-US"/>
        </a:p>
      </dgm:t>
    </dgm:pt>
    <dgm:pt modelId="{AD5225A5-D3A9-402B-8E7D-155FF171D59D}" type="sibTrans" cxnId="{C060FB9D-AD8A-487E-9D23-6229B5761C74}">
      <dgm:prSet/>
      <dgm:spPr/>
      <dgm:t>
        <a:bodyPr/>
        <a:lstStyle/>
        <a:p>
          <a:endParaRPr lang="en-US"/>
        </a:p>
      </dgm:t>
    </dgm:pt>
    <dgm:pt modelId="{485CFDCC-3243-4D00-96A9-A7E2D9175436}">
      <dgm:prSet phldrT="[Text]"/>
      <dgm:spPr>
        <a:ln>
          <a:solidFill>
            <a:srgbClr val="006600"/>
          </a:solidFill>
        </a:ln>
      </dgm:spPr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Book Antiqua" pitchFamily="18" charset="0"/>
            </a:rPr>
            <a:t>Efficiency in Decision Making (Capture, demonstrate Ecosystem Services)</a:t>
          </a:r>
          <a:endParaRPr lang="en-US" b="1" dirty="0">
            <a:solidFill>
              <a:srgbClr val="000090"/>
            </a:solidFill>
            <a:latin typeface="Book Antiqua" pitchFamily="18" charset="0"/>
          </a:endParaRPr>
        </a:p>
      </dgm:t>
    </dgm:pt>
    <dgm:pt modelId="{B45788B3-91DE-4A45-9EB9-08E73B8ADF5F}" type="parTrans" cxnId="{67E8057A-C417-4145-AD3D-52A29966CBAE}">
      <dgm:prSet/>
      <dgm:spPr/>
      <dgm:t>
        <a:bodyPr/>
        <a:lstStyle/>
        <a:p>
          <a:endParaRPr lang="en-US"/>
        </a:p>
      </dgm:t>
    </dgm:pt>
    <dgm:pt modelId="{30CEF28B-3AB2-47BD-9EC4-43FFDBFDDA84}" type="sibTrans" cxnId="{67E8057A-C417-4145-AD3D-52A29966CBAE}">
      <dgm:prSet/>
      <dgm:spPr/>
      <dgm:t>
        <a:bodyPr/>
        <a:lstStyle/>
        <a:p>
          <a:endParaRPr lang="en-US"/>
        </a:p>
      </dgm:t>
    </dgm:pt>
    <dgm:pt modelId="{89B078B2-E2C4-4EB4-BDEB-357DC0A2A77F}">
      <dgm:prSet phldrT="[Text]"/>
      <dgm:spPr>
        <a:ln>
          <a:solidFill>
            <a:srgbClr val="006600"/>
          </a:solidFill>
        </a:ln>
      </dgm:spPr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Book Antiqua" pitchFamily="18" charset="0"/>
            </a:rPr>
            <a:t>Sustainable Production</a:t>
          </a:r>
          <a:endParaRPr lang="en-US" b="1" dirty="0">
            <a:solidFill>
              <a:srgbClr val="000090"/>
            </a:solidFill>
            <a:latin typeface="Book Antiqua" pitchFamily="18" charset="0"/>
          </a:endParaRPr>
        </a:p>
      </dgm:t>
    </dgm:pt>
    <dgm:pt modelId="{AE0B7CFF-2BB8-4FFD-A2AB-3CF803F9B259}" type="parTrans" cxnId="{6964F321-2481-4BD7-BF5B-54744EFDCABC}">
      <dgm:prSet/>
      <dgm:spPr/>
      <dgm:t>
        <a:bodyPr/>
        <a:lstStyle/>
        <a:p>
          <a:endParaRPr lang="en-US"/>
        </a:p>
      </dgm:t>
    </dgm:pt>
    <dgm:pt modelId="{616F77DA-3B3D-4F16-8FAA-3D510136E108}" type="sibTrans" cxnId="{6964F321-2481-4BD7-BF5B-54744EFDCABC}">
      <dgm:prSet/>
      <dgm:spPr/>
      <dgm:t>
        <a:bodyPr/>
        <a:lstStyle/>
        <a:p>
          <a:endParaRPr lang="en-US"/>
        </a:p>
      </dgm:t>
    </dgm:pt>
    <dgm:pt modelId="{6F3B266D-25D0-41BD-ADBF-58F348D26D73}">
      <dgm:prSet phldrT="[Text]"/>
      <dgm:spPr>
        <a:ln>
          <a:solidFill>
            <a:srgbClr val="006600"/>
          </a:solidFill>
        </a:ln>
      </dgm:spPr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Book Antiqua" pitchFamily="18" charset="0"/>
            </a:rPr>
            <a:t>Job Creation</a:t>
          </a:r>
          <a:endParaRPr lang="en-US" b="1" dirty="0">
            <a:solidFill>
              <a:srgbClr val="000090"/>
            </a:solidFill>
            <a:latin typeface="Book Antiqua" pitchFamily="18" charset="0"/>
          </a:endParaRPr>
        </a:p>
      </dgm:t>
    </dgm:pt>
    <dgm:pt modelId="{1183D76F-A928-4158-A3DD-C35C23750D28}" type="parTrans" cxnId="{EABE4C99-4752-4399-BA84-538136D23D87}">
      <dgm:prSet/>
      <dgm:spPr/>
      <dgm:t>
        <a:bodyPr/>
        <a:lstStyle/>
        <a:p>
          <a:endParaRPr lang="en-US"/>
        </a:p>
      </dgm:t>
    </dgm:pt>
    <dgm:pt modelId="{536612F2-10A9-4785-B7B5-D28897EB5305}" type="sibTrans" cxnId="{EABE4C99-4752-4399-BA84-538136D23D87}">
      <dgm:prSet/>
      <dgm:spPr/>
      <dgm:t>
        <a:bodyPr/>
        <a:lstStyle/>
        <a:p>
          <a:endParaRPr lang="en-US"/>
        </a:p>
      </dgm:t>
    </dgm:pt>
    <dgm:pt modelId="{7352AA77-CAA9-450F-9A39-52DF7F3CEC1E}">
      <dgm:prSet phldrT="[Text]"/>
      <dgm:spPr>
        <a:ln>
          <a:solidFill>
            <a:srgbClr val="006600"/>
          </a:solidFill>
        </a:ln>
      </dgm:spPr>
      <dgm:t>
        <a:bodyPr/>
        <a:lstStyle/>
        <a:p>
          <a:r>
            <a:rPr lang="en-US" b="1" dirty="0" smtClean="0">
              <a:solidFill>
                <a:srgbClr val="000090"/>
              </a:solidFill>
              <a:latin typeface="Book Antiqua" pitchFamily="18" charset="0"/>
            </a:rPr>
            <a:t>Sustainable Consumption</a:t>
          </a:r>
          <a:endParaRPr lang="en-US" b="1" dirty="0">
            <a:solidFill>
              <a:srgbClr val="000090"/>
            </a:solidFill>
            <a:latin typeface="Book Antiqua" pitchFamily="18" charset="0"/>
          </a:endParaRPr>
        </a:p>
      </dgm:t>
    </dgm:pt>
    <dgm:pt modelId="{39BECD3B-CDE0-4518-A7B3-F61944E8FD8F}" type="parTrans" cxnId="{6AA5EE61-10A1-4EBF-85A7-DC6B7F110E85}">
      <dgm:prSet/>
      <dgm:spPr/>
      <dgm:t>
        <a:bodyPr/>
        <a:lstStyle/>
        <a:p>
          <a:endParaRPr lang="en-US"/>
        </a:p>
      </dgm:t>
    </dgm:pt>
    <dgm:pt modelId="{C968ACE3-ADF6-4D47-8627-26BA9764608D}" type="sibTrans" cxnId="{6AA5EE61-10A1-4EBF-85A7-DC6B7F110E85}">
      <dgm:prSet/>
      <dgm:spPr/>
      <dgm:t>
        <a:bodyPr/>
        <a:lstStyle/>
        <a:p>
          <a:endParaRPr lang="en-US"/>
        </a:p>
      </dgm:t>
    </dgm:pt>
    <dgm:pt modelId="{DA2D04BC-2C3B-46E0-A33D-857FF5A75A74}" type="pres">
      <dgm:prSet presAssocID="{1762AFF0-3D7E-4886-BC09-4EE953B560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D0A0AF-A5BB-4139-B2FF-C78AC37E5A9C}" type="pres">
      <dgm:prSet presAssocID="{1510929F-4C26-486C-A1DC-F5F2A063031C}" presName="centerShape" presStyleLbl="node0" presStyleIdx="0" presStyleCnt="1"/>
      <dgm:spPr/>
      <dgm:t>
        <a:bodyPr/>
        <a:lstStyle/>
        <a:p>
          <a:endParaRPr lang="en-US"/>
        </a:p>
      </dgm:t>
    </dgm:pt>
    <dgm:pt modelId="{EF7C6F5E-564D-4C4A-B147-BEF941AC2161}" type="pres">
      <dgm:prSet presAssocID="{485CFDCC-3243-4D00-96A9-A7E2D91754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28076-96FE-4B5F-80A3-7462B5189CCE}" type="pres">
      <dgm:prSet presAssocID="{485CFDCC-3243-4D00-96A9-A7E2D9175436}" presName="dummy" presStyleCnt="0"/>
      <dgm:spPr/>
      <dgm:t>
        <a:bodyPr/>
        <a:lstStyle/>
        <a:p>
          <a:endParaRPr lang="en-US"/>
        </a:p>
      </dgm:t>
    </dgm:pt>
    <dgm:pt modelId="{0AFB6B9F-BB54-42E0-9C5C-ECEB3655CA3B}" type="pres">
      <dgm:prSet presAssocID="{30CEF28B-3AB2-47BD-9EC4-43FFDBFDDA8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6E5275B-31FC-4E6F-9A10-C24141837719}" type="pres">
      <dgm:prSet presAssocID="{89B078B2-E2C4-4EB4-BDEB-357DC0A2A7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0F410-DE27-43F5-B2BB-EDFAA94D8456}" type="pres">
      <dgm:prSet presAssocID="{89B078B2-E2C4-4EB4-BDEB-357DC0A2A77F}" presName="dummy" presStyleCnt="0"/>
      <dgm:spPr/>
      <dgm:t>
        <a:bodyPr/>
        <a:lstStyle/>
        <a:p>
          <a:endParaRPr lang="en-US"/>
        </a:p>
      </dgm:t>
    </dgm:pt>
    <dgm:pt modelId="{3C49B957-E3FB-44CB-BB89-0A6D9A2C0654}" type="pres">
      <dgm:prSet presAssocID="{616F77DA-3B3D-4F16-8FAA-3D510136E10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37E6E32-AB76-48D2-BE17-28CB2C48F5A2}" type="pres">
      <dgm:prSet presAssocID="{6F3B266D-25D0-41BD-ADBF-58F348D26D73}" presName="node" presStyleLbl="node1" presStyleIdx="2" presStyleCnt="4" custRadScaleRad="105965" custRadScaleInc="20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C6F0A-442D-494F-B056-0BD436030177}" type="pres">
      <dgm:prSet presAssocID="{6F3B266D-25D0-41BD-ADBF-58F348D26D73}" presName="dummy" presStyleCnt="0"/>
      <dgm:spPr/>
      <dgm:t>
        <a:bodyPr/>
        <a:lstStyle/>
        <a:p>
          <a:endParaRPr lang="en-US"/>
        </a:p>
      </dgm:t>
    </dgm:pt>
    <dgm:pt modelId="{64D5E073-D7FE-4A1A-A2D9-34FE9C20AEE0}" type="pres">
      <dgm:prSet presAssocID="{536612F2-10A9-4785-B7B5-D28897EB530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E2687F5-4E8B-46FE-A67C-288E7ABC77CD}" type="pres">
      <dgm:prSet presAssocID="{7352AA77-CAA9-450F-9A39-52DF7F3CEC1E}" presName="node" presStyleLbl="node1" presStyleIdx="3" presStyleCnt="4" custRadScaleRad="90942" custRadScaleInc="25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6A0FE-4F41-40B5-90F8-B18B8C43D3B2}" type="pres">
      <dgm:prSet presAssocID="{7352AA77-CAA9-450F-9A39-52DF7F3CEC1E}" presName="dummy" presStyleCnt="0"/>
      <dgm:spPr/>
      <dgm:t>
        <a:bodyPr/>
        <a:lstStyle/>
        <a:p>
          <a:endParaRPr lang="en-US"/>
        </a:p>
      </dgm:t>
    </dgm:pt>
    <dgm:pt modelId="{25EA0057-033E-4865-8175-E46BAE2464B3}" type="pres">
      <dgm:prSet presAssocID="{C968ACE3-ADF6-4D47-8627-26BA9764608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7E8057A-C417-4145-AD3D-52A29966CBAE}" srcId="{1510929F-4C26-486C-A1DC-F5F2A063031C}" destId="{485CFDCC-3243-4D00-96A9-A7E2D9175436}" srcOrd="0" destOrd="0" parTransId="{B45788B3-91DE-4A45-9EB9-08E73B8ADF5F}" sibTransId="{30CEF28B-3AB2-47BD-9EC4-43FFDBFDDA84}"/>
    <dgm:cxn modelId="{A840A88A-3E92-417A-B6FC-0F50518485B6}" type="presOf" srcId="{536612F2-10A9-4785-B7B5-D28897EB5305}" destId="{64D5E073-D7FE-4A1A-A2D9-34FE9C20AEE0}" srcOrd="0" destOrd="0" presId="urn:microsoft.com/office/officeart/2005/8/layout/radial6"/>
    <dgm:cxn modelId="{E9EE3955-7F95-40EC-999F-626FC16136BC}" type="presOf" srcId="{6F3B266D-25D0-41BD-ADBF-58F348D26D73}" destId="{C37E6E32-AB76-48D2-BE17-28CB2C48F5A2}" srcOrd="0" destOrd="0" presId="urn:microsoft.com/office/officeart/2005/8/layout/radial6"/>
    <dgm:cxn modelId="{EABE4C99-4752-4399-BA84-538136D23D87}" srcId="{1510929F-4C26-486C-A1DC-F5F2A063031C}" destId="{6F3B266D-25D0-41BD-ADBF-58F348D26D73}" srcOrd="2" destOrd="0" parTransId="{1183D76F-A928-4158-A3DD-C35C23750D28}" sibTransId="{536612F2-10A9-4785-B7B5-D28897EB5305}"/>
    <dgm:cxn modelId="{C060FB9D-AD8A-487E-9D23-6229B5761C74}" srcId="{1762AFF0-3D7E-4886-BC09-4EE953B5603F}" destId="{1510929F-4C26-486C-A1DC-F5F2A063031C}" srcOrd="0" destOrd="0" parTransId="{F071051B-31FD-4868-A366-5F47B34462DA}" sibTransId="{AD5225A5-D3A9-402B-8E7D-155FF171D59D}"/>
    <dgm:cxn modelId="{9D9DEA9E-C51F-49EF-82C6-E4A08F656261}" type="presOf" srcId="{C968ACE3-ADF6-4D47-8627-26BA9764608D}" destId="{25EA0057-033E-4865-8175-E46BAE2464B3}" srcOrd="0" destOrd="0" presId="urn:microsoft.com/office/officeart/2005/8/layout/radial6"/>
    <dgm:cxn modelId="{6964F321-2481-4BD7-BF5B-54744EFDCABC}" srcId="{1510929F-4C26-486C-A1DC-F5F2A063031C}" destId="{89B078B2-E2C4-4EB4-BDEB-357DC0A2A77F}" srcOrd="1" destOrd="0" parTransId="{AE0B7CFF-2BB8-4FFD-A2AB-3CF803F9B259}" sibTransId="{616F77DA-3B3D-4F16-8FAA-3D510136E108}"/>
    <dgm:cxn modelId="{58C7B00D-2499-4754-8D9D-B7900C0C376D}" type="presOf" srcId="{7352AA77-CAA9-450F-9A39-52DF7F3CEC1E}" destId="{4E2687F5-4E8B-46FE-A67C-288E7ABC77CD}" srcOrd="0" destOrd="0" presId="urn:microsoft.com/office/officeart/2005/8/layout/radial6"/>
    <dgm:cxn modelId="{9CE8F3E1-06E8-4502-A939-FF0D04937FC2}" type="presOf" srcId="{616F77DA-3B3D-4F16-8FAA-3D510136E108}" destId="{3C49B957-E3FB-44CB-BB89-0A6D9A2C0654}" srcOrd="0" destOrd="0" presId="urn:microsoft.com/office/officeart/2005/8/layout/radial6"/>
    <dgm:cxn modelId="{138EFF23-831C-4CFD-A34F-F4AF52FDD97C}" type="presOf" srcId="{1762AFF0-3D7E-4886-BC09-4EE953B5603F}" destId="{DA2D04BC-2C3B-46E0-A33D-857FF5A75A74}" srcOrd="0" destOrd="0" presId="urn:microsoft.com/office/officeart/2005/8/layout/radial6"/>
    <dgm:cxn modelId="{5447F688-0741-48CE-8FBC-3EE761E97AED}" type="presOf" srcId="{89B078B2-E2C4-4EB4-BDEB-357DC0A2A77F}" destId="{C6E5275B-31FC-4E6F-9A10-C24141837719}" srcOrd="0" destOrd="0" presId="urn:microsoft.com/office/officeart/2005/8/layout/radial6"/>
    <dgm:cxn modelId="{7D684397-492E-4AE8-8F75-E2F1357E021A}" type="presOf" srcId="{485CFDCC-3243-4D00-96A9-A7E2D9175436}" destId="{EF7C6F5E-564D-4C4A-B147-BEF941AC2161}" srcOrd="0" destOrd="0" presId="urn:microsoft.com/office/officeart/2005/8/layout/radial6"/>
    <dgm:cxn modelId="{6AA5EE61-10A1-4EBF-85A7-DC6B7F110E85}" srcId="{1510929F-4C26-486C-A1DC-F5F2A063031C}" destId="{7352AA77-CAA9-450F-9A39-52DF7F3CEC1E}" srcOrd="3" destOrd="0" parTransId="{39BECD3B-CDE0-4518-A7B3-F61944E8FD8F}" sibTransId="{C968ACE3-ADF6-4D47-8627-26BA9764608D}"/>
    <dgm:cxn modelId="{C2B8705A-C99C-4077-A211-1F2FD4942150}" type="presOf" srcId="{30CEF28B-3AB2-47BD-9EC4-43FFDBFDDA84}" destId="{0AFB6B9F-BB54-42E0-9C5C-ECEB3655CA3B}" srcOrd="0" destOrd="0" presId="urn:microsoft.com/office/officeart/2005/8/layout/radial6"/>
    <dgm:cxn modelId="{4A9E7797-D174-451A-BC25-83802F2C231F}" type="presOf" srcId="{1510929F-4C26-486C-A1DC-F5F2A063031C}" destId="{CCD0A0AF-A5BB-4139-B2FF-C78AC37E5A9C}" srcOrd="0" destOrd="0" presId="urn:microsoft.com/office/officeart/2005/8/layout/radial6"/>
    <dgm:cxn modelId="{1BDC8A69-E9DF-4FAE-8773-46D155B1E735}" type="presParOf" srcId="{DA2D04BC-2C3B-46E0-A33D-857FF5A75A74}" destId="{CCD0A0AF-A5BB-4139-B2FF-C78AC37E5A9C}" srcOrd="0" destOrd="0" presId="urn:microsoft.com/office/officeart/2005/8/layout/radial6"/>
    <dgm:cxn modelId="{E773BCC5-F25E-425D-A0A4-BEC30B5180C6}" type="presParOf" srcId="{DA2D04BC-2C3B-46E0-A33D-857FF5A75A74}" destId="{EF7C6F5E-564D-4C4A-B147-BEF941AC2161}" srcOrd="1" destOrd="0" presId="urn:microsoft.com/office/officeart/2005/8/layout/radial6"/>
    <dgm:cxn modelId="{CBF33B95-95AD-4E9A-B170-8279AC1AC39B}" type="presParOf" srcId="{DA2D04BC-2C3B-46E0-A33D-857FF5A75A74}" destId="{53B28076-96FE-4B5F-80A3-7462B5189CCE}" srcOrd="2" destOrd="0" presId="urn:microsoft.com/office/officeart/2005/8/layout/radial6"/>
    <dgm:cxn modelId="{1650A7D3-2689-4AD0-B793-D420CE52AF31}" type="presParOf" srcId="{DA2D04BC-2C3B-46E0-A33D-857FF5A75A74}" destId="{0AFB6B9F-BB54-42E0-9C5C-ECEB3655CA3B}" srcOrd="3" destOrd="0" presId="urn:microsoft.com/office/officeart/2005/8/layout/radial6"/>
    <dgm:cxn modelId="{E4103984-310E-4FD7-8F8F-8921BED68E29}" type="presParOf" srcId="{DA2D04BC-2C3B-46E0-A33D-857FF5A75A74}" destId="{C6E5275B-31FC-4E6F-9A10-C24141837719}" srcOrd="4" destOrd="0" presId="urn:microsoft.com/office/officeart/2005/8/layout/radial6"/>
    <dgm:cxn modelId="{FDBF5A63-EF4C-4276-BD27-2B40C51E595E}" type="presParOf" srcId="{DA2D04BC-2C3B-46E0-A33D-857FF5A75A74}" destId="{B060F410-DE27-43F5-B2BB-EDFAA94D8456}" srcOrd="5" destOrd="0" presId="urn:microsoft.com/office/officeart/2005/8/layout/radial6"/>
    <dgm:cxn modelId="{EB3792FB-5C71-4099-8D50-3BAC4C7EA8F0}" type="presParOf" srcId="{DA2D04BC-2C3B-46E0-A33D-857FF5A75A74}" destId="{3C49B957-E3FB-44CB-BB89-0A6D9A2C0654}" srcOrd="6" destOrd="0" presId="urn:microsoft.com/office/officeart/2005/8/layout/radial6"/>
    <dgm:cxn modelId="{699E47A2-B6CF-4699-A96B-01F015CC491D}" type="presParOf" srcId="{DA2D04BC-2C3B-46E0-A33D-857FF5A75A74}" destId="{C37E6E32-AB76-48D2-BE17-28CB2C48F5A2}" srcOrd="7" destOrd="0" presId="urn:microsoft.com/office/officeart/2005/8/layout/radial6"/>
    <dgm:cxn modelId="{8A613D2F-C16F-467F-8851-DF0ABB60EFBE}" type="presParOf" srcId="{DA2D04BC-2C3B-46E0-A33D-857FF5A75A74}" destId="{CBAC6F0A-442D-494F-B056-0BD436030177}" srcOrd="8" destOrd="0" presId="urn:microsoft.com/office/officeart/2005/8/layout/radial6"/>
    <dgm:cxn modelId="{817AC36F-44F5-407D-96A7-4A8D0E1A8E83}" type="presParOf" srcId="{DA2D04BC-2C3B-46E0-A33D-857FF5A75A74}" destId="{64D5E073-D7FE-4A1A-A2D9-34FE9C20AEE0}" srcOrd="9" destOrd="0" presId="urn:microsoft.com/office/officeart/2005/8/layout/radial6"/>
    <dgm:cxn modelId="{4162079F-C892-48C3-BE4A-F4BCE980F726}" type="presParOf" srcId="{DA2D04BC-2C3B-46E0-A33D-857FF5A75A74}" destId="{4E2687F5-4E8B-46FE-A67C-288E7ABC77CD}" srcOrd="10" destOrd="0" presId="urn:microsoft.com/office/officeart/2005/8/layout/radial6"/>
    <dgm:cxn modelId="{4197C429-F0CF-43AC-AF0D-C54C89F52AFC}" type="presParOf" srcId="{DA2D04BC-2C3B-46E0-A33D-857FF5A75A74}" destId="{7CF6A0FE-4F41-40B5-90F8-B18B8C43D3B2}" srcOrd="11" destOrd="0" presId="urn:microsoft.com/office/officeart/2005/8/layout/radial6"/>
    <dgm:cxn modelId="{15A9CE3E-23C8-4883-BC54-1C9738D36F12}" type="presParOf" srcId="{DA2D04BC-2C3B-46E0-A33D-857FF5A75A74}" destId="{25EA0057-033E-4865-8175-E46BAE2464B3}" srcOrd="12" destOrd="0" presId="urn:microsoft.com/office/officeart/2005/8/layout/radial6"/>
  </dgm:cxnLst>
  <dgm:bg/>
  <dgm:whole>
    <a:ln>
      <a:solidFill>
        <a:srgbClr val="0066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9BF9A-B7F7-444B-8F4D-5B1F3AC9B287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36DFAE45-03B0-6341-8255-A93B477DB204}">
      <dgm:prSet phldrT="[Text]"/>
      <dgm:spPr/>
      <dgm:t>
        <a:bodyPr/>
        <a:lstStyle/>
        <a:p>
          <a:r>
            <a:rPr lang="en-US" dirty="0" smtClean="0"/>
            <a:t>Concept / Epistemology</a:t>
          </a:r>
          <a:endParaRPr lang="en-US" dirty="0"/>
        </a:p>
      </dgm:t>
    </dgm:pt>
    <dgm:pt modelId="{51BE990D-9724-9345-AA3F-ACFD47E908B9}" type="parTrans" cxnId="{8F8EF77E-4F92-DD46-8282-AFE8FB19C502}">
      <dgm:prSet/>
      <dgm:spPr/>
      <dgm:t>
        <a:bodyPr/>
        <a:lstStyle/>
        <a:p>
          <a:endParaRPr lang="en-US"/>
        </a:p>
      </dgm:t>
    </dgm:pt>
    <dgm:pt modelId="{ED668725-14B8-3643-9B1F-5B6B94B8290B}" type="sibTrans" cxnId="{8F8EF77E-4F92-DD46-8282-AFE8FB19C502}">
      <dgm:prSet/>
      <dgm:spPr/>
      <dgm:t>
        <a:bodyPr/>
        <a:lstStyle/>
        <a:p>
          <a:endParaRPr lang="en-US"/>
        </a:p>
      </dgm:t>
    </dgm:pt>
    <dgm:pt modelId="{2609CB54-377F-4446-AED1-0201B4D47533}">
      <dgm:prSet phldrT="[Text]"/>
      <dgm:spPr/>
      <dgm:t>
        <a:bodyPr/>
        <a:lstStyle/>
        <a:p>
          <a:r>
            <a:rPr lang="en-US" dirty="0" smtClean="0"/>
            <a:t>Project / Strategy</a:t>
          </a:r>
          <a:endParaRPr lang="en-US" dirty="0"/>
        </a:p>
      </dgm:t>
    </dgm:pt>
    <dgm:pt modelId="{F7DE826C-1311-8E49-9707-2DAD1387159E}" type="parTrans" cxnId="{A59DE377-AC09-2640-BE3E-832346287027}">
      <dgm:prSet/>
      <dgm:spPr/>
      <dgm:t>
        <a:bodyPr/>
        <a:lstStyle/>
        <a:p>
          <a:endParaRPr lang="en-US"/>
        </a:p>
      </dgm:t>
    </dgm:pt>
    <dgm:pt modelId="{6215AE48-8B80-CA49-8E40-037408460192}" type="sibTrans" cxnId="{A59DE377-AC09-2640-BE3E-832346287027}">
      <dgm:prSet/>
      <dgm:spPr/>
      <dgm:t>
        <a:bodyPr/>
        <a:lstStyle/>
        <a:p>
          <a:endParaRPr lang="en-US"/>
        </a:p>
      </dgm:t>
    </dgm:pt>
    <dgm:pt modelId="{6E71DB92-F54D-1742-96B6-629562A0C58B}">
      <dgm:prSet phldrT="[Text]"/>
      <dgm:spPr/>
      <dgm:t>
        <a:bodyPr/>
        <a:lstStyle/>
        <a:p>
          <a:r>
            <a:rPr lang="en-US" dirty="0" smtClean="0"/>
            <a:t>Policies (Macro Policies)</a:t>
          </a:r>
          <a:endParaRPr lang="en-US" dirty="0"/>
        </a:p>
      </dgm:t>
    </dgm:pt>
    <dgm:pt modelId="{5C978CB9-EF12-2146-9B3A-905A7CDF34E4}" type="parTrans" cxnId="{9F86C926-C5EF-4149-95FA-ED92D0C6B13F}">
      <dgm:prSet/>
      <dgm:spPr/>
      <dgm:t>
        <a:bodyPr/>
        <a:lstStyle/>
        <a:p>
          <a:endParaRPr lang="en-US"/>
        </a:p>
      </dgm:t>
    </dgm:pt>
    <dgm:pt modelId="{6A573BC0-5B7B-4A43-8133-D8B9EB05E89C}" type="sibTrans" cxnId="{9F86C926-C5EF-4149-95FA-ED92D0C6B13F}">
      <dgm:prSet/>
      <dgm:spPr/>
      <dgm:t>
        <a:bodyPr/>
        <a:lstStyle/>
        <a:p>
          <a:endParaRPr lang="en-US"/>
        </a:p>
      </dgm:t>
    </dgm:pt>
    <dgm:pt modelId="{93765E9A-276A-8645-8F98-CEFB949311E1}" type="pres">
      <dgm:prSet presAssocID="{2049BF9A-B7F7-444B-8F4D-5B1F3AC9B287}" presName="Name0" presStyleCnt="0">
        <dgm:presLayoutVars>
          <dgm:dir/>
          <dgm:resizeHandles val="exact"/>
        </dgm:presLayoutVars>
      </dgm:prSet>
      <dgm:spPr/>
    </dgm:pt>
    <dgm:pt modelId="{70403DB3-55BE-6845-9145-9677A31CC685}" type="pres">
      <dgm:prSet presAssocID="{2049BF9A-B7F7-444B-8F4D-5B1F3AC9B287}" presName="fgShape" presStyleLbl="fgShp" presStyleIdx="0" presStyleCnt="1"/>
      <dgm:spPr/>
    </dgm:pt>
    <dgm:pt modelId="{FCDACB1D-D04C-A94A-8AA4-F9AC8D525DC8}" type="pres">
      <dgm:prSet presAssocID="{2049BF9A-B7F7-444B-8F4D-5B1F3AC9B287}" presName="linComp" presStyleCnt="0"/>
      <dgm:spPr/>
    </dgm:pt>
    <dgm:pt modelId="{DE750A94-DD3C-2D47-99CC-B13A5EFE8A3D}" type="pres">
      <dgm:prSet presAssocID="{36DFAE45-03B0-6341-8255-A93B477DB204}" presName="compNode" presStyleCnt="0"/>
      <dgm:spPr/>
    </dgm:pt>
    <dgm:pt modelId="{C9084D8D-C47E-F547-BCEE-126AE59F3E66}" type="pres">
      <dgm:prSet presAssocID="{36DFAE45-03B0-6341-8255-A93B477DB204}" presName="bkgdShape" presStyleLbl="node1" presStyleIdx="0" presStyleCnt="3"/>
      <dgm:spPr/>
      <dgm:t>
        <a:bodyPr/>
        <a:lstStyle/>
        <a:p>
          <a:endParaRPr lang="en-US"/>
        </a:p>
      </dgm:t>
    </dgm:pt>
    <dgm:pt modelId="{4CB6705C-3BAC-FD4B-BAEE-3EC385272B69}" type="pres">
      <dgm:prSet presAssocID="{36DFAE45-03B0-6341-8255-A93B477DB20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F98ED-A100-2741-A893-4078F1B84CB9}" type="pres">
      <dgm:prSet presAssocID="{36DFAE45-03B0-6341-8255-A93B477DB204}" presName="invisiNode" presStyleLbl="node1" presStyleIdx="0" presStyleCnt="3"/>
      <dgm:spPr/>
    </dgm:pt>
    <dgm:pt modelId="{C54D81E6-DEAA-0A41-99AB-E0E629945D02}" type="pres">
      <dgm:prSet presAssocID="{36DFAE45-03B0-6341-8255-A93B477DB20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B6AB55-0B05-F546-B891-AC9479A2C7B8}" type="pres">
      <dgm:prSet presAssocID="{ED668725-14B8-3643-9B1F-5B6B94B829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94027D-C9F6-B649-9C3A-74DB0AABF3EE}" type="pres">
      <dgm:prSet presAssocID="{2609CB54-377F-4446-AED1-0201B4D47533}" presName="compNode" presStyleCnt="0"/>
      <dgm:spPr/>
    </dgm:pt>
    <dgm:pt modelId="{21A204EF-0090-C84F-B7A7-1EF1E3D46D7F}" type="pres">
      <dgm:prSet presAssocID="{2609CB54-377F-4446-AED1-0201B4D47533}" presName="bkgdShape" presStyleLbl="node1" presStyleIdx="1" presStyleCnt="3"/>
      <dgm:spPr/>
      <dgm:t>
        <a:bodyPr/>
        <a:lstStyle/>
        <a:p>
          <a:endParaRPr lang="en-US"/>
        </a:p>
      </dgm:t>
    </dgm:pt>
    <dgm:pt modelId="{C376D21C-E907-F74D-8ED9-4C3A572D318A}" type="pres">
      <dgm:prSet presAssocID="{2609CB54-377F-4446-AED1-0201B4D4753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310D1-852E-AB46-889C-CC6282CD887E}" type="pres">
      <dgm:prSet presAssocID="{2609CB54-377F-4446-AED1-0201B4D47533}" presName="invisiNode" presStyleLbl="node1" presStyleIdx="1" presStyleCnt="3"/>
      <dgm:spPr/>
    </dgm:pt>
    <dgm:pt modelId="{40A18673-F843-1644-B024-D82B64E73320}" type="pres">
      <dgm:prSet presAssocID="{2609CB54-377F-4446-AED1-0201B4D47533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3ED5AE-0629-A44A-934F-4CBB9240F5CE}" type="pres">
      <dgm:prSet presAssocID="{6215AE48-8B80-CA49-8E40-03740846019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55545E-C5D6-444F-B7F1-728222E2A4B9}" type="pres">
      <dgm:prSet presAssocID="{6E71DB92-F54D-1742-96B6-629562A0C58B}" presName="compNode" presStyleCnt="0"/>
      <dgm:spPr/>
    </dgm:pt>
    <dgm:pt modelId="{DB287702-E992-FC44-92DC-84E64864FDB6}" type="pres">
      <dgm:prSet presAssocID="{6E71DB92-F54D-1742-96B6-629562A0C58B}" presName="bkgdShape" presStyleLbl="node1" presStyleIdx="2" presStyleCnt="3"/>
      <dgm:spPr/>
      <dgm:t>
        <a:bodyPr/>
        <a:lstStyle/>
        <a:p>
          <a:endParaRPr lang="en-US"/>
        </a:p>
      </dgm:t>
    </dgm:pt>
    <dgm:pt modelId="{75782D57-1A5D-9B49-869A-1B4D4E3FAC03}" type="pres">
      <dgm:prSet presAssocID="{6E71DB92-F54D-1742-96B6-629562A0C5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444EE-08D7-CC46-8454-F47D456FE662}" type="pres">
      <dgm:prSet presAssocID="{6E71DB92-F54D-1742-96B6-629562A0C58B}" presName="invisiNode" presStyleLbl="node1" presStyleIdx="2" presStyleCnt="3"/>
      <dgm:spPr/>
    </dgm:pt>
    <dgm:pt modelId="{FC7F5F1A-4EA7-564B-813E-8740CA96872F}" type="pres">
      <dgm:prSet presAssocID="{6E71DB92-F54D-1742-96B6-629562A0C58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0F3C7A3-7F55-F34B-AECB-561B1F7CA099}" type="presOf" srcId="{2609CB54-377F-4446-AED1-0201B4D47533}" destId="{C376D21C-E907-F74D-8ED9-4C3A572D318A}" srcOrd="1" destOrd="0" presId="urn:microsoft.com/office/officeart/2005/8/layout/hList7"/>
    <dgm:cxn modelId="{EE405085-4C60-674E-985D-3259AD831A78}" type="presOf" srcId="{2049BF9A-B7F7-444B-8F4D-5B1F3AC9B287}" destId="{93765E9A-276A-8645-8F98-CEFB949311E1}" srcOrd="0" destOrd="0" presId="urn:microsoft.com/office/officeart/2005/8/layout/hList7"/>
    <dgm:cxn modelId="{A59DE377-AC09-2640-BE3E-832346287027}" srcId="{2049BF9A-B7F7-444B-8F4D-5B1F3AC9B287}" destId="{2609CB54-377F-4446-AED1-0201B4D47533}" srcOrd="1" destOrd="0" parTransId="{F7DE826C-1311-8E49-9707-2DAD1387159E}" sibTransId="{6215AE48-8B80-CA49-8E40-037408460192}"/>
    <dgm:cxn modelId="{A1C97335-D0C2-7249-BF84-BFDB7B2181A5}" type="presOf" srcId="{ED668725-14B8-3643-9B1F-5B6B94B8290B}" destId="{52B6AB55-0B05-F546-B891-AC9479A2C7B8}" srcOrd="0" destOrd="0" presId="urn:microsoft.com/office/officeart/2005/8/layout/hList7"/>
    <dgm:cxn modelId="{F381AC8F-52AD-B64E-91D5-42AC9F8BB2BC}" type="presOf" srcId="{6215AE48-8B80-CA49-8E40-037408460192}" destId="{653ED5AE-0629-A44A-934F-4CBB9240F5CE}" srcOrd="0" destOrd="0" presId="urn:microsoft.com/office/officeart/2005/8/layout/hList7"/>
    <dgm:cxn modelId="{969C3F92-33E7-D947-9356-808537A50E90}" type="presOf" srcId="{6E71DB92-F54D-1742-96B6-629562A0C58B}" destId="{DB287702-E992-FC44-92DC-84E64864FDB6}" srcOrd="0" destOrd="0" presId="urn:microsoft.com/office/officeart/2005/8/layout/hList7"/>
    <dgm:cxn modelId="{9F86C926-C5EF-4149-95FA-ED92D0C6B13F}" srcId="{2049BF9A-B7F7-444B-8F4D-5B1F3AC9B287}" destId="{6E71DB92-F54D-1742-96B6-629562A0C58B}" srcOrd="2" destOrd="0" parTransId="{5C978CB9-EF12-2146-9B3A-905A7CDF34E4}" sibTransId="{6A573BC0-5B7B-4A43-8133-D8B9EB05E89C}"/>
    <dgm:cxn modelId="{BB9D8C83-2D6D-624B-BB23-5FA5E60944A0}" type="presOf" srcId="{36DFAE45-03B0-6341-8255-A93B477DB204}" destId="{4CB6705C-3BAC-FD4B-BAEE-3EC385272B69}" srcOrd="1" destOrd="0" presId="urn:microsoft.com/office/officeart/2005/8/layout/hList7"/>
    <dgm:cxn modelId="{8F8EF77E-4F92-DD46-8282-AFE8FB19C502}" srcId="{2049BF9A-B7F7-444B-8F4D-5B1F3AC9B287}" destId="{36DFAE45-03B0-6341-8255-A93B477DB204}" srcOrd="0" destOrd="0" parTransId="{51BE990D-9724-9345-AA3F-ACFD47E908B9}" sibTransId="{ED668725-14B8-3643-9B1F-5B6B94B8290B}"/>
    <dgm:cxn modelId="{07FF074B-0112-FB4C-A232-EED5494F0CF6}" type="presOf" srcId="{6E71DB92-F54D-1742-96B6-629562A0C58B}" destId="{75782D57-1A5D-9B49-869A-1B4D4E3FAC03}" srcOrd="1" destOrd="0" presId="urn:microsoft.com/office/officeart/2005/8/layout/hList7"/>
    <dgm:cxn modelId="{64327FAF-8F33-1A4F-A4AE-095A2BAF2076}" type="presOf" srcId="{2609CB54-377F-4446-AED1-0201B4D47533}" destId="{21A204EF-0090-C84F-B7A7-1EF1E3D46D7F}" srcOrd="0" destOrd="0" presId="urn:microsoft.com/office/officeart/2005/8/layout/hList7"/>
    <dgm:cxn modelId="{F35B88AF-1CB3-244B-A930-E96528194D4E}" type="presOf" srcId="{36DFAE45-03B0-6341-8255-A93B477DB204}" destId="{C9084D8D-C47E-F547-BCEE-126AE59F3E66}" srcOrd="0" destOrd="0" presId="urn:microsoft.com/office/officeart/2005/8/layout/hList7"/>
    <dgm:cxn modelId="{AF7FA4BD-67C7-E448-9E03-9491FC624996}" type="presParOf" srcId="{93765E9A-276A-8645-8F98-CEFB949311E1}" destId="{70403DB3-55BE-6845-9145-9677A31CC685}" srcOrd="0" destOrd="0" presId="urn:microsoft.com/office/officeart/2005/8/layout/hList7"/>
    <dgm:cxn modelId="{9C4969C6-31E3-0048-9E01-91F586F700A4}" type="presParOf" srcId="{93765E9A-276A-8645-8F98-CEFB949311E1}" destId="{FCDACB1D-D04C-A94A-8AA4-F9AC8D525DC8}" srcOrd="1" destOrd="0" presId="urn:microsoft.com/office/officeart/2005/8/layout/hList7"/>
    <dgm:cxn modelId="{6E0027F1-346E-3047-BC46-05A01C14EB42}" type="presParOf" srcId="{FCDACB1D-D04C-A94A-8AA4-F9AC8D525DC8}" destId="{DE750A94-DD3C-2D47-99CC-B13A5EFE8A3D}" srcOrd="0" destOrd="0" presId="urn:microsoft.com/office/officeart/2005/8/layout/hList7"/>
    <dgm:cxn modelId="{F17F4C98-1CF0-1349-BB74-05DD187407F3}" type="presParOf" srcId="{DE750A94-DD3C-2D47-99CC-B13A5EFE8A3D}" destId="{C9084D8D-C47E-F547-BCEE-126AE59F3E66}" srcOrd="0" destOrd="0" presId="urn:microsoft.com/office/officeart/2005/8/layout/hList7"/>
    <dgm:cxn modelId="{CD81470E-68EC-274A-B7A3-F3243D311CB8}" type="presParOf" srcId="{DE750A94-DD3C-2D47-99CC-B13A5EFE8A3D}" destId="{4CB6705C-3BAC-FD4B-BAEE-3EC385272B69}" srcOrd="1" destOrd="0" presId="urn:microsoft.com/office/officeart/2005/8/layout/hList7"/>
    <dgm:cxn modelId="{5B8B9DCC-BE3B-6D42-9D80-2B455CFFDC6C}" type="presParOf" srcId="{DE750A94-DD3C-2D47-99CC-B13A5EFE8A3D}" destId="{64DF98ED-A100-2741-A893-4078F1B84CB9}" srcOrd="2" destOrd="0" presId="urn:microsoft.com/office/officeart/2005/8/layout/hList7"/>
    <dgm:cxn modelId="{25B71E2B-7A31-5542-8ACF-52BE7178D6FE}" type="presParOf" srcId="{DE750A94-DD3C-2D47-99CC-B13A5EFE8A3D}" destId="{C54D81E6-DEAA-0A41-99AB-E0E629945D02}" srcOrd="3" destOrd="0" presId="urn:microsoft.com/office/officeart/2005/8/layout/hList7"/>
    <dgm:cxn modelId="{4DEE9B6F-CD48-964D-943D-1990934FD88D}" type="presParOf" srcId="{FCDACB1D-D04C-A94A-8AA4-F9AC8D525DC8}" destId="{52B6AB55-0B05-F546-B891-AC9479A2C7B8}" srcOrd="1" destOrd="0" presId="urn:microsoft.com/office/officeart/2005/8/layout/hList7"/>
    <dgm:cxn modelId="{F63670B1-D384-B44F-B2BF-E74032702EDA}" type="presParOf" srcId="{FCDACB1D-D04C-A94A-8AA4-F9AC8D525DC8}" destId="{2794027D-C9F6-B649-9C3A-74DB0AABF3EE}" srcOrd="2" destOrd="0" presId="urn:microsoft.com/office/officeart/2005/8/layout/hList7"/>
    <dgm:cxn modelId="{1A55A15D-A179-7944-B304-2A4D30D74058}" type="presParOf" srcId="{2794027D-C9F6-B649-9C3A-74DB0AABF3EE}" destId="{21A204EF-0090-C84F-B7A7-1EF1E3D46D7F}" srcOrd="0" destOrd="0" presId="urn:microsoft.com/office/officeart/2005/8/layout/hList7"/>
    <dgm:cxn modelId="{25D1337C-1F69-3242-8C79-3931DC0A3C5F}" type="presParOf" srcId="{2794027D-C9F6-B649-9C3A-74DB0AABF3EE}" destId="{C376D21C-E907-F74D-8ED9-4C3A572D318A}" srcOrd="1" destOrd="0" presId="urn:microsoft.com/office/officeart/2005/8/layout/hList7"/>
    <dgm:cxn modelId="{1443AC3F-1027-3246-80F3-9C2B5D72E36E}" type="presParOf" srcId="{2794027D-C9F6-B649-9C3A-74DB0AABF3EE}" destId="{A7B310D1-852E-AB46-889C-CC6282CD887E}" srcOrd="2" destOrd="0" presId="urn:microsoft.com/office/officeart/2005/8/layout/hList7"/>
    <dgm:cxn modelId="{16E3042F-0698-9A49-8B6D-AFAA62EFEA60}" type="presParOf" srcId="{2794027D-C9F6-B649-9C3A-74DB0AABF3EE}" destId="{40A18673-F843-1644-B024-D82B64E73320}" srcOrd="3" destOrd="0" presId="urn:microsoft.com/office/officeart/2005/8/layout/hList7"/>
    <dgm:cxn modelId="{44AD6DA1-8E14-4945-8DEF-2A9F381BB965}" type="presParOf" srcId="{FCDACB1D-D04C-A94A-8AA4-F9AC8D525DC8}" destId="{653ED5AE-0629-A44A-934F-4CBB9240F5CE}" srcOrd="3" destOrd="0" presId="urn:microsoft.com/office/officeart/2005/8/layout/hList7"/>
    <dgm:cxn modelId="{05611868-63E8-6147-B5FB-D93ED6BB5EB9}" type="presParOf" srcId="{FCDACB1D-D04C-A94A-8AA4-F9AC8D525DC8}" destId="{A055545E-C5D6-444F-B7F1-728222E2A4B9}" srcOrd="4" destOrd="0" presId="urn:microsoft.com/office/officeart/2005/8/layout/hList7"/>
    <dgm:cxn modelId="{46A9C41A-7488-484D-8863-312843E9E033}" type="presParOf" srcId="{A055545E-C5D6-444F-B7F1-728222E2A4B9}" destId="{DB287702-E992-FC44-92DC-84E64864FDB6}" srcOrd="0" destOrd="0" presId="urn:microsoft.com/office/officeart/2005/8/layout/hList7"/>
    <dgm:cxn modelId="{6AC85DE1-6A28-9240-AB05-AADD00698E0D}" type="presParOf" srcId="{A055545E-C5D6-444F-B7F1-728222E2A4B9}" destId="{75782D57-1A5D-9B49-869A-1B4D4E3FAC03}" srcOrd="1" destOrd="0" presId="urn:microsoft.com/office/officeart/2005/8/layout/hList7"/>
    <dgm:cxn modelId="{0537EA4D-A4C5-4349-9885-D633DF4818C9}" type="presParOf" srcId="{A055545E-C5D6-444F-B7F1-728222E2A4B9}" destId="{08A444EE-08D7-CC46-8454-F47D456FE662}" srcOrd="2" destOrd="0" presId="urn:microsoft.com/office/officeart/2005/8/layout/hList7"/>
    <dgm:cxn modelId="{FA0049F9-2FB4-6443-AAFA-E3E366A412A1}" type="presParOf" srcId="{A055545E-C5D6-444F-B7F1-728222E2A4B9}" destId="{FC7F5F1A-4EA7-564B-813E-8740CA96872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A0057-033E-4865-8175-E46BAE2464B3}">
      <dsp:nvSpPr>
        <dsp:cNvPr id="0" name=""/>
        <dsp:cNvSpPr/>
      </dsp:nvSpPr>
      <dsp:spPr>
        <a:xfrm>
          <a:off x="2512931" y="574049"/>
          <a:ext cx="3892177" cy="3892177"/>
        </a:xfrm>
        <a:prstGeom prst="blockArc">
          <a:avLst>
            <a:gd name="adj1" fmla="val 11201308"/>
            <a:gd name="adj2" fmla="val 1588390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5E073-D7FE-4A1A-A2D9-34FE9C20AEE0}">
      <dsp:nvSpPr>
        <dsp:cNvPr id="0" name=""/>
        <dsp:cNvSpPr/>
      </dsp:nvSpPr>
      <dsp:spPr>
        <a:xfrm>
          <a:off x="2506738" y="621649"/>
          <a:ext cx="3892177" cy="3892177"/>
        </a:xfrm>
        <a:prstGeom prst="blockArc">
          <a:avLst>
            <a:gd name="adj1" fmla="val 6098774"/>
            <a:gd name="adj2" fmla="val 11288118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9B957-E3FB-44CB-BB89-0A6D9A2C0654}">
      <dsp:nvSpPr>
        <dsp:cNvPr id="0" name=""/>
        <dsp:cNvSpPr/>
      </dsp:nvSpPr>
      <dsp:spPr>
        <a:xfrm>
          <a:off x="2338429" y="594761"/>
          <a:ext cx="3892177" cy="3892177"/>
        </a:xfrm>
        <a:prstGeom prst="blockArc">
          <a:avLst>
            <a:gd name="adj1" fmla="val 21577066"/>
            <a:gd name="adj2" fmla="val 579043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6B9F-BB54-42E0-9C5C-ECEB3655CA3B}">
      <dsp:nvSpPr>
        <dsp:cNvPr id="0" name=""/>
        <dsp:cNvSpPr/>
      </dsp:nvSpPr>
      <dsp:spPr>
        <a:xfrm>
          <a:off x="2338387" y="582079"/>
          <a:ext cx="3892177" cy="3892177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0A0AF-A5BB-4139-B2FF-C78AC37E5A9C}">
      <dsp:nvSpPr>
        <dsp:cNvPr id="0" name=""/>
        <dsp:cNvSpPr/>
      </dsp:nvSpPr>
      <dsp:spPr>
        <a:xfrm>
          <a:off x="3389087" y="1632779"/>
          <a:ext cx="1790777" cy="17907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0066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0090"/>
              </a:solidFill>
              <a:latin typeface="Book Antiqua" pitchFamily="18" charset="0"/>
            </a:rPr>
            <a:t>Inclusive Green Economy</a:t>
          </a:r>
          <a:endParaRPr lang="en-US" sz="2200" b="1" kern="1200" dirty="0">
            <a:solidFill>
              <a:srgbClr val="000090"/>
            </a:solidFill>
            <a:latin typeface="Book Antiqua" pitchFamily="18" charset="0"/>
          </a:endParaRPr>
        </a:p>
      </dsp:txBody>
      <dsp:txXfrm>
        <a:off x="3651340" y="1895032"/>
        <a:ext cx="1266271" cy="1266271"/>
      </dsp:txXfrm>
    </dsp:sp>
    <dsp:sp modelId="{EF7C6F5E-564D-4C4A-B147-BEF941AC2161}">
      <dsp:nvSpPr>
        <dsp:cNvPr id="0" name=""/>
        <dsp:cNvSpPr/>
      </dsp:nvSpPr>
      <dsp:spPr>
        <a:xfrm>
          <a:off x="3657704" y="434"/>
          <a:ext cx="1253543" cy="1253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0066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90"/>
              </a:solidFill>
              <a:latin typeface="Book Antiqua" pitchFamily="18" charset="0"/>
            </a:rPr>
            <a:t>Efficiency in Decision Making (Capture, demonstrate Ecosystem Services)</a:t>
          </a:r>
          <a:endParaRPr lang="en-US" sz="800" b="1" kern="1200" dirty="0">
            <a:solidFill>
              <a:srgbClr val="000090"/>
            </a:solidFill>
            <a:latin typeface="Book Antiqua" pitchFamily="18" charset="0"/>
          </a:endParaRPr>
        </a:p>
      </dsp:txBody>
      <dsp:txXfrm>
        <a:off x="3841281" y="184011"/>
        <a:ext cx="886389" cy="886389"/>
      </dsp:txXfrm>
    </dsp:sp>
    <dsp:sp modelId="{C6E5275B-31FC-4E6F-9A10-C24141837719}">
      <dsp:nvSpPr>
        <dsp:cNvPr id="0" name=""/>
        <dsp:cNvSpPr/>
      </dsp:nvSpPr>
      <dsp:spPr>
        <a:xfrm>
          <a:off x="5558665" y="1901396"/>
          <a:ext cx="1253543" cy="1253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0066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90"/>
              </a:solidFill>
              <a:latin typeface="Book Antiqua" pitchFamily="18" charset="0"/>
            </a:rPr>
            <a:t>Sustainable Production</a:t>
          </a:r>
          <a:endParaRPr lang="en-US" sz="800" b="1" kern="1200" dirty="0">
            <a:solidFill>
              <a:srgbClr val="000090"/>
            </a:solidFill>
            <a:latin typeface="Book Antiqua" pitchFamily="18" charset="0"/>
          </a:endParaRPr>
        </a:p>
      </dsp:txBody>
      <dsp:txXfrm>
        <a:off x="5742242" y="2084973"/>
        <a:ext cx="886389" cy="886389"/>
      </dsp:txXfrm>
    </dsp:sp>
    <dsp:sp modelId="{C37E6E32-AB76-48D2-BE17-28CB2C48F5A2}">
      <dsp:nvSpPr>
        <dsp:cNvPr id="0" name=""/>
        <dsp:cNvSpPr/>
      </dsp:nvSpPr>
      <dsp:spPr>
        <a:xfrm>
          <a:off x="3442311" y="3802792"/>
          <a:ext cx="1253543" cy="1253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0066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90"/>
              </a:solidFill>
              <a:latin typeface="Book Antiqua" pitchFamily="18" charset="0"/>
            </a:rPr>
            <a:t>Job Creation</a:t>
          </a:r>
          <a:endParaRPr lang="en-US" sz="800" b="1" kern="1200" dirty="0">
            <a:solidFill>
              <a:srgbClr val="000090"/>
            </a:solidFill>
            <a:latin typeface="Book Antiqua" pitchFamily="18" charset="0"/>
          </a:endParaRPr>
        </a:p>
      </dsp:txBody>
      <dsp:txXfrm>
        <a:off x="3625888" y="3986369"/>
        <a:ext cx="886389" cy="886389"/>
      </dsp:txXfrm>
    </dsp:sp>
    <dsp:sp modelId="{4E2687F5-4E8B-46FE-A67C-288E7ABC77CD}">
      <dsp:nvSpPr>
        <dsp:cNvPr id="0" name=""/>
        <dsp:cNvSpPr/>
      </dsp:nvSpPr>
      <dsp:spPr>
        <a:xfrm>
          <a:off x="1944224" y="1671959"/>
          <a:ext cx="1253543" cy="1253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0066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000090"/>
              </a:solidFill>
              <a:latin typeface="Book Antiqua" pitchFamily="18" charset="0"/>
            </a:rPr>
            <a:t>Sustainable Consumption</a:t>
          </a:r>
          <a:endParaRPr lang="en-US" sz="800" b="1" kern="1200" dirty="0">
            <a:solidFill>
              <a:srgbClr val="000090"/>
            </a:solidFill>
            <a:latin typeface="Book Antiqua" pitchFamily="18" charset="0"/>
          </a:endParaRPr>
        </a:p>
      </dsp:txBody>
      <dsp:txXfrm>
        <a:off x="2127801" y="1855536"/>
        <a:ext cx="886389" cy="886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84D8D-C47E-F547-BCEE-126AE59F3E66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Concept / Epistemology</a:t>
          </a:r>
          <a:endParaRPr lang="en-US" sz="2200" kern="1200" dirty="0"/>
        </a:p>
      </dsp:txBody>
      <dsp:txXfrm>
        <a:off x="1279" y="1625600"/>
        <a:ext cx="1991320" cy="1625600"/>
      </dsp:txXfrm>
    </dsp:sp>
    <dsp:sp modelId="{C54D81E6-DEAA-0A41-99AB-E0E629945D02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A204EF-0090-C84F-B7A7-1EF1E3D46D7F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Project / Strategy</a:t>
          </a:r>
          <a:endParaRPr lang="en-US" sz="2200" kern="1200" dirty="0"/>
        </a:p>
      </dsp:txBody>
      <dsp:txXfrm>
        <a:off x="2052339" y="1625600"/>
        <a:ext cx="1991320" cy="1625600"/>
      </dsp:txXfrm>
    </dsp:sp>
    <dsp:sp modelId="{40A18673-F843-1644-B024-D82B64E73320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287702-E992-FC44-92DC-84E64864FDB6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Policies (Macro Policies)</a:t>
          </a:r>
          <a:endParaRPr lang="en-US" sz="2200" kern="1200" dirty="0"/>
        </a:p>
      </dsp:txBody>
      <dsp:txXfrm>
        <a:off x="4103399" y="1625600"/>
        <a:ext cx="1991320" cy="1625600"/>
      </dsp:txXfrm>
    </dsp:sp>
    <dsp:sp modelId="{FC7F5F1A-4EA7-564B-813E-8740CA96872F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403DB3-55BE-6845-9145-9677A31CC685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547" cy="4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1"/>
            <a:ext cx="2972547" cy="4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3543"/>
            <a:ext cx="2972547" cy="46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8823543"/>
            <a:ext cx="2972547" cy="46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9CDF58-8A1F-499A-B72D-1A7989229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547" cy="4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1"/>
            <a:ext cx="2972547" cy="46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412516"/>
            <a:ext cx="5487041" cy="418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3543"/>
            <a:ext cx="2972547" cy="46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8823543"/>
            <a:ext cx="2972547" cy="46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C55B08-2CBF-40B3-A027-F293D3956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9C70B4-98AF-413E-9746-E7F098926652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510645-155F-4760-9B57-516D9D56917C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62924D-FF6C-44CE-821A-B6621608EE79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35669" indent="-2829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31799" indent="-22636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584518" indent="-22636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37237" indent="-22636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489957" indent="-22636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42676" indent="-22636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395396" indent="-22636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48115" indent="-22636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AFB878-AD64-456D-B605-7CEC0C73E132}" type="slidenum">
              <a:rPr lang="en-US" sz="1200" b="0"/>
              <a:pPr eaLnBrk="1" hangingPunct="1"/>
              <a:t>13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028" y="8825231"/>
            <a:ext cx="2972421" cy="46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DB8C975-3033-4E21-BBDA-1801475A9AB3}" type="slidenum">
              <a:rPr lang="zh-CN" altLang="en-US" sz="1200"/>
              <a:pPr algn="r" eaLnBrk="1" hangingPunct="1"/>
              <a:t>15</a:t>
            </a:fld>
            <a:endParaRPr lang="en-US" altLang="zh-CN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8500"/>
            <a:ext cx="4640262" cy="34813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2" y="4411824"/>
            <a:ext cx="5028579" cy="41817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B9C53-8DBC-4635-8748-0133993F6EF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3853" y="8823543"/>
            <a:ext cx="2972547" cy="46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latinLnBrk="1"/>
            <a:fld id="{A4E5E4B0-3287-4CBE-96D2-F36C1F430BAA}" type="slidenum">
              <a:rPr lang="zh-CN" altLang="en-US" sz="1200">
                <a:solidFill>
                  <a:prstClr val="black"/>
                </a:solidFill>
                <a:latin typeface="맑은 고딕"/>
              </a:rPr>
              <a:pPr algn="r" latinLnBrk="1"/>
              <a:t>19</a:t>
            </a:fld>
            <a:endParaRPr lang="en-US" altLang="zh-CN" sz="120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757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85950" y="1196975"/>
            <a:ext cx="10580688" cy="7935913"/>
          </a:xfrm>
          <a:ln/>
        </p:spPr>
      </p:sp>
      <p:sp>
        <p:nvSpPr>
          <p:cNvPr id="7578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0C5D-7C6D-49DF-8678-47E48E7AF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AB62-3632-4376-8FB0-AD191CB9D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4F51-D646-4306-B353-1BD58CB11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3513"/>
            <a:ext cx="8299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2031" y="1506538"/>
            <a:ext cx="8299938" cy="4589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7940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B1D4-9158-4150-BF66-CDE5BF576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73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2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52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32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34CF-9291-4AD0-BF50-B46CC4B2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6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9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59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94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1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B73-A6C6-4E37-8AD0-B7B109BC0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7133-A2FA-492C-8C67-A1E2D4AB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DC63-1BDA-4E40-8626-B7B254BEC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886E-70D2-4AED-BF63-21F97BE80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712A-15C4-47B1-B25A-837FE323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D2B8-2CAF-42FF-B123-8B414B622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3BDD6E-7C80-401B-9779-54DD9D60C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8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Picture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331913" y="2990850"/>
            <a:ext cx="64087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20" name="Picture 8" descr="une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331788"/>
            <a:ext cx="8239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Picture2"/>
          <p:cNvPicPr>
            <a:picLocks noChangeAspect="1" noChangeArrowheads="1"/>
          </p:cNvPicPr>
          <p:nvPr userDrawn="1"/>
        </p:nvPicPr>
        <p:blipFill>
          <a:blip r:embed="rId1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0850"/>
            <a:ext cx="64087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20" name="Picture 8" descr="une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1788"/>
            <a:ext cx="823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1143000"/>
          </a:xfrm>
        </p:spPr>
        <p:txBody>
          <a:bodyPr/>
          <a:lstStyle/>
          <a:p>
            <a:pPr algn="r"/>
            <a:r>
              <a:rPr lang="en-US" sz="1600" b="1" i="1" dirty="0">
                <a:latin typeface="Book Antiqua"/>
                <a:cs typeface="Book Antiqua"/>
              </a:rPr>
              <a:t>National Dialogue on Water Towers, Forests &amp; Green Economy</a:t>
            </a:r>
            <a:br>
              <a:rPr lang="en-US" sz="1600" b="1" i="1" dirty="0">
                <a:latin typeface="Book Antiqua"/>
                <a:cs typeface="Book Antiqua"/>
              </a:rPr>
            </a:br>
            <a:r>
              <a:rPr lang="en-US" sz="1600" b="1" i="1" dirty="0">
                <a:latin typeface="Book Antiqua"/>
                <a:cs typeface="Book Antiqua"/>
              </a:rPr>
              <a:t>5</a:t>
            </a:r>
            <a:r>
              <a:rPr lang="en-US" sz="1600" b="1" i="1" baseline="30000" dirty="0">
                <a:latin typeface="Book Antiqua"/>
                <a:cs typeface="Book Antiqua"/>
              </a:rPr>
              <a:t>th</a:t>
            </a:r>
            <a:r>
              <a:rPr lang="en-US" sz="1600" b="1" i="1" dirty="0">
                <a:latin typeface="Book Antiqua"/>
                <a:cs typeface="Book Antiqua"/>
              </a:rPr>
              <a:t> Nov, 2012 </a:t>
            </a:r>
            <a:br>
              <a:rPr lang="en-US" sz="1600" b="1" i="1" dirty="0">
                <a:latin typeface="Book Antiqua"/>
                <a:cs typeface="Book Antiqua"/>
              </a:rPr>
            </a:br>
            <a:r>
              <a:rPr lang="en-US" sz="1600" i="1" dirty="0"/>
              <a:t/>
            </a:r>
            <a:br>
              <a:rPr lang="en-US" sz="1600" i="1" dirty="0"/>
            </a:br>
            <a:endParaRPr lang="en-US" sz="1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0DC63-1BDA-4E40-8626-B7B254BEC1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036496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/>
                <a:cs typeface="Book Antiqua"/>
              </a:rPr>
              <a:t>Ecosystems Management for  a Green Economy: Analytics and Evidences</a:t>
            </a:r>
            <a:r>
              <a:rPr lang="en-US" b="1" dirty="0">
                <a:latin typeface="Book Antiqua"/>
                <a:cs typeface="Book Antiqua"/>
              </a:rPr>
              <a:t/>
            </a:r>
            <a:br>
              <a:rPr lang="en-US" b="1" dirty="0">
                <a:latin typeface="Book Antiqua"/>
                <a:cs typeface="Book Antiqua"/>
              </a:rPr>
            </a:br>
            <a:r>
              <a:rPr lang="en-US" b="1" dirty="0">
                <a:latin typeface="Book Antiqua"/>
                <a:cs typeface="Book Antiqua"/>
              </a:rPr>
              <a:t/>
            </a:r>
            <a:br>
              <a:rPr lang="en-US" b="1" dirty="0">
                <a:latin typeface="Book Antiqua"/>
                <a:cs typeface="Book Antiqua"/>
              </a:rPr>
            </a:br>
            <a:endParaRPr lang="en-US" b="1" dirty="0" smtClean="0">
              <a:latin typeface="Book Antiqua"/>
              <a:cs typeface="Book Antiqua"/>
            </a:endParaRPr>
          </a:p>
          <a:p>
            <a:pPr algn="r"/>
            <a:endParaRPr lang="en-US" sz="2400" b="1" dirty="0">
              <a:latin typeface="Book Antiqua"/>
              <a:cs typeface="Book Antiqua"/>
            </a:endParaRPr>
          </a:p>
          <a:p>
            <a:pPr algn="r"/>
            <a:r>
              <a:rPr lang="en-GB" sz="2400" b="1" dirty="0" smtClean="0">
                <a:latin typeface="Book Antiqua"/>
                <a:cs typeface="Book Antiqua"/>
              </a:rPr>
              <a:t>Dr </a:t>
            </a:r>
            <a:r>
              <a:rPr lang="en-GB" sz="2400" b="1" dirty="0">
                <a:latin typeface="Book Antiqua"/>
                <a:cs typeface="Book Antiqua"/>
              </a:rPr>
              <a:t>Pushpam </a:t>
            </a:r>
            <a:r>
              <a:rPr lang="en-GB" sz="2400" b="1" dirty="0" smtClean="0">
                <a:latin typeface="Book Antiqua"/>
                <a:cs typeface="Book Antiqua"/>
              </a:rPr>
              <a:t>Kumar, </a:t>
            </a:r>
            <a:r>
              <a:rPr lang="en-GB" sz="2000" b="1" dirty="0" smtClean="0">
                <a:latin typeface="Book Antiqua"/>
                <a:cs typeface="Book Antiqua"/>
              </a:rPr>
              <a:t>Chief, ESE Unit, DEPI, UNEP</a:t>
            </a:r>
          </a:p>
          <a:p>
            <a:pPr algn="r"/>
            <a:endParaRPr lang="en-GB" sz="2400" b="1" dirty="0">
              <a:latin typeface="Book Antiqua"/>
              <a:cs typeface="Book Antiqua"/>
            </a:endParaRPr>
          </a:p>
          <a:p>
            <a:pPr algn="r"/>
            <a:endParaRPr lang="en-GB" sz="2400" b="1" dirty="0" smtClean="0">
              <a:latin typeface="Book Antiqua"/>
              <a:cs typeface="Book Antiqua"/>
            </a:endParaRPr>
          </a:p>
          <a:p>
            <a:pPr algn="r"/>
            <a:r>
              <a:rPr lang="en-US" sz="1600" b="1" dirty="0" smtClean="0">
                <a:latin typeface="Book Antiqua"/>
                <a:cs typeface="Book Antiqua"/>
              </a:rPr>
              <a:t>(w</a:t>
            </a:r>
            <a:r>
              <a:rPr lang="en-GB" sz="1600" b="1" dirty="0" err="1" smtClean="0">
                <a:latin typeface="Book Antiqua"/>
                <a:cs typeface="Book Antiqua"/>
              </a:rPr>
              <a:t>ith</a:t>
            </a:r>
            <a:r>
              <a:rPr lang="en-GB" sz="1600" b="1" dirty="0" smtClean="0">
                <a:latin typeface="Book Antiqua"/>
                <a:cs typeface="Book Antiqua"/>
              </a:rPr>
              <a:t> inputs from Tim </a:t>
            </a:r>
            <a:r>
              <a:rPr lang="en-GB" sz="1600" b="1" dirty="0" err="1" smtClean="0">
                <a:latin typeface="Book Antiqua"/>
                <a:cs typeface="Book Antiqua"/>
              </a:rPr>
              <a:t>Christophersen</a:t>
            </a:r>
            <a:r>
              <a:rPr lang="en-GB" sz="1600" b="1" dirty="0" smtClean="0">
                <a:latin typeface="Book Antiqua"/>
                <a:cs typeface="Book Antiqua"/>
              </a:rPr>
              <a:t>, Forests and Climate Change</a:t>
            </a:r>
          </a:p>
          <a:p>
            <a:pPr algn="r"/>
            <a:r>
              <a:rPr lang="en-GB" sz="1600" b="1" dirty="0" smtClean="0">
                <a:latin typeface="Book Antiqua"/>
                <a:cs typeface="Book Antiqua"/>
              </a:rPr>
              <a:t>DEPI, UNEP)</a:t>
            </a:r>
            <a:r>
              <a:rPr lang="en-GB" sz="1600" b="1" dirty="0">
                <a:latin typeface="Book Antiqua"/>
                <a:cs typeface="Book Antiqua"/>
              </a:rPr>
              <a:t/>
            </a:r>
            <a:br>
              <a:rPr lang="en-GB" sz="1600" b="1" dirty="0">
                <a:latin typeface="Book Antiqua"/>
                <a:cs typeface="Book Antiqua"/>
              </a:rPr>
            </a:br>
            <a:endParaRPr lang="en-US" sz="1600" dirty="0">
              <a:latin typeface="Book Antiqua"/>
              <a:cs typeface="Book Antiqua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Colombian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72" y="1528081"/>
            <a:ext cx="93821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8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Choice of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1549853"/>
            <a:ext cx="9372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48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Bounty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0"/>
            <a:ext cx="93821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89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546225"/>
            <a:ext cx="39243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75138"/>
            <a:ext cx="39354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107950" y="1789113"/>
            <a:ext cx="48958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274638" indent="-274638">
              <a:spcBef>
                <a:spcPts val="0"/>
              </a:spcBef>
              <a:defRPr/>
            </a:pPr>
            <a:r>
              <a:rPr lang="en-GB" sz="2000" u="sng" dirty="0">
                <a:solidFill>
                  <a:srgbClr val="002060"/>
                </a:solidFill>
              </a:rPr>
              <a:t>Instrument: </a:t>
            </a:r>
            <a:r>
              <a:rPr lang="en-GB" sz="2000" dirty="0">
                <a:solidFill>
                  <a:srgbClr val="002060"/>
                </a:solidFill>
              </a:rPr>
              <a:t>Mexico </a:t>
            </a:r>
            <a:r>
              <a:rPr lang="en-GB" sz="1800" dirty="0">
                <a:solidFill>
                  <a:srgbClr val="002060"/>
                </a:solidFill>
              </a:rPr>
              <a:t>PSAH: PES to forest owners to preserve forest: manage &amp; not convert forest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GB" sz="2000" u="sng" dirty="0">
                <a:solidFill>
                  <a:srgbClr val="002060"/>
                </a:solidFill>
              </a:rPr>
              <a:t>Result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GB" sz="1400" dirty="0">
                <a:ea typeface="Times New Roman" pitchFamily="18" charset="0"/>
              </a:rPr>
              <a:t>Deforestation rate fell from 1.6 % to 0.6 %.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GB" sz="1400" dirty="0">
                <a:ea typeface="Times New Roman" pitchFamily="18" charset="0"/>
              </a:rPr>
              <a:t>18.3 thousand hectares of avoided deforestation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en-GB" sz="1400" dirty="0">
                <a:ea typeface="Times New Roman" pitchFamily="18" charset="0"/>
              </a:rPr>
              <a:t>Avoided GHG emissions ~ 3.2 million tCO2e</a:t>
            </a:r>
            <a:endParaRPr lang="en-GB" sz="1400" dirty="0">
              <a:ea typeface="MS PGothic" pitchFamily="34" charset="-128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778375" y="692150"/>
            <a:ext cx="4330700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GB" sz="1800" dirty="0">
                <a:solidFill>
                  <a:srgbClr val="009900"/>
                </a:solidFill>
                <a:ea typeface="Times New Roman" pitchFamily="18" charset="0"/>
              </a:rPr>
              <a:t>Hydrological services: </a:t>
            </a:r>
            <a:r>
              <a:rPr lang="en-GB" sz="1800" dirty="0">
                <a:latin typeface="Arial" charset="0"/>
              </a:rPr>
              <a:t> </a:t>
            </a:r>
            <a:r>
              <a:rPr lang="en-GB" b="0" dirty="0">
                <a:latin typeface="Arial" charset="0"/>
              </a:rPr>
              <a:t>Aquifer recharge; </a:t>
            </a:r>
          </a:p>
          <a:p>
            <a:pPr algn="r">
              <a:defRPr/>
            </a:pPr>
            <a:r>
              <a:rPr lang="en-GB" b="0" dirty="0">
                <a:latin typeface="Arial" charset="0"/>
              </a:rPr>
              <a:t>Improved surface water quality, reduce frequency &amp; damage from flooding`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5076825" y="6551613"/>
            <a:ext cx="42433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100" i="1"/>
              <a:t>Munoz 2010); Muñoz-Piña et al. 2008; </a:t>
            </a:r>
            <a:r>
              <a:rPr lang="en-GB" sz="1100"/>
              <a:t>Muñoz-Piña et al. 2007.</a:t>
            </a:r>
          </a:p>
        </p:txBody>
      </p:sp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36369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70038" y="4284663"/>
            <a:ext cx="257016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009900"/>
                </a:solidFill>
                <a:ea typeface="Times New Roman" pitchFamily="18" charset="0"/>
              </a:rPr>
              <a:t>Reduce Deforestation</a:t>
            </a:r>
            <a:endParaRPr lang="en-GB" sz="20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75463" y="4211638"/>
            <a:ext cx="20177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009900"/>
                </a:solidFill>
                <a:ea typeface="Times New Roman" pitchFamily="18" charset="0"/>
              </a:rPr>
              <a:t>Address Poverty</a:t>
            </a:r>
            <a:endParaRPr lang="en-GB" sz="2000" dirty="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4925" y="765175"/>
            <a:ext cx="4743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274638" indent="-274638">
              <a:defRPr/>
            </a:pPr>
            <a:r>
              <a:rPr lang="en-GB" sz="2200" dirty="0">
                <a:solidFill>
                  <a:srgbClr val="002060"/>
                </a:solidFill>
              </a:rPr>
              <a:t>Payments for Ecosystem Services (PES)</a:t>
            </a:r>
            <a:endParaRPr lang="en-GB" dirty="0"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" y="0"/>
            <a:ext cx="903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Use of Innovative Response Policy (PES)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1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ook Antiqua"/>
                <a:cs typeface="Book Antiqua"/>
              </a:rPr>
              <a:t>So, What can be done better?</a:t>
            </a:r>
            <a:endParaRPr lang="en-US" sz="36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24944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400" dirty="0" smtClean="0">
                <a:latin typeface="Book Antiqua"/>
                <a:cs typeface="Book Antiqua"/>
              </a:rPr>
              <a:t>	1. 	IWR (UNEP-UNU)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/>
              <a:cs typeface="Book Antiqua"/>
            </a:endParaRPr>
          </a:p>
          <a:p>
            <a:pPr lvl="4"/>
            <a:r>
              <a:rPr lang="en-US" sz="2400" dirty="0" smtClean="0">
                <a:latin typeface="Book Antiqua"/>
                <a:cs typeface="Book Antiqua"/>
              </a:rPr>
              <a:t>	2.    	WAVES (WB-UNEP)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/>
              <a:cs typeface="Book Antiqua"/>
            </a:endParaRPr>
          </a:p>
          <a:p>
            <a:r>
              <a:rPr lang="en-US" sz="2400" dirty="0" smtClean="0">
                <a:latin typeface="Book Antiqua"/>
                <a:cs typeface="Book Antiqua"/>
              </a:rPr>
              <a:t>			3. 	Natural Capital Committee</a:t>
            </a:r>
          </a:p>
          <a:p>
            <a:endParaRPr lang="en-US" sz="2400" dirty="0" smtClean="0">
              <a:latin typeface="Book Antiqua"/>
              <a:cs typeface="Book Antiqua"/>
            </a:endParaRPr>
          </a:p>
          <a:p>
            <a:r>
              <a:rPr lang="en-US" sz="2400" dirty="0">
                <a:latin typeface="Book Antiqua"/>
                <a:cs typeface="Book Antiqua"/>
              </a:rPr>
              <a:t>	</a:t>
            </a:r>
            <a:r>
              <a:rPr lang="en-US" sz="2400" dirty="0" smtClean="0">
                <a:latin typeface="Book Antiqua"/>
                <a:cs typeface="Book Antiqua"/>
              </a:rPr>
              <a:t>		4. 	Role of  </a:t>
            </a:r>
            <a:r>
              <a:rPr lang="en-US" sz="2400" dirty="0" err="1">
                <a:latin typeface="Book Antiqua"/>
                <a:cs typeface="Book Antiqua"/>
              </a:rPr>
              <a:t>M</a:t>
            </a:r>
            <a:r>
              <a:rPr lang="en-US" sz="2400" dirty="0" err="1" smtClean="0">
                <a:latin typeface="Book Antiqua"/>
                <a:cs typeface="Book Antiqua"/>
              </a:rPr>
              <a:t>ontane</a:t>
            </a:r>
            <a:r>
              <a:rPr lang="en-US" sz="2400" dirty="0" smtClean="0">
                <a:latin typeface="Book Antiqua"/>
                <a:cs typeface="Book Antiqua"/>
              </a:rPr>
              <a:t> forests to Kenyan Economy (</a:t>
            </a:r>
            <a:r>
              <a:rPr lang="en-US" sz="2400" b="1" u="sng" dirty="0" smtClean="0">
                <a:latin typeface="Book Antiqua"/>
                <a:cs typeface="Book Antiqua"/>
              </a:rPr>
              <a:t>to be launched tomorrow</a:t>
            </a:r>
            <a:r>
              <a:rPr lang="en-US" sz="2400" dirty="0" smtClean="0">
                <a:latin typeface="Book Antiqua"/>
                <a:cs typeface="Book Antiqua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/>
              <a:cs typeface="Book Antiqua"/>
            </a:endParaRPr>
          </a:p>
          <a:p>
            <a:endParaRPr lang="en-US" sz="2400" dirty="0" smtClean="0">
              <a:latin typeface="Book Antiqua"/>
              <a:cs typeface="Book Antiqua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Book Antiqua"/>
              <a:cs typeface="Book Antiqua"/>
            </a:endParaRP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4482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One: Change fundamental compass of the economy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838201" y="-228600"/>
            <a:ext cx="8183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3600" dirty="0" smtClean="0">
              <a:latin typeface="Book Antiqua"/>
              <a:ea typeface="MS PGothic" pitchFamily="34" charset="-128"/>
              <a:cs typeface="Book Antiqua"/>
            </a:endParaRPr>
          </a:p>
          <a:p>
            <a:pPr algn="ctr" eaLnBrk="1" hangingPunct="1"/>
            <a:r>
              <a:rPr lang="en-US" sz="3600" dirty="0" smtClean="0">
                <a:latin typeface="Book Antiqua"/>
                <a:ea typeface="MS PGothic" pitchFamily="34" charset="-128"/>
                <a:cs typeface="Book Antiqua"/>
              </a:rPr>
              <a:t>Two: Investment </a:t>
            </a:r>
            <a:r>
              <a:rPr lang="en-US" sz="3600" dirty="0">
                <a:latin typeface="Book Antiqua"/>
                <a:ea typeface="MS PGothic" pitchFamily="34" charset="-128"/>
                <a:cs typeface="Book Antiqua"/>
              </a:rPr>
              <a:t>in ecological infrastructure: </a:t>
            </a:r>
            <a:r>
              <a:rPr lang="en-US" sz="3600" dirty="0" smtClean="0">
                <a:latin typeface="Book Antiqua"/>
                <a:ea typeface="MS PGothic" pitchFamily="34" charset="-128"/>
                <a:cs typeface="Book Antiqua"/>
              </a:rPr>
              <a:t>Steps Towards Green Economy</a:t>
            </a:r>
            <a:endParaRPr lang="en-US" sz="3600" dirty="0">
              <a:latin typeface="Book Antiqua"/>
              <a:ea typeface="MS PGothic" pitchFamily="34" charset="-128"/>
              <a:cs typeface="Book Antiqua"/>
            </a:endParaRP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21208" y="2113640"/>
            <a:ext cx="88931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ts val="1800"/>
              </a:spcBef>
              <a:buFontTx/>
              <a:buChar char="•"/>
            </a:pPr>
            <a:r>
              <a:rPr lang="en-GB" sz="2400" dirty="0">
                <a:latin typeface="Book Antiqua"/>
                <a:cs typeface="Book Antiqua"/>
              </a:rPr>
              <a:t>Afforestation: </a:t>
            </a:r>
            <a:r>
              <a:rPr lang="en-GB" sz="2400" dirty="0">
                <a:solidFill>
                  <a:srgbClr val="008000"/>
                </a:solidFill>
                <a:latin typeface="Book Antiqua"/>
                <a:cs typeface="Book Antiqua"/>
              </a:rPr>
              <a:t>carbon store</a:t>
            </a:r>
            <a:r>
              <a:rPr lang="en-GB" sz="2400" dirty="0">
                <a:latin typeface="Book Antiqua"/>
                <a:cs typeface="Book Antiqua"/>
              </a:rPr>
              <a:t>+ </a:t>
            </a:r>
            <a:r>
              <a:rPr lang="en-GB" sz="2400" dirty="0">
                <a:solidFill>
                  <a:srgbClr val="008000"/>
                </a:solidFill>
                <a:latin typeface="Book Antiqua"/>
                <a:cs typeface="Book Antiqua"/>
              </a:rPr>
              <a:t>reduced risk of soil erosion &amp; landslides</a:t>
            </a:r>
          </a:p>
          <a:p>
            <a:pPr marL="342900" indent="-342900" eaLnBrk="0" hangingPunct="0">
              <a:spcBef>
                <a:spcPct val="45000"/>
              </a:spcBef>
              <a:buFontTx/>
              <a:buChar char="•"/>
            </a:pPr>
            <a:r>
              <a:rPr lang="en-GB" sz="2400" dirty="0">
                <a:latin typeface="Book Antiqua"/>
                <a:cs typeface="Book Antiqua"/>
              </a:rPr>
              <a:t>Wetlands and forests and </a:t>
            </a:r>
            <a:r>
              <a:rPr lang="en-GB" sz="2400" dirty="0">
                <a:solidFill>
                  <a:srgbClr val="008000"/>
                </a:solidFill>
                <a:latin typeface="Book Antiqua"/>
                <a:cs typeface="Book Antiqua"/>
              </a:rPr>
              <a:t>reduced risk of flooding impacts</a:t>
            </a:r>
          </a:p>
          <a:p>
            <a:pPr marL="342900" indent="-342900" eaLnBrk="0" hangingPunct="0">
              <a:spcBef>
                <a:spcPct val="45000"/>
              </a:spcBef>
              <a:buFontTx/>
              <a:buChar char="•"/>
            </a:pPr>
            <a:r>
              <a:rPr lang="en-GB" sz="2400" dirty="0">
                <a:latin typeface="Book Antiqua"/>
                <a:cs typeface="Book Antiqua"/>
              </a:rPr>
              <a:t>Mangroves and </a:t>
            </a:r>
            <a:r>
              <a:rPr lang="en-GB" sz="2400" dirty="0">
                <a:solidFill>
                  <a:srgbClr val="008000"/>
                </a:solidFill>
                <a:latin typeface="Book Antiqua"/>
                <a:cs typeface="Book Antiqua"/>
              </a:rPr>
              <a:t>coastal erosion and natural hazards</a:t>
            </a:r>
          </a:p>
          <a:p>
            <a:pPr marL="342900" indent="-342900" eaLnBrk="0" hangingPunct="0">
              <a:spcBef>
                <a:spcPct val="45000"/>
              </a:spcBef>
              <a:buFontTx/>
              <a:buChar char="•"/>
            </a:pPr>
            <a:r>
              <a:rPr lang="en-GB" sz="2400" dirty="0">
                <a:latin typeface="Book Antiqua"/>
                <a:cs typeface="Book Antiqua"/>
              </a:rPr>
              <a:t>Restore Forests, lakes and wetlands to address </a:t>
            </a:r>
            <a:r>
              <a:rPr lang="en-GB" sz="2400" dirty="0">
                <a:solidFill>
                  <a:srgbClr val="008000"/>
                </a:solidFill>
                <a:latin typeface="Book Antiqua"/>
                <a:cs typeface="Book Antiqua"/>
              </a:rPr>
              <a:t>water scarcity</a:t>
            </a:r>
          </a:p>
          <a:p>
            <a:pPr marL="342900" indent="-342900" eaLnBrk="0" hangingPunct="0">
              <a:spcBef>
                <a:spcPct val="45000"/>
              </a:spcBef>
              <a:buFontTx/>
              <a:buChar char="•"/>
            </a:pPr>
            <a:r>
              <a:rPr lang="en-GB" sz="2400" dirty="0" smtClean="0">
                <a:latin typeface="Book Antiqua"/>
                <a:cs typeface="Book Antiqua"/>
              </a:rPr>
              <a:t>PAs </a:t>
            </a:r>
            <a:r>
              <a:rPr lang="en-GB" sz="2400" dirty="0">
                <a:latin typeface="Book Antiqua"/>
                <a:cs typeface="Book Antiqua"/>
              </a:rPr>
              <a:t>&amp; connectivity to facilitate </a:t>
            </a:r>
            <a:r>
              <a:rPr lang="en-GB" sz="2400" dirty="0">
                <a:solidFill>
                  <a:srgbClr val="008000"/>
                </a:solidFill>
                <a:latin typeface="Book Antiqua"/>
                <a:cs typeface="Book Antiqua"/>
              </a:rPr>
              <a:t>resilience</a:t>
            </a:r>
            <a:r>
              <a:rPr lang="en-GB" sz="2400" dirty="0">
                <a:latin typeface="Book Antiqua"/>
                <a:cs typeface="Book Antiqua"/>
              </a:rPr>
              <a:t> of ecosystems and species</a:t>
            </a:r>
          </a:p>
          <a:p>
            <a:pPr marL="342900" indent="-342900" eaLnBrk="0" hangingPunct="0">
              <a:spcBef>
                <a:spcPts val="1200"/>
              </a:spcBef>
            </a:pPr>
            <a:endParaRPr lang="en-GB" sz="2400" dirty="0">
              <a:latin typeface="Footlight MT Light"/>
              <a:cs typeface="Footlight MT Light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17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Book Antiqua"/>
                <a:cs typeface="Book Antiqua"/>
              </a:rPr>
              <a:t>3. Focus on Mainstreaming Ecosystem Services</a:t>
            </a:r>
            <a:endParaRPr lang="tr-TR" sz="3600" b="1" dirty="0"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/>
                <a:cs typeface="Book Antiqua"/>
              </a:rPr>
              <a:t>The inclusion </a:t>
            </a:r>
            <a:r>
              <a:rPr lang="en-US" sz="2400" dirty="0">
                <a:latin typeface="Book Antiqua"/>
                <a:cs typeface="Book Antiqua"/>
              </a:rPr>
              <a:t>of relevant </a:t>
            </a:r>
            <a:r>
              <a:rPr lang="en-US" sz="2400" dirty="0" smtClean="0">
                <a:latin typeface="Book Antiqua"/>
                <a:cs typeface="Book Antiqua"/>
              </a:rPr>
              <a:t>ecosystem services aspects into </a:t>
            </a:r>
            <a:r>
              <a:rPr lang="en-US" sz="2400" dirty="0">
                <a:latin typeface="Book Antiqua"/>
                <a:cs typeface="Book Antiqua"/>
              </a:rPr>
              <a:t>the decisions of institutions that drive </a:t>
            </a:r>
            <a:r>
              <a:rPr lang="en-US" sz="2400" dirty="0" smtClean="0">
                <a:latin typeface="Book Antiqua"/>
                <a:cs typeface="Book Antiqua"/>
              </a:rPr>
              <a:t>development </a:t>
            </a:r>
            <a:r>
              <a:rPr lang="en-US" sz="2400" dirty="0">
                <a:latin typeface="Book Antiqua"/>
                <a:cs typeface="Book Antiqua"/>
              </a:rPr>
              <a:t>policy, rules, plans, </a:t>
            </a:r>
            <a:r>
              <a:rPr lang="en-US" sz="2400" dirty="0" smtClean="0">
                <a:latin typeface="Book Antiqua"/>
                <a:cs typeface="Book Antiqua"/>
              </a:rPr>
              <a:t>investment.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/>
                <a:cs typeface="Book Antiqua"/>
              </a:rPr>
              <a:t>By considering </a:t>
            </a:r>
            <a:r>
              <a:rPr lang="en-US" sz="2400" dirty="0">
                <a:latin typeface="Book Antiqua"/>
                <a:cs typeface="Book Antiqua"/>
              </a:rPr>
              <a:t>what ecosystem and </a:t>
            </a:r>
            <a:r>
              <a:rPr lang="en-US" sz="2400" dirty="0" smtClean="0">
                <a:latin typeface="Book Antiqua"/>
                <a:cs typeface="Book Antiqua"/>
              </a:rPr>
              <a:t>biodiversity </a:t>
            </a:r>
            <a:r>
              <a:rPr lang="en-US" sz="2400" dirty="0">
                <a:latin typeface="Book Antiqua"/>
                <a:cs typeface="Book Antiqua"/>
              </a:rPr>
              <a:t>means for </a:t>
            </a:r>
            <a:r>
              <a:rPr lang="en-US" sz="2400" dirty="0" smtClean="0">
                <a:latin typeface="Book Antiqua"/>
                <a:cs typeface="Book Antiqua"/>
              </a:rPr>
              <a:t>the economy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Book Antiqua"/>
                <a:cs typeface="Book Antiqua"/>
              </a:rPr>
              <a:t>Evaluating </a:t>
            </a:r>
            <a:r>
              <a:rPr lang="en-US" sz="2400" dirty="0">
                <a:latin typeface="Book Antiqua"/>
                <a:cs typeface="Book Antiqua"/>
              </a:rPr>
              <a:t>current policies and </a:t>
            </a:r>
            <a:r>
              <a:rPr lang="en-US" sz="2400" dirty="0" smtClean="0">
                <a:latin typeface="Book Antiqua"/>
                <a:cs typeface="Book Antiqua"/>
              </a:rPr>
              <a:t>identifying potential improvements</a:t>
            </a:r>
            <a:endParaRPr lang="tr-TR" sz="2400" baseline="30000" dirty="0">
              <a:latin typeface="Book Antiqua"/>
              <a:cs typeface="Book Antiqua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68982904"/>
              </p:ext>
            </p:extLst>
          </p:nvPr>
        </p:nvGraphicFramePr>
        <p:xfrm>
          <a:off x="1433283" y="18846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524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ook Antiqua"/>
                <a:cs typeface="Book Antiqua"/>
              </a:rPr>
              <a:t>Focus on Mainstreaming of ES …..</a:t>
            </a:r>
            <a:endParaRPr lang="en-US" sz="3600" dirty="0">
              <a:latin typeface="Book Antiqua"/>
              <a:cs typeface="Book Antiqua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 Antiqua" pitchFamily="18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Book Antiqua" pitchFamily="18" charset="0"/>
                <a:cs typeface="Arial" pitchFamily="34" charset="0"/>
              </a:rPr>
              <a:t>. Green Investment-Green Economy Spiral</a:t>
            </a:r>
            <a:endParaRPr lang="id-ID" sz="4000" b="1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382000" cy="4983163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248400" y="6400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DEPI, UNEP 2011</a:t>
            </a:r>
            <a:endParaRPr lang="en-US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제목 1"/>
          <p:cNvSpPr txBox="1">
            <a:spLocks/>
          </p:cNvSpPr>
          <p:nvPr/>
        </p:nvSpPr>
        <p:spPr bwMode="auto">
          <a:xfrm>
            <a:off x="1403350" y="381000"/>
            <a:ext cx="7588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/>
            <a:r>
              <a:rPr lang="en-US" altLang="ko-KR" sz="3600" b="1" dirty="0">
                <a:solidFill>
                  <a:srgbClr val="000000"/>
                </a:solidFill>
                <a:latin typeface="Book Antiqua"/>
                <a:ea typeface="맑은 고딕"/>
                <a:cs typeface="Book Antiqua"/>
              </a:rPr>
              <a:t>Green Growth – Investing in the Green Economy</a:t>
            </a:r>
          </a:p>
        </p:txBody>
      </p:sp>
      <p:sp>
        <p:nvSpPr>
          <p:cNvPr id="74754" name="TextBox 31"/>
          <p:cNvSpPr txBox="1">
            <a:spLocks noChangeArrowheads="1"/>
          </p:cNvSpPr>
          <p:nvPr/>
        </p:nvSpPr>
        <p:spPr bwMode="auto">
          <a:xfrm>
            <a:off x="341313" y="1231925"/>
            <a:ext cx="369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en-US" altLang="ko-KR" sz="2000" b="1" dirty="0">
                <a:solidFill>
                  <a:srgbClr val="0070C0"/>
                </a:solidFill>
                <a:latin typeface="Corbel" pitchFamily="34" charset="0"/>
                <a:ea typeface="Gulim" pitchFamily="34" charset="-127"/>
              </a:rPr>
              <a:t>Allocation of Stimulus Packages</a:t>
            </a:r>
          </a:p>
        </p:txBody>
      </p:sp>
      <p:sp>
        <p:nvSpPr>
          <p:cNvPr id="74755" name="TextBox 33"/>
          <p:cNvSpPr txBox="1">
            <a:spLocks noChangeArrowheads="1"/>
          </p:cNvSpPr>
          <p:nvPr/>
        </p:nvSpPr>
        <p:spPr bwMode="auto">
          <a:xfrm>
            <a:off x="6772275" y="6538913"/>
            <a:ext cx="2192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latinLnBrk="1"/>
            <a:r>
              <a:rPr kumimoji="1" lang="en-US" altLang="ko-KR" sz="1200" i="1">
                <a:solidFill>
                  <a:srgbClr val="000000"/>
                </a:solidFill>
                <a:latin typeface="Corbel" pitchFamily="34" charset="0"/>
                <a:ea typeface="Gulim" pitchFamily="34" charset="-127"/>
              </a:rPr>
              <a:t>Source: </a:t>
            </a:r>
            <a:r>
              <a:rPr kumimoji="1" lang="en-US" altLang="ko-KR" sz="1200">
                <a:solidFill>
                  <a:srgbClr val="000000"/>
                </a:solidFill>
                <a:latin typeface="Corbel" pitchFamily="34" charset="0"/>
                <a:ea typeface="Gulim" pitchFamily="34" charset="-127"/>
              </a:rPr>
              <a:t>HSBC Global Research</a:t>
            </a:r>
            <a:endParaRPr kumimoji="1" lang="ko-KR" altLang="en-US" sz="1200" i="1">
              <a:solidFill>
                <a:srgbClr val="000000"/>
              </a:solidFill>
              <a:latin typeface="Corbel" pitchFamily="34" charset="0"/>
              <a:ea typeface="Gulim" pitchFamily="34" charset="-127"/>
            </a:endParaRPr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>
            <a:off x="4402943" y="6153281"/>
            <a:ext cx="2415896" cy="317809"/>
          </a:xfrm>
          <a:prstGeom prst="flowChart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500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673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6335048"/>
              </p:ext>
            </p:extLst>
          </p:nvPr>
        </p:nvGraphicFramePr>
        <p:xfrm>
          <a:off x="323528" y="1397000"/>
          <a:ext cx="856895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23850" y="836613"/>
            <a:ext cx="6624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Book Antiqua" pitchFamily="18" charset="0"/>
                <a:cs typeface="Aharoni" pitchFamily="2" charset="-79"/>
              </a:rPr>
              <a:t>Inclusive Green Economy</a:t>
            </a:r>
            <a:endParaRPr lang="en-US" sz="3600" b="1" dirty="0"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392613" y="4293096"/>
            <a:ext cx="215900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2916238" y="3789363"/>
            <a:ext cx="1216025" cy="287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932363" y="3789363"/>
            <a:ext cx="1216025" cy="2873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4500563" y="2205038"/>
            <a:ext cx="215900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91440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35" y="0"/>
            <a:ext cx="2631965" cy="34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043608" y="412750"/>
            <a:ext cx="48571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Private sector needs to be part of the solution …</a:t>
            </a:r>
          </a:p>
        </p:txBody>
      </p:sp>
      <p:sp>
        <p:nvSpPr>
          <p:cNvPr id="2" name="Oval 1"/>
          <p:cNvSpPr/>
          <p:nvPr/>
        </p:nvSpPr>
        <p:spPr>
          <a:xfrm>
            <a:off x="7426325" y="4891088"/>
            <a:ext cx="1717675" cy="2079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22363" y="2701925"/>
            <a:ext cx="214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3FFF3"/>
                </a:solidFill>
              </a:rPr>
              <a:t>Estimates of funding needed 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2" y="-19517"/>
            <a:ext cx="1849585" cy="25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Finally, Questions needing  attention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763000" cy="4953000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Has the role of ecosystem management in greening the Kenyan  economy been </a:t>
            </a:r>
            <a:r>
              <a:rPr lang="en-US" sz="2400" u="sng" dirty="0" smtClean="0">
                <a:latin typeface="Book Antiqua" pitchFamily="18" charset="0"/>
              </a:rPr>
              <a:t>recognized</a:t>
            </a:r>
            <a:r>
              <a:rPr lang="en-US" sz="2400" dirty="0" smtClean="0">
                <a:latin typeface="Book Antiqua" pitchFamily="18" charset="0"/>
              </a:rPr>
              <a:t>? If not, what can be done to increase such awareness?</a:t>
            </a:r>
          </a:p>
          <a:p>
            <a:pPr lvl="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How urgent is the need for restoring degraded ecosystems? What are </a:t>
            </a:r>
            <a:r>
              <a:rPr lang="en-US" sz="2400" u="sng" dirty="0" smtClean="0">
                <a:latin typeface="Book Antiqua" pitchFamily="18" charset="0"/>
              </a:rPr>
              <a:t>effective means, markets, incentives, regulations</a:t>
            </a:r>
            <a:r>
              <a:rPr lang="en-US" sz="2400" dirty="0" smtClean="0">
                <a:latin typeface="Book Antiqua" pitchFamily="18" charset="0"/>
              </a:rPr>
              <a:t>, etc. for doing so?</a:t>
            </a:r>
          </a:p>
          <a:p>
            <a:pPr lvl="0">
              <a:buFont typeface="+mj-lt"/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In </a:t>
            </a:r>
            <a:r>
              <a:rPr lang="en-US" sz="2400" dirty="0">
                <a:latin typeface="Book Antiqua" pitchFamily="18" charset="0"/>
              </a:rPr>
              <a:t>view of the failure of markets to reflect the </a:t>
            </a:r>
            <a:r>
              <a:rPr lang="en-US" sz="2400" dirty="0" smtClean="0">
                <a:latin typeface="Book Antiqua" pitchFamily="18" charset="0"/>
              </a:rPr>
              <a:t>correct  </a:t>
            </a:r>
            <a:r>
              <a:rPr lang="en-US" sz="2400" dirty="0">
                <a:latin typeface="Book Antiqua" pitchFamily="18" charset="0"/>
              </a:rPr>
              <a:t>value of ecosystem services, what kind of </a:t>
            </a:r>
            <a:r>
              <a:rPr lang="en-US" sz="2400" u="sng" dirty="0">
                <a:latin typeface="Book Antiqua" pitchFamily="18" charset="0"/>
              </a:rPr>
              <a:t>research and actions </a:t>
            </a:r>
            <a:r>
              <a:rPr lang="en-US" sz="2400" dirty="0">
                <a:latin typeface="Book Antiqua" pitchFamily="18" charset="0"/>
              </a:rPr>
              <a:t>can be pursued to improve the current economic </a:t>
            </a:r>
            <a:r>
              <a:rPr lang="en-US" sz="2400" dirty="0" smtClean="0">
                <a:latin typeface="Book Antiqua" pitchFamily="18" charset="0"/>
              </a:rPr>
              <a:t>model for a Green Economy?</a:t>
            </a:r>
            <a:endParaRPr lang="en-US" sz="2400" dirty="0">
              <a:latin typeface="Book Antiqua" pitchFamily="18" charset="0"/>
            </a:endParaRPr>
          </a:p>
          <a:p>
            <a:pPr lvl="0" algn="ctr">
              <a:buFont typeface="+mj-lt"/>
              <a:buAutoNum type="arabicPeriod"/>
            </a:pPr>
            <a:endParaRPr lang="en-US" sz="1800" dirty="0">
              <a:latin typeface="Book Antiqua" pitchFamily="18" charset="0"/>
            </a:endParaRPr>
          </a:p>
          <a:p>
            <a:pPr marL="0" lvl="0" indent="0">
              <a:buNone/>
            </a:pPr>
            <a:endParaRPr lang="en-US" sz="2400" dirty="0" smtClean="0">
              <a:latin typeface="Book Antiqua" pitchFamily="18" charset="0"/>
            </a:endParaRPr>
          </a:p>
          <a:p>
            <a:pPr>
              <a:buNone/>
            </a:pP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95438"/>
            <a:ext cx="4392612" cy="52625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>
                <a:solidFill>
                  <a:srgbClr val="008000"/>
                </a:solidFill>
                <a:latin typeface="Book Antiqua"/>
                <a:cs typeface="Book Antiqua"/>
              </a:rPr>
              <a:t>Provisioning services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Food, fibre and fuel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Water provision 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Genetic resources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1400" dirty="0" smtClean="0">
              <a:latin typeface="Book Antiqua"/>
              <a:cs typeface="Book Antiqu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>
                <a:solidFill>
                  <a:srgbClr val="008000"/>
                </a:solidFill>
                <a:latin typeface="Book Antiqua"/>
                <a:cs typeface="Book Antiqua"/>
              </a:rPr>
              <a:t>Regulating Services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Climate /climate change regulation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Water and waste purification 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Air purification 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Erosion control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Natural hazards mitigation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Pollination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Biological control</a:t>
            </a:r>
          </a:p>
          <a:p>
            <a:pPr>
              <a:lnSpc>
                <a:spcPct val="80000"/>
              </a:lnSpc>
            </a:pPr>
            <a:endParaRPr lang="en-GB" sz="1400" dirty="0" smtClean="0">
              <a:latin typeface="Book Antiqua"/>
              <a:cs typeface="Book Antiqu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>
                <a:solidFill>
                  <a:srgbClr val="008000"/>
                </a:solidFill>
                <a:latin typeface="Book Antiqua"/>
                <a:cs typeface="Book Antiqua"/>
              </a:rPr>
              <a:t>Cultural Services 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Aesthetics, Landscape value, recreation and tourism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latin typeface="Book Antiqua"/>
                <a:cs typeface="Book Antiqua"/>
              </a:rPr>
              <a:t>Cultural values and inspirational services</a:t>
            </a:r>
          </a:p>
          <a:p>
            <a:pPr>
              <a:lnSpc>
                <a:spcPct val="80000"/>
              </a:lnSpc>
            </a:pPr>
            <a:endParaRPr lang="en-GB" sz="1600" dirty="0" smtClean="0">
              <a:latin typeface="Book Antiqua"/>
              <a:cs typeface="Book Antiqu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 b="1" i="1" dirty="0" smtClean="0">
                <a:solidFill>
                  <a:srgbClr val="008000"/>
                </a:solidFill>
                <a:latin typeface="Book Antiqua"/>
                <a:cs typeface="Book Antiqua"/>
              </a:rPr>
              <a:t>Supporting Services</a:t>
            </a:r>
          </a:p>
          <a:p>
            <a:pPr>
              <a:lnSpc>
                <a:spcPct val="80000"/>
              </a:lnSpc>
            </a:pPr>
            <a:r>
              <a:rPr lang="en-GB" sz="1400" i="1" dirty="0" smtClean="0">
                <a:latin typeface="Book Antiqua"/>
                <a:cs typeface="Book Antiqua"/>
              </a:rPr>
              <a:t>Soil formation                 </a:t>
            </a:r>
          </a:p>
          <a:p>
            <a:pPr>
              <a:lnSpc>
                <a:spcPct val="80000"/>
              </a:lnSpc>
            </a:pPr>
            <a:endParaRPr lang="en-GB" sz="1400" i="1" dirty="0" smtClean="0">
              <a:latin typeface="Book Antiqua"/>
              <a:cs typeface="Book Antiqu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b="1" i="1" dirty="0" smtClean="0">
                <a:solidFill>
                  <a:srgbClr val="008000"/>
                </a:solidFill>
                <a:latin typeface="Book Antiqua"/>
                <a:cs typeface="Book Antiqua"/>
              </a:rPr>
              <a:t>+ </a:t>
            </a:r>
            <a:r>
              <a:rPr lang="en-GB" sz="1800" b="1" i="1" dirty="0" smtClean="0">
                <a:solidFill>
                  <a:srgbClr val="008000"/>
                </a:solidFill>
                <a:latin typeface="Book Antiqua"/>
                <a:cs typeface="Book Antiqua"/>
              </a:rPr>
              <a:t>Resilience</a:t>
            </a:r>
            <a:r>
              <a:rPr lang="en-GB" sz="1600" b="1" i="1" dirty="0" smtClean="0">
                <a:solidFill>
                  <a:srgbClr val="008000"/>
                </a:solidFill>
                <a:latin typeface="Book Antiqua"/>
                <a:cs typeface="Book Antiqua"/>
              </a:rPr>
              <a:t>- </a:t>
            </a:r>
            <a:r>
              <a:rPr lang="en-GB" sz="1400" i="1" dirty="0" err="1" smtClean="0">
                <a:latin typeface="Book Antiqua"/>
                <a:cs typeface="Book Antiqua"/>
              </a:rPr>
              <a:t>eg</a:t>
            </a:r>
            <a:r>
              <a:rPr lang="en-GB" sz="1400" i="1" dirty="0" smtClean="0">
                <a:latin typeface="Book Antiqua"/>
                <a:cs typeface="Book Antiqua"/>
              </a:rPr>
              <a:t> to climate change</a:t>
            </a:r>
          </a:p>
        </p:txBody>
      </p:sp>
      <p:sp>
        <p:nvSpPr>
          <p:cNvPr id="703496" name="Text Box 8"/>
          <p:cNvSpPr txBox="1">
            <a:spLocks noChangeArrowheads="1"/>
          </p:cNvSpPr>
          <p:nvPr/>
        </p:nvSpPr>
        <p:spPr bwMode="auto">
          <a:xfrm>
            <a:off x="3563888" y="2276872"/>
            <a:ext cx="5392322" cy="212365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2400" dirty="0">
                <a:latin typeface="Book Antiqua"/>
                <a:cs typeface="Book Antiqua"/>
              </a:rPr>
              <a:t>Important to appreciate the whole set of eco-system services  &amp;  take into account in decisions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2400" dirty="0">
                <a:latin typeface="Book Antiqua"/>
                <a:cs typeface="Book Antiqua"/>
              </a:rPr>
              <a:t>Not only after they have been lost and oft costly substitutes needed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16025" y="-35242"/>
            <a:ext cx="892797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Ctr="1"/>
          <a:lstStyle/>
          <a:p>
            <a:pPr algn="ctr" eaLnBrk="0" hangingPunct="0"/>
            <a:r>
              <a:rPr lang="en-GB" sz="3600" b="1" dirty="0">
                <a:solidFill>
                  <a:srgbClr val="000000"/>
                </a:solidFill>
                <a:latin typeface="Book Antiqua"/>
                <a:cs typeface="Book Antiqua"/>
              </a:rPr>
              <a:t>Multiple benefits from </a:t>
            </a:r>
            <a:r>
              <a:rPr lang="en-GB" sz="3600" b="1" dirty="0" smtClean="0">
                <a:solidFill>
                  <a:srgbClr val="000000"/>
                </a:solidFill>
                <a:latin typeface="Book Antiqua"/>
                <a:cs typeface="Book Antiqua"/>
              </a:rPr>
              <a:t>ecosystems: Acknowledge and Capture</a:t>
            </a:r>
            <a:endParaRPr lang="en-GB" sz="36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34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34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34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34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34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34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8042275" cy="1414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	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 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  <a:cs typeface="Arial" pitchFamily="34" charset="0"/>
              </a:rPr>
              <a:t>KALIMANTAN GREEN CORRIDOR PROJECT</a:t>
            </a:r>
            <a:r>
              <a:rPr lang="en-US" sz="4000" b="1" dirty="0" smtClea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  <a:cs typeface="Arial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  <a:cs typeface="Arial" pitchFamily="34" charset="0"/>
              </a:rPr>
              <a:t>				        				</a:t>
            </a:r>
            <a:endParaRPr lang="en-US" sz="2400" b="1" dirty="0" smtClean="0">
              <a:latin typeface="Book Antiqu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" y="1295400"/>
            <a:ext cx="8896350" cy="5053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Book Antiqua" pitchFamily="18" charset="0"/>
                <a:ea typeface="ＭＳ Ｐゴシック" charset="0"/>
                <a:cs typeface="ＭＳ Ｐゴシック" charset="0"/>
              </a:rPr>
              <a:t>REDD+ </a:t>
            </a:r>
            <a:r>
              <a:rPr lang="en-US" dirty="0" smtClean="0">
                <a:latin typeface="Book Antiqua" pitchFamily="18" charset="0"/>
                <a:ea typeface="ＭＳ Ｐゴシック" charset="0"/>
                <a:cs typeface="ＭＳ Ｐゴシック" charset="0"/>
              </a:rPr>
              <a:t>finance used to incentivize the transition to </a:t>
            </a:r>
            <a:r>
              <a:rPr lang="en-US" dirty="0">
                <a:latin typeface="Book Antiqua" pitchFamily="18" charset="0"/>
                <a:ea typeface="ＭＳ Ｐゴシック" charset="0"/>
                <a:cs typeface="ＭＳ Ｐゴシック" charset="0"/>
              </a:rPr>
              <a:t>a Green Economy in Kalimantan, to support:</a:t>
            </a:r>
          </a:p>
          <a:p>
            <a:pPr lvl="1">
              <a:defRPr/>
            </a:pP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7% GDP growth </a:t>
            </a:r>
          </a:p>
          <a:p>
            <a:pPr lvl="1">
              <a:defRPr/>
            </a:pPr>
            <a:r>
              <a:rPr lang="en-US" sz="2200" dirty="0">
                <a:latin typeface="Book Antiqua" pitchFamily="18" charset="0"/>
                <a:ea typeface="ＭＳ Ｐゴシック" charset="0"/>
              </a:rPr>
              <a:t>F</a:t>
            </a: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ood security</a:t>
            </a:r>
            <a:endParaRPr lang="en-US" sz="2200" dirty="0">
              <a:latin typeface="Book Antiqua" pitchFamily="18" charset="0"/>
              <a:ea typeface="ＭＳ Ｐゴシック" charset="0"/>
            </a:endParaRPr>
          </a:p>
          <a:p>
            <a:pPr lvl="1">
              <a:defRPr/>
            </a:pP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Poverty alleviation</a:t>
            </a:r>
            <a:endParaRPr lang="en-US" sz="2200" dirty="0">
              <a:latin typeface="Book Antiqua" pitchFamily="18" charset="0"/>
              <a:ea typeface="ＭＳ Ｐゴシック" charset="0"/>
            </a:endParaRPr>
          </a:p>
          <a:p>
            <a:pPr lvl="1">
              <a:defRPr/>
            </a:pP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Job creation</a:t>
            </a:r>
            <a:endParaRPr lang="en-US" sz="2200" dirty="0">
              <a:latin typeface="Book Antiqua" pitchFamily="18" charset="0"/>
              <a:ea typeface="ＭＳ Ｐゴシック" charset="0"/>
            </a:endParaRPr>
          </a:p>
          <a:p>
            <a:pPr lvl="1">
              <a:defRPr/>
            </a:pPr>
            <a:r>
              <a:rPr lang="en-US" sz="2200" dirty="0">
                <a:latin typeface="Book Antiqua" pitchFamily="18" charset="0"/>
                <a:ea typeface="ＭＳ Ｐゴシック" charset="0"/>
              </a:rPr>
              <a:t>41% carbon emission reduction </a:t>
            </a:r>
            <a:endParaRPr lang="en-US" sz="2200" dirty="0" smtClean="0">
              <a:latin typeface="Book Antiqua" pitchFamily="18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by </a:t>
            </a:r>
            <a:r>
              <a:rPr lang="en-US" sz="2200" dirty="0">
                <a:latin typeface="Book Antiqua" pitchFamily="18" charset="0"/>
                <a:ea typeface="ＭＳ Ｐゴシック" charset="0"/>
              </a:rPr>
              <a:t>2020 </a:t>
            </a: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(</a:t>
            </a:r>
            <a:r>
              <a:rPr lang="en-US" sz="2200" dirty="0">
                <a:latin typeface="Book Antiqua" pitchFamily="18" charset="0"/>
                <a:ea typeface="ＭＳ Ｐゴシック" charset="0"/>
              </a:rPr>
              <a:t>of which 15% </a:t>
            </a:r>
            <a:endParaRPr lang="en-US" sz="2200" dirty="0" smtClean="0">
              <a:latin typeface="Book Antiqua" pitchFamily="18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sz="2200" dirty="0" smtClean="0">
                <a:latin typeface="Book Antiqua" pitchFamily="18" charset="0"/>
                <a:ea typeface="ＭＳ Ｐゴシック" charset="0"/>
              </a:rPr>
              <a:t>with </a:t>
            </a:r>
            <a:r>
              <a:rPr lang="en-US" sz="2200" dirty="0">
                <a:latin typeface="Book Antiqua" pitchFamily="18" charset="0"/>
                <a:ea typeface="ＭＳ Ｐゴシック" charset="0"/>
              </a:rPr>
              <a:t>international support), </a:t>
            </a:r>
          </a:p>
          <a:p>
            <a:pPr marL="0" indent="0">
              <a:buNone/>
              <a:defRPr/>
            </a:pPr>
            <a:endParaRPr lang="en-US" dirty="0" smtClean="0">
              <a:latin typeface="Book Antiqua" pitchFamily="18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1800" i="1" dirty="0" smtClean="0">
              <a:latin typeface="Book Antiqua" pitchFamily="18" charset="0"/>
              <a:ea typeface="MS PGothic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000" i="1" dirty="0">
              <a:latin typeface="Book Antiqua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2514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 descr="join ha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4343400" cy="442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7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981075"/>
            <a:ext cx="91440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solidFill>
                  <a:srgbClr val="0033CC"/>
                </a:solidFill>
                <a:latin typeface="Book Antiqua"/>
                <a:cs typeface="Book Antiqua"/>
              </a:rPr>
              <a:t>Beneficiaries</a:t>
            </a:r>
            <a:r>
              <a:rPr lang="en-GB" b="0" dirty="0">
                <a:latin typeface="Book Antiqua"/>
                <a:cs typeface="Book Antiqua"/>
              </a:rPr>
              <a:t>: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/>
                <a:cs typeface="Book Antiqua"/>
              </a:rPr>
              <a:t>	Public sector </a:t>
            </a:r>
            <a:r>
              <a:rPr lang="en-GB" b="0" dirty="0">
                <a:latin typeface="Book Antiqua"/>
                <a:cs typeface="Book Antiqua"/>
              </a:rPr>
              <a:t>(e.g. water – national &amp; municipalities),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/>
                <a:cs typeface="Book Antiqua"/>
              </a:rPr>
              <a:t>	Public goods </a:t>
            </a:r>
            <a:r>
              <a:rPr lang="en-GB" b="0" dirty="0">
                <a:latin typeface="Book Antiqua"/>
                <a:cs typeface="Book Antiqua"/>
              </a:rPr>
              <a:t>(</a:t>
            </a:r>
            <a:r>
              <a:rPr lang="en-GB" b="0" dirty="0" err="1">
                <a:latin typeface="Book Antiqua"/>
                <a:cs typeface="Book Antiqua"/>
              </a:rPr>
              <a:t>e.g</a:t>
            </a:r>
            <a:r>
              <a:rPr lang="en-GB" b="0" dirty="0">
                <a:latin typeface="Book Antiqua"/>
                <a:cs typeface="Book Antiqua"/>
              </a:rPr>
              <a:t> forests, biodiversity, climate),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/>
                <a:cs typeface="Book Antiqua"/>
              </a:rPr>
              <a:t>	Private sector </a:t>
            </a:r>
            <a:r>
              <a:rPr lang="en-GB" b="0" dirty="0">
                <a:latin typeface="Book Antiqua"/>
                <a:cs typeface="Book Antiqua"/>
              </a:rPr>
              <a:t>(e.g. water, beer, energy, agriculture),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/>
                <a:cs typeface="Book Antiqua"/>
              </a:rPr>
              <a:t>	Citizens </a:t>
            </a:r>
            <a:r>
              <a:rPr lang="en-GB" b="0" dirty="0">
                <a:latin typeface="Book Antiqua"/>
                <a:cs typeface="Book Antiqua"/>
              </a:rPr>
              <a:t>(e.g. water quantity, quality, price, security) and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/>
                <a:cs typeface="Book Antiqua"/>
              </a:rPr>
              <a:t>	Communities </a:t>
            </a:r>
            <a:r>
              <a:rPr lang="en-GB" b="0" dirty="0">
                <a:latin typeface="Book Antiqua"/>
                <a:cs typeface="Book Antiqua"/>
              </a:rPr>
              <a:t>(e.g. payments, livelihoods/jobs, ecological assets &amp; “GDP of the poor”)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501008"/>
            <a:ext cx="9251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solidFill>
                  <a:srgbClr val="0033CC"/>
                </a:solidFill>
                <a:latin typeface="Book Antiqua" pitchFamily="18" charset="0"/>
              </a:rPr>
              <a:t>Decisions: </a:t>
            </a:r>
            <a:r>
              <a:rPr lang="en-GB" dirty="0">
                <a:solidFill>
                  <a:srgbClr val="009900"/>
                </a:solidFill>
                <a:latin typeface="Book Antiqua" pitchFamily="18" charset="0"/>
              </a:rPr>
              <a:t>conservation / restoration investment, PES / public </a:t>
            </a:r>
            <a:r>
              <a:rPr lang="en-GB" dirty="0" smtClean="0">
                <a:solidFill>
                  <a:srgbClr val="009900"/>
                </a:solidFill>
                <a:latin typeface="Book Antiqua" pitchFamily="18" charset="0"/>
              </a:rPr>
              <a:t>programmes</a:t>
            </a:r>
            <a:endParaRPr lang="en-GB" dirty="0"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0633" y="3904145"/>
            <a:ext cx="8999538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GB" dirty="0">
                <a:solidFill>
                  <a:srgbClr val="0033CC"/>
                </a:solidFill>
                <a:latin typeface="Book Antiqua" pitchFamily="18" charset="0"/>
              </a:rPr>
              <a:t>Policy synergies:   </a:t>
            </a:r>
            <a:r>
              <a:rPr lang="en-GB" dirty="0">
                <a:latin typeface="Book Antiqua" pitchFamily="18" charset="0"/>
              </a:rPr>
              <a:t>Water – availability/quantity, quality,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 pitchFamily="18" charset="0"/>
              </a:rPr>
              <a:t>	Climate - mitigation (green carbon) and (ecosystem based) adaptation to CC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 pitchFamily="18" charset="0"/>
              </a:rPr>
              <a:t>	Job creation and livelihoods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 pitchFamily="18" charset="0"/>
              </a:rPr>
              <a:t>	Security -  natural hazards </a:t>
            </a:r>
            <a:r>
              <a:rPr lang="en-GB" b="0" dirty="0">
                <a:latin typeface="Book Antiqua" pitchFamily="18" charset="0"/>
              </a:rPr>
              <a:t>(e.g. flooding)</a:t>
            </a:r>
            <a:r>
              <a:rPr lang="en-GB" dirty="0">
                <a:latin typeface="Book Antiqua" pitchFamily="18" charset="0"/>
              </a:rPr>
              <a:t>, water, energy 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 pitchFamily="18" charset="0"/>
              </a:rPr>
              <a:t>	Finances - public sector budget savings </a:t>
            </a:r>
            <a:r>
              <a:rPr lang="en-GB" b="0" dirty="0">
                <a:latin typeface="Book Antiqua" pitchFamily="18" charset="0"/>
              </a:rPr>
              <a:t>(Nat. gov’t, public services, municipalities)</a:t>
            </a:r>
            <a:endParaRPr lang="en-GB" dirty="0">
              <a:latin typeface="Book Antiqua" pitchFamily="18" charset="0"/>
            </a:endParaRPr>
          </a:p>
          <a:p>
            <a:pPr>
              <a:spcBef>
                <a:spcPct val="30000"/>
              </a:spcBef>
            </a:pPr>
            <a:r>
              <a:rPr lang="en-GB" dirty="0">
                <a:latin typeface="Book Antiqua" pitchFamily="18" charset="0"/>
              </a:rPr>
              <a:t>	Industrial policy – energy, water, forestry, agriculture...</a:t>
            </a:r>
          </a:p>
          <a:p>
            <a:pPr>
              <a:spcBef>
                <a:spcPct val="30000"/>
              </a:spcBef>
            </a:pPr>
            <a:r>
              <a:rPr lang="en-GB" dirty="0">
                <a:latin typeface="Book Antiqua" pitchFamily="18" charset="0"/>
              </a:rPr>
              <a:t>	Consumer </a:t>
            </a:r>
            <a:r>
              <a:rPr lang="en-GB" dirty="0" smtClean="0">
                <a:latin typeface="Book Antiqua" pitchFamily="18" charset="0"/>
              </a:rPr>
              <a:t>affordability, </a:t>
            </a:r>
            <a:r>
              <a:rPr lang="en-GB" dirty="0">
                <a:latin typeface="Book Antiqua" pitchFamily="18" charset="0"/>
              </a:rPr>
              <a:t>	Poverty </a:t>
            </a:r>
            <a:r>
              <a:rPr lang="en-GB" dirty="0"/>
              <a:t>				</a:t>
            </a:r>
            <a:endParaRPr lang="en-GB" b="0" dirty="0">
              <a:solidFill>
                <a:srgbClr val="009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0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/>
                <a:cs typeface="Book Antiqua"/>
              </a:rPr>
              <a:t>Identify and Position the Beneficiaries and Policies</a:t>
            </a:r>
            <a:endParaRPr lang="en-US" sz="3600" b="1" dirty="0">
              <a:latin typeface="Book Antiqua"/>
              <a:cs typeface="Book Antiqua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t3.gstatic.com/images?q=tbn:ANd9GcTe9CRLtVYqMaMfSmn3aojREEYjD94oSpxszyMtVYFGcBXkaiD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3" y="2154238"/>
            <a:ext cx="53800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4" descr="0234_33°54'58- S 22°51'3- E_4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21506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rot="5400000">
            <a:off x="-250032" y="5822157"/>
            <a:ext cx="500063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1071563"/>
            <a:ext cx="3000375" cy="461962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763588" y="15716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/>
          <a:p>
            <a:endParaRPr lang="en-GB" sz="2400" b="1">
              <a:latin typeface="Calibri" pitchFamily="34" charset="0"/>
            </a:endParaRPr>
          </a:p>
        </p:txBody>
      </p:sp>
      <p:sp>
        <p:nvSpPr>
          <p:cNvPr id="32775" name="TextBox 23"/>
          <p:cNvSpPr txBox="1">
            <a:spLocks noChangeArrowheads="1"/>
          </p:cNvSpPr>
          <p:nvPr/>
        </p:nvSpPr>
        <p:spPr bwMode="auto">
          <a:xfrm>
            <a:off x="428625" y="5572125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ZA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-130175" y="2768600"/>
            <a:ext cx="3581400" cy="2303463"/>
          </a:xfrm>
          <a:custGeom>
            <a:avLst/>
            <a:gdLst>
              <a:gd name="connsiteX0" fmla="*/ 130366 w 3582318"/>
              <a:gd name="connsiteY0" fmla="*/ 921744 h 2302524"/>
              <a:gd name="connsiteX1" fmla="*/ 560024 w 3582318"/>
              <a:gd name="connsiteY1" fmla="*/ 1142081 h 2302524"/>
              <a:gd name="connsiteX2" fmla="*/ 604091 w 3582318"/>
              <a:gd name="connsiteY2" fmla="*/ 2144616 h 2302524"/>
              <a:gd name="connsiteX3" fmla="*/ 3237123 w 3582318"/>
              <a:gd name="connsiteY3" fmla="*/ 2089532 h 2302524"/>
              <a:gd name="connsiteX4" fmla="*/ 2322723 w 3582318"/>
              <a:gd name="connsiteY4" fmla="*/ 1604789 h 2302524"/>
              <a:gd name="connsiteX5" fmla="*/ 3413393 w 3582318"/>
              <a:gd name="connsiteY5" fmla="*/ 1307334 h 2302524"/>
              <a:gd name="connsiteX6" fmla="*/ 1309171 w 3582318"/>
              <a:gd name="connsiteY6" fmla="*/ 503103 h 2302524"/>
              <a:gd name="connsiteX7" fmla="*/ 2598144 w 3582318"/>
              <a:gd name="connsiteY7" fmla="*/ 558187 h 2302524"/>
              <a:gd name="connsiteX8" fmla="*/ 2598144 w 3582318"/>
              <a:gd name="connsiteY8" fmla="*/ 558187 h 2302524"/>
              <a:gd name="connsiteX9" fmla="*/ 2785431 w 3582318"/>
              <a:gd name="connsiteY9" fmla="*/ 392934 h 2302524"/>
              <a:gd name="connsiteX10" fmla="*/ 1804930 w 3582318"/>
              <a:gd name="connsiteY10" fmla="*/ 304799 h 2302524"/>
              <a:gd name="connsiteX11" fmla="*/ 1419339 w 3582318"/>
              <a:gd name="connsiteY11" fmla="*/ 62428 h 2302524"/>
              <a:gd name="connsiteX12" fmla="*/ 978665 w 3582318"/>
              <a:gd name="connsiteY12" fmla="*/ 7344 h 2302524"/>
              <a:gd name="connsiteX13" fmla="*/ 141383 w 3582318"/>
              <a:gd name="connsiteY13" fmla="*/ 106495 h 2302524"/>
              <a:gd name="connsiteX14" fmla="*/ 130366 w 3582318"/>
              <a:gd name="connsiteY14" fmla="*/ 117512 h 2302524"/>
              <a:gd name="connsiteX15" fmla="*/ 141383 w 3582318"/>
              <a:gd name="connsiteY15" fmla="*/ 117512 h 230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2318" h="2302524">
                <a:moveTo>
                  <a:pt x="130366" y="921744"/>
                </a:moveTo>
                <a:cubicBezTo>
                  <a:pt x="305718" y="930006"/>
                  <a:pt x="481070" y="938269"/>
                  <a:pt x="560024" y="1142081"/>
                </a:cubicBezTo>
                <a:cubicBezTo>
                  <a:pt x="638978" y="1345893"/>
                  <a:pt x="157908" y="1986708"/>
                  <a:pt x="604091" y="2144616"/>
                </a:cubicBezTo>
                <a:cubicBezTo>
                  <a:pt x="1050274" y="2302524"/>
                  <a:pt x="2950684" y="2179503"/>
                  <a:pt x="3237123" y="2089532"/>
                </a:cubicBezTo>
                <a:cubicBezTo>
                  <a:pt x="3523562" y="1999561"/>
                  <a:pt x="2293345" y="1735155"/>
                  <a:pt x="2322723" y="1604789"/>
                </a:cubicBezTo>
                <a:cubicBezTo>
                  <a:pt x="2352101" y="1474423"/>
                  <a:pt x="3582318" y="1490948"/>
                  <a:pt x="3413393" y="1307334"/>
                </a:cubicBezTo>
                <a:cubicBezTo>
                  <a:pt x="3244468" y="1123720"/>
                  <a:pt x="1445046" y="627961"/>
                  <a:pt x="1309171" y="503103"/>
                </a:cubicBezTo>
                <a:cubicBezTo>
                  <a:pt x="1173296" y="378245"/>
                  <a:pt x="2598144" y="558187"/>
                  <a:pt x="2598144" y="558187"/>
                </a:cubicBezTo>
                <a:lnTo>
                  <a:pt x="2598144" y="558187"/>
                </a:lnTo>
                <a:cubicBezTo>
                  <a:pt x="2629359" y="530645"/>
                  <a:pt x="2917633" y="435165"/>
                  <a:pt x="2785431" y="392934"/>
                </a:cubicBezTo>
                <a:cubicBezTo>
                  <a:pt x="2653229" y="350703"/>
                  <a:pt x="2032612" y="359883"/>
                  <a:pt x="1804930" y="304799"/>
                </a:cubicBezTo>
                <a:cubicBezTo>
                  <a:pt x="1577248" y="249715"/>
                  <a:pt x="1557050" y="112004"/>
                  <a:pt x="1419339" y="62428"/>
                </a:cubicBezTo>
                <a:cubicBezTo>
                  <a:pt x="1281628" y="12852"/>
                  <a:pt x="1191658" y="0"/>
                  <a:pt x="978665" y="7344"/>
                </a:cubicBezTo>
                <a:cubicBezTo>
                  <a:pt x="765672" y="14689"/>
                  <a:pt x="282766" y="88134"/>
                  <a:pt x="141383" y="106495"/>
                </a:cubicBezTo>
                <a:cubicBezTo>
                  <a:pt x="0" y="124856"/>
                  <a:pt x="130366" y="115676"/>
                  <a:pt x="130366" y="117512"/>
                </a:cubicBezTo>
                <a:cubicBezTo>
                  <a:pt x="130366" y="119348"/>
                  <a:pt x="135874" y="118430"/>
                  <a:pt x="141383" y="117512"/>
                </a:cubicBez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5563" y="3216275"/>
            <a:ext cx="1177925" cy="77788"/>
          </a:xfrm>
          <a:custGeom>
            <a:avLst/>
            <a:gdLst>
              <a:gd name="connsiteX0" fmla="*/ 0 w 1178805"/>
              <a:gd name="connsiteY0" fmla="*/ 0 h 77118"/>
              <a:gd name="connsiteX1" fmla="*/ 683046 w 1178805"/>
              <a:gd name="connsiteY1" fmla="*/ 77118 h 77118"/>
              <a:gd name="connsiteX2" fmla="*/ 1079653 w 1178805"/>
              <a:gd name="connsiteY2" fmla="*/ 55085 h 77118"/>
              <a:gd name="connsiteX3" fmla="*/ 1178805 w 1178805"/>
              <a:gd name="connsiteY3" fmla="*/ 55085 h 7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805" h="77118">
                <a:moveTo>
                  <a:pt x="0" y="0"/>
                </a:moveTo>
                <a:cubicBezTo>
                  <a:pt x="251552" y="33968"/>
                  <a:pt x="503104" y="67937"/>
                  <a:pt x="683046" y="77118"/>
                </a:cubicBezTo>
                <a:lnTo>
                  <a:pt x="1079653" y="55085"/>
                </a:lnTo>
                <a:cubicBezTo>
                  <a:pt x="1162279" y="51413"/>
                  <a:pt x="1170542" y="53249"/>
                  <a:pt x="1178805" y="55085"/>
                </a:cubicBez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170738" y="3667125"/>
            <a:ext cx="2065337" cy="1809750"/>
          </a:xfrm>
          <a:custGeom>
            <a:avLst/>
            <a:gdLst>
              <a:gd name="connsiteX0" fmla="*/ 1962838 w 2065662"/>
              <a:gd name="connsiteY0" fmla="*/ 134039 h 1810440"/>
              <a:gd name="connsiteX1" fmla="*/ 530645 w 2065662"/>
              <a:gd name="connsiteY1" fmla="*/ 34887 h 1810440"/>
              <a:gd name="connsiteX2" fmla="*/ 376409 w 2065662"/>
              <a:gd name="connsiteY2" fmla="*/ 34887 h 1810440"/>
              <a:gd name="connsiteX3" fmla="*/ 453527 w 2065662"/>
              <a:gd name="connsiteY3" fmla="*/ 244208 h 1810440"/>
              <a:gd name="connsiteX4" fmla="*/ 1268775 w 2065662"/>
              <a:gd name="connsiteY4" fmla="*/ 739967 h 1810440"/>
              <a:gd name="connsiteX5" fmla="*/ 1202674 w 2065662"/>
              <a:gd name="connsiteY5" fmla="*/ 927254 h 1810440"/>
              <a:gd name="connsiteX6" fmla="*/ 156072 w 2065662"/>
              <a:gd name="connsiteY6" fmla="*/ 1037422 h 1810440"/>
              <a:gd name="connsiteX7" fmla="*/ 266241 w 2065662"/>
              <a:gd name="connsiteY7" fmla="*/ 1180642 h 1810440"/>
              <a:gd name="connsiteX8" fmla="*/ 167089 w 2065662"/>
              <a:gd name="connsiteY8" fmla="*/ 1345895 h 1810440"/>
              <a:gd name="connsiteX9" fmla="*/ 310308 w 2065662"/>
              <a:gd name="connsiteY9" fmla="*/ 1467080 h 1810440"/>
              <a:gd name="connsiteX10" fmla="*/ 89971 w 2065662"/>
              <a:gd name="connsiteY10" fmla="*/ 1753519 h 1810440"/>
              <a:gd name="connsiteX11" fmla="*/ 365392 w 2065662"/>
              <a:gd name="connsiteY11" fmla="*/ 1775553 h 1810440"/>
              <a:gd name="connsiteX12" fmla="*/ 640814 w 2065662"/>
              <a:gd name="connsiteY12" fmla="*/ 1544198 h 1810440"/>
              <a:gd name="connsiteX13" fmla="*/ 1434028 w 2065662"/>
              <a:gd name="connsiteY13" fmla="*/ 1136574 h 1810440"/>
              <a:gd name="connsiteX14" fmla="*/ 1478096 w 2065662"/>
              <a:gd name="connsiteY14" fmla="*/ 927254 h 1810440"/>
              <a:gd name="connsiteX15" fmla="*/ 1984872 w 2065662"/>
              <a:gd name="connsiteY15" fmla="*/ 905220 h 1810440"/>
              <a:gd name="connsiteX16" fmla="*/ 1962838 w 2065662"/>
              <a:gd name="connsiteY16" fmla="*/ 894203 h 1810440"/>
              <a:gd name="connsiteX17" fmla="*/ 2017922 w 2065662"/>
              <a:gd name="connsiteY17" fmla="*/ 883186 h 181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65662" h="1810440">
                <a:moveTo>
                  <a:pt x="1962838" y="134039"/>
                </a:moveTo>
                <a:lnTo>
                  <a:pt x="530645" y="34887"/>
                </a:lnTo>
                <a:cubicBezTo>
                  <a:pt x="266240" y="18362"/>
                  <a:pt x="389262" y="0"/>
                  <a:pt x="376409" y="34887"/>
                </a:cubicBezTo>
                <a:cubicBezTo>
                  <a:pt x="363556" y="69774"/>
                  <a:pt x="304799" y="126695"/>
                  <a:pt x="453527" y="244208"/>
                </a:cubicBezTo>
                <a:cubicBezTo>
                  <a:pt x="602255" y="361721"/>
                  <a:pt x="1143917" y="626126"/>
                  <a:pt x="1268775" y="739967"/>
                </a:cubicBezTo>
                <a:cubicBezTo>
                  <a:pt x="1393633" y="853808"/>
                  <a:pt x="1388124" y="877678"/>
                  <a:pt x="1202674" y="927254"/>
                </a:cubicBezTo>
                <a:cubicBezTo>
                  <a:pt x="1017224" y="976830"/>
                  <a:pt x="312144" y="995191"/>
                  <a:pt x="156072" y="1037422"/>
                </a:cubicBezTo>
                <a:cubicBezTo>
                  <a:pt x="0" y="1079653"/>
                  <a:pt x="264405" y="1129230"/>
                  <a:pt x="266241" y="1180642"/>
                </a:cubicBezTo>
                <a:cubicBezTo>
                  <a:pt x="268077" y="1232054"/>
                  <a:pt x="159745" y="1298155"/>
                  <a:pt x="167089" y="1345895"/>
                </a:cubicBezTo>
                <a:cubicBezTo>
                  <a:pt x="174433" y="1393635"/>
                  <a:pt x="323161" y="1399143"/>
                  <a:pt x="310308" y="1467080"/>
                </a:cubicBezTo>
                <a:cubicBezTo>
                  <a:pt x="297455" y="1535017"/>
                  <a:pt x="80790" y="1702107"/>
                  <a:pt x="89971" y="1753519"/>
                </a:cubicBezTo>
                <a:cubicBezTo>
                  <a:pt x="99152" y="1804931"/>
                  <a:pt x="273585" y="1810440"/>
                  <a:pt x="365392" y="1775553"/>
                </a:cubicBezTo>
                <a:cubicBezTo>
                  <a:pt x="457199" y="1740666"/>
                  <a:pt x="462708" y="1650695"/>
                  <a:pt x="640814" y="1544198"/>
                </a:cubicBezTo>
                <a:cubicBezTo>
                  <a:pt x="818920" y="1437702"/>
                  <a:pt x="1294481" y="1239398"/>
                  <a:pt x="1434028" y="1136574"/>
                </a:cubicBezTo>
                <a:cubicBezTo>
                  <a:pt x="1573575" y="1033750"/>
                  <a:pt x="1386289" y="965813"/>
                  <a:pt x="1478096" y="927254"/>
                </a:cubicBezTo>
                <a:cubicBezTo>
                  <a:pt x="1569903" y="888695"/>
                  <a:pt x="1904082" y="910729"/>
                  <a:pt x="1984872" y="905220"/>
                </a:cubicBezTo>
                <a:cubicBezTo>
                  <a:pt x="2065662" y="899712"/>
                  <a:pt x="1957330" y="897875"/>
                  <a:pt x="1962838" y="894203"/>
                </a:cubicBezTo>
                <a:cubicBezTo>
                  <a:pt x="1968346" y="890531"/>
                  <a:pt x="2006905" y="883186"/>
                  <a:pt x="2017922" y="883186"/>
                </a:cubicBez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4621213" y="2833688"/>
            <a:ext cx="1657350" cy="515937"/>
          </a:xfrm>
          <a:custGeom>
            <a:avLst/>
            <a:gdLst>
              <a:gd name="connsiteX0" fmla="*/ 16525 w 1656203"/>
              <a:gd name="connsiteY0" fmla="*/ 174434 h 515957"/>
              <a:gd name="connsiteX1" fmla="*/ 170761 w 1656203"/>
              <a:gd name="connsiteY1" fmla="*/ 394771 h 515957"/>
              <a:gd name="connsiteX2" fmla="*/ 336014 w 1656203"/>
              <a:gd name="connsiteY2" fmla="*/ 262569 h 515957"/>
              <a:gd name="connsiteX3" fmla="*/ 589402 w 1656203"/>
              <a:gd name="connsiteY3" fmla="*/ 284602 h 515957"/>
              <a:gd name="connsiteX4" fmla="*/ 534318 w 1656203"/>
              <a:gd name="connsiteY4" fmla="*/ 372737 h 515957"/>
              <a:gd name="connsiteX5" fmla="*/ 666520 w 1656203"/>
              <a:gd name="connsiteY5" fmla="*/ 504940 h 515957"/>
              <a:gd name="connsiteX6" fmla="*/ 1459735 w 1656203"/>
              <a:gd name="connsiteY6" fmla="*/ 306636 h 515957"/>
              <a:gd name="connsiteX7" fmla="*/ 1647022 w 1656203"/>
              <a:gd name="connsiteY7" fmla="*/ 97316 h 515957"/>
              <a:gd name="connsiteX8" fmla="*/ 1514819 w 1656203"/>
              <a:gd name="connsiteY8" fmla="*/ 20198 h 515957"/>
              <a:gd name="connsiteX9" fmla="*/ 1173296 w 1656203"/>
              <a:gd name="connsiteY9" fmla="*/ 20198 h 515957"/>
              <a:gd name="connsiteX10" fmla="*/ 710588 w 1656203"/>
              <a:gd name="connsiteY10" fmla="*/ 141383 h 515957"/>
              <a:gd name="connsiteX11" fmla="*/ 578385 w 1656203"/>
              <a:gd name="connsiteY11" fmla="*/ 174434 h 515957"/>
              <a:gd name="connsiteX12" fmla="*/ 269913 w 1656203"/>
              <a:gd name="connsiteY12" fmla="*/ 141383 h 515957"/>
              <a:gd name="connsiteX13" fmla="*/ 16525 w 1656203"/>
              <a:gd name="connsiteY13" fmla="*/ 174434 h 5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6203" h="515957">
                <a:moveTo>
                  <a:pt x="16525" y="174434"/>
                </a:moveTo>
                <a:cubicBezTo>
                  <a:pt x="0" y="216665"/>
                  <a:pt x="117513" y="380082"/>
                  <a:pt x="170761" y="394771"/>
                </a:cubicBezTo>
                <a:cubicBezTo>
                  <a:pt x="224009" y="409460"/>
                  <a:pt x="266241" y="280931"/>
                  <a:pt x="336014" y="262569"/>
                </a:cubicBezTo>
                <a:cubicBezTo>
                  <a:pt x="405788" y="244208"/>
                  <a:pt x="556351" y="266241"/>
                  <a:pt x="589402" y="284602"/>
                </a:cubicBezTo>
                <a:cubicBezTo>
                  <a:pt x="622453" y="302963"/>
                  <a:pt x="521465" y="336014"/>
                  <a:pt x="534318" y="372737"/>
                </a:cubicBezTo>
                <a:cubicBezTo>
                  <a:pt x="547171" y="409460"/>
                  <a:pt x="512284" y="515957"/>
                  <a:pt x="666520" y="504940"/>
                </a:cubicBezTo>
                <a:cubicBezTo>
                  <a:pt x="820756" y="493923"/>
                  <a:pt x="1296318" y="374573"/>
                  <a:pt x="1459735" y="306636"/>
                </a:cubicBezTo>
                <a:cubicBezTo>
                  <a:pt x="1623152" y="238699"/>
                  <a:pt x="1637841" y="145056"/>
                  <a:pt x="1647022" y="97316"/>
                </a:cubicBezTo>
                <a:cubicBezTo>
                  <a:pt x="1656203" y="49576"/>
                  <a:pt x="1593773" y="33051"/>
                  <a:pt x="1514819" y="20198"/>
                </a:cubicBezTo>
                <a:cubicBezTo>
                  <a:pt x="1435865" y="7345"/>
                  <a:pt x="1307335" y="0"/>
                  <a:pt x="1173296" y="20198"/>
                </a:cubicBezTo>
                <a:cubicBezTo>
                  <a:pt x="1039257" y="40396"/>
                  <a:pt x="710588" y="141383"/>
                  <a:pt x="710588" y="141383"/>
                </a:cubicBezTo>
                <a:cubicBezTo>
                  <a:pt x="611436" y="167089"/>
                  <a:pt x="651831" y="174434"/>
                  <a:pt x="578385" y="174434"/>
                </a:cubicBezTo>
                <a:cubicBezTo>
                  <a:pt x="504939" y="174434"/>
                  <a:pt x="369065" y="141383"/>
                  <a:pt x="269913" y="141383"/>
                </a:cubicBezTo>
                <a:cubicBezTo>
                  <a:pt x="170761" y="141383"/>
                  <a:pt x="33050" y="132203"/>
                  <a:pt x="16525" y="174434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5535613" y="3225800"/>
            <a:ext cx="2146300" cy="996950"/>
          </a:xfrm>
          <a:custGeom>
            <a:avLst/>
            <a:gdLst>
              <a:gd name="connsiteX0" fmla="*/ 82626 w 2146453"/>
              <a:gd name="connsiteY0" fmla="*/ 475561 h 997026"/>
              <a:gd name="connsiteX1" fmla="*/ 214829 w 2146453"/>
              <a:gd name="connsiteY1" fmla="*/ 684882 h 997026"/>
              <a:gd name="connsiteX2" fmla="*/ 468217 w 2146453"/>
              <a:gd name="connsiteY2" fmla="*/ 574713 h 997026"/>
              <a:gd name="connsiteX3" fmla="*/ 644487 w 2146453"/>
              <a:gd name="connsiteY3" fmla="*/ 607764 h 997026"/>
              <a:gd name="connsiteX4" fmla="*/ 666520 w 2146453"/>
              <a:gd name="connsiteY4" fmla="*/ 519629 h 997026"/>
              <a:gd name="connsiteX5" fmla="*/ 798723 w 2146453"/>
              <a:gd name="connsiteY5" fmla="*/ 828101 h 997026"/>
              <a:gd name="connsiteX6" fmla="*/ 1129229 w 2146453"/>
              <a:gd name="connsiteY6" fmla="*/ 894202 h 997026"/>
              <a:gd name="connsiteX7" fmla="*/ 1272448 w 2146453"/>
              <a:gd name="connsiteY7" fmla="*/ 993354 h 997026"/>
              <a:gd name="connsiteX8" fmla="*/ 1338549 w 2146453"/>
              <a:gd name="connsiteY8" fmla="*/ 872169 h 997026"/>
              <a:gd name="connsiteX9" fmla="*/ 831773 w 2146453"/>
              <a:gd name="connsiteY9" fmla="*/ 574713 h 997026"/>
              <a:gd name="connsiteX10" fmla="*/ 864824 w 2146453"/>
              <a:gd name="connsiteY10" fmla="*/ 464545 h 997026"/>
              <a:gd name="connsiteX11" fmla="*/ 600419 w 2146453"/>
              <a:gd name="connsiteY11" fmla="*/ 398443 h 997026"/>
              <a:gd name="connsiteX12" fmla="*/ 997026 w 2146453"/>
              <a:gd name="connsiteY12" fmla="*/ 387427 h 997026"/>
              <a:gd name="connsiteX13" fmla="*/ 1019060 w 2146453"/>
              <a:gd name="connsiteY13" fmla="*/ 453528 h 997026"/>
              <a:gd name="connsiteX14" fmla="*/ 1459735 w 2146453"/>
              <a:gd name="connsiteY14" fmla="*/ 288275 h 997026"/>
              <a:gd name="connsiteX15" fmla="*/ 1636005 w 2146453"/>
              <a:gd name="connsiteY15" fmla="*/ 365393 h 997026"/>
              <a:gd name="connsiteX16" fmla="*/ 1790241 w 2146453"/>
              <a:gd name="connsiteY16" fmla="*/ 310308 h 997026"/>
              <a:gd name="connsiteX17" fmla="*/ 1889393 w 2146453"/>
              <a:gd name="connsiteY17" fmla="*/ 321325 h 997026"/>
              <a:gd name="connsiteX18" fmla="*/ 2032612 w 2146453"/>
              <a:gd name="connsiteY18" fmla="*/ 398443 h 997026"/>
              <a:gd name="connsiteX19" fmla="*/ 2142781 w 2146453"/>
              <a:gd name="connsiteY19" fmla="*/ 299292 h 997026"/>
              <a:gd name="connsiteX20" fmla="*/ 2010578 w 2146453"/>
              <a:gd name="connsiteY20" fmla="*/ 45904 h 997026"/>
              <a:gd name="connsiteX21" fmla="*/ 1591937 w 2146453"/>
              <a:gd name="connsiteY21" fmla="*/ 23870 h 997026"/>
              <a:gd name="connsiteX22" fmla="*/ 611436 w 2146453"/>
              <a:gd name="connsiteY22" fmla="*/ 100988 h 997026"/>
              <a:gd name="connsiteX23" fmla="*/ 710588 w 2146453"/>
              <a:gd name="connsiteY23" fmla="*/ 288275 h 997026"/>
              <a:gd name="connsiteX24" fmla="*/ 82626 w 2146453"/>
              <a:gd name="connsiteY24" fmla="*/ 475561 h 99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46453" h="997026">
                <a:moveTo>
                  <a:pt x="82626" y="475561"/>
                </a:moveTo>
                <a:cubicBezTo>
                  <a:pt x="0" y="541662"/>
                  <a:pt x="150564" y="668357"/>
                  <a:pt x="214829" y="684882"/>
                </a:cubicBezTo>
                <a:cubicBezTo>
                  <a:pt x="279094" y="701407"/>
                  <a:pt x="396607" y="587566"/>
                  <a:pt x="468217" y="574713"/>
                </a:cubicBezTo>
                <a:cubicBezTo>
                  <a:pt x="539827" y="561860"/>
                  <a:pt x="611436" y="616945"/>
                  <a:pt x="644487" y="607764"/>
                </a:cubicBezTo>
                <a:cubicBezTo>
                  <a:pt x="677538" y="598583"/>
                  <a:pt x="640814" y="482906"/>
                  <a:pt x="666520" y="519629"/>
                </a:cubicBezTo>
                <a:cubicBezTo>
                  <a:pt x="692226" y="556352"/>
                  <a:pt x="721605" y="765672"/>
                  <a:pt x="798723" y="828101"/>
                </a:cubicBezTo>
                <a:cubicBezTo>
                  <a:pt x="875841" y="890530"/>
                  <a:pt x="1050275" y="866660"/>
                  <a:pt x="1129229" y="894202"/>
                </a:cubicBezTo>
                <a:cubicBezTo>
                  <a:pt x="1208183" y="921744"/>
                  <a:pt x="1237561" y="997026"/>
                  <a:pt x="1272448" y="993354"/>
                </a:cubicBezTo>
                <a:cubicBezTo>
                  <a:pt x="1307335" y="989682"/>
                  <a:pt x="1411995" y="941942"/>
                  <a:pt x="1338549" y="872169"/>
                </a:cubicBezTo>
                <a:cubicBezTo>
                  <a:pt x="1265103" y="802396"/>
                  <a:pt x="910727" y="642650"/>
                  <a:pt x="831773" y="574713"/>
                </a:cubicBezTo>
                <a:cubicBezTo>
                  <a:pt x="752819" y="506776"/>
                  <a:pt x="903383" y="493923"/>
                  <a:pt x="864824" y="464545"/>
                </a:cubicBezTo>
                <a:cubicBezTo>
                  <a:pt x="826265" y="435167"/>
                  <a:pt x="578385" y="411296"/>
                  <a:pt x="600419" y="398443"/>
                </a:cubicBezTo>
                <a:cubicBezTo>
                  <a:pt x="622453" y="385590"/>
                  <a:pt x="927253" y="378246"/>
                  <a:pt x="997026" y="387427"/>
                </a:cubicBezTo>
                <a:cubicBezTo>
                  <a:pt x="1066799" y="396608"/>
                  <a:pt x="941942" y="470053"/>
                  <a:pt x="1019060" y="453528"/>
                </a:cubicBezTo>
                <a:cubicBezTo>
                  <a:pt x="1096178" y="437003"/>
                  <a:pt x="1356911" y="302964"/>
                  <a:pt x="1459735" y="288275"/>
                </a:cubicBezTo>
                <a:cubicBezTo>
                  <a:pt x="1562559" y="273586"/>
                  <a:pt x="1580921" y="361721"/>
                  <a:pt x="1636005" y="365393"/>
                </a:cubicBezTo>
                <a:cubicBezTo>
                  <a:pt x="1691089" y="369065"/>
                  <a:pt x="1748010" y="317653"/>
                  <a:pt x="1790241" y="310308"/>
                </a:cubicBezTo>
                <a:cubicBezTo>
                  <a:pt x="1832472" y="302963"/>
                  <a:pt x="1848998" y="306636"/>
                  <a:pt x="1889393" y="321325"/>
                </a:cubicBezTo>
                <a:cubicBezTo>
                  <a:pt x="1929788" y="336014"/>
                  <a:pt x="1990381" y="402115"/>
                  <a:pt x="2032612" y="398443"/>
                </a:cubicBezTo>
                <a:cubicBezTo>
                  <a:pt x="2074843" y="394771"/>
                  <a:pt x="2146453" y="358048"/>
                  <a:pt x="2142781" y="299292"/>
                </a:cubicBezTo>
                <a:cubicBezTo>
                  <a:pt x="2139109" y="240536"/>
                  <a:pt x="2102385" y="91808"/>
                  <a:pt x="2010578" y="45904"/>
                </a:cubicBezTo>
                <a:cubicBezTo>
                  <a:pt x="1918771" y="0"/>
                  <a:pt x="1825127" y="14689"/>
                  <a:pt x="1591937" y="23870"/>
                </a:cubicBezTo>
                <a:cubicBezTo>
                  <a:pt x="1358747" y="33051"/>
                  <a:pt x="758327" y="56921"/>
                  <a:pt x="611436" y="100988"/>
                </a:cubicBezTo>
                <a:cubicBezTo>
                  <a:pt x="464545" y="145055"/>
                  <a:pt x="793215" y="225846"/>
                  <a:pt x="710588" y="288275"/>
                </a:cubicBezTo>
                <a:cubicBezTo>
                  <a:pt x="627962" y="350704"/>
                  <a:pt x="165253" y="409460"/>
                  <a:pt x="82626" y="475561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11113" y="989013"/>
            <a:ext cx="9213850" cy="973137"/>
          </a:xfrm>
          <a:custGeom>
            <a:avLst/>
            <a:gdLst>
              <a:gd name="connsiteX0" fmla="*/ 0 w 9213774"/>
              <a:gd name="connsiteY0" fmla="*/ 34887 h 973156"/>
              <a:gd name="connsiteX1" fmla="*/ 363556 w 9213774"/>
              <a:gd name="connsiteY1" fmla="*/ 167089 h 973156"/>
              <a:gd name="connsiteX2" fmla="*/ 672029 w 9213774"/>
              <a:gd name="connsiteY2" fmla="*/ 156072 h 973156"/>
              <a:gd name="connsiteX3" fmla="*/ 936434 w 9213774"/>
              <a:gd name="connsiteY3" fmla="*/ 23870 h 973156"/>
              <a:gd name="connsiteX4" fmla="*/ 1255923 w 9213774"/>
              <a:gd name="connsiteY4" fmla="*/ 34887 h 973156"/>
              <a:gd name="connsiteX5" fmla="*/ 1498294 w 9213774"/>
              <a:gd name="connsiteY5" fmla="*/ 233190 h 973156"/>
              <a:gd name="connsiteX6" fmla="*/ 1905918 w 9213774"/>
              <a:gd name="connsiteY6" fmla="*/ 211157 h 973156"/>
              <a:gd name="connsiteX7" fmla="*/ 2258458 w 9213774"/>
              <a:gd name="connsiteY7" fmla="*/ 409460 h 973156"/>
              <a:gd name="connsiteX8" fmla="*/ 2467778 w 9213774"/>
              <a:gd name="connsiteY8" fmla="*/ 409460 h 973156"/>
              <a:gd name="connsiteX9" fmla="*/ 2644048 w 9213774"/>
              <a:gd name="connsiteY9" fmla="*/ 464545 h 973156"/>
              <a:gd name="connsiteX10" fmla="*/ 3018622 w 9213774"/>
              <a:gd name="connsiteY10" fmla="*/ 486578 h 973156"/>
              <a:gd name="connsiteX11" fmla="*/ 3260993 w 9213774"/>
              <a:gd name="connsiteY11" fmla="*/ 640814 h 973156"/>
              <a:gd name="connsiteX12" fmla="*/ 3503364 w 9213774"/>
              <a:gd name="connsiteY12" fmla="*/ 629798 h 973156"/>
              <a:gd name="connsiteX13" fmla="*/ 3789802 w 9213774"/>
              <a:gd name="connsiteY13" fmla="*/ 618781 h 973156"/>
              <a:gd name="connsiteX14" fmla="*/ 3955055 w 9213774"/>
              <a:gd name="connsiteY14" fmla="*/ 673865 h 973156"/>
              <a:gd name="connsiteX15" fmla="*/ 4616067 w 9213774"/>
              <a:gd name="connsiteY15" fmla="*/ 585730 h 973156"/>
              <a:gd name="connsiteX16" fmla="*/ 4704202 w 9213774"/>
              <a:gd name="connsiteY16" fmla="*/ 508612 h 973156"/>
              <a:gd name="connsiteX17" fmla="*/ 4803354 w 9213774"/>
              <a:gd name="connsiteY17" fmla="*/ 552679 h 973156"/>
              <a:gd name="connsiteX18" fmla="*/ 5244029 w 9213774"/>
              <a:gd name="connsiteY18" fmla="*/ 431494 h 973156"/>
              <a:gd name="connsiteX19" fmla="*/ 5299113 w 9213774"/>
              <a:gd name="connsiteY19" fmla="*/ 486578 h 973156"/>
              <a:gd name="connsiteX20" fmla="*/ 5497417 w 9213774"/>
              <a:gd name="connsiteY20" fmla="*/ 365393 h 973156"/>
              <a:gd name="connsiteX21" fmla="*/ 5618602 w 9213774"/>
              <a:gd name="connsiteY21" fmla="*/ 530646 h 973156"/>
              <a:gd name="connsiteX22" fmla="*/ 5871990 w 9213774"/>
              <a:gd name="connsiteY22" fmla="*/ 596747 h 973156"/>
              <a:gd name="connsiteX23" fmla="*/ 5982159 w 9213774"/>
              <a:gd name="connsiteY23" fmla="*/ 519629 h 973156"/>
              <a:gd name="connsiteX24" fmla="*/ 6103344 w 9213774"/>
              <a:gd name="connsiteY24" fmla="*/ 596747 h 973156"/>
              <a:gd name="connsiteX25" fmla="*/ 6356732 w 9213774"/>
              <a:gd name="connsiteY25" fmla="*/ 563696 h 973156"/>
              <a:gd name="connsiteX26" fmla="*/ 6455884 w 9213774"/>
              <a:gd name="connsiteY26" fmla="*/ 695899 h 973156"/>
              <a:gd name="connsiteX27" fmla="*/ 6775373 w 9213774"/>
              <a:gd name="connsiteY27" fmla="*/ 662848 h 973156"/>
              <a:gd name="connsiteX28" fmla="*/ 6852491 w 9213774"/>
              <a:gd name="connsiteY28" fmla="*/ 750983 h 973156"/>
              <a:gd name="connsiteX29" fmla="*/ 7105879 w 9213774"/>
              <a:gd name="connsiteY29" fmla="*/ 773017 h 973156"/>
              <a:gd name="connsiteX30" fmla="*/ 7227065 w 9213774"/>
              <a:gd name="connsiteY30" fmla="*/ 750983 h 973156"/>
              <a:gd name="connsiteX31" fmla="*/ 7282149 w 9213774"/>
              <a:gd name="connsiteY31" fmla="*/ 717932 h 973156"/>
              <a:gd name="connsiteX32" fmla="*/ 7370284 w 9213774"/>
              <a:gd name="connsiteY32" fmla="*/ 795051 h 973156"/>
              <a:gd name="connsiteX33" fmla="*/ 7535537 w 9213774"/>
              <a:gd name="connsiteY33" fmla="*/ 640814 h 973156"/>
              <a:gd name="connsiteX34" fmla="*/ 7634689 w 9213774"/>
              <a:gd name="connsiteY34" fmla="*/ 662848 h 973156"/>
              <a:gd name="connsiteX35" fmla="*/ 7766891 w 9213774"/>
              <a:gd name="connsiteY35" fmla="*/ 629798 h 973156"/>
              <a:gd name="connsiteX36" fmla="*/ 7921128 w 9213774"/>
              <a:gd name="connsiteY36" fmla="*/ 695899 h 973156"/>
              <a:gd name="connsiteX37" fmla="*/ 7998246 w 9213774"/>
              <a:gd name="connsiteY37" fmla="*/ 728949 h 973156"/>
              <a:gd name="connsiteX38" fmla="*/ 8185532 w 9213774"/>
              <a:gd name="connsiteY38" fmla="*/ 706916 h 973156"/>
              <a:gd name="connsiteX39" fmla="*/ 8328752 w 9213774"/>
              <a:gd name="connsiteY39" fmla="*/ 706916 h 973156"/>
              <a:gd name="connsiteX40" fmla="*/ 8427903 w 9213774"/>
              <a:gd name="connsiteY40" fmla="*/ 684882 h 973156"/>
              <a:gd name="connsiteX41" fmla="*/ 8527055 w 9213774"/>
              <a:gd name="connsiteY41" fmla="*/ 728949 h 973156"/>
              <a:gd name="connsiteX42" fmla="*/ 8670275 w 9213774"/>
              <a:gd name="connsiteY42" fmla="*/ 750983 h 973156"/>
              <a:gd name="connsiteX43" fmla="*/ 8714342 w 9213774"/>
              <a:gd name="connsiteY43" fmla="*/ 750983 h 973156"/>
              <a:gd name="connsiteX44" fmla="*/ 8857561 w 9213774"/>
              <a:gd name="connsiteY44" fmla="*/ 916236 h 973156"/>
              <a:gd name="connsiteX45" fmla="*/ 9166034 w 9213774"/>
              <a:gd name="connsiteY45" fmla="*/ 971320 h 973156"/>
              <a:gd name="connsiteX46" fmla="*/ 9144000 w 9213774"/>
              <a:gd name="connsiteY46" fmla="*/ 927253 h 973156"/>
              <a:gd name="connsiteX47" fmla="*/ 9144000 w 9213774"/>
              <a:gd name="connsiteY47" fmla="*/ 927253 h 973156"/>
              <a:gd name="connsiteX48" fmla="*/ 9177050 w 9213774"/>
              <a:gd name="connsiteY48" fmla="*/ 960304 h 97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213774" h="973156">
                <a:moveTo>
                  <a:pt x="0" y="34887"/>
                </a:moveTo>
                <a:cubicBezTo>
                  <a:pt x="125775" y="90889"/>
                  <a:pt x="251551" y="146892"/>
                  <a:pt x="363556" y="167089"/>
                </a:cubicBezTo>
                <a:cubicBezTo>
                  <a:pt x="475561" y="187286"/>
                  <a:pt x="576549" y="179942"/>
                  <a:pt x="672029" y="156072"/>
                </a:cubicBezTo>
                <a:cubicBezTo>
                  <a:pt x="767509" y="132202"/>
                  <a:pt x="839118" y="44067"/>
                  <a:pt x="936434" y="23870"/>
                </a:cubicBezTo>
                <a:cubicBezTo>
                  <a:pt x="1033750" y="3673"/>
                  <a:pt x="1162280" y="0"/>
                  <a:pt x="1255923" y="34887"/>
                </a:cubicBezTo>
                <a:cubicBezTo>
                  <a:pt x="1349566" y="69774"/>
                  <a:pt x="1389962" y="203812"/>
                  <a:pt x="1498294" y="233190"/>
                </a:cubicBezTo>
                <a:cubicBezTo>
                  <a:pt x="1606626" y="262568"/>
                  <a:pt x="1779224" y="181779"/>
                  <a:pt x="1905918" y="211157"/>
                </a:cubicBezTo>
                <a:cubicBezTo>
                  <a:pt x="2032612" y="240535"/>
                  <a:pt x="2164815" y="376409"/>
                  <a:pt x="2258458" y="409460"/>
                </a:cubicBezTo>
                <a:cubicBezTo>
                  <a:pt x="2352101" y="442511"/>
                  <a:pt x="2403513" y="400279"/>
                  <a:pt x="2467778" y="409460"/>
                </a:cubicBezTo>
                <a:cubicBezTo>
                  <a:pt x="2532043" y="418641"/>
                  <a:pt x="2552241" y="451692"/>
                  <a:pt x="2644048" y="464545"/>
                </a:cubicBezTo>
                <a:cubicBezTo>
                  <a:pt x="2735855" y="477398"/>
                  <a:pt x="2915798" y="457200"/>
                  <a:pt x="3018622" y="486578"/>
                </a:cubicBezTo>
                <a:cubicBezTo>
                  <a:pt x="3121446" y="515956"/>
                  <a:pt x="3180203" y="616944"/>
                  <a:pt x="3260993" y="640814"/>
                </a:cubicBezTo>
                <a:cubicBezTo>
                  <a:pt x="3341783" y="664684"/>
                  <a:pt x="3503364" y="629798"/>
                  <a:pt x="3503364" y="629798"/>
                </a:cubicBezTo>
                <a:cubicBezTo>
                  <a:pt x="3591499" y="626126"/>
                  <a:pt x="3714520" y="611437"/>
                  <a:pt x="3789802" y="618781"/>
                </a:cubicBezTo>
                <a:cubicBezTo>
                  <a:pt x="3865084" y="626125"/>
                  <a:pt x="3817344" y="679373"/>
                  <a:pt x="3955055" y="673865"/>
                </a:cubicBezTo>
                <a:cubicBezTo>
                  <a:pt x="4092766" y="668357"/>
                  <a:pt x="4491209" y="613272"/>
                  <a:pt x="4616067" y="585730"/>
                </a:cubicBezTo>
                <a:cubicBezTo>
                  <a:pt x="4740925" y="558188"/>
                  <a:pt x="4672988" y="514120"/>
                  <a:pt x="4704202" y="508612"/>
                </a:cubicBezTo>
                <a:cubicBezTo>
                  <a:pt x="4735416" y="503104"/>
                  <a:pt x="4713383" y="565532"/>
                  <a:pt x="4803354" y="552679"/>
                </a:cubicBezTo>
                <a:cubicBezTo>
                  <a:pt x="4893325" y="539826"/>
                  <a:pt x="5161403" y="442511"/>
                  <a:pt x="5244029" y="431494"/>
                </a:cubicBezTo>
                <a:cubicBezTo>
                  <a:pt x="5326656" y="420477"/>
                  <a:pt x="5256882" y="497595"/>
                  <a:pt x="5299113" y="486578"/>
                </a:cubicBezTo>
                <a:cubicBezTo>
                  <a:pt x="5341344" y="475561"/>
                  <a:pt x="5444169" y="358048"/>
                  <a:pt x="5497417" y="365393"/>
                </a:cubicBezTo>
                <a:cubicBezTo>
                  <a:pt x="5550665" y="372738"/>
                  <a:pt x="5556173" y="492087"/>
                  <a:pt x="5618602" y="530646"/>
                </a:cubicBezTo>
                <a:cubicBezTo>
                  <a:pt x="5681031" y="569205"/>
                  <a:pt x="5811397" y="598583"/>
                  <a:pt x="5871990" y="596747"/>
                </a:cubicBezTo>
                <a:cubicBezTo>
                  <a:pt x="5932583" y="594911"/>
                  <a:pt x="5943600" y="519629"/>
                  <a:pt x="5982159" y="519629"/>
                </a:cubicBezTo>
                <a:cubicBezTo>
                  <a:pt x="6020718" y="519629"/>
                  <a:pt x="6040915" y="589403"/>
                  <a:pt x="6103344" y="596747"/>
                </a:cubicBezTo>
                <a:cubicBezTo>
                  <a:pt x="6165773" y="604092"/>
                  <a:pt x="6297975" y="547171"/>
                  <a:pt x="6356732" y="563696"/>
                </a:cubicBezTo>
                <a:cubicBezTo>
                  <a:pt x="6415489" y="580221"/>
                  <a:pt x="6386111" y="679374"/>
                  <a:pt x="6455884" y="695899"/>
                </a:cubicBezTo>
                <a:cubicBezTo>
                  <a:pt x="6525657" y="712424"/>
                  <a:pt x="6709272" y="653667"/>
                  <a:pt x="6775373" y="662848"/>
                </a:cubicBezTo>
                <a:cubicBezTo>
                  <a:pt x="6841474" y="672029"/>
                  <a:pt x="6797407" y="732622"/>
                  <a:pt x="6852491" y="750983"/>
                </a:cubicBezTo>
                <a:cubicBezTo>
                  <a:pt x="6907575" y="769344"/>
                  <a:pt x="7043450" y="773017"/>
                  <a:pt x="7105879" y="773017"/>
                </a:cubicBezTo>
                <a:cubicBezTo>
                  <a:pt x="7168308" y="773017"/>
                  <a:pt x="7197687" y="760164"/>
                  <a:pt x="7227065" y="750983"/>
                </a:cubicBezTo>
                <a:cubicBezTo>
                  <a:pt x="7256443" y="741802"/>
                  <a:pt x="7258279" y="710587"/>
                  <a:pt x="7282149" y="717932"/>
                </a:cubicBezTo>
                <a:cubicBezTo>
                  <a:pt x="7306019" y="725277"/>
                  <a:pt x="7328053" y="807904"/>
                  <a:pt x="7370284" y="795051"/>
                </a:cubicBezTo>
                <a:cubicBezTo>
                  <a:pt x="7412515" y="782198"/>
                  <a:pt x="7491470" y="662848"/>
                  <a:pt x="7535537" y="640814"/>
                </a:cubicBezTo>
                <a:cubicBezTo>
                  <a:pt x="7579604" y="618780"/>
                  <a:pt x="7596130" y="664684"/>
                  <a:pt x="7634689" y="662848"/>
                </a:cubicBezTo>
                <a:cubicBezTo>
                  <a:pt x="7673248" y="661012"/>
                  <a:pt x="7719151" y="624290"/>
                  <a:pt x="7766891" y="629798"/>
                </a:cubicBezTo>
                <a:cubicBezTo>
                  <a:pt x="7814631" y="635307"/>
                  <a:pt x="7921128" y="695899"/>
                  <a:pt x="7921128" y="695899"/>
                </a:cubicBezTo>
                <a:cubicBezTo>
                  <a:pt x="7959687" y="712424"/>
                  <a:pt x="7954179" y="727113"/>
                  <a:pt x="7998246" y="728949"/>
                </a:cubicBezTo>
                <a:cubicBezTo>
                  <a:pt x="8042313" y="730785"/>
                  <a:pt x="8130448" y="710588"/>
                  <a:pt x="8185532" y="706916"/>
                </a:cubicBezTo>
                <a:cubicBezTo>
                  <a:pt x="8240616" y="703244"/>
                  <a:pt x="8288357" y="710588"/>
                  <a:pt x="8328752" y="706916"/>
                </a:cubicBezTo>
                <a:cubicBezTo>
                  <a:pt x="8369147" y="703244"/>
                  <a:pt x="8394853" y="681210"/>
                  <a:pt x="8427903" y="684882"/>
                </a:cubicBezTo>
                <a:cubicBezTo>
                  <a:pt x="8460953" y="688554"/>
                  <a:pt x="8486660" y="717932"/>
                  <a:pt x="8527055" y="728949"/>
                </a:cubicBezTo>
                <a:cubicBezTo>
                  <a:pt x="8567450" y="739966"/>
                  <a:pt x="8639061" y="747311"/>
                  <a:pt x="8670275" y="750983"/>
                </a:cubicBezTo>
                <a:cubicBezTo>
                  <a:pt x="8701489" y="754655"/>
                  <a:pt x="8683128" y="723441"/>
                  <a:pt x="8714342" y="750983"/>
                </a:cubicBezTo>
                <a:cubicBezTo>
                  <a:pt x="8745556" y="778525"/>
                  <a:pt x="8782279" y="879513"/>
                  <a:pt x="8857561" y="916236"/>
                </a:cubicBezTo>
                <a:cubicBezTo>
                  <a:pt x="8932843" y="952959"/>
                  <a:pt x="9118294" y="969484"/>
                  <a:pt x="9166034" y="971320"/>
                </a:cubicBezTo>
                <a:cubicBezTo>
                  <a:pt x="9213774" y="973156"/>
                  <a:pt x="9144000" y="927253"/>
                  <a:pt x="9144000" y="927253"/>
                </a:cubicBezTo>
                <a:lnTo>
                  <a:pt x="9144000" y="927253"/>
                </a:lnTo>
                <a:lnTo>
                  <a:pt x="9177050" y="960304"/>
                </a:lnTo>
              </a:path>
            </a:pathLst>
          </a:cu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782" name="Rectangle 22"/>
          <p:cNvSpPr>
            <a:spLocks noChangeArrowheads="1"/>
          </p:cNvSpPr>
          <p:nvPr/>
        </p:nvSpPr>
        <p:spPr bwMode="auto">
          <a:xfrm>
            <a:off x="2667000" y="1981200"/>
            <a:ext cx="187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water provision 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2783" name="Rectangle 24"/>
          <p:cNvSpPr>
            <a:spLocks noChangeArrowheads="1"/>
          </p:cNvSpPr>
          <p:nvPr/>
        </p:nvSpPr>
        <p:spPr bwMode="auto">
          <a:xfrm>
            <a:off x="5715000" y="1752600"/>
            <a:ext cx="192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climate resilience</a:t>
            </a:r>
            <a:endParaRPr lang="en-US">
              <a:latin typeface="Calibri" pitchFamily="34" charset="0"/>
            </a:endParaRPr>
          </a:p>
        </p:txBody>
      </p:sp>
      <p:sp>
        <p:nvSpPr>
          <p:cNvPr id="32784" name="Rectangle 25"/>
          <p:cNvSpPr>
            <a:spLocks noChangeArrowheads="1"/>
          </p:cNvSpPr>
          <p:nvPr/>
        </p:nvSpPr>
        <p:spPr bwMode="auto">
          <a:xfrm>
            <a:off x="1295400" y="5638800"/>
            <a:ext cx="168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carbon storage</a:t>
            </a:r>
          </a:p>
        </p:txBody>
      </p:sp>
      <p:sp>
        <p:nvSpPr>
          <p:cNvPr id="32785" name="Rectangle 28"/>
          <p:cNvSpPr>
            <a:spLocks noChangeArrowheads="1"/>
          </p:cNvSpPr>
          <p:nvPr/>
        </p:nvSpPr>
        <p:spPr bwMode="auto">
          <a:xfrm>
            <a:off x="1143000" y="41148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soil fertility</a:t>
            </a:r>
            <a:endParaRPr lang="en-US">
              <a:latin typeface="Calibri" pitchFamily="34" charset="0"/>
            </a:endParaRPr>
          </a:p>
        </p:txBody>
      </p:sp>
      <p:sp>
        <p:nvSpPr>
          <p:cNvPr id="32786" name="Rectangle 29"/>
          <p:cNvSpPr>
            <a:spLocks noChangeArrowheads="1"/>
          </p:cNvSpPr>
          <p:nvPr/>
        </p:nvSpPr>
        <p:spPr bwMode="auto">
          <a:xfrm>
            <a:off x="6858000" y="4191000"/>
            <a:ext cx="129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pollination</a:t>
            </a:r>
            <a:endParaRPr lang="en-US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848600" y="4038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6438900" y="36957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789" name="Rectangle 37"/>
          <p:cNvSpPr>
            <a:spLocks noChangeArrowheads="1"/>
          </p:cNvSpPr>
          <p:nvPr/>
        </p:nvSpPr>
        <p:spPr bwMode="auto">
          <a:xfrm>
            <a:off x="2035175" y="3276600"/>
            <a:ext cx="265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32790" name="Rectangle 38"/>
          <p:cNvSpPr>
            <a:spLocks noChangeArrowheads="1"/>
          </p:cNvSpPr>
          <p:nvPr/>
        </p:nvSpPr>
        <p:spPr bwMode="auto">
          <a:xfrm>
            <a:off x="4648200" y="2667000"/>
            <a:ext cx="254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genetic resources </a:t>
            </a:r>
          </a:p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for agriculture</a:t>
            </a:r>
            <a:endParaRPr lang="en-US">
              <a:latin typeface="Calibri" pitchFamily="34" charset="0"/>
            </a:endParaRPr>
          </a:p>
        </p:txBody>
      </p:sp>
      <p:sp>
        <p:nvSpPr>
          <p:cNvPr id="32791" name="TextBox 26"/>
          <p:cNvSpPr txBox="1">
            <a:spLocks noChangeArrowheads="1"/>
          </p:cNvSpPr>
          <p:nvPr/>
        </p:nvSpPr>
        <p:spPr bwMode="auto">
          <a:xfrm>
            <a:off x="7380288" y="4797425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b="1">
                <a:solidFill>
                  <a:srgbClr val="FFFF00"/>
                </a:solidFill>
                <a:latin typeface="Calibri" pitchFamily="34" charset="0"/>
              </a:rPr>
              <a:t>grazing</a:t>
            </a:r>
            <a:endParaRPr lang="en-US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2792" name="Rectangle 30"/>
          <p:cNvSpPr>
            <a:spLocks noChangeArrowheads="1"/>
          </p:cNvSpPr>
          <p:nvPr/>
        </p:nvSpPr>
        <p:spPr bwMode="auto">
          <a:xfrm>
            <a:off x="5219700" y="5732463"/>
            <a:ext cx="172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>
                <a:solidFill>
                  <a:srgbClr val="FFFF00"/>
                </a:solidFill>
                <a:latin typeface="Calibri" pitchFamily="34" charset="0"/>
              </a:rPr>
              <a:t>flow regulation</a:t>
            </a:r>
            <a:endParaRPr lang="en-US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2793" name="Rectangle 32"/>
          <p:cNvSpPr>
            <a:spLocks noChangeArrowheads="1"/>
          </p:cNvSpPr>
          <p:nvPr/>
        </p:nvSpPr>
        <p:spPr bwMode="auto">
          <a:xfrm>
            <a:off x="2339975" y="2781300"/>
            <a:ext cx="170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 dirty="0">
                <a:solidFill>
                  <a:srgbClr val="FFFF00"/>
                </a:solidFill>
                <a:latin typeface="Calibri" pitchFamily="34" charset="0"/>
              </a:rPr>
              <a:t>erosion control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2794" name="Rectangle 34"/>
          <p:cNvSpPr>
            <a:spLocks noChangeArrowheads="1"/>
          </p:cNvSpPr>
          <p:nvPr/>
        </p:nvSpPr>
        <p:spPr bwMode="auto">
          <a:xfrm>
            <a:off x="4787900" y="6488113"/>
            <a:ext cx="138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b="1">
                <a:solidFill>
                  <a:srgbClr val="FFFF00"/>
                </a:solidFill>
                <a:latin typeface="Calibri" pitchFamily="34" charset="0"/>
              </a:rPr>
              <a:t>fish nursery</a:t>
            </a:r>
            <a:endParaRPr lang="en-US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2795" name="Title 1"/>
          <p:cNvSpPr txBox="1">
            <a:spLocks/>
          </p:cNvSpPr>
          <p:nvPr/>
        </p:nvSpPr>
        <p:spPr bwMode="auto">
          <a:xfrm>
            <a:off x="0" y="-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ZA" sz="3600" dirty="0" smtClean="0">
                <a:solidFill>
                  <a:schemeClr val="tx2"/>
                </a:solidFill>
                <a:latin typeface="Book Antiqua" pitchFamily="18" charset="0"/>
              </a:rPr>
              <a:t>Services of Forest Ecosystems </a:t>
            </a:r>
            <a:endParaRPr lang="en-GB" sz="36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Indonesia’s Idiom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72" y="1517195"/>
            <a:ext cx="93726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ook Antiqua" pitchFamily="18" charset="0"/>
              </a:rPr>
              <a:t>Extraction</a:t>
            </a:r>
            <a:r>
              <a:rPr lang="en-US" sz="2000" b="1" dirty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Book Antiqua" pitchFamily="18" charset="0"/>
              </a:rPr>
              <a:t>6.9Bn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Book Antiqua" pitchFamily="18" charset="0"/>
              </a:rPr>
              <a:t>Conservation: 9.5Bn</a:t>
            </a:r>
            <a:endParaRPr lang="en-US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Ecuador’s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17197"/>
            <a:ext cx="93535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3645024"/>
            <a:ext cx="499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Extraction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of Oil Benefits: 7.2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Bn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extraction (Forest Conservation):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13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Bn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6" y="1552575"/>
            <a:ext cx="93821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509120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Book Antiqua" pitchFamily="18" charset="0"/>
              </a:rPr>
              <a:t>Conversion : </a:t>
            </a:r>
            <a:r>
              <a:rPr lang="en-US" sz="2000" b="1" dirty="0">
                <a:solidFill>
                  <a:schemeClr val="bg1"/>
                </a:solidFill>
                <a:latin typeface="Book Antiqua" pitchFamily="18" charset="0"/>
              </a:rPr>
              <a:t>10649 </a:t>
            </a:r>
            <a:r>
              <a:rPr lang="en-US" sz="2000" b="1" dirty="0" smtClean="0">
                <a:solidFill>
                  <a:schemeClr val="bg1"/>
                </a:solidFill>
                <a:latin typeface="Book Antiqua" pitchFamily="18" charset="0"/>
              </a:rPr>
              <a:t>Conservation </a:t>
            </a:r>
            <a:r>
              <a:rPr lang="en-US" sz="2000" b="1" dirty="0">
                <a:solidFill>
                  <a:schemeClr val="bg1"/>
                </a:solidFill>
                <a:latin typeface="Book Antiqua" pitchFamily="18" charset="0"/>
              </a:rPr>
              <a:t>: 21, 443p.ha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</TotalTime>
  <Words>654</Words>
  <Application>Microsoft Office PowerPoint</Application>
  <PresentationFormat>On-screen Show (4:3)</PresentationFormat>
  <Paragraphs>148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1_Custom Design</vt:lpstr>
      <vt:lpstr>Custom Design</vt:lpstr>
      <vt:lpstr>2_Custom Design</vt:lpstr>
      <vt:lpstr>National Dialogue on Water Towers, Forests &amp; Green Economy 5th Nov, 2012   </vt:lpstr>
      <vt:lpstr>PowerPoint Presentation</vt:lpstr>
      <vt:lpstr>PowerPoint Presentation</vt:lpstr>
      <vt:lpstr>       KALIMANTAN GREEN CORRIDOR PROJECT                  </vt:lpstr>
      <vt:lpstr>PowerPoint Presentation</vt:lpstr>
      <vt:lpstr>PowerPoint Presentation</vt:lpstr>
      <vt:lpstr>Indonesia’s Idiom</vt:lpstr>
      <vt:lpstr>Ecuador’s Execution</vt:lpstr>
      <vt:lpstr>Thai Thinking</vt:lpstr>
      <vt:lpstr>Colombian Crisis</vt:lpstr>
      <vt:lpstr>Chinese Choice of Tool</vt:lpstr>
      <vt:lpstr>British Bounty</vt:lpstr>
      <vt:lpstr>PowerPoint Presentation</vt:lpstr>
      <vt:lpstr>PowerPoint Presentation</vt:lpstr>
      <vt:lpstr>PowerPoint Presentation</vt:lpstr>
      <vt:lpstr>3. Focus on Mainstreaming Ecosystem Services</vt:lpstr>
      <vt:lpstr>PowerPoint Presentation</vt:lpstr>
      <vt:lpstr>4. Green Investment-Green Economy Spiral</vt:lpstr>
      <vt:lpstr>PowerPoint Presentation</vt:lpstr>
      <vt:lpstr>PowerPoint Presentation</vt:lpstr>
      <vt:lpstr>Finally, Questions needing  attention</vt:lpstr>
    </vt:vector>
  </TitlesOfParts>
  <Company>UNOG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admin</cp:lastModifiedBy>
  <cp:revision>416</cp:revision>
  <cp:lastPrinted>2012-08-16T06:46:21Z</cp:lastPrinted>
  <dcterms:created xsi:type="dcterms:W3CDTF">2011-05-25T08:21:14Z</dcterms:created>
  <dcterms:modified xsi:type="dcterms:W3CDTF">2012-11-05T08:18:03Z</dcterms:modified>
</cp:coreProperties>
</file>