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81813" cy="9296400"/>
  <p:custDataLst>
    <p:tags r:id="rId26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8"/>
    <a:srgbClr val="FC3E5E"/>
    <a:srgbClr val="2ABCCE"/>
    <a:srgbClr val="FFFF66"/>
    <a:srgbClr val="A81E94"/>
    <a:srgbClr val="2AB7C6"/>
    <a:srgbClr val="395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70" d="100"/>
          <a:sy n="70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EE4A793A-D409-4885-99E1-AD1C9612A4DE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7FD6F349-62EB-4CD6-A848-4569837DA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19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847A7A99-464D-4B83-A304-004A9A22D80F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05766FC9-2EB0-4B26-87D0-F2B67E923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7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66FC9-2EB0-4B26-87D0-F2B67E9236C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B307-9167-4117-A2FD-4E17FCC252A1}" type="datetimeFigureOut">
              <a:rPr lang="id-ID" smtClean="0"/>
              <a:pPr/>
              <a:t>16/01/2013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2E3E-5995-434E-8C9D-465DA49E0E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B307-9167-4117-A2FD-4E17FCC252A1}" type="datetimeFigureOut">
              <a:rPr lang="id-ID" smtClean="0"/>
              <a:pPr/>
              <a:t>16/01/2013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2E3E-5995-434E-8C9D-465DA49E0E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B307-9167-4117-A2FD-4E17FCC252A1}" type="datetimeFigureOut">
              <a:rPr lang="id-ID" smtClean="0"/>
              <a:pPr/>
              <a:t>16/01/2013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2E3E-5995-434E-8C9D-465DA49E0E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B307-9167-4117-A2FD-4E17FCC252A1}" type="datetimeFigureOut">
              <a:rPr lang="id-ID" smtClean="0"/>
              <a:pPr/>
              <a:t>16/01/2013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2E3E-5995-434E-8C9D-465DA49E0E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B307-9167-4117-A2FD-4E17FCC252A1}" type="datetimeFigureOut">
              <a:rPr lang="id-ID" smtClean="0"/>
              <a:pPr/>
              <a:t>16/01/2013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2E3E-5995-434E-8C9D-465DA49E0E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B307-9167-4117-A2FD-4E17FCC252A1}" type="datetimeFigureOut">
              <a:rPr lang="id-ID" smtClean="0"/>
              <a:pPr/>
              <a:t>16/01/2013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2E3E-5995-434E-8C9D-465DA49E0E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B307-9167-4117-A2FD-4E17FCC252A1}" type="datetimeFigureOut">
              <a:rPr lang="id-ID" smtClean="0"/>
              <a:pPr/>
              <a:t>16/01/2013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2E3E-5995-434E-8C9D-465DA49E0E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B307-9167-4117-A2FD-4E17FCC252A1}" type="datetimeFigureOut">
              <a:rPr lang="id-ID" smtClean="0"/>
              <a:pPr/>
              <a:t>16/01/2013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2E3E-5995-434E-8C9D-465DA49E0E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B307-9167-4117-A2FD-4E17FCC252A1}" type="datetimeFigureOut">
              <a:rPr lang="id-ID" smtClean="0"/>
              <a:pPr/>
              <a:t>16/01/2013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2E3E-5995-434E-8C9D-465DA49E0E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B307-9167-4117-A2FD-4E17FCC252A1}" type="datetimeFigureOut">
              <a:rPr lang="id-ID" smtClean="0"/>
              <a:pPr/>
              <a:t>16/01/2013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2E3E-5995-434E-8C9D-465DA49E0E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B307-9167-4117-A2FD-4E17FCC252A1}" type="datetimeFigureOut">
              <a:rPr lang="id-ID" smtClean="0"/>
              <a:pPr/>
              <a:t>16/01/2013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2E3E-5995-434E-8C9D-465DA49E0E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B307-9167-4117-A2FD-4E17FCC252A1}" type="datetimeFigureOut">
              <a:rPr lang="id-ID" smtClean="0"/>
              <a:pPr/>
              <a:t>16/01/2013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22E3E-5995-434E-8C9D-465DA49E0E1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196752"/>
            <a:ext cx="9036496" cy="1785950"/>
          </a:xfrm>
          <a:prstGeom prst="rect">
            <a:avLst/>
          </a:prstGeom>
          <a:solidFill>
            <a:schemeClr val="tx1">
              <a:lumMod val="95000"/>
              <a:lumOff val="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196752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chemeClr val="bg1"/>
                </a:solidFill>
              </a:rPr>
              <a:t>Private </a:t>
            </a:r>
            <a:r>
              <a:rPr lang="en-US" sz="3600" b="1" dirty="0">
                <a:solidFill>
                  <a:schemeClr val="bg1"/>
                </a:solidFill>
              </a:rPr>
              <a:t>Sector-Related Drivers of Deforestation </a:t>
            </a:r>
            <a:r>
              <a:rPr lang="en-US" sz="3600" b="1" dirty="0" smtClean="0">
                <a:solidFill>
                  <a:schemeClr val="bg1"/>
                </a:solidFill>
              </a:rPr>
              <a:t>in </a:t>
            </a:r>
            <a:r>
              <a:rPr lang="en-US" sz="3600" b="1" dirty="0">
                <a:solidFill>
                  <a:schemeClr val="bg1"/>
                </a:solidFill>
              </a:rPr>
              <a:t>Cross River  State, </a:t>
            </a:r>
            <a:r>
              <a:rPr lang="en-US" sz="3600" b="1" dirty="0" smtClean="0">
                <a:solidFill>
                  <a:schemeClr val="bg1"/>
                </a:solidFill>
              </a:rPr>
              <a:t>Nigeria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5085184"/>
            <a:ext cx="4565498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R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ichard 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Ingwe</a:t>
            </a: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  &amp; Lillian Oyama </a:t>
            </a:r>
            <a:endParaRPr lang="en-US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algn="ctr"/>
            <a:endParaRPr lang="en-US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algn="ctr"/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orkshop on Participatory Governance Assessment (PGA) for Nigeria REDD Programme in CRS, Nigeria.</a:t>
            </a:r>
          </a:p>
          <a:p>
            <a:pPr lvl="0" algn="ctr"/>
            <a:endParaRPr lang="id-ID" sz="16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3212976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cap="al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Private actors involved:</a:t>
            </a:r>
          </a:p>
          <a:p>
            <a:r>
              <a:rPr lang="en-US" sz="3600" dirty="0">
                <a:solidFill>
                  <a:schemeClr val="bg1"/>
                </a:solidFill>
              </a:rPr>
              <a:t>Oil dealers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Oil bunkering and associated oil  </a:t>
            </a:r>
            <a:r>
              <a:rPr lang="en-US" dirty="0" smtClean="0">
                <a:solidFill>
                  <a:schemeClr val="bg1"/>
                </a:solidFill>
              </a:rPr>
              <a:t>spillage </a:t>
            </a:r>
            <a:r>
              <a:rPr lang="en-US" dirty="0" smtClean="0">
                <a:solidFill>
                  <a:schemeClr val="bg1"/>
                </a:solidFill>
              </a:rPr>
              <a:t>(2)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onfiscated truck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4032448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715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Opportunities for reducing deforestation/forest degrading caused by drivers: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Ban </a:t>
            </a:r>
            <a:r>
              <a:rPr lang="en-US" dirty="0">
                <a:solidFill>
                  <a:schemeClr val="bg1"/>
                </a:solidFill>
              </a:rPr>
              <a:t>on illegal oil bunkering activities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Oil bunkering and associated oil  spillage </a:t>
            </a:r>
            <a:r>
              <a:rPr lang="en-US" dirty="0" smtClean="0">
                <a:solidFill>
                  <a:schemeClr val="bg1"/>
                </a:solidFill>
              </a:rPr>
              <a:t>(3)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et ablaz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5293196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6704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Risks, challenges and road blocks that may hinder success: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 Security </a:t>
            </a:r>
            <a:r>
              <a:rPr lang="en-US" dirty="0" smtClean="0">
                <a:solidFill>
                  <a:schemeClr val="bg1"/>
                </a:solidFill>
              </a:rPr>
              <a:t>operatives’ </a:t>
            </a:r>
            <a:r>
              <a:rPr lang="en-US" dirty="0" smtClean="0">
                <a:solidFill>
                  <a:schemeClr val="bg1"/>
                </a:solidFill>
              </a:rPr>
              <a:t>protection of oil </a:t>
            </a:r>
            <a:r>
              <a:rPr lang="en-US" dirty="0">
                <a:solidFill>
                  <a:schemeClr val="bg1"/>
                </a:solidFill>
              </a:rPr>
              <a:t>dealers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Oil bunkering is high </a:t>
            </a:r>
            <a:r>
              <a:rPr lang="en-US" dirty="0">
                <a:solidFill>
                  <a:schemeClr val="bg1"/>
                </a:solidFill>
              </a:rPr>
              <a:t>income yielding business;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ribery </a:t>
            </a:r>
            <a:r>
              <a:rPr lang="en-US" dirty="0">
                <a:solidFill>
                  <a:schemeClr val="bg1"/>
                </a:solidFill>
              </a:rPr>
              <a:t>and corruption associated with bunkering;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nsubordination </a:t>
            </a:r>
            <a:r>
              <a:rPr lang="en-US" dirty="0">
                <a:solidFill>
                  <a:schemeClr val="bg1"/>
                </a:solidFill>
              </a:rPr>
              <a:t>of some youth to authority as a result of financial independence/  personal gains from the bunkering business.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Oil bunkering and associated oil  spillage </a:t>
            </a:r>
            <a:r>
              <a:rPr lang="en-US" dirty="0" smtClean="0">
                <a:solidFill>
                  <a:schemeClr val="bg1"/>
                </a:solidFill>
              </a:rPr>
              <a:t>(4)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260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Timber/Logging (1)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9552" y="1535113"/>
            <a:ext cx="3816424" cy="669751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Current </a:t>
            </a:r>
            <a:r>
              <a:rPr lang="en-US" dirty="0">
                <a:solidFill>
                  <a:schemeClr val="bg1"/>
                </a:solidFill>
              </a:rPr>
              <a:t>situation: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 </a:t>
            </a:r>
            <a:r>
              <a:rPr lang="en-US" dirty="0">
                <a:solidFill>
                  <a:schemeClr val="bg1"/>
                </a:solidFill>
              </a:rPr>
              <a:t>demand for forest resources from mangroves for building construction in </a:t>
            </a:r>
            <a:r>
              <a:rPr lang="en-US" dirty="0" err="1">
                <a:solidFill>
                  <a:schemeClr val="bg1"/>
                </a:solidFill>
              </a:rPr>
              <a:t>Esuk-Mba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smtClean="0">
                <a:solidFill>
                  <a:schemeClr val="bg1"/>
                </a:solidFill>
              </a:rPr>
              <a:t>elsewhere in the state;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Existing wood </a:t>
            </a:r>
            <a:r>
              <a:rPr lang="en-US" dirty="0">
                <a:solidFill>
                  <a:schemeClr val="bg1"/>
                </a:solidFill>
              </a:rPr>
              <a:t>processing </a:t>
            </a:r>
            <a:r>
              <a:rPr lang="en-US" dirty="0" smtClean="0">
                <a:solidFill>
                  <a:schemeClr val="bg1"/>
                </a:solidFill>
              </a:rPr>
              <a:t>factories/industries </a:t>
            </a:r>
            <a:r>
              <a:rPr lang="en-US" dirty="0">
                <a:solidFill>
                  <a:schemeClr val="bg1"/>
                </a:solidFill>
              </a:rPr>
              <a:t>in the Calabar Free Trade Zone (CFTZ) and environs  prior to the recent Government ban </a:t>
            </a:r>
            <a:r>
              <a:rPr lang="en-US" dirty="0" smtClean="0">
                <a:solidFill>
                  <a:schemeClr val="bg1"/>
                </a:solidFill>
              </a:rPr>
              <a:t>on logging still operational;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Moratorium on logging in force;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Ongoing </a:t>
            </a:r>
            <a:r>
              <a:rPr lang="en-US" dirty="0">
                <a:solidFill>
                  <a:schemeClr val="bg1"/>
                </a:solidFill>
              </a:rPr>
              <a:t>enforcement of law banning logging makes it hard to know from respondents how much violation (illegal logging) is occurring </a:t>
            </a:r>
            <a:r>
              <a:rPr lang="en-US" dirty="0" smtClean="0">
                <a:solidFill>
                  <a:schemeClr val="bg1"/>
                </a:solidFill>
              </a:rPr>
              <a:t>underground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88843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973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Private actors involved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</a:rPr>
              <a:t>Loggers (within and outside the community</a:t>
            </a:r>
            <a:r>
              <a:rPr lang="en-US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Building contractors;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Wood vendors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Timber/Logging </a:t>
            </a:r>
            <a:r>
              <a:rPr lang="en-US" dirty="0" smtClean="0">
                <a:solidFill>
                  <a:schemeClr val="bg1"/>
                </a:solidFill>
              </a:rPr>
              <a:t>(2)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096344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9176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Opportunities for reducing deforestation/forest degrading caused by drivers:</a:t>
            </a:r>
          </a:p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role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Concern Universal and CRS Forestry Commission in creating awareness in the communities as well as enforcing regulations </a:t>
            </a:r>
            <a:r>
              <a:rPr lang="en-US" dirty="0" smtClean="0">
                <a:solidFill>
                  <a:schemeClr val="bg1"/>
                </a:solidFill>
              </a:rPr>
              <a:t>on the forest and the </a:t>
            </a:r>
            <a:r>
              <a:rPr lang="en-US" dirty="0">
                <a:solidFill>
                  <a:schemeClr val="bg1"/>
                </a:solidFill>
              </a:rPr>
              <a:t>mangroves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Timber/Logging </a:t>
            </a:r>
            <a:r>
              <a:rPr lang="en-US" dirty="0" smtClean="0">
                <a:solidFill>
                  <a:schemeClr val="bg1"/>
                </a:solidFill>
              </a:rPr>
              <a:t>(3)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795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Timber/Logging </a:t>
            </a:r>
            <a:r>
              <a:rPr lang="en-US" dirty="0" smtClean="0">
                <a:solidFill>
                  <a:schemeClr val="bg1"/>
                </a:solidFill>
              </a:rPr>
              <a:t>(4)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4536504" cy="618083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6400" dirty="0" smtClean="0">
                <a:solidFill>
                  <a:schemeClr val="bg1"/>
                </a:solidFill>
              </a:rPr>
              <a:t>Risks</a:t>
            </a:r>
            <a:r>
              <a:rPr lang="en-US" sz="6400" dirty="0">
                <a:solidFill>
                  <a:schemeClr val="bg1"/>
                </a:solidFill>
              </a:rPr>
              <a:t>, challenges and road blocks that may hinder success:</a:t>
            </a:r>
          </a:p>
          <a:p>
            <a:endParaRPr lang="en-US" sz="5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Loggers </a:t>
            </a:r>
            <a:r>
              <a:rPr lang="en-US" dirty="0">
                <a:solidFill>
                  <a:schemeClr val="bg1"/>
                </a:solidFill>
              </a:rPr>
              <a:t>operate in a </a:t>
            </a:r>
            <a:r>
              <a:rPr lang="en-US" dirty="0" smtClean="0">
                <a:solidFill>
                  <a:schemeClr val="bg1"/>
                </a:solidFill>
              </a:rPr>
              <a:t>cartel;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 </a:t>
            </a:r>
            <a:r>
              <a:rPr lang="en-US" dirty="0">
                <a:solidFill>
                  <a:schemeClr val="bg1"/>
                </a:solidFill>
              </a:rPr>
              <a:t>incentives are given to </a:t>
            </a:r>
            <a:r>
              <a:rPr lang="en-US" dirty="0" smtClean="0">
                <a:solidFill>
                  <a:schemeClr val="bg1"/>
                </a:solidFill>
              </a:rPr>
              <a:t>some influential </a:t>
            </a:r>
            <a:r>
              <a:rPr lang="en-US" dirty="0">
                <a:solidFill>
                  <a:schemeClr val="bg1"/>
                </a:solidFill>
              </a:rPr>
              <a:t>members of the community to gain their </a:t>
            </a:r>
            <a:r>
              <a:rPr lang="en-US" dirty="0" smtClean="0">
                <a:solidFill>
                  <a:schemeClr val="bg1"/>
                </a:solidFill>
              </a:rPr>
              <a:t>support;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Limited non-forest based livelihood alternatives increase dependence on forest resources, including timber. </a:t>
            </a:r>
            <a:endParaRPr lang="en-US" b="1" dirty="0">
              <a:solidFill>
                <a:schemeClr val="bg1"/>
              </a:solidFill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88843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92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Commercial </a:t>
            </a:r>
            <a:r>
              <a:rPr lang="en-US" dirty="0">
                <a:solidFill>
                  <a:schemeClr val="bg1"/>
                </a:solidFill>
              </a:rPr>
              <a:t>Agriculture/Large Scale </a:t>
            </a:r>
            <a:r>
              <a:rPr lang="en-US" dirty="0" smtClean="0">
                <a:solidFill>
                  <a:schemeClr val="bg1"/>
                </a:solidFill>
              </a:rPr>
              <a:t>Farming (1)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2792" cy="669751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100" dirty="0" smtClean="0">
                <a:solidFill>
                  <a:schemeClr val="bg1"/>
                </a:solidFill>
              </a:rPr>
              <a:t>Current </a:t>
            </a:r>
            <a:r>
              <a:rPr lang="en-US" sz="3100" dirty="0">
                <a:solidFill>
                  <a:schemeClr val="bg1"/>
                </a:solidFill>
              </a:rPr>
              <a:t>situation: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Burning </a:t>
            </a:r>
            <a:r>
              <a:rPr lang="en-US" dirty="0" smtClean="0">
                <a:solidFill>
                  <a:schemeClr val="bg1"/>
                </a:solidFill>
              </a:rPr>
              <a:t>of large forest </a:t>
            </a:r>
            <a:r>
              <a:rPr lang="en-US" dirty="0">
                <a:solidFill>
                  <a:schemeClr val="bg1"/>
                </a:solidFill>
              </a:rPr>
              <a:t>areas </a:t>
            </a:r>
            <a:r>
              <a:rPr lang="en-US" dirty="0" smtClean="0">
                <a:solidFill>
                  <a:schemeClr val="bg1"/>
                </a:solidFill>
              </a:rPr>
              <a:t>deliberately by </a:t>
            </a:r>
            <a:r>
              <a:rPr lang="en-US" dirty="0">
                <a:solidFill>
                  <a:schemeClr val="bg1"/>
                </a:solidFill>
              </a:rPr>
              <a:t>farmers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the bid to meet targets for subsistence and </a:t>
            </a:r>
            <a:r>
              <a:rPr lang="en-US" dirty="0" smtClean="0">
                <a:solidFill>
                  <a:schemeClr val="bg1"/>
                </a:solidFill>
              </a:rPr>
              <a:t>commerce;</a:t>
            </a:r>
          </a:p>
          <a:p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egative impact of </a:t>
            </a:r>
            <a:r>
              <a:rPr lang="en-US" dirty="0">
                <a:solidFill>
                  <a:schemeClr val="bg1"/>
                </a:solidFill>
              </a:rPr>
              <a:t>chemicals </a:t>
            </a:r>
            <a:r>
              <a:rPr lang="en-US" dirty="0" smtClean="0">
                <a:solidFill>
                  <a:schemeClr val="bg1"/>
                </a:solidFill>
              </a:rPr>
              <a:t>used in </a:t>
            </a:r>
            <a:r>
              <a:rPr lang="en-US" dirty="0">
                <a:solidFill>
                  <a:schemeClr val="bg1"/>
                </a:solidFill>
              </a:rPr>
              <a:t>cocoa farms to boost growth and </a:t>
            </a:r>
            <a:r>
              <a:rPr lang="en-US" dirty="0" smtClean="0">
                <a:solidFill>
                  <a:schemeClr val="bg1"/>
                </a:solidFill>
              </a:rPr>
              <a:t>increase </a:t>
            </a:r>
            <a:r>
              <a:rPr lang="en-US" dirty="0">
                <a:solidFill>
                  <a:schemeClr val="bg1"/>
                </a:solidFill>
              </a:rPr>
              <a:t>harvest</a:t>
            </a:r>
            <a:r>
              <a:rPr lang="en-US" dirty="0" smtClean="0">
                <a:solidFill>
                  <a:schemeClr val="bg1"/>
                </a:solidFill>
              </a:rPr>
              <a:t> as well as control weed on the forest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C:\Users\LILLY~1.LIL\AppData\Local\Temp\DSC017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888432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8839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Commercial Agriculture/Large Scale </a:t>
            </a:r>
            <a:r>
              <a:rPr lang="en-US" dirty="0" smtClean="0">
                <a:solidFill>
                  <a:schemeClr val="bg1"/>
                </a:solidFill>
              </a:rPr>
              <a:t>Farming </a:t>
            </a:r>
            <a:r>
              <a:rPr lang="en-US" dirty="0" smtClean="0">
                <a:solidFill>
                  <a:schemeClr val="bg1"/>
                </a:solidFill>
              </a:rPr>
              <a:t>(2)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Private actors involved: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546848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 </a:t>
            </a:r>
            <a:r>
              <a:rPr lang="en-US" dirty="0">
                <a:solidFill>
                  <a:schemeClr val="bg1"/>
                </a:solidFill>
              </a:rPr>
              <a:t>scale business owners profiting from the </a:t>
            </a:r>
            <a:r>
              <a:rPr lang="en-US" dirty="0" smtClean="0">
                <a:solidFill>
                  <a:schemeClr val="bg1"/>
                </a:solidFill>
              </a:rPr>
              <a:t>farms;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lantation </a:t>
            </a:r>
            <a:r>
              <a:rPr lang="en-US" dirty="0">
                <a:solidFill>
                  <a:schemeClr val="bg1"/>
                </a:solidFill>
              </a:rPr>
              <a:t>farmers and </a:t>
            </a:r>
            <a:r>
              <a:rPr lang="en-US" dirty="0" smtClean="0">
                <a:solidFill>
                  <a:schemeClr val="bg1"/>
                </a:solidFill>
              </a:rPr>
              <a:t>workers</a:t>
            </a:r>
            <a:r>
              <a:rPr lang="en-US" dirty="0">
                <a:solidFill>
                  <a:schemeClr val="bg1"/>
                </a:solidFill>
              </a:rPr>
              <a:t>;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Farmers </a:t>
            </a:r>
            <a:r>
              <a:rPr lang="en-US" dirty="0">
                <a:solidFill>
                  <a:schemeClr val="bg1"/>
                </a:solidFill>
              </a:rPr>
              <a:t>(men, women &amp; youth) burn bushes as part of farming system practiced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Community elders yet to fully appreciate damage potential of bush burning.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056" y="2174875"/>
            <a:ext cx="3610744" cy="39512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C:\Users\Lilly.Lilly-PC\AppData\Local\Temp\DSC017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58669"/>
            <a:ext cx="3312368" cy="2814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5805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Commercial Agriculture/Large Scale Farming </a:t>
            </a:r>
            <a:r>
              <a:rPr lang="en-US" dirty="0" smtClean="0">
                <a:solidFill>
                  <a:schemeClr val="bg1"/>
                </a:solidFill>
              </a:rPr>
              <a:t>(3)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Opportunities for </a:t>
            </a:r>
            <a:r>
              <a:rPr lang="en-US" dirty="0" smtClean="0">
                <a:solidFill>
                  <a:schemeClr val="bg1"/>
                </a:solidFill>
              </a:rPr>
              <a:t>reducing: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deforestation/forest </a:t>
            </a:r>
            <a:r>
              <a:rPr lang="en-US" b="1" dirty="0">
                <a:solidFill>
                  <a:schemeClr val="bg1"/>
                </a:solidFill>
              </a:rPr>
              <a:t>degrading caused by drivers: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UN-REDD</a:t>
            </a:r>
            <a:r>
              <a:rPr lang="en-US" dirty="0" smtClean="0">
                <a:solidFill>
                  <a:schemeClr val="bg1"/>
                </a:solidFill>
              </a:rPr>
              <a:t>+ </a:t>
            </a:r>
            <a:r>
              <a:rPr lang="en-US" dirty="0" err="1" smtClean="0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implementation</a:t>
            </a:r>
            <a:r>
              <a:rPr lang="en-US" dirty="0">
                <a:solidFill>
                  <a:schemeClr val="bg1"/>
                </a:solidFill>
              </a:rPr>
              <a:t>;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Community laws </a:t>
            </a:r>
            <a:r>
              <a:rPr lang="en-US" dirty="0" smtClean="0">
                <a:solidFill>
                  <a:schemeClr val="bg1"/>
                </a:solidFill>
              </a:rPr>
              <a:t>controlling </a:t>
            </a:r>
            <a:r>
              <a:rPr lang="en-US" dirty="0">
                <a:solidFill>
                  <a:schemeClr val="bg1"/>
                </a:solidFill>
              </a:rPr>
              <a:t>unsustainable forest exploitation e.g. payment of </a:t>
            </a:r>
            <a:r>
              <a:rPr lang="en-US" dirty="0" smtClean="0">
                <a:solidFill>
                  <a:schemeClr val="bg1"/>
                </a:solidFill>
              </a:rPr>
              <a:t>fines and/or </a:t>
            </a:r>
            <a:r>
              <a:rPr lang="en-US" dirty="0">
                <a:solidFill>
                  <a:schemeClr val="bg1"/>
                </a:solidFill>
              </a:rPr>
              <a:t>barring offenders from the community;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CRS Government </a:t>
            </a:r>
            <a:r>
              <a:rPr lang="en-US" dirty="0">
                <a:solidFill>
                  <a:schemeClr val="bg1"/>
                </a:solidFill>
              </a:rPr>
              <a:t>laws banning </a:t>
            </a:r>
            <a:r>
              <a:rPr lang="en-US" dirty="0" smtClean="0">
                <a:solidFill>
                  <a:schemeClr val="bg1"/>
                </a:solidFill>
              </a:rPr>
              <a:t>logging;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 descr="C:\Users\Lilly.Lilly-PC\Desktop\cocoa 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23277"/>
            <a:ext cx="3456384" cy="38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962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Clarifying “private sector activities” that drive </a:t>
            </a:r>
            <a:r>
              <a:rPr lang="en-US" dirty="0" smtClean="0">
                <a:solidFill>
                  <a:schemeClr val="bg1"/>
                </a:solidFill>
              </a:rPr>
              <a:t>deforestation;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Identified </a:t>
            </a:r>
            <a:r>
              <a:rPr lang="en-US" dirty="0">
                <a:solidFill>
                  <a:schemeClr val="bg1"/>
                </a:solidFill>
              </a:rPr>
              <a:t>“private sector activities”/drivers of </a:t>
            </a:r>
            <a:r>
              <a:rPr lang="en-US" dirty="0" smtClean="0">
                <a:solidFill>
                  <a:schemeClr val="bg1"/>
                </a:solidFill>
              </a:rPr>
              <a:t>deforestation: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Current situation 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Private </a:t>
            </a:r>
            <a:r>
              <a:rPr lang="en-US" sz="2000" dirty="0">
                <a:solidFill>
                  <a:schemeClr val="bg1"/>
                </a:solidFill>
              </a:rPr>
              <a:t>actors </a:t>
            </a:r>
            <a:r>
              <a:rPr lang="en-US" sz="2000" dirty="0" smtClean="0">
                <a:solidFill>
                  <a:schemeClr val="bg1"/>
                </a:solidFill>
              </a:rPr>
              <a:t>involved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Opportunities for reducing deforestation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Risks, challenges and road blocks that may hinder </a:t>
            </a:r>
            <a:r>
              <a:rPr lang="en-US" sz="2000" dirty="0" smtClean="0">
                <a:solidFill>
                  <a:schemeClr val="bg1"/>
                </a:solidFill>
              </a:rPr>
              <a:t>success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Stakeholders </a:t>
            </a:r>
            <a:r>
              <a:rPr lang="en-US" dirty="0">
                <a:solidFill>
                  <a:schemeClr val="bg1"/>
                </a:solidFill>
              </a:rPr>
              <a:t>Engagement Matrix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029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Commercial Agriculture/Large Scale </a:t>
            </a:r>
            <a:r>
              <a:rPr lang="en-US" dirty="0" smtClean="0">
                <a:solidFill>
                  <a:schemeClr val="bg1"/>
                </a:solidFill>
              </a:rPr>
              <a:t>Farming (4)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9552" y="1700807"/>
            <a:ext cx="3957836" cy="474067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7200" dirty="0" smtClean="0">
                <a:solidFill>
                  <a:schemeClr val="bg1"/>
                </a:solidFill>
              </a:rPr>
              <a:t>Risks</a:t>
            </a:r>
            <a:r>
              <a:rPr lang="en-US" sz="7200" dirty="0">
                <a:solidFill>
                  <a:schemeClr val="bg1"/>
                </a:solidFill>
              </a:rPr>
              <a:t>, challenges and road blocks that may hinder success: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Over-reliance </a:t>
            </a:r>
            <a:r>
              <a:rPr lang="en-US" dirty="0">
                <a:solidFill>
                  <a:schemeClr val="bg1"/>
                </a:solidFill>
              </a:rPr>
              <a:t>on forestry as major source of livelihood with little or no livelihood </a:t>
            </a:r>
            <a:r>
              <a:rPr lang="en-US" dirty="0" smtClean="0">
                <a:solidFill>
                  <a:schemeClr val="bg1"/>
                </a:solidFill>
              </a:rPr>
              <a:t>alternatives;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Infrequent </a:t>
            </a:r>
            <a:r>
              <a:rPr lang="en-US" dirty="0">
                <a:solidFill>
                  <a:schemeClr val="bg1"/>
                </a:solidFill>
              </a:rPr>
              <a:t>disregard for rules and regulations, especially by the youths and </a:t>
            </a:r>
            <a:r>
              <a:rPr lang="en-US" dirty="0" smtClean="0">
                <a:solidFill>
                  <a:schemeClr val="bg1"/>
                </a:solidFill>
              </a:rPr>
              <a:t>children;</a:t>
            </a:r>
          </a:p>
          <a:p>
            <a:r>
              <a:rPr lang="en-US" dirty="0">
                <a:solidFill>
                  <a:schemeClr val="bg1"/>
                </a:solidFill>
              </a:rPr>
              <a:t>Sole reliance on natural resources as major source of livelihood in the absence of </a:t>
            </a:r>
            <a:r>
              <a:rPr lang="en-US" dirty="0" smtClean="0">
                <a:solidFill>
                  <a:schemeClr val="bg1"/>
                </a:solidFill>
              </a:rPr>
              <a:t>alternatives.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C:\Users\Lilly.Lilly-PC\AppData\Local\Temp\DSC017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888432" cy="3240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1280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139681"/>
              </p:ext>
            </p:extLst>
          </p:nvPr>
        </p:nvGraphicFramePr>
        <p:xfrm>
          <a:off x="228600" y="1930399"/>
          <a:ext cx="8735887" cy="3546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5666"/>
                <a:gridCol w="1306917"/>
                <a:gridCol w="1379523"/>
                <a:gridCol w="1119899"/>
                <a:gridCol w="1130902"/>
                <a:gridCol w="978353"/>
                <a:gridCol w="1054627"/>
              </a:tblGrid>
              <a:tr h="1426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Private sector actor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Awareness-raising &amp; advocacy on PGA &amp; REDD+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Governance Working Groups (at Federal AND State levels)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First workshop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Providing feedback on first draft of methodology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Data collection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Discussing PGA results &amp; finding solutions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</a:tr>
              <a:tr h="2496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Fuel wood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vendors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</a:tr>
              <a:tr h="4703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Charcoal producers and sellers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</a:tr>
              <a:tr h="2496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Oil dealers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</a:tr>
              <a:tr h="2496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Loggers/timber dealers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</a:tr>
              <a:tr h="2496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Plantation owners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rgbClr val="005828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Stakeholders Engagement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Matrix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92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79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So glad you listened!!!!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5512466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Economic activities and establishments that directly or indirectly degrade forest significantly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private sector is a  critical stakeholder to engage with for the REDD+ to succeed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Clarifying “private </a:t>
            </a:r>
            <a:r>
              <a:rPr lang="en-US" dirty="0" smtClean="0">
                <a:solidFill>
                  <a:schemeClr val="bg1"/>
                </a:solidFill>
              </a:rPr>
              <a:t>sector activities” that drive </a:t>
            </a:r>
            <a:r>
              <a:rPr lang="en-US" dirty="0" smtClean="0">
                <a:solidFill>
                  <a:schemeClr val="bg1"/>
                </a:solidFill>
              </a:rPr>
              <a:t>deforestation: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53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Identified “</a:t>
            </a:r>
            <a:r>
              <a:rPr lang="en-US" dirty="0" smtClean="0">
                <a:solidFill>
                  <a:schemeClr val="bg1"/>
                </a:solidFill>
              </a:rPr>
              <a:t>private </a:t>
            </a:r>
            <a:r>
              <a:rPr lang="en-US" dirty="0">
                <a:solidFill>
                  <a:schemeClr val="bg1"/>
                </a:solidFill>
              </a:rPr>
              <a:t>sector activities</a:t>
            </a:r>
            <a:r>
              <a:rPr lang="en-US" dirty="0" smtClean="0">
                <a:solidFill>
                  <a:schemeClr val="bg1"/>
                </a:solidFill>
              </a:rPr>
              <a:t>”/drivers of deforestation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Commercial Extraction of Fuel-wood (including charcoal production</a:t>
            </a:r>
            <a:r>
              <a:rPr lang="en-US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US" dirty="0">
                <a:solidFill>
                  <a:schemeClr val="bg1"/>
                </a:solidFill>
              </a:rPr>
              <a:t>Oil bunkering and associated oil  </a:t>
            </a:r>
            <a:r>
              <a:rPr lang="en-US" dirty="0" smtClean="0">
                <a:solidFill>
                  <a:schemeClr val="bg1"/>
                </a:solidFill>
              </a:rPr>
              <a:t>spillage;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Timber/Logging;</a:t>
            </a:r>
          </a:p>
          <a:p>
            <a:r>
              <a:rPr lang="en-US" dirty="0">
                <a:solidFill>
                  <a:schemeClr val="bg1"/>
                </a:solidFill>
              </a:rPr>
              <a:t>Commercial Agriculture/Large Scale Farming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1971675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1656184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C:\Users\Lilly.Lilly-PC\Desktop\cocoa fa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165618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ok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76872"/>
            <a:ext cx="1971675" cy="104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1242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Commercial </a:t>
            </a:r>
            <a:r>
              <a:rPr lang="en-US" dirty="0">
                <a:solidFill>
                  <a:schemeClr val="bg1"/>
                </a:solidFill>
              </a:rPr>
              <a:t>Extraction of Fuel-wood </a:t>
            </a:r>
            <a:r>
              <a:rPr lang="en-US" sz="3600" dirty="0" smtClean="0">
                <a:solidFill>
                  <a:schemeClr val="bg1"/>
                </a:solidFill>
              </a:rPr>
              <a:t>(1)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114800" cy="504056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en-US" dirty="0">
                <a:solidFill>
                  <a:schemeClr val="bg1"/>
                </a:solidFill>
              </a:rPr>
              <a:t>Current situation: 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Wood  is the main </a:t>
            </a:r>
            <a:r>
              <a:rPr lang="en-US" dirty="0">
                <a:solidFill>
                  <a:schemeClr val="bg1"/>
                </a:solidFill>
              </a:rPr>
              <a:t>source of cooking </a:t>
            </a:r>
            <a:r>
              <a:rPr lang="en-US" dirty="0" smtClean="0">
                <a:solidFill>
                  <a:schemeClr val="bg1"/>
                </a:solidFill>
              </a:rPr>
              <a:t>fuel in </a:t>
            </a:r>
            <a:r>
              <a:rPr lang="en-US" dirty="0">
                <a:solidFill>
                  <a:schemeClr val="bg1"/>
                </a:solidFill>
              </a:rPr>
              <a:t>rural </a:t>
            </a:r>
            <a:r>
              <a:rPr lang="en-US" dirty="0" smtClean="0">
                <a:solidFill>
                  <a:schemeClr val="bg1"/>
                </a:solidFill>
              </a:rPr>
              <a:t>areas;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 </a:t>
            </a:r>
            <a:r>
              <a:rPr lang="en-US" dirty="0">
                <a:solidFill>
                  <a:schemeClr val="bg1"/>
                </a:solidFill>
              </a:rPr>
              <a:t>cost of substitutes </a:t>
            </a:r>
            <a:r>
              <a:rPr lang="en-US" dirty="0" err="1" smtClean="0">
                <a:solidFill>
                  <a:schemeClr val="bg1"/>
                </a:solidFill>
              </a:rPr>
              <a:t>eg</a:t>
            </a:r>
            <a:r>
              <a:rPr lang="en-US" dirty="0" smtClean="0">
                <a:solidFill>
                  <a:schemeClr val="bg1"/>
                </a:solidFill>
              </a:rPr>
              <a:t>.,cooking </a:t>
            </a:r>
            <a:r>
              <a:rPr lang="en-US" dirty="0">
                <a:solidFill>
                  <a:schemeClr val="bg1"/>
                </a:solidFill>
              </a:rPr>
              <a:t>gas or kerosene </a:t>
            </a:r>
            <a:r>
              <a:rPr lang="en-US" dirty="0" smtClean="0">
                <a:solidFill>
                  <a:schemeClr val="bg1"/>
                </a:solidFill>
              </a:rPr>
              <a:t>stove cause increased exploitation;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Commercial fuel </a:t>
            </a:r>
            <a:r>
              <a:rPr lang="en-US" dirty="0">
                <a:solidFill>
                  <a:schemeClr val="bg1"/>
                </a:solidFill>
              </a:rPr>
              <a:t>wood vendors extract wood in large </a:t>
            </a:r>
            <a:r>
              <a:rPr lang="en-US" dirty="0" smtClean="0">
                <a:solidFill>
                  <a:schemeClr val="bg1"/>
                </a:solidFill>
              </a:rPr>
              <a:t>quantities to meet high market demand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 descr="C:\Users\Lilly.Lilly-PC\Desktop\firewood-in-a-pile-for-furnace-kind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43" y="2276872"/>
            <a:ext cx="366438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245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Private actors involved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</a:rPr>
              <a:t>Fuel wood </a:t>
            </a:r>
            <a:r>
              <a:rPr lang="en-US" dirty="0" smtClean="0">
                <a:solidFill>
                  <a:schemeClr val="bg1"/>
                </a:solidFill>
              </a:rPr>
              <a:t>vendors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Charcoal producers; &amp;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Fuel wood sellers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Commercial Extraction of </a:t>
            </a:r>
            <a:r>
              <a:rPr lang="en-US" dirty="0" smtClean="0">
                <a:solidFill>
                  <a:schemeClr val="bg1"/>
                </a:solidFill>
              </a:rPr>
              <a:t>Fuel-wood </a:t>
            </a:r>
            <a:r>
              <a:rPr lang="en-US" dirty="0" smtClean="0">
                <a:solidFill>
                  <a:schemeClr val="bg1"/>
                </a:solidFill>
              </a:rPr>
              <a:t>(2)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Lilly.Lilly-PC\Desktop\firewood-in-a-pile-for-furnace-kind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84618"/>
            <a:ext cx="2057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61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Opportunities for reducing </a:t>
            </a:r>
            <a:r>
              <a:rPr lang="en-US" b="1" dirty="0" smtClean="0">
                <a:solidFill>
                  <a:schemeClr val="bg1"/>
                </a:solidFill>
              </a:rPr>
              <a:t>deforestation: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NGOs working in the communities </a:t>
            </a:r>
            <a:r>
              <a:rPr lang="en-US" dirty="0" err="1" smtClean="0">
                <a:solidFill>
                  <a:schemeClr val="bg1"/>
                </a:solidFill>
              </a:rPr>
              <a:t>eg</a:t>
            </a:r>
            <a:r>
              <a:rPr lang="en-US" dirty="0" smtClean="0">
                <a:solidFill>
                  <a:schemeClr val="bg1"/>
                </a:solidFill>
              </a:rPr>
              <a:t>.,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Concern Universal (ongoing) and </a:t>
            </a:r>
            <a:r>
              <a:rPr lang="en-US" dirty="0" err="1">
                <a:solidFill>
                  <a:schemeClr val="bg1"/>
                </a:solidFill>
              </a:rPr>
              <a:t>OneSky</a:t>
            </a:r>
            <a:r>
              <a:rPr lang="en-US" dirty="0">
                <a:solidFill>
                  <a:schemeClr val="bg1"/>
                </a:solidFill>
              </a:rPr>
              <a:t> (previously) in </a:t>
            </a:r>
            <a:r>
              <a:rPr lang="en-US" dirty="0" err="1">
                <a:solidFill>
                  <a:schemeClr val="bg1"/>
                </a:solidFill>
              </a:rPr>
              <a:t>Esuk-Mbah</a:t>
            </a:r>
            <a:r>
              <a:rPr lang="en-US" dirty="0">
                <a:solidFill>
                  <a:schemeClr val="bg1"/>
                </a:solidFill>
              </a:rPr>
              <a:t>; CERCOPAN in </a:t>
            </a:r>
            <a:r>
              <a:rPr lang="en-US" dirty="0" err="1">
                <a:solidFill>
                  <a:schemeClr val="bg1"/>
                </a:solidFill>
              </a:rPr>
              <a:t>Iko-Esai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by raising awareness; and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Promoting </a:t>
            </a:r>
            <a:r>
              <a:rPr lang="en-US" dirty="0">
                <a:solidFill>
                  <a:schemeClr val="bg1"/>
                </a:solidFill>
              </a:rPr>
              <a:t>alternative livelihood options in the Communities.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Commercial Extraction of Fuel-wood </a:t>
            </a:r>
            <a:r>
              <a:rPr lang="en-US" dirty="0" smtClean="0">
                <a:solidFill>
                  <a:schemeClr val="bg1"/>
                </a:solidFill>
              </a:rPr>
              <a:t>(3)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Lilly.Lilly-PC\Desktop\firewood-in-a-pile-for-furnace-kind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84618"/>
            <a:ext cx="2057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5461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Risks, challenges and road blocks that may hinder </a:t>
            </a:r>
            <a:r>
              <a:rPr lang="en-US" b="1" dirty="0" smtClean="0">
                <a:solidFill>
                  <a:schemeClr val="bg1"/>
                </a:solidFill>
              </a:rPr>
              <a:t>success: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Accessibility, availability, and relatively low cost of “dirty fuel” (including unprocessed </a:t>
            </a:r>
            <a:r>
              <a:rPr lang="en-US" dirty="0">
                <a:solidFill>
                  <a:schemeClr val="bg1"/>
                </a:solidFill>
              </a:rPr>
              <a:t>wood, charcoal crop residue from forests, among other processed </a:t>
            </a:r>
            <a:r>
              <a:rPr lang="en-US" dirty="0" smtClean="0">
                <a:solidFill>
                  <a:schemeClr val="bg1"/>
                </a:solidFill>
              </a:rPr>
              <a:t>biomass) </a:t>
            </a:r>
            <a:r>
              <a:rPr lang="en-US" dirty="0">
                <a:solidFill>
                  <a:schemeClr val="bg1"/>
                </a:solidFill>
              </a:rPr>
              <a:t>remain the primary energy option for cooking </a:t>
            </a:r>
            <a:r>
              <a:rPr lang="en-US" dirty="0" smtClean="0">
                <a:solidFill>
                  <a:schemeClr val="bg1"/>
                </a:solidFill>
              </a:rPr>
              <a:t>for most Nigerians;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 demand of charcoal </a:t>
            </a:r>
            <a:r>
              <a:rPr lang="en-US" dirty="0">
                <a:solidFill>
                  <a:schemeClr val="bg1"/>
                </a:solidFill>
              </a:rPr>
              <a:t>in the fashion and textile industry </a:t>
            </a:r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dirty="0">
                <a:solidFill>
                  <a:schemeClr val="bg1"/>
                </a:solidFill>
              </a:rPr>
              <a:t>finishing </a:t>
            </a:r>
            <a:r>
              <a:rPr lang="en-US" dirty="0" smtClean="0">
                <a:solidFill>
                  <a:schemeClr val="bg1"/>
                </a:solidFill>
              </a:rPr>
              <a:t>clothing;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Inadequate technological innovations to find local </a:t>
            </a:r>
            <a:r>
              <a:rPr lang="en-US" dirty="0" smtClean="0">
                <a:solidFill>
                  <a:schemeClr val="bg1"/>
                </a:solidFill>
              </a:rPr>
              <a:t>alternatives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Commercial Extraction of Fuel-wood </a:t>
            </a:r>
            <a:r>
              <a:rPr lang="en-US" dirty="0" smtClean="0">
                <a:solidFill>
                  <a:schemeClr val="bg1"/>
                </a:solidFill>
              </a:rPr>
              <a:t>(4)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Lilly.Lilly-PC\Desktop\charco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62600"/>
            <a:ext cx="1549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832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Oil bunkering and associated oil  </a:t>
            </a:r>
            <a:r>
              <a:rPr lang="en-US" dirty="0" smtClean="0">
                <a:solidFill>
                  <a:schemeClr val="bg1"/>
                </a:solidFill>
              </a:rPr>
              <a:t>spillage (1)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n-US" sz="3600" dirty="0" smtClean="0">
                <a:solidFill>
                  <a:schemeClr val="bg1"/>
                </a:solidFill>
              </a:rPr>
              <a:t>Current </a:t>
            </a:r>
            <a:r>
              <a:rPr lang="en-US" sz="3600" dirty="0">
                <a:solidFill>
                  <a:schemeClr val="bg1"/>
                </a:solidFill>
              </a:rPr>
              <a:t>situation: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Extensive </a:t>
            </a:r>
            <a:r>
              <a:rPr lang="en-US" dirty="0">
                <a:solidFill>
                  <a:schemeClr val="bg1"/>
                </a:solidFill>
              </a:rPr>
              <a:t>Oil Spillage as a result of illegal oil bunkering activities was observed in </a:t>
            </a:r>
            <a:r>
              <a:rPr lang="en-US" dirty="0" err="1">
                <a:solidFill>
                  <a:schemeClr val="bg1"/>
                </a:solidFill>
              </a:rPr>
              <a:t>Esuk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Mba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community;</a:t>
            </a:r>
          </a:p>
          <a:p>
            <a:r>
              <a:rPr lang="en-US" dirty="0">
                <a:solidFill>
                  <a:schemeClr val="bg1"/>
                </a:solidFill>
              </a:rPr>
              <a:t>Ban on illegal bunkering </a:t>
            </a:r>
            <a:r>
              <a:rPr lang="en-US" dirty="0" smtClean="0">
                <a:solidFill>
                  <a:schemeClr val="bg1"/>
                </a:solidFill>
              </a:rPr>
              <a:t>by the CR </a:t>
            </a:r>
            <a:r>
              <a:rPr lang="en-US" dirty="0">
                <a:solidFill>
                  <a:schemeClr val="bg1"/>
                </a:solidFill>
              </a:rPr>
              <a:t>State Governor </a:t>
            </a:r>
            <a:r>
              <a:rPr lang="en-US" dirty="0" smtClean="0">
                <a:solidFill>
                  <a:schemeClr val="bg1"/>
                </a:solidFill>
              </a:rPr>
              <a:t>HE, Sen. </a:t>
            </a:r>
            <a:r>
              <a:rPr lang="en-US" dirty="0" err="1">
                <a:solidFill>
                  <a:schemeClr val="bg1"/>
                </a:solidFill>
              </a:rPr>
              <a:t>Lyel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Imoke</a:t>
            </a:r>
            <a:r>
              <a:rPr lang="en-US" dirty="0" smtClean="0">
                <a:solidFill>
                  <a:schemeClr val="bg1"/>
                </a:solidFill>
              </a:rPr>
              <a:t> 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Governor personally led security operatives in a raid whereby </a:t>
            </a:r>
            <a:r>
              <a:rPr lang="en-US" dirty="0">
                <a:solidFill>
                  <a:schemeClr val="bg1"/>
                </a:solidFill>
              </a:rPr>
              <a:t>10 hand dug boats, two barges and thousands of containers of illegally bunkered oil containers were seized and </a:t>
            </a:r>
            <a:r>
              <a:rPr lang="en-US" dirty="0" smtClean="0">
                <a:solidFill>
                  <a:schemeClr val="bg1"/>
                </a:solidFill>
              </a:rPr>
              <a:t>burnt in </a:t>
            </a:r>
            <a:r>
              <a:rPr lang="en-US" dirty="0" err="1" smtClean="0">
                <a:solidFill>
                  <a:schemeClr val="bg1"/>
                </a:solidFill>
              </a:rPr>
              <a:t>Esuk-Mba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ok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96044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1874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70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0&quot;/&gt;&lt;property id=&quot;20307&quot; value=&quot;273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79&quot;/&gt;&lt;/object&gt;&lt;object type=&quot;3&quot; unique_id=&quot;10017&quot;&gt;&lt;property id=&quot;20148&quot; value=&quot;5&quot;/&gt;&lt;property id=&quot;20300&quot; value=&quot;Slide 14&quot;/&gt;&lt;property id=&quot;20307&quot; value=&quot;280&quot;/&gt;&lt;/object&gt;&lt;object type=&quot;3&quot; unique_id=&quot;10018&quot;&gt;&lt;property id=&quot;20148&quot; value=&quot;5&quot;/&gt;&lt;property id=&quot;20300&quot; value=&quot;Slide 15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3398</TotalTime>
  <Words>1002</Words>
  <Application>Microsoft Office PowerPoint</Application>
  <PresentationFormat>On-screen Show (4:3)</PresentationFormat>
  <Paragraphs>151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Outline</vt:lpstr>
      <vt:lpstr>Clarifying “private sector activities” that drive deforestation:</vt:lpstr>
      <vt:lpstr>Identified “private sector activities”/drivers of deforestation</vt:lpstr>
      <vt:lpstr> Commercial Extraction of Fuel-wood (1) </vt:lpstr>
      <vt:lpstr>Commercial Extraction of Fuel-wood (2)</vt:lpstr>
      <vt:lpstr>Commercial Extraction of Fuel-wood (3)</vt:lpstr>
      <vt:lpstr>Commercial Extraction of Fuel-wood (4)</vt:lpstr>
      <vt:lpstr>Oil bunkering and associated oil  spillage (1)</vt:lpstr>
      <vt:lpstr>Oil bunkering and associated oil  spillage (2)</vt:lpstr>
      <vt:lpstr>Oil bunkering and associated oil  spillage (3)</vt:lpstr>
      <vt:lpstr>Oil bunkering and associated oil  spillage (4)</vt:lpstr>
      <vt:lpstr>Timber/Logging (1)</vt:lpstr>
      <vt:lpstr>Timber/Logging (2)</vt:lpstr>
      <vt:lpstr>Timber/Logging (3)</vt:lpstr>
      <vt:lpstr>Timber/Logging (4)</vt:lpstr>
      <vt:lpstr> Commercial Agriculture/Large Scale Farming (1) </vt:lpstr>
      <vt:lpstr>Commercial Agriculture/Large Scale Farming (2)</vt:lpstr>
      <vt:lpstr>Commercial Agriculture/Large Scale Farming (3)</vt:lpstr>
      <vt:lpstr>Commercial Agriculture/Large Scale Farming (4)</vt:lpstr>
      <vt:lpstr>Stakeholders Engagement Matrix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Hariadi</dc:creator>
  <cp:lastModifiedBy>Lilly</cp:lastModifiedBy>
  <cp:revision>290</cp:revision>
  <dcterms:created xsi:type="dcterms:W3CDTF">2011-07-21T06:49:03Z</dcterms:created>
  <dcterms:modified xsi:type="dcterms:W3CDTF">2013-01-16T13:49:02Z</dcterms:modified>
</cp:coreProperties>
</file>