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handoutMasterIdLst>
    <p:handoutMasterId r:id="rId12"/>
  </p:handoutMasterIdLst>
  <p:sldIdLst>
    <p:sldId id="258" r:id="rId2"/>
    <p:sldId id="259" r:id="rId3"/>
    <p:sldId id="270" r:id="rId4"/>
    <p:sldId id="288" r:id="rId5"/>
    <p:sldId id="279" r:id="rId6"/>
    <p:sldId id="260" r:id="rId7"/>
    <p:sldId id="286" r:id="rId8"/>
    <p:sldId id="287" r:id="rId9"/>
    <p:sldId id="284" r:id="rId1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CC"/>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5627" autoAdjust="0"/>
  </p:normalViewPr>
  <p:slideViewPr>
    <p:cSldViewPr snapToGrid="0">
      <p:cViewPr>
        <p:scale>
          <a:sx n="70" d="100"/>
          <a:sy n="70" d="100"/>
        </p:scale>
        <p:origin x="-1164" y="-582"/>
      </p:cViewPr>
      <p:guideLst>
        <p:guide orient="horz" pos="2160"/>
        <p:guide pos="2880"/>
      </p:guideLst>
    </p:cSldViewPr>
  </p:slideViewPr>
  <p:notesTextViewPr>
    <p:cViewPr>
      <p:scale>
        <a:sx n="100" d="100"/>
        <a:sy n="100" d="100"/>
      </p:scale>
      <p:origin x="0" y="0"/>
    </p:cViewPr>
  </p:notesTextViewPr>
  <p:notesViewPr>
    <p:cSldViewPr snapToGrid="0">
      <p:cViewPr varScale="1">
        <p:scale>
          <a:sx n="60" d="100"/>
          <a:sy n="60" d="100"/>
        </p:scale>
        <p:origin x="-2490" y="-72"/>
      </p:cViewPr>
      <p:guideLst>
        <p:guide orient="horz" pos="2928"/>
        <p:guide pos="2208"/>
      </p:guideLst>
    </p:cSldViewPr>
  </p:notes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784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4820"/>
          </a:xfrm>
          <a:prstGeom prst="rect">
            <a:avLst/>
          </a:prstGeom>
        </p:spPr>
        <p:txBody>
          <a:bodyPr vert="horz" lIns="91440" tIns="45720" rIns="91440" bIns="45720" rtlCol="0"/>
          <a:lstStyle>
            <a:lvl1pPr algn="r">
              <a:defRPr sz="1200"/>
            </a:lvl1pPr>
          </a:lstStyle>
          <a:p>
            <a:fld id="{312004DB-F988-4C84-9AF0-F2ADE630D4F1}" type="datetimeFigureOut">
              <a:rPr lang="en-US" smtClean="0"/>
              <a:pPr/>
              <a:t>3/5/2012</a:t>
            </a:fld>
            <a:endParaRPr lang="en-US"/>
          </a:p>
        </p:txBody>
      </p:sp>
      <p:sp>
        <p:nvSpPr>
          <p:cNvPr id="4" name="Footer Placeholder 3"/>
          <p:cNvSpPr>
            <a:spLocks noGrp="1"/>
          </p:cNvSpPr>
          <p:nvPr>
            <p:ph type="ftr" sz="quarter" idx="2"/>
          </p:nvPr>
        </p:nvSpPr>
        <p:spPr>
          <a:xfrm>
            <a:off x="1" y="8829967"/>
            <a:ext cx="303784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1440" tIns="45720" rIns="91440" bIns="45720" rtlCol="0" anchor="b"/>
          <a:lstStyle>
            <a:lvl1pPr algn="r">
              <a:defRPr sz="1200"/>
            </a:lvl1pPr>
          </a:lstStyle>
          <a:p>
            <a:fld id="{BF6F65D2-B0D0-4A01-A9E5-E03FDD1C5E4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7840" cy="464820"/>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970938" y="1"/>
            <a:ext cx="3037840" cy="464820"/>
          </a:xfrm>
          <a:prstGeom prst="rect">
            <a:avLst/>
          </a:prstGeom>
        </p:spPr>
        <p:txBody>
          <a:bodyPr vert="horz" lIns="91440" tIns="45720" rIns="91440" bIns="45720" rtlCol="0"/>
          <a:lstStyle>
            <a:lvl1pPr algn="r">
              <a:defRPr sz="1200"/>
            </a:lvl1pPr>
          </a:lstStyle>
          <a:p>
            <a:pPr>
              <a:defRPr/>
            </a:pPr>
            <a:fld id="{E3954837-A44D-4A43-86D6-30A6656D4970}" type="datetimeFigureOut">
              <a:rPr lang="en-US"/>
              <a:pPr>
                <a:defRPr/>
              </a:pPr>
              <a:t>3/5/2012</a:t>
            </a:fld>
            <a:endParaRPr lang="en-GB"/>
          </a:p>
        </p:txBody>
      </p:sp>
      <p:sp>
        <p:nvSpPr>
          <p:cNvPr id="4" name="Slide Image Placeholder 3"/>
          <p:cNvSpPr>
            <a:spLocks noGrp="1" noRot="1" noChangeAspect="1"/>
          </p:cNvSpPr>
          <p:nvPr>
            <p:ph type="sldImg" idx="2"/>
          </p:nvPr>
        </p:nvSpPr>
        <p:spPr>
          <a:xfrm>
            <a:off x="1182688" y="698500"/>
            <a:ext cx="4645025" cy="3484563"/>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1" y="8829967"/>
            <a:ext cx="3037840" cy="464820"/>
          </a:xfrm>
          <a:prstGeom prst="rect">
            <a:avLst/>
          </a:prstGeom>
        </p:spPr>
        <p:txBody>
          <a:bodyPr vert="horz" lIns="91440" tIns="45720" rIns="91440" bIns="45720" rtlCol="0" anchor="b"/>
          <a:lstStyle>
            <a:lvl1pPr algn="l">
              <a:defRPr sz="1200"/>
            </a:lvl1pPr>
          </a:lstStyle>
          <a:p>
            <a:pPr>
              <a:defRPr/>
            </a:pPr>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By making information available, stakeholders have access to reliable, relevant and timely data which will help increase transparency</a:t>
            </a:r>
          </a:p>
          <a:p>
            <a:r>
              <a:rPr lang="en-US" dirty="0" smtClean="0"/>
              <a:t>In the REDD+ it is particularly important due to the high volume of aid coming into the countries, but also in how the benefits are being distributed. While the principle of national </a:t>
            </a:r>
            <a:r>
              <a:rPr lang="en-US" dirty="0" err="1" smtClean="0"/>
              <a:t>accoubntability</a:t>
            </a:r>
            <a:r>
              <a:rPr lang="en-US" dirty="0" smtClean="0"/>
              <a:t> is paramount, in doing this, countries will also respond to the Social and Environmental Principles and Criteria developed by the REDD </a:t>
            </a:r>
            <a:r>
              <a:rPr lang="en-US" dirty="0" err="1" smtClean="0"/>
              <a:t>programme</a:t>
            </a:r>
            <a:r>
              <a:rPr lang="en-US" dirty="0" smtClean="0"/>
              <a:t>, and </a:t>
            </a:r>
            <a:r>
              <a:rPr lang="en-US" dirty="0" err="1" smtClean="0"/>
              <a:t>ulitmately</a:t>
            </a:r>
            <a:r>
              <a:rPr lang="en-US" dirty="0" smtClean="0"/>
              <a:t>, get the money. </a:t>
            </a:r>
          </a:p>
          <a:p>
            <a:r>
              <a:rPr lang="en-US" dirty="0" smtClean="0"/>
              <a:t>The information enables to illustrate with evidence how governance and social safeguards are promoted </a:t>
            </a:r>
          </a:p>
          <a:p>
            <a:r>
              <a:rPr lang="en-US" dirty="0" smtClean="0"/>
              <a:t>We have had two pilots so far – Indonesia and Nigeria, both of which have started the process. </a:t>
            </a:r>
          </a:p>
          <a:p>
            <a:r>
              <a:rPr lang="en-US" dirty="0" smtClean="0"/>
              <a:t>It is applying the GAP in a specific sector </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effectLst/>
                <a:latin typeface="Arial" charset="0"/>
                <a:ea typeface="+mn-ea"/>
                <a:cs typeface="+mn-cs"/>
              </a:rPr>
              <a:t>socio-economic drivers of deforestation and forest degradation are addressed and current forest resource users have sufficient confidence in the REDD+ mechanism to change the way they use forest resources. In other words, if the allocation of carbon rights is opaque and uncertain, if the distribution of benefits is unpredictable, untimely or captured by a few, if lack of enforcement allows free riders to exploit the system, or if perceived or experienced corruption is high, stakeholders will not take the risk of foregoing the income they derive from their current uses of forest resources – </a:t>
            </a:r>
            <a:r>
              <a:rPr lang="en-GB" sz="1200" i="1" kern="1200" dirty="0" smtClean="0">
                <a:solidFill>
                  <a:schemeClr val="tx1"/>
                </a:solidFill>
                <a:effectLst/>
                <a:latin typeface="Arial" charset="0"/>
                <a:ea typeface="+mn-ea"/>
                <a:cs typeface="+mn-cs"/>
              </a:rPr>
              <a:t>and REDD+ will not work. </a:t>
            </a:r>
            <a:r>
              <a:rPr lang="en-GB" sz="1200" kern="1200" dirty="0" smtClean="0">
                <a:solidFill>
                  <a:schemeClr val="tx1"/>
                </a:solidFill>
                <a:effectLst/>
                <a:latin typeface="Arial" charset="0"/>
                <a:ea typeface="+mn-ea"/>
                <a:cs typeface="+mn-cs"/>
              </a:rPr>
              <a:t>Both potential donors and beneficiaries need to have sufficient confidence in the REDD+ mechanism to make it function.</a:t>
            </a:r>
            <a:r>
              <a:rPr lang="en-GB" sz="1200" i="1" kern="1200" dirty="0" smtClean="0">
                <a:solidFill>
                  <a:schemeClr val="tx1"/>
                </a:solidFill>
                <a:effectLst/>
                <a:latin typeface="Arial" charset="0"/>
                <a:ea typeface="+mn-ea"/>
                <a:cs typeface="+mn-cs"/>
              </a:rPr>
              <a:t> </a:t>
            </a:r>
            <a:endParaRPr lang="en-US" sz="1200" kern="1200" dirty="0" smtClean="0">
              <a:solidFill>
                <a:schemeClr val="tx1"/>
              </a:solidFill>
              <a:effectLst/>
              <a:latin typeface="Arial" charset="0"/>
              <a:ea typeface="+mn-ea"/>
              <a:cs typeface="+mn-cs"/>
            </a:endParaRPr>
          </a:p>
          <a:p>
            <a:endParaRPr lang="en-US" dirty="0" smtClean="0"/>
          </a:p>
          <a:p>
            <a:pPr eaLnBrk="1" hangingPunct="1"/>
            <a:endParaRPr lang="en-GB" dirty="0" smtClean="0"/>
          </a:p>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Could we get pictures of the presenters</a:t>
            </a:r>
            <a:r>
              <a:rPr lang="en-US" baseline="0" dirty="0" smtClean="0"/>
              <a:t> to add next to the presentations?</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image" Target="../media/image1.jpeg"/><Relationship Id="rId5" Type="http://schemas.openxmlformats.org/officeDocument/2006/relationships/image" Target="../media/image6.jpeg"/><Relationship Id="rId4" Type="http://schemas.openxmlformats.org/officeDocument/2006/relationships/image" Target="../media/image5.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7.jpeg"/><Relationship Id="rId4" Type="http://schemas.openxmlformats.org/officeDocument/2006/relationships/image" Target="../media/image6.jpe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hyperlink" Target="http://www.un-redd.org/" TargetMode="External"/><Relationship Id="rId2" Type="http://schemas.openxmlformats.org/officeDocument/2006/relationships/image" Target="../media/image7.jpeg"/><Relationship Id="rId1" Type="http://schemas.openxmlformats.org/officeDocument/2006/relationships/slideMaster" Target="../slideMasters/slideMaster1.xml"/><Relationship Id="rId4" Type="http://schemas.openxmlformats.org/officeDocument/2006/relationships/hyperlink" Target="mailto:un-redd@un-redd.org"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5" name="Picture 2" descr="C:\Documents and Settings\Isabelle\Desktop\UNEP\UN-REDD Programme Communication Strategy\Logos\Low Res Logos\FAO,UNEP and UNDP logos.jpg"/>
          <p:cNvPicPr>
            <a:picLocks noChangeAspect="1" noChangeArrowheads="1"/>
          </p:cNvPicPr>
          <p:nvPr userDrawn="1"/>
        </p:nvPicPr>
        <p:blipFill>
          <a:blip r:embed="rId2"/>
          <a:srcRect/>
          <a:stretch>
            <a:fillRect/>
          </a:stretch>
        </p:blipFill>
        <p:spPr bwMode="auto">
          <a:xfrm>
            <a:off x="6650038" y="5741988"/>
            <a:ext cx="2043112" cy="803275"/>
          </a:xfrm>
          <a:prstGeom prst="rect">
            <a:avLst/>
          </a:prstGeom>
          <a:noFill/>
          <a:ln w="9525">
            <a:noFill/>
            <a:miter lim="800000"/>
            <a:headEnd/>
            <a:tailEnd/>
          </a:ln>
        </p:spPr>
      </p:pic>
      <p:sp>
        <p:nvSpPr>
          <p:cNvPr id="6" name="Rectangle 5"/>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7" name="Rectangle 6"/>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8" name="Rectangle 7"/>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9" name="Freeform 8"/>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10" name="Picture 3" descr="C:\Documents and Settings\Isabelle\Desktop\UNEP\UN-REDD Programme Communication Strategy\Logos\Low Res Logos\UN-REDD logo.jpg"/>
          <p:cNvPicPr>
            <a:picLocks noChangeAspect="1" noChangeArrowheads="1"/>
          </p:cNvPicPr>
          <p:nvPr userDrawn="1"/>
        </p:nvPicPr>
        <p:blipFill>
          <a:blip r:embed="rId3"/>
          <a:srcRect/>
          <a:stretch>
            <a:fillRect/>
          </a:stretch>
        </p:blipFill>
        <p:spPr bwMode="auto">
          <a:xfrm>
            <a:off x="450850" y="339725"/>
            <a:ext cx="2360613" cy="1014413"/>
          </a:xfrm>
          <a:prstGeom prst="rect">
            <a:avLst/>
          </a:prstGeom>
          <a:noFill/>
          <a:ln w="9525">
            <a:noFill/>
            <a:miter lim="800000"/>
            <a:headEnd/>
            <a:tailEnd/>
          </a:ln>
        </p:spPr>
      </p:pic>
      <p:sp>
        <p:nvSpPr>
          <p:cNvPr id="38" name="Title 1"/>
          <p:cNvSpPr>
            <a:spLocks noGrp="1"/>
          </p:cNvSpPr>
          <p:nvPr>
            <p:ph type="title"/>
          </p:nvPr>
        </p:nvSpPr>
        <p:spPr>
          <a:xfrm>
            <a:off x="517792" y="2115745"/>
            <a:ext cx="6389783" cy="1362075"/>
          </a:xfrm>
        </p:spPr>
        <p:txBody>
          <a:bodyPr anchor="b">
            <a:noAutofit/>
          </a:bodyPr>
          <a:lstStyle>
            <a:lvl1pPr algn="l">
              <a:defRPr sz="4000" b="1" cap="none"/>
            </a:lvl1pPr>
          </a:lstStyle>
          <a:p>
            <a:r>
              <a:rPr lang="en-US" dirty="0" smtClean="0"/>
              <a:t>Click to edit Master title style</a:t>
            </a:r>
            <a:endParaRPr lang="en-GB" dirty="0"/>
          </a:p>
        </p:txBody>
      </p:sp>
      <p:sp>
        <p:nvSpPr>
          <p:cNvPr id="42" name="Text Placeholder 2"/>
          <p:cNvSpPr>
            <a:spLocks noGrp="1"/>
          </p:cNvSpPr>
          <p:nvPr>
            <p:ph type="body" idx="1"/>
          </p:nvPr>
        </p:nvSpPr>
        <p:spPr>
          <a:xfrm>
            <a:off x="539009" y="3798935"/>
            <a:ext cx="5272070" cy="57149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2" name="Rectangle 1"/>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 name="Rectangle 2"/>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4" name="Rectangle 3"/>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5" name="Rectangle 4"/>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6" name="Freeform 5"/>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7" name="Picture 3" descr="C:\Documents and Settings\Isabelle\Desktop\UNEP\UN-REDD Programme Communication Strategy\Logos\Low Res Logos\UN-REDD logo.jpg"/>
          <p:cNvPicPr>
            <a:picLocks noChangeAspect="1" noChangeArrowheads="1"/>
          </p:cNvPicPr>
          <p:nvPr userDrawn="1"/>
        </p:nvPicPr>
        <p:blipFill>
          <a:blip r:embed="rId2"/>
          <a:srcRect/>
          <a:stretch>
            <a:fillRect/>
          </a:stretch>
        </p:blipFill>
        <p:spPr bwMode="auto">
          <a:xfrm>
            <a:off x="6875463" y="5864225"/>
            <a:ext cx="2039937" cy="874713"/>
          </a:xfrm>
          <a:prstGeom prst="rect">
            <a:avLst/>
          </a:prstGeom>
          <a:noFill/>
          <a:ln w="9525">
            <a:noFill/>
            <a:miter lim="800000"/>
            <a:headEnd/>
            <a:tailEnd/>
          </a:ln>
        </p:spPr>
      </p:pic>
      <p:sp>
        <p:nvSpPr>
          <p:cNvPr id="8" name="Rectangle 7"/>
          <p:cNvSpPr/>
          <p:nvPr userDrawn="1"/>
        </p:nvSpPr>
        <p:spPr>
          <a:xfrm>
            <a:off x="558800" y="2767013"/>
            <a:ext cx="5567363" cy="708025"/>
          </a:xfrm>
          <a:prstGeom prst="rect">
            <a:avLst/>
          </a:prstGeom>
        </p:spPr>
        <p:txBody>
          <a:bodyPr>
            <a:spAutoFit/>
          </a:bodyPr>
          <a:lstStyle/>
          <a:p>
            <a:pPr>
              <a:defRPr/>
            </a:pPr>
            <a:r>
              <a:rPr lang="en-US" sz="4000" b="1" dirty="0">
                <a:solidFill>
                  <a:srgbClr val="595959"/>
                </a:solidFill>
                <a:latin typeface="Franklin Gothic Book" pitchFamily="34" charset="0"/>
                <a:ea typeface="+mj-ea"/>
                <a:cs typeface="+mj-cs"/>
              </a:rPr>
              <a:t>Thank you for listening!</a:t>
            </a:r>
            <a:endParaRPr lang="en-GB" sz="4000" b="1" dirty="0">
              <a:solidFill>
                <a:srgbClr val="595959"/>
              </a:solidFill>
              <a:latin typeface="Franklin Gothic Book" pitchFamily="34" charset="0"/>
              <a:ea typeface="+mj-ea"/>
              <a:cs typeface="+mj-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Rectangle 3"/>
          <p:cNvSpPr/>
          <p:nvPr userDrawn="1"/>
        </p:nvSpPr>
        <p:spPr>
          <a:xfrm flipV="1">
            <a:off x="2422525" y="119063"/>
            <a:ext cx="6615113" cy="6626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6" name="Rectangle 5"/>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7" name="Rectangle 6"/>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8" name="Freeform 7"/>
          <p:cNvSpPr/>
          <p:nvPr userDrawn="1"/>
        </p:nvSpPr>
        <p:spPr>
          <a:xfrm flipH="1">
            <a:off x="500063" y="3506788"/>
            <a:ext cx="8358187" cy="214312"/>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9" name="Picture 2" descr="F:\low res images\10055131-Venezuela-Lineair.jpg"/>
          <p:cNvPicPr>
            <a:picLocks noChangeAspect="1" noChangeArrowheads="1"/>
          </p:cNvPicPr>
          <p:nvPr userDrawn="1"/>
        </p:nvPicPr>
        <p:blipFill>
          <a:blip r:embed="rId2"/>
          <a:srcRect/>
          <a:stretch>
            <a:fillRect/>
          </a:stretch>
        </p:blipFill>
        <p:spPr bwMode="auto">
          <a:xfrm>
            <a:off x="79375" y="3508375"/>
            <a:ext cx="2286000" cy="1647825"/>
          </a:xfrm>
          <a:prstGeom prst="rect">
            <a:avLst/>
          </a:prstGeom>
          <a:noFill/>
          <a:ln w="9525">
            <a:noFill/>
            <a:miter lim="800000"/>
            <a:headEnd/>
            <a:tailEnd/>
          </a:ln>
        </p:spPr>
      </p:pic>
      <p:pic>
        <p:nvPicPr>
          <p:cNvPr id="10" name="Picture 3" descr="F:\low res images\Biodiversity---Frog.jpg"/>
          <p:cNvPicPr>
            <a:picLocks noChangeAspect="1" noChangeArrowheads="1"/>
          </p:cNvPicPr>
          <p:nvPr userDrawn="1"/>
        </p:nvPicPr>
        <p:blipFill>
          <a:blip r:embed="rId3"/>
          <a:srcRect/>
          <a:stretch>
            <a:fillRect/>
          </a:stretch>
        </p:blipFill>
        <p:spPr bwMode="auto">
          <a:xfrm>
            <a:off x="80963" y="5218113"/>
            <a:ext cx="2286000" cy="1581150"/>
          </a:xfrm>
          <a:prstGeom prst="rect">
            <a:avLst/>
          </a:prstGeom>
          <a:noFill/>
          <a:ln w="9525">
            <a:noFill/>
            <a:miter lim="800000"/>
            <a:headEnd/>
            <a:tailEnd/>
          </a:ln>
        </p:spPr>
      </p:pic>
      <p:pic>
        <p:nvPicPr>
          <p:cNvPr id="11" name="Picture 8" descr="F:\low res images\Technical-Capacity-Building.jpg"/>
          <p:cNvPicPr>
            <a:picLocks noChangeAspect="1" noChangeArrowheads="1"/>
          </p:cNvPicPr>
          <p:nvPr userDrawn="1"/>
        </p:nvPicPr>
        <p:blipFill>
          <a:blip r:embed="rId4"/>
          <a:srcRect/>
          <a:stretch>
            <a:fillRect/>
          </a:stretch>
        </p:blipFill>
        <p:spPr bwMode="auto">
          <a:xfrm>
            <a:off x="92075" y="1785938"/>
            <a:ext cx="2286000" cy="1647825"/>
          </a:xfrm>
          <a:prstGeom prst="rect">
            <a:avLst/>
          </a:prstGeom>
          <a:noFill/>
          <a:ln w="9525">
            <a:noFill/>
            <a:miter lim="800000"/>
            <a:headEnd/>
            <a:tailEnd/>
          </a:ln>
        </p:spPr>
      </p:pic>
      <p:pic>
        <p:nvPicPr>
          <p:cNvPr id="12" name="Picture 12" descr="C:\Documents and Settings\Isabelle\Desktop\UNEP\UN-REDD Programme Communication Strategy\UNEP Pictures\High Resolution Images\Low Res iStock_copy.JPG"/>
          <p:cNvPicPr>
            <a:picLocks noChangeAspect="1" noChangeArrowheads="1"/>
          </p:cNvPicPr>
          <p:nvPr userDrawn="1"/>
        </p:nvPicPr>
        <p:blipFill>
          <a:blip r:embed="rId5"/>
          <a:srcRect/>
          <a:stretch>
            <a:fillRect/>
          </a:stretch>
        </p:blipFill>
        <p:spPr bwMode="auto">
          <a:xfrm>
            <a:off x="92075" y="76200"/>
            <a:ext cx="2286000" cy="1647825"/>
          </a:xfrm>
          <a:prstGeom prst="rect">
            <a:avLst/>
          </a:prstGeom>
          <a:noFill/>
          <a:ln w="9525">
            <a:noFill/>
            <a:miter lim="800000"/>
            <a:headEnd/>
            <a:tailEnd/>
          </a:ln>
        </p:spPr>
      </p:pic>
      <p:pic>
        <p:nvPicPr>
          <p:cNvPr id="13" name="Picture 2" descr="C:\Documents and Settings\Isabelle\Desktop\UNEP\UN-REDD Programme Communication Strategy\Logos\Low Res Logos\FAO,UNEP and UNDP logos.jpg"/>
          <p:cNvPicPr>
            <a:picLocks noChangeAspect="1" noChangeArrowheads="1"/>
          </p:cNvPicPr>
          <p:nvPr userDrawn="1"/>
        </p:nvPicPr>
        <p:blipFill>
          <a:blip r:embed="rId6"/>
          <a:srcRect/>
          <a:stretch>
            <a:fillRect/>
          </a:stretch>
        </p:blipFill>
        <p:spPr bwMode="auto">
          <a:xfrm>
            <a:off x="6650038" y="5741988"/>
            <a:ext cx="2043112" cy="803275"/>
          </a:xfrm>
          <a:prstGeom prst="rect">
            <a:avLst/>
          </a:prstGeom>
          <a:noFill/>
          <a:ln w="9525">
            <a:noFill/>
            <a:miter lim="800000"/>
            <a:headEnd/>
            <a:tailEnd/>
          </a:ln>
        </p:spPr>
      </p:pic>
      <p:pic>
        <p:nvPicPr>
          <p:cNvPr id="14" name="Picture 3" descr="C:\Documents and Settings\Isabelle\Desktop\UNEP\UN-REDD Programme Communication Strategy\Logos\Low Res Logos\UN-REDD logo.jpg"/>
          <p:cNvPicPr>
            <a:picLocks noChangeAspect="1" noChangeArrowheads="1"/>
          </p:cNvPicPr>
          <p:nvPr userDrawn="1"/>
        </p:nvPicPr>
        <p:blipFill>
          <a:blip r:embed="rId7"/>
          <a:srcRect/>
          <a:stretch>
            <a:fillRect/>
          </a:stretch>
        </p:blipFill>
        <p:spPr bwMode="auto">
          <a:xfrm>
            <a:off x="6411913" y="246063"/>
            <a:ext cx="2360612" cy="1012825"/>
          </a:xfrm>
          <a:prstGeom prst="rect">
            <a:avLst/>
          </a:prstGeom>
          <a:noFill/>
          <a:ln w="9525">
            <a:noFill/>
            <a:miter lim="800000"/>
            <a:headEnd/>
            <a:tailEnd/>
          </a:ln>
        </p:spPr>
      </p:pic>
      <p:sp>
        <p:nvSpPr>
          <p:cNvPr id="38" name="Title 1"/>
          <p:cNvSpPr>
            <a:spLocks noGrp="1"/>
          </p:cNvSpPr>
          <p:nvPr>
            <p:ph type="title"/>
          </p:nvPr>
        </p:nvSpPr>
        <p:spPr>
          <a:xfrm>
            <a:off x="2522862" y="2060661"/>
            <a:ext cx="6389783" cy="1362075"/>
          </a:xfrm>
        </p:spPr>
        <p:txBody>
          <a:bodyPr anchor="b">
            <a:noAutofit/>
          </a:bodyPr>
          <a:lstStyle>
            <a:lvl1pPr algn="l">
              <a:defRPr sz="4000" b="1" cap="none"/>
            </a:lvl1pPr>
          </a:lstStyle>
          <a:p>
            <a:r>
              <a:rPr lang="en-US" dirty="0" smtClean="0"/>
              <a:t>Click to edit Master title style</a:t>
            </a:r>
            <a:endParaRPr lang="en-GB" dirty="0"/>
          </a:p>
        </p:txBody>
      </p:sp>
      <p:sp>
        <p:nvSpPr>
          <p:cNvPr id="42" name="Text Placeholder 2"/>
          <p:cNvSpPr>
            <a:spLocks noGrp="1"/>
          </p:cNvSpPr>
          <p:nvPr>
            <p:ph type="body" idx="1"/>
          </p:nvPr>
        </p:nvSpPr>
        <p:spPr>
          <a:xfrm>
            <a:off x="2563538" y="3786201"/>
            <a:ext cx="5272070" cy="57149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a:xfrm>
            <a:off x="2428875" y="1785938"/>
            <a:ext cx="6643688" cy="5000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p:nvPr userDrawn="1"/>
        </p:nvSpPr>
        <p:spPr>
          <a:xfrm>
            <a:off x="2428875" y="71438"/>
            <a:ext cx="6643688"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6" name="Picture 2" descr="F:\low res images\10055131-Venezuela-Lineair.jpg"/>
          <p:cNvPicPr>
            <a:picLocks noChangeAspect="1" noChangeArrowheads="1"/>
          </p:cNvPicPr>
          <p:nvPr userDrawn="1"/>
        </p:nvPicPr>
        <p:blipFill>
          <a:blip r:embed="rId2"/>
          <a:srcRect/>
          <a:stretch>
            <a:fillRect/>
          </a:stretch>
        </p:blipFill>
        <p:spPr bwMode="auto">
          <a:xfrm>
            <a:off x="79375" y="3508375"/>
            <a:ext cx="2286000" cy="1647825"/>
          </a:xfrm>
          <a:prstGeom prst="rect">
            <a:avLst/>
          </a:prstGeom>
          <a:noFill/>
          <a:ln w="9525">
            <a:noFill/>
            <a:miter lim="800000"/>
            <a:headEnd/>
            <a:tailEnd/>
          </a:ln>
        </p:spPr>
      </p:pic>
      <p:pic>
        <p:nvPicPr>
          <p:cNvPr id="7" name="Picture 3" descr="F:\low res images\Biodiversity---Frog.jpg"/>
          <p:cNvPicPr>
            <a:picLocks noChangeAspect="1" noChangeArrowheads="1"/>
          </p:cNvPicPr>
          <p:nvPr userDrawn="1"/>
        </p:nvPicPr>
        <p:blipFill>
          <a:blip r:embed="rId3"/>
          <a:srcRect/>
          <a:stretch>
            <a:fillRect/>
          </a:stretch>
        </p:blipFill>
        <p:spPr bwMode="auto">
          <a:xfrm>
            <a:off x="80963" y="5218113"/>
            <a:ext cx="2286000" cy="1581150"/>
          </a:xfrm>
          <a:prstGeom prst="rect">
            <a:avLst/>
          </a:prstGeom>
          <a:noFill/>
          <a:ln w="9525">
            <a:noFill/>
            <a:miter lim="800000"/>
            <a:headEnd/>
            <a:tailEnd/>
          </a:ln>
        </p:spPr>
      </p:pic>
      <p:pic>
        <p:nvPicPr>
          <p:cNvPr id="8" name="Picture 12" descr="C:\Documents and Settings\Isabelle\Desktop\UNEP\UN-REDD Programme Communication Strategy\UNEP Pictures\High Resolution Images\Low Res iStock_copy.JPG"/>
          <p:cNvPicPr>
            <a:picLocks noChangeAspect="1" noChangeArrowheads="1"/>
          </p:cNvPicPr>
          <p:nvPr userDrawn="1"/>
        </p:nvPicPr>
        <p:blipFill>
          <a:blip r:embed="rId4"/>
          <a:srcRect/>
          <a:stretch>
            <a:fillRect/>
          </a:stretch>
        </p:blipFill>
        <p:spPr bwMode="auto">
          <a:xfrm>
            <a:off x="92075" y="76200"/>
            <a:ext cx="2286000" cy="1647825"/>
          </a:xfrm>
          <a:prstGeom prst="rect">
            <a:avLst/>
          </a:prstGeom>
          <a:noFill/>
          <a:ln w="9525">
            <a:noFill/>
            <a:miter lim="800000"/>
            <a:headEnd/>
            <a:tailEnd/>
          </a:ln>
        </p:spPr>
      </p:pic>
      <p:pic>
        <p:nvPicPr>
          <p:cNvPr id="9" name="Picture 3" descr="C:\Documents and Settings\Isabelle\Desktop\UNEP\UN-REDD Programme Communication Strategy\Logos\Low Res Logos\UN-REDD logo.jpg"/>
          <p:cNvPicPr>
            <a:picLocks noChangeAspect="1" noChangeArrowheads="1"/>
          </p:cNvPicPr>
          <p:nvPr userDrawn="1"/>
        </p:nvPicPr>
        <p:blipFill>
          <a:blip r:embed="rId5"/>
          <a:srcRect/>
          <a:stretch>
            <a:fillRect/>
          </a:stretch>
        </p:blipFill>
        <p:spPr bwMode="auto">
          <a:xfrm>
            <a:off x="6875463" y="5864225"/>
            <a:ext cx="2039937" cy="874713"/>
          </a:xfrm>
          <a:prstGeom prst="rect">
            <a:avLst/>
          </a:prstGeom>
          <a:noFill/>
          <a:ln w="9525">
            <a:noFill/>
            <a:miter lim="800000"/>
            <a:headEnd/>
            <a:tailEnd/>
          </a:ln>
        </p:spPr>
      </p:pic>
      <p:pic>
        <p:nvPicPr>
          <p:cNvPr id="10" name="Picture 8" descr="F:\low res images\Technical-Capacity-Building.jpg"/>
          <p:cNvPicPr>
            <a:picLocks noChangeAspect="1" noChangeArrowheads="1"/>
          </p:cNvPicPr>
          <p:nvPr userDrawn="1"/>
        </p:nvPicPr>
        <p:blipFill>
          <a:blip r:embed="rId6"/>
          <a:srcRect/>
          <a:stretch>
            <a:fillRect/>
          </a:stretch>
        </p:blipFill>
        <p:spPr bwMode="auto">
          <a:xfrm>
            <a:off x="92075" y="1785938"/>
            <a:ext cx="2286000" cy="1647825"/>
          </a:xfrm>
          <a:prstGeom prst="rect">
            <a:avLst/>
          </a:prstGeom>
          <a:noFill/>
          <a:ln w="9525">
            <a:noFill/>
            <a:miter lim="800000"/>
            <a:headEnd/>
            <a:tailEnd/>
          </a:ln>
        </p:spPr>
      </p:pic>
      <p:sp>
        <p:nvSpPr>
          <p:cNvPr id="3" name="Content Placeholder 2"/>
          <p:cNvSpPr>
            <a:spLocks noGrp="1"/>
          </p:cNvSpPr>
          <p:nvPr>
            <p:ph idx="1"/>
          </p:nvPr>
        </p:nvSpPr>
        <p:spPr>
          <a:xfrm>
            <a:off x="2544896" y="1857709"/>
            <a:ext cx="6313384" cy="4576142"/>
          </a:xfrm>
        </p:spPr>
        <p:txBody>
          <a:bodyPr/>
          <a:lstStyle>
            <a:lvl1pPr>
              <a:defRPr>
                <a:solidFill>
                  <a:schemeClr val="tx1">
                    <a:lumMod val="95000"/>
                    <a:lumOff val="5000"/>
                  </a:schemeClr>
                </a:solidFill>
              </a:defRPr>
            </a:lvl1pPr>
            <a:lvl2pPr>
              <a:defRPr/>
            </a:lvl2pPr>
          </a:lstStyle>
          <a:p>
            <a:pPr lvl="0"/>
            <a:r>
              <a:rPr lang="en-US" smtClean="0"/>
              <a:t>Click to edit Master text styles</a:t>
            </a:r>
          </a:p>
          <a:p>
            <a:pPr lvl="1"/>
            <a:r>
              <a:rPr lang="en-US" smtClean="0"/>
              <a:t>Second level</a:t>
            </a:r>
          </a:p>
          <a:p>
            <a:pPr lvl="2"/>
            <a:r>
              <a:rPr lang="en-US" smtClean="0"/>
              <a:t>Third level</a:t>
            </a:r>
          </a:p>
        </p:txBody>
      </p:sp>
      <p:sp>
        <p:nvSpPr>
          <p:cNvPr id="19"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Rectangle 3"/>
          <p:cNvSpPr/>
          <p:nvPr userDrawn="1"/>
        </p:nvSpPr>
        <p:spPr>
          <a:xfrm>
            <a:off x="120650" y="1784350"/>
            <a:ext cx="8907463" cy="50022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p:nvPr userDrawn="1"/>
        </p:nvSpPr>
        <p:spPr>
          <a:xfrm>
            <a:off x="2428875" y="71438"/>
            <a:ext cx="6583363"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6" name="Picture 12" descr="C:\Documents and Settings\Isabelle\Desktop\UNEP\UN-REDD Programme Communication Strategy\UNEP Pictures\High Resolution Images\Low Res iStock_copy.JPG"/>
          <p:cNvPicPr>
            <a:picLocks noChangeAspect="1" noChangeArrowheads="1"/>
          </p:cNvPicPr>
          <p:nvPr userDrawn="1"/>
        </p:nvPicPr>
        <p:blipFill>
          <a:blip r:embed="rId2"/>
          <a:srcRect/>
          <a:stretch>
            <a:fillRect/>
          </a:stretch>
        </p:blipFill>
        <p:spPr bwMode="auto">
          <a:xfrm>
            <a:off x="92075" y="76200"/>
            <a:ext cx="2286000" cy="1647825"/>
          </a:xfrm>
          <a:prstGeom prst="rect">
            <a:avLst/>
          </a:prstGeom>
          <a:noFill/>
          <a:ln w="9525">
            <a:noFill/>
            <a:miter lim="800000"/>
            <a:headEnd/>
            <a:tailEnd/>
          </a:ln>
        </p:spPr>
      </p:pic>
      <p:pic>
        <p:nvPicPr>
          <p:cNvPr id="7" name="Picture 3" descr="C:\Documents and Settings\Isabelle\Desktop\UNEP\UN-REDD Programme Communication Strategy\Logos\Low Res Logos\UN-REDD logo.jpg"/>
          <p:cNvPicPr>
            <a:picLocks noChangeAspect="1" noChangeArrowheads="1"/>
          </p:cNvPicPr>
          <p:nvPr userDrawn="1"/>
        </p:nvPicPr>
        <p:blipFill>
          <a:blip r:embed="rId3"/>
          <a:srcRect/>
          <a:stretch>
            <a:fillRect/>
          </a:stretch>
        </p:blipFill>
        <p:spPr bwMode="auto">
          <a:xfrm>
            <a:off x="6875463" y="5864225"/>
            <a:ext cx="2039937" cy="874713"/>
          </a:xfrm>
          <a:prstGeom prst="rect">
            <a:avLst/>
          </a:prstGeom>
          <a:noFill/>
          <a:ln w="9525">
            <a:noFill/>
            <a:miter lim="800000"/>
            <a:headEnd/>
            <a:tailEnd/>
          </a:ln>
        </p:spPr>
      </p:pic>
      <p:sp>
        <p:nvSpPr>
          <p:cNvPr id="11" name="Content Placeholder 2"/>
          <p:cNvSpPr>
            <a:spLocks noGrp="1"/>
          </p:cNvSpPr>
          <p:nvPr>
            <p:ph idx="1"/>
          </p:nvPr>
        </p:nvSpPr>
        <p:spPr>
          <a:xfrm>
            <a:off x="285720" y="1857364"/>
            <a:ext cx="8715436" cy="4643470"/>
          </a:xfrm>
        </p:spPr>
        <p:txBody>
          <a:bodyPr/>
          <a:lstStyle>
            <a:lvl1pPr>
              <a:defRPr>
                <a:solidFill>
                  <a:schemeClr val="tx1">
                    <a:lumMod val="95000"/>
                    <a:lumOff val="5000"/>
                  </a:schemeClr>
                </a:solidFill>
              </a:defRPr>
            </a:lvl1pPr>
            <a:lvl2pPr>
              <a:defRPr/>
            </a:lvl2pPr>
          </a:lstStyle>
          <a:p>
            <a:pPr lvl="0"/>
            <a:r>
              <a:rPr lang="en-US" smtClean="0"/>
              <a:t>Click to edit Master text styles</a:t>
            </a:r>
          </a:p>
          <a:p>
            <a:pPr lvl="1"/>
            <a:r>
              <a:rPr lang="en-US" smtClean="0"/>
              <a:t>Second level</a:t>
            </a:r>
          </a:p>
          <a:p>
            <a:pPr lvl="2"/>
            <a:r>
              <a:rPr lang="en-US" smtClean="0"/>
              <a:t>Third level</a:t>
            </a:r>
          </a:p>
        </p:txBody>
      </p:sp>
      <p:sp>
        <p:nvSpPr>
          <p:cNvPr id="13"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Rectangle 6"/>
          <p:cNvSpPr/>
          <p:nvPr userDrawn="1"/>
        </p:nvSpPr>
        <p:spPr>
          <a:xfrm>
            <a:off x="2428875" y="71438"/>
            <a:ext cx="657225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8" name="Rectangle 7"/>
          <p:cNvSpPr/>
          <p:nvPr userDrawn="1"/>
        </p:nvSpPr>
        <p:spPr>
          <a:xfrm>
            <a:off x="7143750" y="6040438"/>
            <a:ext cx="2143125" cy="746125"/>
          </a:xfrm>
          <a:prstGeom prst="rect">
            <a:avLst/>
          </a:prstGeom>
        </p:spPr>
        <p:txBody>
          <a:bodyPr>
            <a:spAutoFit/>
          </a:bodyPr>
          <a:lstStyle/>
          <a:p>
            <a:pPr>
              <a:defRPr/>
            </a:pPr>
            <a:r>
              <a:rPr lang="fr-FR" sz="2800" dirty="0">
                <a:solidFill>
                  <a:srgbClr val="0099CC"/>
                </a:solidFill>
                <a:ea typeface="Calibri" pitchFamily="34" charset="0"/>
                <a:cs typeface="FrutigerLT-Roman" charset="0"/>
              </a:rPr>
              <a:t>UN</a:t>
            </a:r>
            <a:r>
              <a:rPr lang="fr-FR" sz="2800" dirty="0">
                <a:solidFill>
                  <a:schemeClr val="accent2"/>
                </a:solidFill>
                <a:ea typeface="Calibri" pitchFamily="34" charset="0"/>
                <a:cs typeface="FrutigerLT-Roman" charset="0"/>
              </a:rPr>
              <a:t>-REDD</a:t>
            </a:r>
          </a:p>
          <a:p>
            <a:pPr>
              <a:defRPr/>
            </a:pPr>
            <a:r>
              <a:rPr lang="fr-FR" sz="1450" dirty="0">
                <a:solidFill>
                  <a:schemeClr val="accent2"/>
                </a:solidFill>
                <a:ea typeface="Calibri" pitchFamily="34" charset="0"/>
                <a:cs typeface="Frutiger-Roman" charset="0"/>
              </a:rPr>
              <a:t>P R O G R A M M E</a:t>
            </a:r>
            <a:r>
              <a:rPr lang="en-GB" sz="1450" dirty="0">
                <a:solidFill>
                  <a:schemeClr val="accent2"/>
                </a:solidFill>
              </a:rPr>
              <a:t> </a:t>
            </a:r>
          </a:p>
        </p:txBody>
      </p:sp>
      <p:pic>
        <p:nvPicPr>
          <p:cNvPr id="9" name="Picture 12" descr="C:\Documents and Settings\Isabelle\Desktop\UNEP\UN-REDD Programme Communication Strategy\UNEP Pictures\High Resolution Images\Low Res iStock_copy.JPG"/>
          <p:cNvPicPr>
            <a:picLocks noChangeAspect="1" noChangeArrowheads="1"/>
          </p:cNvPicPr>
          <p:nvPr userDrawn="1"/>
        </p:nvPicPr>
        <p:blipFill>
          <a:blip r:embed="rId2"/>
          <a:srcRect/>
          <a:stretch>
            <a:fillRect/>
          </a:stretch>
        </p:blipFill>
        <p:spPr bwMode="auto">
          <a:xfrm>
            <a:off x="92075" y="76200"/>
            <a:ext cx="2286000" cy="1647825"/>
          </a:xfrm>
          <a:prstGeom prst="rect">
            <a:avLst/>
          </a:prstGeom>
          <a:noFill/>
          <a:ln w="9525">
            <a:noFill/>
            <a:miter lim="800000"/>
            <a:headEnd/>
            <a:tailEnd/>
          </a:ln>
        </p:spPr>
      </p:pic>
      <p:pic>
        <p:nvPicPr>
          <p:cNvPr id="10" name="Picture 3" descr="C:\Documents and Settings\Isabelle\Desktop\UNEP\UN-REDD Programme Communication Strategy\Logos\Low Res Logos\UN-REDD logo.jpg"/>
          <p:cNvPicPr>
            <a:picLocks noChangeAspect="1" noChangeArrowheads="1"/>
          </p:cNvPicPr>
          <p:nvPr userDrawn="1"/>
        </p:nvPicPr>
        <p:blipFill>
          <a:blip r:embed="rId3"/>
          <a:srcRect/>
          <a:stretch>
            <a:fillRect/>
          </a:stretch>
        </p:blipFill>
        <p:spPr bwMode="auto">
          <a:xfrm>
            <a:off x="6875463" y="5864225"/>
            <a:ext cx="2039937" cy="874713"/>
          </a:xfrm>
          <a:prstGeom prst="rect">
            <a:avLst/>
          </a:prstGeom>
          <a:noFill/>
          <a:ln w="9525">
            <a:noFill/>
            <a:miter lim="800000"/>
            <a:headEnd/>
            <a:tailEnd/>
          </a:ln>
        </p:spPr>
      </p:pic>
      <p:sp>
        <p:nvSpPr>
          <p:cNvPr id="6" name="Content Placeholder 5"/>
          <p:cNvSpPr>
            <a:spLocks noGrp="1"/>
          </p:cNvSpPr>
          <p:nvPr>
            <p:ph sz="quarter" idx="4"/>
          </p:nvPr>
        </p:nvSpPr>
        <p:spPr>
          <a:xfrm>
            <a:off x="4660135" y="2541319"/>
            <a:ext cx="4351662" cy="4178970"/>
          </a:xfrm>
          <a:solidFill>
            <a:schemeClr val="bg1"/>
          </a:solidFill>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3" name="Text Placeholder 2"/>
          <p:cNvSpPr>
            <a:spLocks noGrp="1"/>
          </p:cNvSpPr>
          <p:nvPr>
            <p:ph type="body" idx="1"/>
          </p:nvPr>
        </p:nvSpPr>
        <p:spPr>
          <a:xfrm>
            <a:off x="107593" y="1821226"/>
            <a:ext cx="4464407" cy="639762"/>
          </a:xfrm>
          <a:solidFill>
            <a:schemeClr val="bg1"/>
          </a:solidFill>
        </p:spPr>
        <p:txBody>
          <a:bodyPr anchor="ctr"/>
          <a:lstStyle>
            <a:lvl1pPr marL="0" indent="0" algn="ctr">
              <a:buNone/>
              <a:defRPr sz="2400" b="0">
                <a:solidFill>
                  <a:schemeClr val="tx1">
                    <a:lumMod val="75000"/>
                    <a:lumOff val="25000"/>
                  </a:schemeClr>
                </a:solidFill>
                <a:latin typeface="Franklin Gothic Book"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118754" y="2541320"/>
            <a:ext cx="4441372" cy="4178111"/>
          </a:xfrm>
          <a:solidFill>
            <a:schemeClr val="bg1"/>
          </a:solidFill>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5" name="Text Placeholder 4"/>
          <p:cNvSpPr>
            <a:spLocks noGrp="1"/>
          </p:cNvSpPr>
          <p:nvPr>
            <p:ph type="body" sz="quarter" idx="3"/>
          </p:nvPr>
        </p:nvSpPr>
        <p:spPr>
          <a:xfrm>
            <a:off x="4648260" y="1813389"/>
            <a:ext cx="4351662" cy="639762"/>
          </a:xfrm>
          <a:solidFill>
            <a:schemeClr val="bg1"/>
          </a:solidFill>
        </p:spPr>
        <p:txBody>
          <a:bodyPr anchor="ctr"/>
          <a:lstStyle>
            <a:lvl1pPr marL="0" indent="0" algn="ctr">
              <a:buNone/>
              <a:defRPr sz="2400" b="0">
                <a:solidFill>
                  <a:schemeClr val="tx1">
                    <a:lumMod val="75000"/>
                    <a:lumOff val="25000"/>
                  </a:schemeClr>
                </a:solidFill>
                <a:latin typeface="Franklin Gothic Book"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5" name="Rectangle 4"/>
          <p:cNvSpPr/>
          <p:nvPr userDrawn="1"/>
        </p:nvSpPr>
        <p:spPr>
          <a:xfrm>
            <a:off x="2428875" y="71438"/>
            <a:ext cx="657225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6" name="Rectangle 5"/>
          <p:cNvSpPr/>
          <p:nvPr userDrawn="1"/>
        </p:nvSpPr>
        <p:spPr>
          <a:xfrm>
            <a:off x="7143750" y="6040438"/>
            <a:ext cx="2143125" cy="746125"/>
          </a:xfrm>
          <a:prstGeom prst="rect">
            <a:avLst/>
          </a:prstGeom>
        </p:spPr>
        <p:txBody>
          <a:bodyPr>
            <a:spAutoFit/>
          </a:bodyPr>
          <a:lstStyle/>
          <a:p>
            <a:pPr>
              <a:defRPr/>
            </a:pPr>
            <a:r>
              <a:rPr lang="fr-FR" sz="2800" dirty="0">
                <a:solidFill>
                  <a:srgbClr val="0099CC"/>
                </a:solidFill>
                <a:ea typeface="Calibri" pitchFamily="34" charset="0"/>
                <a:cs typeface="FrutigerLT-Roman" charset="0"/>
              </a:rPr>
              <a:t>UN</a:t>
            </a:r>
            <a:r>
              <a:rPr lang="fr-FR" sz="2800" dirty="0">
                <a:solidFill>
                  <a:schemeClr val="accent2"/>
                </a:solidFill>
                <a:ea typeface="Calibri" pitchFamily="34" charset="0"/>
                <a:cs typeface="FrutigerLT-Roman" charset="0"/>
              </a:rPr>
              <a:t>-REDD</a:t>
            </a:r>
          </a:p>
          <a:p>
            <a:pPr>
              <a:defRPr/>
            </a:pPr>
            <a:r>
              <a:rPr lang="fr-FR" sz="1450" dirty="0">
                <a:solidFill>
                  <a:schemeClr val="accent2"/>
                </a:solidFill>
                <a:ea typeface="Calibri" pitchFamily="34" charset="0"/>
                <a:cs typeface="Frutiger-Roman" charset="0"/>
              </a:rPr>
              <a:t>P R O G R A M M E</a:t>
            </a:r>
            <a:r>
              <a:rPr lang="en-GB" sz="1450" dirty="0">
                <a:solidFill>
                  <a:schemeClr val="accent2"/>
                </a:solidFill>
              </a:rPr>
              <a:t> </a:t>
            </a:r>
          </a:p>
        </p:txBody>
      </p:sp>
      <p:pic>
        <p:nvPicPr>
          <p:cNvPr id="7" name="Picture 12" descr="C:\Documents and Settings\Isabelle\Desktop\UNEP\UN-REDD Programme Communication Strategy\UNEP Pictures\High Resolution Images\Low Res iStock_copy.JPG"/>
          <p:cNvPicPr>
            <a:picLocks noChangeAspect="1" noChangeArrowheads="1"/>
          </p:cNvPicPr>
          <p:nvPr userDrawn="1"/>
        </p:nvPicPr>
        <p:blipFill>
          <a:blip r:embed="rId2"/>
          <a:srcRect/>
          <a:stretch>
            <a:fillRect/>
          </a:stretch>
        </p:blipFill>
        <p:spPr bwMode="auto">
          <a:xfrm>
            <a:off x="92075" y="76200"/>
            <a:ext cx="2286000" cy="1647825"/>
          </a:xfrm>
          <a:prstGeom prst="rect">
            <a:avLst/>
          </a:prstGeom>
          <a:noFill/>
          <a:ln w="9525">
            <a:noFill/>
            <a:miter lim="800000"/>
            <a:headEnd/>
            <a:tailEnd/>
          </a:ln>
        </p:spPr>
      </p:pic>
      <p:pic>
        <p:nvPicPr>
          <p:cNvPr id="8" name="Picture 3" descr="C:\Documents and Settings\Isabelle\Desktop\UNEP\UN-REDD Programme Communication Strategy\Logos\Low Res Logos\UN-REDD logo.jpg"/>
          <p:cNvPicPr>
            <a:picLocks noChangeAspect="1" noChangeArrowheads="1"/>
          </p:cNvPicPr>
          <p:nvPr userDrawn="1"/>
        </p:nvPicPr>
        <p:blipFill>
          <a:blip r:embed="rId3"/>
          <a:srcRect/>
          <a:stretch>
            <a:fillRect/>
          </a:stretch>
        </p:blipFill>
        <p:spPr bwMode="auto">
          <a:xfrm>
            <a:off x="6875463" y="5864225"/>
            <a:ext cx="2039937" cy="874713"/>
          </a:xfrm>
          <a:prstGeom prst="rect">
            <a:avLst/>
          </a:prstGeom>
          <a:noFill/>
          <a:ln w="9525">
            <a:noFill/>
            <a:miter lim="800000"/>
            <a:headEnd/>
            <a:tailEnd/>
          </a:ln>
        </p:spPr>
      </p:pic>
      <p:sp>
        <p:nvSpPr>
          <p:cNvPr id="3" name="Content Placeholder 2"/>
          <p:cNvSpPr>
            <a:spLocks noGrp="1"/>
          </p:cNvSpPr>
          <p:nvPr>
            <p:ph idx="1"/>
          </p:nvPr>
        </p:nvSpPr>
        <p:spPr>
          <a:xfrm>
            <a:off x="2437975" y="1809163"/>
            <a:ext cx="6585698" cy="4923001"/>
          </a:xfrm>
          <a:solidFill>
            <a:schemeClr val="bg1"/>
          </a:solidFill>
        </p:spPr>
        <p:txBody>
          <a:bodyPr>
            <a:normAutofit/>
          </a:bodyPr>
          <a:lstStyle>
            <a:lvl1pPr>
              <a:defRPr sz="2400"/>
            </a:lvl1pPr>
            <a:lvl2pPr>
              <a:defRPr sz="2000"/>
            </a:lvl2pPr>
            <a:lvl3pPr>
              <a:defRPr sz="18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4" name="Text Placeholder 3"/>
          <p:cNvSpPr>
            <a:spLocks noGrp="1"/>
          </p:cNvSpPr>
          <p:nvPr>
            <p:ph type="body" sz="half" idx="2"/>
          </p:nvPr>
        </p:nvSpPr>
        <p:spPr>
          <a:xfrm>
            <a:off x="77117" y="1806766"/>
            <a:ext cx="2269476" cy="4913523"/>
          </a:xfrm>
          <a:solidFill>
            <a:schemeClr val="bg1"/>
          </a:solidFill>
        </p:spPr>
        <p:txBody>
          <a:bodyPr anchor="ctr"/>
          <a:lstStyle>
            <a:lvl1pPr marL="0" indent="0" algn="ctr">
              <a:buNone/>
              <a:defRPr lang="en-US" sz="2000" b="0" kern="1200" dirty="0" smtClean="0">
                <a:solidFill>
                  <a:srgbClr val="595959"/>
                </a:solidFill>
                <a:latin typeface="Franklin Gothic Book" pitchFamily="34" charset="0"/>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11"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5" name="Rectangle 4"/>
          <p:cNvSpPr/>
          <p:nvPr userDrawn="1"/>
        </p:nvSpPr>
        <p:spPr>
          <a:xfrm>
            <a:off x="2428875" y="1785938"/>
            <a:ext cx="6572250" cy="5000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 name="Rectangle 5"/>
          <p:cNvSpPr/>
          <p:nvPr userDrawn="1"/>
        </p:nvSpPr>
        <p:spPr>
          <a:xfrm>
            <a:off x="2422525" y="71438"/>
            <a:ext cx="657860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7" name="Picture 5" descr="C:\Documents and Settings\Isabelle\Desktop\UNEP\UN-REDD Programme Communication Strategy\UNEP Pictures\High Resolution Images\Low Res iStock_copy.JPG"/>
          <p:cNvPicPr>
            <a:picLocks noChangeAspect="1" noChangeArrowheads="1"/>
          </p:cNvPicPr>
          <p:nvPr userDrawn="1"/>
        </p:nvPicPr>
        <p:blipFill>
          <a:blip r:embed="rId2"/>
          <a:srcRect/>
          <a:stretch>
            <a:fillRect/>
          </a:stretch>
        </p:blipFill>
        <p:spPr bwMode="auto">
          <a:xfrm>
            <a:off x="92075" y="76200"/>
            <a:ext cx="2286000" cy="1647825"/>
          </a:xfrm>
          <a:prstGeom prst="rect">
            <a:avLst/>
          </a:prstGeom>
          <a:noFill/>
          <a:ln w="9525">
            <a:noFill/>
            <a:miter lim="800000"/>
            <a:headEnd/>
            <a:tailEnd/>
          </a:ln>
        </p:spPr>
      </p:pic>
      <p:sp>
        <p:nvSpPr>
          <p:cNvPr id="3" name="Picture Placeholder 2"/>
          <p:cNvSpPr>
            <a:spLocks noGrp="1"/>
          </p:cNvSpPr>
          <p:nvPr>
            <p:ph type="pic" idx="1"/>
          </p:nvPr>
        </p:nvSpPr>
        <p:spPr>
          <a:xfrm>
            <a:off x="2434728" y="1813295"/>
            <a:ext cx="6527190" cy="4884959"/>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9"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
        <p:nvSpPr>
          <p:cNvPr id="10" name="Text Placeholder 3"/>
          <p:cNvSpPr>
            <a:spLocks noGrp="1"/>
          </p:cNvSpPr>
          <p:nvPr>
            <p:ph type="body" sz="half" idx="10"/>
          </p:nvPr>
        </p:nvSpPr>
        <p:spPr>
          <a:xfrm>
            <a:off x="77117" y="1781300"/>
            <a:ext cx="2269476" cy="5005450"/>
          </a:xfrm>
          <a:solidFill>
            <a:schemeClr val="bg1"/>
          </a:solidFill>
        </p:spPr>
        <p:txBody>
          <a:bodyPr anchor="ctr"/>
          <a:lstStyle>
            <a:lvl1pPr marL="0" indent="0" algn="ctr">
              <a:buNone/>
              <a:defRPr lang="en-US" sz="2000" b="0" kern="1200" dirty="0" smtClean="0">
                <a:solidFill>
                  <a:srgbClr val="595959"/>
                </a:solidFill>
                <a:latin typeface="Franklin Gothic Book" pitchFamily="34" charset="0"/>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3" name="Rectangle 2"/>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4" name="Rectangle 3"/>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5" name="Rectangle 4"/>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6" name="Rectangle 5"/>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7" name="Freeform 6"/>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8" name="Picture 3" descr="C:\Documents and Settings\Isabelle\Desktop\UNEP\UN-REDD Programme Communication Strategy\Logos\Low Res Logos\UN-REDD logo.jpg"/>
          <p:cNvPicPr>
            <a:picLocks noChangeAspect="1" noChangeArrowheads="1"/>
          </p:cNvPicPr>
          <p:nvPr userDrawn="1"/>
        </p:nvPicPr>
        <p:blipFill>
          <a:blip r:embed="rId2"/>
          <a:srcRect/>
          <a:stretch>
            <a:fillRect/>
          </a:stretch>
        </p:blipFill>
        <p:spPr bwMode="auto">
          <a:xfrm>
            <a:off x="6875463" y="5864225"/>
            <a:ext cx="2039937" cy="874713"/>
          </a:xfrm>
          <a:prstGeom prst="rect">
            <a:avLst/>
          </a:prstGeom>
          <a:noFill/>
          <a:ln w="9525">
            <a:noFill/>
            <a:miter lim="800000"/>
            <a:headEnd/>
            <a:tailEnd/>
          </a:ln>
        </p:spPr>
      </p:pic>
      <p:sp>
        <p:nvSpPr>
          <p:cNvPr id="38" name="Title 1"/>
          <p:cNvSpPr>
            <a:spLocks noGrp="1"/>
          </p:cNvSpPr>
          <p:nvPr>
            <p:ph type="title"/>
          </p:nvPr>
        </p:nvSpPr>
        <p:spPr>
          <a:xfrm>
            <a:off x="517792" y="2115745"/>
            <a:ext cx="6389783" cy="1362075"/>
          </a:xfrm>
        </p:spPr>
        <p:txBody>
          <a:bodyPr anchor="b">
            <a:noAutofit/>
          </a:bodyPr>
          <a:lstStyle>
            <a:lvl1pPr algn="l">
              <a:defRPr sz="4000" b="1" cap="none"/>
            </a:lvl1pPr>
          </a:lstStyle>
          <a:p>
            <a:r>
              <a:rPr lang="en-US" dirty="0" smtClean="0"/>
              <a:t>Click to edit Master title style</a:t>
            </a:r>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sp>
        <p:nvSpPr>
          <p:cNvPr id="2" name="Rectangle 1"/>
          <p:cNvSpPr/>
          <p:nvPr userDrawn="1"/>
        </p:nvSpPr>
        <p:spPr>
          <a:xfrm flipV="1">
            <a:off x="142875"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 name="Rectangle 2"/>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4" name="Rectangle 3"/>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5" name="Rectangle 4"/>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ea typeface="Calibri" pitchFamily="34" charset="0"/>
                <a:cs typeface="Times New Roman" pitchFamily="18" charset="0"/>
              </a:rPr>
              <a:t>    </a:t>
            </a:r>
            <a:endParaRPr lang="fr-FR"/>
          </a:p>
        </p:txBody>
      </p:sp>
      <p:sp>
        <p:nvSpPr>
          <p:cNvPr id="6" name="Freeform 5"/>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7" name="Picture 3" descr="C:\Documents and Settings\Isabelle\Desktop\UNEP\UN-REDD Programme Communication Strategy\Logos\Low Res Logos\UN-REDD logo.jpg"/>
          <p:cNvPicPr>
            <a:picLocks noChangeAspect="1" noChangeArrowheads="1"/>
          </p:cNvPicPr>
          <p:nvPr userDrawn="1"/>
        </p:nvPicPr>
        <p:blipFill>
          <a:blip r:embed="rId2"/>
          <a:srcRect/>
          <a:stretch>
            <a:fillRect/>
          </a:stretch>
        </p:blipFill>
        <p:spPr bwMode="auto">
          <a:xfrm>
            <a:off x="6875463" y="5864225"/>
            <a:ext cx="2039937" cy="874713"/>
          </a:xfrm>
          <a:prstGeom prst="rect">
            <a:avLst/>
          </a:prstGeom>
          <a:noFill/>
          <a:ln w="9525">
            <a:noFill/>
            <a:miter lim="800000"/>
            <a:headEnd/>
            <a:tailEnd/>
          </a:ln>
        </p:spPr>
      </p:pic>
      <p:sp>
        <p:nvSpPr>
          <p:cNvPr id="8" name="Title 1"/>
          <p:cNvSpPr txBox="1">
            <a:spLocks/>
          </p:cNvSpPr>
          <p:nvPr userDrawn="1"/>
        </p:nvSpPr>
        <p:spPr bwMode="auto">
          <a:xfrm>
            <a:off x="4179888" y="3871913"/>
            <a:ext cx="4014787" cy="1543050"/>
          </a:xfrm>
          <a:prstGeom prst="rect">
            <a:avLst/>
          </a:prstGeom>
          <a:noFill/>
          <a:ln w="9525">
            <a:noFill/>
            <a:miter lim="800000"/>
            <a:headEnd/>
            <a:tailEnd/>
          </a:ln>
        </p:spPr>
        <p:txBody>
          <a:bodyPr anchor="b"/>
          <a:lstStyle>
            <a:lvl1pPr algn="l">
              <a:defRPr sz="4400" b="1" cap="none" baseline="0"/>
            </a:lvl1pPr>
          </a:lstStyle>
          <a:p>
            <a:pPr eaLnBrk="0" hangingPunct="0">
              <a:defRPr/>
            </a:pPr>
            <a:r>
              <a:rPr lang="en-US" sz="2400" dirty="0" smtClean="0">
                <a:solidFill>
                  <a:srgbClr val="595959"/>
                </a:solidFill>
                <a:latin typeface="Franklin Gothic Book" pitchFamily="34" charset="0"/>
                <a:ea typeface="+mj-ea"/>
                <a:cs typeface="+mj-cs"/>
              </a:rPr>
              <a:t>Visit	</a:t>
            </a:r>
            <a:r>
              <a:rPr lang="en-US" sz="2400" dirty="0" smtClean="0">
                <a:solidFill>
                  <a:srgbClr val="0099CC"/>
                </a:solidFill>
                <a:latin typeface="Franklin Gothic Book" pitchFamily="34" charset="0"/>
                <a:ea typeface="+mj-ea"/>
                <a:cs typeface="+mj-cs"/>
                <a:hlinkClick r:id="rId3"/>
              </a:rPr>
              <a:t>www.un-redd.org</a:t>
            </a:r>
            <a:endParaRPr lang="en-US" sz="2400" dirty="0" smtClean="0">
              <a:solidFill>
                <a:srgbClr val="0099CC"/>
              </a:solidFill>
              <a:latin typeface="Franklin Gothic Book" pitchFamily="34" charset="0"/>
              <a:ea typeface="+mj-ea"/>
              <a:cs typeface="+mj-cs"/>
            </a:endParaRPr>
          </a:p>
          <a:p>
            <a:pPr eaLnBrk="0" hangingPunct="0">
              <a:defRPr/>
            </a:pPr>
            <a:r>
              <a:rPr lang="en-US" sz="2400" dirty="0" smtClean="0">
                <a:solidFill>
                  <a:srgbClr val="595959"/>
                </a:solidFill>
                <a:latin typeface="Franklin Gothic Book" pitchFamily="34" charset="0"/>
                <a:ea typeface="+mj-ea"/>
                <a:cs typeface="+mj-cs"/>
              </a:rPr>
              <a:t>Email	</a:t>
            </a:r>
            <a:r>
              <a:rPr lang="en-US" sz="2400" dirty="0" smtClean="0">
                <a:solidFill>
                  <a:srgbClr val="595959"/>
                </a:solidFill>
                <a:latin typeface="Franklin Gothic Book" pitchFamily="34" charset="0"/>
                <a:ea typeface="+mj-ea"/>
                <a:cs typeface="+mj-cs"/>
                <a:hlinkClick r:id="rId4"/>
              </a:rPr>
              <a:t>un-redd@un-redd.org</a:t>
            </a:r>
            <a:endParaRPr lang="en-US" sz="2400" dirty="0" smtClean="0">
              <a:solidFill>
                <a:srgbClr val="595959"/>
              </a:solidFill>
              <a:latin typeface="Franklin Gothic Book" pitchFamily="34" charset="0"/>
              <a:ea typeface="+mj-ea"/>
              <a:cs typeface="+mj-cs"/>
            </a:endParaRPr>
          </a:p>
          <a:p>
            <a:pPr eaLnBrk="0" hangingPunct="0">
              <a:defRPr/>
            </a:pPr>
            <a:endParaRPr lang="en-US" sz="2400" dirty="0" smtClean="0">
              <a:solidFill>
                <a:srgbClr val="595959"/>
              </a:solidFill>
              <a:latin typeface="Franklin Gothic Book" pitchFamily="34" charset="0"/>
              <a:ea typeface="+mj-ea"/>
              <a:cs typeface="+mj-cs"/>
            </a:endParaRPr>
          </a:p>
          <a:p>
            <a:pPr eaLnBrk="0" hangingPunct="0">
              <a:defRPr/>
            </a:pPr>
            <a:r>
              <a:rPr lang="en-US" sz="2400" dirty="0" smtClean="0">
                <a:solidFill>
                  <a:srgbClr val="595959"/>
                </a:solidFill>
                <a:latin typeface="Franklin Gothic Book" pitchFamily="34" charset="0"/>
                <a:ea typeface="+mj-ea"/>
                <a:cs typeface="+mj-cs"/>
              </a:rPr>
              <a:t> </a:t>
            </a:r>
            <a:endParaRPr lang="en-GB" sz="2400" dirty="0">
              <a:solidFill>
                <a:srgbClr val="595959"/>
              </a:solidFill>
              <a:latin typeface="Franklin Gothic Book" pitchFamily="34" charset="0"/>
              <a:ea typeface="+mj-ea"/>
              <a:cs typeface="+mj-cs"/>
            </a:endParaRPr>
          </a:p>
        </p:txBody>
      </p:sp>
      <p:sp>
        <p:nvSpPr>
          <p:cNvPr id="9" name="Rectangle 8"/>
          <p:cNvSpPr/>
          <p:nvPr userDrawn="1"/>
        </p:nvSpPr>
        <p:spPr>
          <a:xfrm>
            <a:off x="558800" y="2767013"/>
            <a:ext cx="5567363" cy="708025"/>
          </a:xfrm>
          <a:prstGeom prst="rect">
            <a:avLst/>
          </a:prstGeom>
        </p:spPr>
        <p:txBody>
          <a:bodyPr>
            <a:spAutoFit/>
          </a:bodyPr>
          <a:lstStyle/>
          <a:p>
            <a:pPr>
              <a:defRPr/>
            </a:pPr>
            <a:r>
              <a:rPr lang="en-US" sz="4000" b="1" dirty="0">
                <a:solidFill>
                  <a:srgbClr val="595959"/>
                </a:solidFill>
                <a:latin typeface="Franklin Gothic Book" pitchFamily="34" charset="0"/>
                <a:ea typeface="+mj-ea"/>
                <a:cs typeface="+mj-cs"/>
              </a:rPr>
              <a:t>For more information…</a:t>
            </a:r>
            <a:endParaRPr lang="en-GB" sz="4000" b="1" dirty="0">
              <a:solidFill>
                <a:srgbClr val="595959"/>
              </a:solidFill>
              <a:latin typeface="Franklin Gothic Book" pitchFamily="34" charset="0"/>
              <a:ea typeface="+mj-ea"/>
              <a:cs typeface="+mj-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99CC">
            <a:alpha val="10196"/>
          </a:srgb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57213"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642938" y="1785938"/>
            <a:ext cx="8043862" cy="43402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Tree>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Lst>
  <p:txStyles>
    <p:titleStyle>
      <a:lvl1pPr algn="l" rtl="0" eaLnBrk="0" fontAlgn="base" hangingPunct="0">
        <a:spcBef>
          <a:spcPct val="0"/>
        </a:spcBef>
        <a:spcAft>
          <a:spcPct val="0"/>
        </a:spcAft>
        <a:defRPr sz="4000" b="1" kern="1200">
          <a:solidFill>
            <a:srgbClr val="595959"/>
          </a:solidFill>
          <a:latin typeface="Franklin Gothic Book" pitchFamily="34" charset="0"/>
          <a:ea typeface="+mj-ea"/>
          <a:cs typeface="+mj-cs"/>
        </a:defRPr>
      </a:lvl1pPr>
      <a:lvl2pPr algn="l" rtl="0" eaLnBrk="0" fontAlgn="base" hangingPunct="0">
        <a:spcBef>
          <a:spcPct val="0"/>
        </a:spcBef>
        <a:spcAft>
          <a:spcPct val="0"/>
        </a:spcAft>
        <a:defRPr sz="4000" b="1">
          <a:solidFill>
            <a:srgbClr val="595959"/>
          </a:solidFill>
          <a:latin typeface="Franklin Gothic Book" pitchFamily="34" charset="0"/>
        </a:defRPr>
      </a:lvl2pPr>
      <a:lvl3pPr algn="l" rtl="0" eaLnBrk="0" fontAlgn="base" hangingPunct="0">
        <a:spcBef>
          <a:spcPct val="0"/>
        </a:spcBef>
        <a:spcAft>
          <a:spcPct val="0"/>
        </a:spcAft>
        <a:defRPr sz="4000" b="1">
          <a:solidFill>
            <a:srgbClr val="595959"/>
          </a:solidFill>
          <a:latin typeface="Franklin Gothic Book" pitchFamily="34" charset="0"/>
        </a:defRPr>
      </a:lvl3pPr>
      <a:lvl4pPr algn="l" rtl="0" eaLnBrk="0" fontAlgn="base" hangingPunct="0">
        <a:spcBef>
          <a:spcPct val="0"/>
        </a:spcBef>
        <a:spcAft>
          <a:spcPct val="0"/>
        </a:spcAft>
        <a:defRPr sz="4000" b="1">
          <a:solidFill>
            <a:srgbClr val="595959"/>
          </a:solidFill>
          <a:latin typeface="Franklin Gothic Book" pitchFamily="34" charset="0"/>
        </a:defRPr>
      </a:lvl4pPr>
      <a:lvl5pPr algn="l" rtl="0" eaLnBrk="0" fontAlgn="base" hangingPunct="0">
        <a:spcBef>
          <a:spcPct val="0"/>
        </a:spcBef>
        <a:spcAft>
          <a:spcPct val="0"/>
        </a:spcAft>
        <a:defRPr sz="4000" b="1">
          <a:solidFill>
            <a:srgbClr val="595959"/>
          </a:solidFill>
          <a:latin typeface="Franklin Gothic Book" pitchFamily="34" charset="0"/>
        </a:defRPr>
      </a:lvl5pPr>
      <a:lvl6pPr marL="457200" algn="l" rtl="0" fontAlgn="base">
        <a:spcBef>
          <a:spcPct val="0"/>
        </a:spcBef>
        <a:spcAft>
          <a:spcPct val="0"/>
        </a:spcAft>
        <a:defRPr sz="4000" b="1">
          <a:solidFill>
            <a:srgbClr val="595959"/>
          </a:solidFill>
          <a:latin typeface="Franklin Gothic Book" pitchFamily="34" charset="0"/>
        </a:defRPr>
      </a:lvl6pPr>
      <a:lvl7pPr marL="914400" algn="l" rtl="0" fontAlgn="base">
        <a:spcBef>
          <a:spcPct val="0"/>
        </a:spcBef>
        <a:spcAft>
          <a:spcPct val="0"/>
        </a:spcAft>
        <a:defRPr sz="4000" b="1">
          <a:solidFill>
            <a:srgbClr val="595959"/>
          </a:solidFill>
          <a:latin typeface="Franklin Gothic Book" pitchFamily="34" charset="0"/>
        </a:defRPr>
      </a:lvl7pPr>
      <a:lvl8pPr marL="1371600" algn="l" rtl="0" fontAlgn="base">
        <a:spcBef>
          <a:spcPct val="0"/>
        </a:spcBef>
        <a:spcAft>
          <a:spcPct val="0"/>
        </a:spcAft>
        <a:defRPr sz="4000" b="1">
          <a:solidFill>
            <a:srgbClr val="595959"/>
          </a:solidFill>
          <a:latin typeface="Franklin Gothic Book" pitchFamily="34" charset="0"/>
        </a:defRPr>
      </a:lvl8pPr>
      <a:lvl9pPr marL="1828800" algn="l" rtl="0" fontAlgn="base">
        <a:spcBef>
          <a:spcPct val="0"/>
        </a:spcBef>
        <a:spcAft>
          <a:spcPct val="0"/>
        </a:spcAft>
        <a:defRPr sz="4000" b="1">
          <a:solidFill>
            <a:srgbClr val="595959"/>
          </a:solidFill>
          <a:latin typeface="Franklin Gothic Book" pitchFamily="34" charset="0"/>
        </a:defRPr>
      </a:lvl9pPr>
    </p:titleStyle>
    <p:bodyStyle>
      <a:lvl1pPr marL="342900" indent="-342900" algn="l" rtl="0" eaLnBrk="0" fontAlgn="base" hangingPunct="0">
        <a:spcBef>
          <a:spcPct val="20000"/>
        </a:spcBef>
        <a:spcAft>
          <a:spcPct val="0"/>
        </a:spcAft>
        <a:buClr>
          <a:srgbClr val="C00000"/>
        </a:buClr>
        <a:buFont typeface="Arial" pitchFamily="34" charset="0"/>
        <a:buChar char="•"/>
        <a:defRPr sz="24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itchFamily="34" charset="0"/>
        <a:buChar char="–"/>
        <a:defRPr sz="2000" kern="1200">
          <a:solidFill>
            <a:srgbClr val="595959"/>
          </a:solidFill>
          <a:latin typeface="+mn-lt"/>
          <a:ea typeface="+mn-ea"/>
          <a:cs typeface="+mn-cs"/>
        </a:defRPr>
      </a:lvl2pPr>
      <a:lvl3pPr marL="1143000" indent="-228600" algn="l" rtl="0" eaLnBrk="0" fontAlgn="base" hangingPunct="0">
        <a:spcBef>
          <a:spcPct val="20000"/>
        </a:spcBef>
        <a:spcAft>
          <a:spcPct val="0"/>
        </a:spcAft>
        <a:buClr>
          <a:srgbClr val="C00000"/>
        </a:buClr>
        <a:buFont typeface="Arial" pitchFamily="34" charset="0"/>
        <a:buChar char="•"/>
        <a:defRPr kern="1200">
          <a:solidFill>
            <a:srgbClr val="7F7F7F"/>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tore.langhelle@undp.or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522538" y="2060575"/>
            <a:ext cx="6389687" cy="1362075"/>
          </a:xfrm>
        </p:spPr>
        <p:txBody>
          <a:bodyPr/>
          <a:lstStyle/>
          <a:p>
            <a:pPr algn="ctr"/>
            <a:r>
              <a:rPr lang="en-GB" dirty="0" smtClean="0"/>
              <a:t>Participatory Governance Assessment (PGA) for REDD+ </a:t>
            </a:r>
          </a:p>
        </p:txBody>
      </p:sp>
      <p:sp>
        <p:nvSpPr>
          <p:cNvPr id="3" name="Text Placeholder 2"/>
          <p:cNvSpPr>
            <a:spLocks noGrp="1"/>
          </p:cNvSpPr>
          <p:nvPr>
            <p:ph type="body" idx="1"/>
          </p:nvPr>
        </p:nvSpPr>
        <p:spPr>
          <a:xfrm>
            <a:off x="2563813" y="3786188"/>
            <a:ext cx="5272087" cy="571500"/>
          </a:xfrm>
        </p:spPr>
        <p:txBody>
          <a:bodyPr/>
          <a:lstStyle/>
          <a:p>
            <a:pPr>
              <a:defRPr/>
            </a:pPr>
            <a:r>
              <a:rPr lang="en-GB" dirty="0" smtClean="0"/>
              <a:t>Kick-off workshop </a:t>
            </a:r>
          </a:p>
          <a:p>
            <a:pPr>
              <a:defRPr/>
            </a:pPr>
            <a:r>
              <a:rPr lang="en-GB" dirty="0" smtClean="0"/>
              <a:t>6 March 2012</a:t>
            </a:r>
          </a:p>
          <a:p>
            <a:pPr>
              <a:defRPr/>
            </a:pPr>
            <a:r>
              <a:rPr lang="en-GB" dirty="0" smtClean="0">
                <a:hlinkClick r:id="rId3"/>
              </a:rPr>
              <a:t>tore.langhelle@undp.org</a:t>
            </a:r>
            <a:endParaRPr lang="en-GB" dirty="0" smtClean="0"/>
          </a:p>
          <a:p>
            <a:pPr>
              <a:defRPr/>
            </a:pPr>
            <a:endParaRPr lang="en-GB" dirty="0"/>
          </a:p>
        </p:txBody>
      </p:sp>
      <p:pic>
        <p:nvPicPr>
          <p:cNvPr id="4" name="Picture 3"/>
          <p:cNvPicPr/>
          <p:nvPr/>
        </p:nvPicPr>
        <p:blipFill>
          <a:blip r:embed="rId4" cstate="print"/>
          <a:srcRect/>
          <a:stretch>
            <a:fillRect/>
          </a:stretch>
        </p:blipFill>
        <p:spPr bwMode="auto">
          <a:xfrm>
            <a:off x="2920596" y="254779"/>
            <a:ext cx="1621790" cy="95440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44763" y="1857375"/>
            <a:ext cx="6313487" cy="4576763"/>
          </a:xfrm>
        </p:spPr>
        <p:txBody>
          <a:bodyPr/>
          <a:lstStyle/>
          <a:p>
            <a:pPr marL="457200" indent="-457200">
              <a:buFont typeface="+mj-lt"/>
              <a:buAutoNum type="arabicPeriod"/>
              <a:defRPr/>
            </a:pPr>
            <a:r>
              <a:rPr lang="en-GB" sz="3200" dirty="0" smtClean="0"/>
              <a:t>What is a PGA, and why is it relevant for REDD+ in Vietnam? – short introduction</a:t>
            </a:r>
          </a:p>
          <a:p>
            <a:pPr marL="457200" indent="-457200">
              <a:buFont typeface="+mj-lt"/>
              <a:buAutoNum type="arabicPeriod"/>
              <a:defRPr/>
            </a:pPr>
            <a:r>
              <a:rPr lang="en-GB" sz="3200" dirty="0" smtClean="0"/>
              <a:t>Objective of the workshop</a:t>
            </a:r>
          </a:p>
          <a:p>
            <a:pPr marL="457200" indent="-457200">
              <a:buFont typeface="+mj-lt"/>
              <a:buAutoNum type="arabicPeriod"/>
              <a:defRPr/>
            </a:pPr>
            <a:r>
              <a:rPr lang="en-GB" sz="3200" dirty="0" smtClean="0"/>
              <a:t>Agenda</a:t>
            </a:r>
          </a:p>
          <a:p>
            <a:pPr marL="457200" indent="-457200">
              <a:buFont typeface="+mj-lt"/>
              <a:buAutoNum type="arabicPeriod"/>
              <a:defRPr/>
            </a:pPr>
            <a:endParaRPr lang="en-GB" dirty="0" smtClean="0"/>
          </a:p>
        </p:txBody>
      </p:sp>
      <p:sp>
        <p:nvSpPr>
          <p:cNvPr id="13315" name="Title 2"/>
          <p:cNvSpPr>
            <a:spLocks noGrp="1"/>
          </p:cNvSpPr>
          <p:nvPr>
            <p:ph type="title"/>
          </p:nvPr>
        </p:nvSpPr>
        <p:spPr>
          <a:xfrm>
            <a:off x="2446338" y="131763"/>
            <a:ext cx="6543675" cy="1531937"/>
          </a:xfrm>
        </p:spPr>
        <p:txBody>
          <a:bodyPr/>
          <a:lstStyle/>
          <a:p>
            <a:r>
              <a:rPr lang="en-GB" u="sng" dirty="0" smtClean="0"/>
              <a:t>Kick-off workshop - overview</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44763" y="1857375"/>
            <a:ext cx="6313487" cy="4576763"/>
          </a:xfrm>
        </p:spPr>
        <p:txBody>
          <a:bodyPr/>
          <a:lstStyle/>
          <a:p>
            <a:r>
              <a:rPr lang="en-US" dirty="0" smtClean="0"/>
              <a:t>Participatory Governance Assessment</a:t>
            </a:r>
          </a:p>
          <a:p>
            <a:pPr lvl="1"/>
            <a:r>
              <a:rPr lang="en-US" dirty="0" smtClean="0"/>
              <a:t>An analysis of the state of selected topics related to good governance </a:t>
            </a:r>
          </a:p>
          <a:p>
            <a:pPr lvl="1"/>
            <a:r>
              <a:rPr lang="en-US" dirty="0" smtClean="0"/>
              <a:t>An inclusive and participatory multi-stakeholder approach lead by national stakeholders</a:t>
            </a:r>
          </a:p>
          <a:p>
            <a:pPr lvl="1"/>
            <a:endParaRPr lang="en-US" dirty="0" smtClean="0"/>
          </a:p>
          <a:p>
            <a:r>
              <a:rPr lang="en-US" dirty="0" smtClean="0"/>
              <a:t>Why is it be relevant for REDD+ in Vietnam?</a:t>
            </a:r>
          </a:p>
          <a:p>
            <a:pPr lvl="1"/>
            <a:r>
              <a:rPr lang="en-US" dirty="0" smtClean="0"/>
              <a:t>Provisions from the Cancun Agreement</a:t>
            </a:r>
          </a:p>
          <a:p>
            <a:pPr lvl="1"/>
            <a:r>
              <a:rPr lang="en-US" dirty="0" smtClean="0"/>
              <a:t>Development of the National REDD+ Programme</a:t>
            </a:r>
          </a:p>
          <a:p>
            <a:pPr lvl="1">
              <a:buNone/>
            </a:pPr>
            <a:endParaRPr lang="en-US" dirty="0" smtClean="0"/>
          </a:p>
          <a:p>
            <a:pPr lvl="1"/>
            <a:endParaRPr lang="en-US" dirty="0" smtClean="0"/>
          </a:p>
          <a:p>
            <a:pPr marL="457200" indent="-457200">
              <a:buFont typeface="+mj-lt"/>
              <a:buAutoNum type="arabicPeriod"/>
              <a:defRPr/>
            </a:pPr>
            <a:endParaRPr lang="en-GB" dirty="0"/>
          </a:p>
        </p:txBody>
      </p:sp>
      <p:sp>
        <p:nvSpPr>
          <p:cNvPr id="13315" name="Title 2"/>
          <p:cNvSpPr>
            <a:spLocks noGrp="1"/>
          </p:cNvSpPr>
          <p:nvPr>
            <p:ph type="title"/>
          </p:nvPr>
        </p:nvSpPr>
        <p:spPr>
          <a:xfrm>
            <a:off x="2446338" y="131763"/>
            <a:ext cx="6543675" cy="1531937"/>
          </a:xfrm>
        </p:spPr>
        <p:txBody>
          <a:bodyPr/>
          <a:lstStyle/>
          <a:p>
            <a:r>
              <a:rPr lang="en-GB" u="sng" dirty="0" smtClean="0"/>
              <a:t>What is a PGA?</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Technical project set-up: Through the UN-REDD Programme </a:t>
            </a:r>
            <a:endParaRPr lang="en-US" dirty="0" smtClean="0"/>
          </a:p>
          <a:p>
            <a:r>
              <a:rPr lang="en-US" dirty="0" smtClean="0"/>
              <a:t>Forest Protection Department in VNFOREST is focal point</a:t>
            </a:r>
            <a:endParaRPr lang="en-US" dirty="0" smtClean="0"/>
          </a:p>
          <a:p>
            <a:r>
              <a:rPr lang="en-US" dirty="0" smtClean="0"/>
              <a:t>Piloted in one province</a:t>
            </a:r>
          </a:p>
          <a:p>
            <a:r>
              <a:rPr lang="en-US" dirty="0" smtClean="0"/>
              <a:t>Duration: </a:t>
            </a:r>
            <a:r>
              <a:rPr lang="en-US" dirty="0" smtClean="0"/>
              <a:t>January 2012 – December 2012</a:t>
            </a:r>
            <a:endParaRPr lang="en-US" dirty="0" smtClean="0"/>
          </a:p>
          <a:p>
            <a:r>
              <a:rPr lang="en-US" dirty="0" smtClean="0"/>
              <a:t>Budget: About $116 000 USD</a:t>
            </a:r>
          </a:p>
          <a:p>
            <a:endParaRPr lang="en-US" dirty="0" smtClean="0"/>
          </a:p>
          <a:p>
            <a:pPr>
              <a:buNone/>
            </a:pPr>
            <a:r>
              <a:rPr lang="en-US" dirty="0" smtClean="0"/>
              <a:t>The intention from the UN-REDD Programme is</a:t>
            </a:r>
          </a:p>
          <a:p>
            <a:pPr>
              <a:buNone/>
            </a:pPr>
            <a:r>
              <a:rPr lang="en-US" dirty="0" smtClean="0"/>
              <a:t>to extend the scope and funding after the initial</a:t>
            </a:r>
          </a:p>
          <a:p>
            <a:pPr>
              <a:buNone/>
            </a:pPr>
            <a:r>
              <a:rPr lang="en-US" dirty="0" smtClean="0"/>
              <a:t>12 month pilot phase</a:t>
            </a:r>
          </a:p>
          <a:p>
            <a:endParaRPr lang="en-US" dirty="0" smtClean="0"/>
          </a:p>
          <a:p>
            <a:endParaRPr lang="en-US" dirty="0" smtClean="0"/>
          </a:p>
          <a:p>
            <a:endParaRPr lang="en-US" dirty="0"/>
          </a:p>
        </p:txBody>
      </p:sp>
      <p:sp>
        <p:nvSpPr>
          <p:cNvPr id="3" name="Title 2"/>
          <p:cNvSpPr>
            <a:spLocks noGrp="1"/>
          </p:cNvSpPr>
          <p:nvPr>
            <p:ph type="title"/>
          </p:nvPr>
        </p:nvSpPr>
        <p:spPr/>
        <p:txBody>
          <a:bodyPr/>
          <a:lstStyle/>
          <a:p>
            <a:r>
              <a:rPr lang="en-US" u="sng" dirty="0" smtClean="0"/>
              <a:t>PGA pilot phase</a:t>
            </a:r>
            <a:endParaRPr lang="en-US" u="sng"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44763" y="1857375"/>
            <a:ext cx="6313487" cy="4576763"/>
          </a:xfrm>
        </p:spPr>
        <p:txBody>
          <a:bodyPr/>
          <a:lstStyle/>
          <a:p>
            <a:r>
              <a:rPr lang="en-US" b="1" dirty="0" smtClean="0"/>
              <a:t>Sub-</a:t>
            </a:r>
            <a:r>
              <a:rPr lang="en-US" b="1" dirty="0" err="1" smtClean="0"/>
              <a:t>Techncial</a:t>
            </a:r>
            <a:r>
              <a:rPr lang="en-US" b="1" dirty="0" smtClean="0"/>
              <a:t> </a:t>
            </a:r>
            <a:r>
              <a:rPr lang="en-US" b="1" dirty="0" smtClean="0"/>
              <a:t>Working Group on Governance under the National REDD+ Network</a:t>
            </a:r>
          </a:p>
          <a:p>
            <a:pPr lvl="1"/>
            <a:r>
              <a:rPr lang="en-US" b="1" dirty="0" smtClean="0"/>
              <a:t>Consultations at national level</a:t>
            </a:r>
          </a:p>
          <a:p>
            <a:r>
              <a:rPr lang="en-US" b="1" dirty="0" smtClean="0"/>
              <a:t>Research </a:t>
            </a:r>
            <a:r>
              <a:rPr lang="en-US" b="1" dirty="0" smtClean="0"/>
              <a:t>Team</a:t>
            </a:r>
          </a:p>
          <a:p>
            <a:pPr lvl="1"/>
            <a:r>
              <a:rPr lang="en-US" b="1" dirty="0" smtClean="0"/>
              <a:t>Daily management of the PGA</a:t>
            </a:r>
          </a:p>
          <a:p>
            <a:r>
              <a:rPr lang="en-US" b="1" dirty="0" smtClean="0"/>
              <a:t>Advisory</a:t>
            </a:r>
            <a:r>
              <a:rPr lang="en-GB" b="1" dirty="0" smtClean="0"/>
              <a:t> Group</a:t>
            </a:r>
          </a:p>
          <a:p>
            <a:pPr lvl="1"/>
            <a:r>
              <a:rPr lang="en-GB" b="1" dirty="0" smtClean="0"/>
              <a:t>Providing advise around key milestones</a:t>
            </a:r>
          </a:p>
          <a:p>
            <a:r>
              <a:rPr lang="en-US" b="1" dirty="0" smtClean="0"/>
              <a:t>Sub-national stakeholder consultations</a:t>
            </a:r>
            <a:endParaRPr lang="en-US" b="1" dirty="0" smtClean="0"/>
          </a:p>
          <a:p>
            <a:pPr lvl="1"/>
            <a:r>
              <a:rPr lang="en-US" b="1" dirty="0" smtClean="0"/>
              <a:t>Consulting with</a:t>
            </a:r>
            <a:r>
              <a:rPr lang="en-US" b="1" dirty="0" smtClean="0"/>
              <a:t> local stakeholders</a:t>
            </a:r>
            <a:endParaRPr lang="en-US" b="1" dirty="0" smtClean="0"/>
          </a:p>
          <a:p>
            <a:pPr lvl="1"/>
            <a:endParaRPr lang="en-US" b="1" dirty="0" smtClean="0"/>
          </a:p>
          <a:p>
            <a:pPr lvl="1"/>
            <a:endParaRPr lang="en-US" b="1" dirty="0" smtClean="0"/>
          </a:p>
          <a:p>
            <a:pPr lvl="1"/>
            <a:endParaRPr lang="en-GB" dirty="0"/>
          </a:p>
        </p:txBody>
      </p:sp>
      <p:sp>
        <p:nvSpPr>
          <p:cNvPr id="13315" name="Title 2"/>
          <p:cNvSpPr>
            <a:spLocks noGrp="1"/>
          </p:cNvSpPr>
          <p:nvPr>
            <p:ph type="title"/>
          </p:nvPr>
        </p:nvSpPr>
        <p:spPr>
          <a:xfrm>
            <a:off x="2446338" y="131763"/>
            <a:ext cx="6543675" cy="1531937"/>
          </a:xfrm>
        </p:spPr>
        <p:txBody>
          <a:bodyPr/>
          <a:lstStyle/>
          <a:p>
            <a:r>
              <a:rPr lang="en-GB" u="sng" dirty="0" smtClean="0"/>
              <a:t>Stakeholder involvement in the PGA implementation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50" y="1857375"/>
            <a:ext cx="8715375" cy="4643438"/>
          </a:xfrm>
        </p:spPr>
        <p:txBody>
          <a:bodyPr/>
          <a:lstStyle/>
          <a:p>
            <a:pPr marL="457200" indent="-457200">
              <a:buFont typeface="+mj-lt"/>
              <a:buAutoNum type="arabicPeriod"/>
              <a:defRPr/>
            </a:pPr>
            <a:endParaRPr lang="en-GB" dirty="0" smtClean="0"/>
          </a:p>
          <a:p>
            <a:pPr marL="457200" indent="-457200">
              <a:buFont typeface="+mj-lt"/>
              <a:buAutoNum type="arabicPeriod"/>
              <a:defRPr/>
            </a:pPr>
            <a:r>
              <a:rPr lang="en-US" dirty="0" smtClean="0"/>
              <a:t>To launch and present the PGA initiative to national REDD+ stakeholders</a:t>
            </a:r>
          </a:p>
          <a:p>
            <a:pPr marL="457200" indent="-457200">
              <a:buFont typeface="+mj-lt"/>
              <a:buAutoNum type="arabicPeriod"/>
              <a:defRPr/>
            </a:pPr>
            <a:endParaRPr lang="en-US" dirty="0" smtClean="0"/>
          </a:p>
          <a:p>
            <a:pPr marL="457200" indent="-457200">
              <a:buFont typeface="+mj-lt"/>
              <a:buAutoNum type="arabicPeriod"/>
              <a:defRPr/>
            </a:pPr>
            <a:r>
              <a:rPr lang="en-US" dirty="0" smtClean="0"/>
              <a:t>To discuss and agree on </a:t>
            </a:r>
          </a:p>
          <a:p>
            <a:pPr marL="857250" lvl="1" indent="-457200">
              <a:defRPr/>
            </a:pPr>
            <a:r>
              <a:rPr lang="en-US" dirty="0" smtClean="0"/>
              <a:t>a prioritized list of governance challenges for REDD+ in Vietnam at sub-national levels </a:t>
            </a:r>
          </a:p>
          <a:p>
            <a:pPr marL="857250" lvl="1" indent="-457200">
              <a:defRPr/>
            </a:pPr>
            <a:r>
              <a:rPr lang="en-US" dirty="0" smtClean="0"/>
              <a:t>criteria for selection of a pilot province </a:t>
            </a:r>
          </a:p>
          <a:p>
            <a:pPr marL="857250" lvl="1" indent="-457200">
              <a:defRPr/>
            </a:pPr>
            <a:r>
              <a:rPr lang="en-US" dirty="0" smtClean="0"/>
              <a:t>a work plan and next steps for implementing the PGA in Viet Nam</a:t>
            </a:r>
            <a:endParaRPr lang="en-GB" dirty="0"/>
          </a:p>
        </p:txBody>
      </p:sp>
      <p:sp>
        <p:nvSpPr>
          <p:cNvPr id="14339" name="Title 2"/>
          <p:cNvSpPr>
            <a:spLocks noGrp="1"/>
          </p:cNvSpPr>
          <p:nvPr>
            <p:ph type="title"/>
          </p:nvPr>
        </p:nvSpPr>
        <p:spPr>
          <a:xfrm>
            <a:off x="2446338" y="131763"/>
            <a:ext cx="6543675" cy="1531937"/>
          </a:xfrm>
        </p:spPr>
        <p:txBody>
          <a:bodyPr/>
          <a:lstStyle/>
          <a:p>
            <a:r>
              <a:rPr lang="en-GB" u="sng" dirty="0" smtClean="0"/>
              <a:t>Objective for the workshop</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Principles of Democratic Governance, and its relevance to forestry</a:t>
            </a:r>
          </a:p>
          <a:p>
            <a:pPr lvl="1"/>
            <a:r>
              <a:rPr lang="en-US" dirty="0" smtClean="0"/>
              <a:t>Sujala Pant, UNDP Bangkok</a:t>
            </a:r>
          </a:p>
          <a:p>
            <a:r>
              <a:rPr lang="en-US" dirty="0" smtClean="0"/>
              <a:t>Governance Assessments in Viet Nam - the Provincial Administration Performance Index</a:t>
            </a:r>
          </a:p>
          <a:p>
            <a:pPr lvl="1"/>
            <a:r>
              <a:rPr lang="en-US" dirty="0" smtClean="0"/>
              <a:t>Do Thanh Huyen, UNDP Vietnam </a:t>
            </a:r>
          </a:p>
          <a:p>
            <a:r>
              <a:rPr lang="en-US" dirty="0" smtClean="0"/>
              <a:t>Take away points from the Forest Governance Monitoring workshop held in January 2012</a:t>
            </a:r>
          </a:p>
          <a:p>
            <a:pPr lvl="1"/>
            <a:r>
              <a:rPr lang="en-US" dirty="0" smtClean="0"/>
              <a:t>Tani Hoyhtya, NFA</a:t>
            </a:r>
          </a:p>
          <a:p>
            <a:r>
              <a:rPr lang="en-US" dirty="0" smtClean="0"/>
              <a:t>Governance issues relevant for REDD+ in Vietnam</a:t>
            </a:r>
          </a:p>
          <a:p>
            <a:pPr lvl="1"/>
            <a:r>
              <a:rPr lang="en-US" dirty="0" smtClean="0"/>
              <a:t>Pham Minh Thoa, </a:t>
            </a:r>
            <a:r>
              <a:rPr lang="en-US" dirty="0" err="1" smtClean="0"/>
              <a:t>VNForest</a:t>
            </a:r>
            <a:endParaRPr lang="en-US" dirty="0"/>
          </a:p>
        </p:txBody>
      </p:sp>
      <p:sp>
        <p:nvSpPr>
          <p:cNvPr id="3" name="Title 2"/>
          <p:cNvSpPr>
            <a:spLocks noGrp="1"/>
          </p:cNvSpPr>
          <p:nvPr>
            <p:ph type="title"/>
          </p:nvPr>
        </p:nvSpPr>
        <p:spPr/>
        <p:txBody>
          <a:bodyPr/>
          <a:lstStyle/>
          <a:p>
            <a:r>
              <a:rPr lang="en-US" u="sng" dirty="0" smtClean="0"/>
              <a:t>Agenda</a:t>
            </a:r>
            <a:br>
              <a:rPr lang="en-US" u="sng" dirty="0" smtClean="0"/>
            </a:br>
            <a:r>
              <a:rPr lang="en-US" sz="2800" i="1" dirty="0" smtClean="0"/>
              <a:t>Session 1: Introduction to the context</a:t>
            </a:r>
            <a:endParaRPr lang="en-US" sz="2800" i="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Governance challenges for REDD+ in Vietnam on sub-national levels</a:t>
            </a:r>
          </a:p>
          <a:p>
            <a:r>
              <a:rPr lang="en-US" dirty="0" smtClean="0"/>
              <a:t>Criteria for selection of a pilot province</a:t>
            </a:r>
          </a:p>
          <a:p>
            <a:r>
              <a:rPr lang="en-US" dirty="0" smtClean="0"/>
              <a:t>Lessons </a:t>
            </a:r>
            <a:r>
              <a:rPr lang="en-US" dirty="0" smtClean="0"/>
              <a:t>learned from other REDD+ PGA countries </a:t>
            </a:r>
          </a:p>
          <a:p>
            <a:pPr lvl="1"/>
            <a:r>
              <a:rPr lang="en-US" dirty="0" smtClean="0"/>
              <a:t>Emelyne Cheney, FAO Rome</a:t>
            </a:r>
          </a:p>
          <a:p>
            <a:r>
              <a:rPr lang="en-US" dirty="0" smtClean="0"/>
              <a:t>A work plan and next steps</a:t>
            </a:r>
          </a:p>
          <a:p>
            <a:endParaRPr lang="en-US" dirty="0"/>
          </a:p>
        </p:txBody>
      </p:sp>
      <p:sp>
        <p:nvSpPr>
          <p:cNvPr id="3" name="Title 2"/>
          <p:cNvSpPr>
            <a:spLocks noGrp="1"/>
          </p:cNvSpPr>
          <p:nvPr>
            <p:ph type="title"/>
          </p:nvPr>
        </p:nvSpPr>
        <p:spPr/>
        <p:txBody>
          <a:bodyPr/>
          <a:lstStyle/>
          <a:p>
            <a:r>
              <a:rPr lang="en-US" u="sng" dirty="0" smtClean="0"/>
              <a:t>Agenda</a:t>
            </a:r>
            <a:br>
              <a:rPr lang="en-US" u="sng" dirty="0" smtClean="0"/>
            </a:br>
            <a:r>
              <a:rPr lang="en-US" sz="2800" i="1" dirty="0" smtClean="0"/>
              <a:t>Session 2: Group and plenary discussions</a:t>
            </a:r>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641</TotalTime>
  <Words>604</Words>
  <Application>Microsoft Office PowerPoint</Application>
  <PresentationFormat>On-screen Show (4:3)</PresentationFormat>
  <Paragraphs>71</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Participatory Governance Assessment (PGA) for REDD+ </vt:lpstr>
      <vt:lpstr>Kick-off workshop - overview</vt:lpstr>
      <vt:lpstr>What is a PGA?</vt:lpstr>
      <vt:lpstr>PGA pilot phase</vt:lpstr>
      <vt:lpstr>Stakeholder involvement in the PGA implementation</vt:lpstr>
      <vt:lpstr>Objective for the workshop</vt:lpstr>
      <vt:lpstr>Agenda Session 1: Introduction to the context</vt:lpstr>
      <vt:lpstr>Agenda Session 2: Group and plenary discussions</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Isabelle</dc:creator>
  <cp:lastModifiedBy>Tore.Langhelle</cp:lastModifiedBy>
  <cp:revision>72</cp:revision>
  <dcterms:created xsi:type="dcterms:W3CDTF">2009-05-15T09:37:26Z</dcterms:created>
  <dcterms:modified xsi:type="dcterms:W3CDTF">2012-03-05T12:47:13Z</dcterms:modified>
</cp:coreProperties>
</file>