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22" r:id="rId1"/>
  </p:sldMasterIdLst>
  <p:sldIdLst>
    <p:sldId id="256" r:id="rId2"/>
    <p:sldId id="257" r:id="rId3"/>
    <p:sldId id="302" r:id="rId4"/>
    <p:sldId id="266" r:id="rId5"/>
    <p:sldId id="303" r:id="rId6"/>
    <p:sldId id="267" r:id="rId7"/>
    <p:sldId id="304" r:id="rId8"/>
    <p:sldId id="268" r:id="rId9"/>
    <p:sldId id="271" r:id="rId10"/>
    <p:sldId id="280" r:id="rId11"/>
    <p:sldId id="275" r:id="rId12"/>
    <p:sldId id="274" r:id="rId13"/>
    <p:sldId id="276" r:id="rId14"/>
    <p:sldId id="277" r:id="rId15"/>
    <p:sldId id="284" r:id="rId16"/>
    <p:sldId id="282" r:id="rId17"/>
    <p:sldId id="285" r:id="rId18"/>
    <p:sldId id="286" r:id="rId19"/>
    <p:sldId id="287" r:id="rId20"/>
    <p:sldId id="306" r:id="rId21"/>
    <p:sldId id="295" r:id="rId22"/>
    <p:sldId id="308" r:id="rId23"/>
    <p:sldId id="292" r:id="rId24"/>
    <p:sldId id="293" r:id="rId25"/>
    <p:sldId id="296" r:id="rId26"/>
    <p:sldId id="298" r:id="rId27"/>
    <p:sldId id="300" r:id="rId28"/>
    <p:sldId id="309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78" d="100"/>
          <a:sy n="78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619C8-A375-448C-891B-9999C6BE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FFE888F-A00E-6E44-92ED-3EE39EEA6C50}" type="datetimeFigureOut">
              <a:rPr lang="en-US" smtClean="0"/>
              <a:pPr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CA3A64C4-2C84-C744-BED6-F963B3F5B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3" r:id="rId1"/>
    <p:sldLayoutId id="2147484424" r:id="rId2"/>
    <p:sldLayoutId id="2147484425" r:id="rId3"/>
    <p:sldLayoutId id="2147484426" r:id="rId4"/>
    <p:sldLayoutId id="2147484427" r:id="rId5"/>
    <p:sldLayoutId id="2147484428" r:id="rId6"/>
    <p:sldLayoutId id="2147484429" r:id="rId7"/>
    <p:sldLayoutId id="2147484430" r:id="rId8"/>
    <p:sldLayoutId id="2147484431" r:id="rId9"/>
    <p:sldLayoutId id="2147484432" r:id="rId10"/>
    <p:sldLayoutId id="2147484433" r:id="rId11"/>
    <p:sldLayoutId id="2147484434" r:id="rId12"/>
    <p:sldLayoutId id="2147484435" r:id="rId13"/>
    <p:sldLayoutId id="2147484436" r:id="rId14"/>
    <p:sldLayoutId id="2147484437" r:id="rId15"/>
    <p:sldLayoutId id="2147484438" r:id="rId16"/>
    <p:sldLayoutId id="2147484439" r:id="rId17"/>
    <p:sldLayoutId id="2147484440" r:id="rId18"/>
    <p:sldLayoutId id="2147484441" r:id="rId19"/>
    <p:sldLayoutId id="2147484442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beatriz@reddforests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800600"/>
            <a:ext cx="7086600" cy="1752600"/>
          </a:xfrm>
        </p:spPr>
        <p:txBody>
          <a:bodyPr/>
          <a:lstStyle/>
          <a:p>
            <a:r>
              <a:rPr lang="en-US" sz="3200" dirty="0" smtClean="0"/>
              <a:t>Local Governance Anti-Corruption &amp;</a:t>
            </a:r>
            <a:br>
              <a:rPr lang="en-US" sz="3200" dirty="0" smtClean="0"/>
            </a:br>
            <a:r>
              <a:rPr lang="en-US" sz="3200" dirty="0" smtClean="0"/>
              <a:t>REDD in Latin America and the Caribbean </a:t>
            </a:r>
            <a:endParaRPr lang="en-US" sz="3200" dirty="0"/>
          </a:p>
        </p:txBody>
      </p:sp>
      <p:pic>
        <p:nvPicPr>
          <p:cNvPr id="6" name="Picture 5" descr="bribery_and_corrup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9926" y="1"/>
            <a:ext cx="2634074" cy="4571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Corruption in the Forest Sector and REDD+</a:t>
            </a:r>
          </a:p>
          <a:p>
            <a:r>
              <a:rPr lang="en-US" dirty="0" smtClean="0"/>
              <a:t>Lessons Learned from Case Studies: </a:t>
            </a:r>
          </a:p>
          <a:p>
            <a:pPr>
              <a:buNone/>
            </a:pPr>
            <a:r>
              <a:rPr lang="en-US" dirty="0" smtClean="0">
                <a:solidFill>
                  <a:srgbClr val="AF0C0C"/>
                </a:solidFill>
              </a:rPr>
              <a:t>Brazil</a:t>
            </a:r>
            <a:r>
              <a:rPr lang="en-US" dirty="0" smtClean="0"/>
              <a:t>&amp; Bolivia</a:t>
            </a:r>
          </a:p>
          <a:p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Brazil: State of Amazonas</a:t>
            </a:r>
            <a:endParaRPr lang="en-US" dirty="0"/>
          </a:p>
        </p:txBody>
      </p:sp>
      <p:pic>
        <p:nvPicPr>
          <p:cNvPr id="4" name="Content Placeholder 3" descr="Brazil_State_Amazonas.svg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8353" r="-38353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BolsaFloresta</a:t>
            </a:r>
            <a:endParaRPr lang="en-US" dirty="0"/>
          </a:p>
        </p:txBody>
      </p:sp>
      <p:pic>
        <p:nvPicPr>
          <p:cNvPr id="4" name="Content Placeholder 3" descr="Bolsa Floresta.jpg"/>
          <p:cNvPicPr>
            <a:picLocks noGrp="1" noChangeAspect="1"/>
          </p:cNvPicPr>
          <p:nvPr>
            <p:ph idx="1"/>
          </p:nvPr>
        </p:nvPicPr>
        <p:blipFill>
          <a:blip r:embed="rId2"/>
          <a:srcRect l="-53513" r="-53513"/>
          <a:stretch>
            <a:fillRect/>
          </a:stretch>
        </p:blipFill>
        <p:spPr>
          <a:xfrm>
            <a:off x="2743200" y="1752600"/>
            <a:ext cx="3411299" cy="1891875"/>
          </a:xfrm>
        </p:spPr>
      </p:pic>
      <p:pic>
        <p:nvPicPr>
          <p:cNvPr id="5" name="Picture 4" descr="F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3962400"/>
            <a:ext cx="1734868" cy="2361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BolsaFloresta</a:t>
            </a:r>
            <a:r>
              <a:rPr lang="en-US" dirty="0" smtClean="0"/>
              <a:t> Partners</a:t>
            </a:r>
            <a:endParaRPr lang="en-US" dirty="0"/>
          </a:p>
        </p:txBody>
      </p:sp>
      <p:pic>
        <p:nvPicPr>
          <p:cNvPr id="4" name="Content Placeholder 3" descr="Governo do Estado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388" r="-2388"/>
          <a:stretch>
            <a:fillRect/>
          </a:stretch>
        </p:blipFill>
        <p:spPr>
          <a:xfrm>
            <a:off x="5251449" y="1878138"/>
            <a:ext cx="2916857" cy="1617662"/>
          </a:xfrm>
        </p:spPr>
      </p:pic>
      <p:pic>
        <p:nvPicPr>
          <p:cNvPr id="5" name="Picture 4" descr="Bradesc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064" y="1878138"/>
            <a:ext cx="2987723" cy="1617662"/>
          </a:xfrm>
          <a:prstGeom prst="rect">
            <a:avLst/>
          </a:prstGeom>
        </p:spPr>
      </p:pic>
      <p:pic>
        <p:nvPicPr>
          <p:cNvPr id="6" name="Picture 5" descr="Coca Col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8064" y="4018630"/>
            <a:ext cx="3067051" cy="1423383"/>
          </a:xfrm>
          <a:prstGeom prst="rect">
            <a:avLst/>
          </a:prstGeom>
        </p:spPr>
      </p:pic>
      <p:pic>
        <p:nvPicPr>
          <p:cNvPr id="7" name="Picture 6" descr="Fundo Amazoni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9606" y="4018630"/>
            <a:ext cx="2298700" cy="13316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Anti-Corruption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r>
              <a:rPr lang="en-US" dirty="0" err="1" smtClean="0"/>
              <a:t>BolsaFloresta</a:t>
            </a:r>
            <a:r>
              <a:rPr lang="en-US" dirty="0" smtClean="0"/>
              <a:t> External Audits: PricewaterhouseCoopers</a:t>
            </a:r>
          </a:p>
          <a:p>
            <a:r>
              <a:rPr lang="en-GB" dirty="0" smtClean="0"/>
              <a:t>Portal </a:t>
            </a:r>
            <a:r>
              <a:rPr lang="en-GB" dirty="0" err="1" smtClean="0"/>
              <a:t>daTransparência</a:t>
            </a:r>
            <a:r>
              <a:rPr lang="en-AU" dirty="0" smtClean="0"/>
              <a:t> (Decree 3195/2011)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Corruption in the Forest Sector and REDD+</a:t>
            </a:r>
          </a:p>
          <a:p>
            <a:r>
              <a:rPr lang="en-US" dirty="0" smtClean="0"/>
              <a:t>Lessons Learned from Case Studies: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Brazil &amp;</a:t>
            </a:r>
            <a:r>
              <a:rPr lang="en-US" dirty="0" smtClean="0">
                <a:solidFill>
                  <a:schemeClr val="accent1"/>
                </a:solidFill>
              </a:rPr>
              <a:t>Bolivia</a:t>
            </a:r>
          </a:p>
          <a:p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Bolivia</a:t>
            </a:r>
            <a:endParaRPr lang="en-US" dirty="0"/>
          </a:p>
        </p:txBody>
      </p:sp>
      <p:pic>
        <p:nvPicPr>
          <p:cNvPr id="14" name="Content Placeholder 13" descr="4_10x7_Borda.jpg"/>
          <p:cNvPicPr>
            <a:picLocks noGrp="1" noChangeAspect="1"/>
          </p:cNvPicPr>
          <p:nvPr>
            <p:ph idx="1"/>
          </p:nvPr>
        </p:nvPicPr>
        <p:blipFill>
          <a:blip r:embed="rId2"/>
          <a:srcRect l="-50925" r="-5092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Decentralization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Popular Participation Law (1551/1994)</a:t>
            </a:r>
          </a:p>
          <a:p>
            <a:r>
              <a:rPr lang="en-US" dirty="0" smtClean="0"/>
              <a:t>Administrative Decentralization Law (1654/1995)</a:t>
            </a:r>
          </a:p>
          <a:p>
            <a:r>
              <a:rPr lang="en-US" dirty="0" smtClean="0"/>
              <a:t>Forest Law (1700/1996)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Anti-Corruption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Single concession fee US$ 1 per hectare</a:t>
            </a:r>
          </a:p>
          <a:p>
            <a:r>
              <a:rPr lang="en-US" dirty="0" smtClean="0"/>
              <a:t>Transparency &amp; independence of ABT</a:t>
            </a:r>
          </a:p>
          <a:p>
            <a:r>
              <a:rPr lang="en-US" dirty="0" smtClean="0"/>
              <a:t>Forest Monitoring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Anti-Corruption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Anti-corruption Law 004/2007</a:t>
            </a:r>
          </a:p>
          <a:p>
            <a:r>
              <a:rPr lang="en-US" dirty="0" smtClean="0"/>
              <a:t>Decree 28168/2005 access to information &amp; transparency</a:t>
            </a:r>
          </a:p>
          <a:p>
            <a:r>
              <a:rPr lang="en-US" dirty="0" smtClean="0"/>
              <a:t>Ministry against corruption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How LAC countries tackle corruption at the sub-national level</a:t>
            </a:r>
          </a:p>
          <a:p>
            <a:r>
              <a:rPr lang="en-US" dirty="0" smtClean="0"/>
              <a:t>Extract lessons learned from the case studies</a:t>
            </a:r>
          </a:p>
          <a:p>
            <a:r>
              <a:rPr lang="en-US" dirty="0" smtClean="0"/>
              <a:t>How best practices can be applied in the REDD+ context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practices are instrumental in </a:t>
            </a:r>
            <a:r>
              <a:rPr lang="en-US" i="1" dirty="0" smtClean="0"/>
              <a:t>preventing</a:t>
            </a:r>
            <a:r>
              <a:rPr lang="en-US" dirty="0" smtClean="0"/>
              <a:t> corruption</a:t>
            </a:r>
          </a:p>
          <a:p>
            <a:r>
              <a:rPr lang="en-US" dirty="0" smtClean="0"/>
              <a:t>Specific anti-corruption laws and bodies are less common at the sub-national level</a:t>
            </a:r>
          </a:p>
          <a:p>
            <a:r>
              <a:rPr lang="en-US" dirty="0" smtClean="0"/>
              <a:t>Local bodies in charge of environmental control have a role in </a:t>
            </a:r>
            <a:r>
              <a:rPr lang="en-US" i="1" dirty="0" smtClean="0"/>
              <a:t>suppressing</a:t>
            </a:r>
            <a:r>
              <a:rPr lang="en-US" dirty="0" smtClean="0"/>
              <a:t> corruption</a:t>
            </a:r>
          </a:p>
          <a:p>
            <a:r>
              <a:rPr lang="en-US" dirty="0" smtClean="0"/>
              <a:t>Local &amp; indigenous communities participate more actively in forest administration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Corruption in the Forest Sector and REDD+</a:t>
            </a:r>
          </a:p>
          <a:p>
            <a:r>
              <a:rPr lang="en-US" dirty="0" smtClean="0"/>
              <a:t>Lessons Learned from Case Studies: </a:t>
            </a:r>
          </a:p>
          <a:p>
            <a:pPr>
              <a:buNone/>
            </a:pPr>
            <a:r>
              <a:rPr lang="en-US" dirty="0" smtClean="0"/>
              <a:t>                    Brazil &amp; Bolivia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Recommendations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Sub-National Governance</a:t>
            </a:r>
          </a:p>
          <a:p>
            <a:r>
              <a:rPr lang="en-US" dirty="0" smtClean="0"/>
              <a:t>Awareness &amp; understanding about REDD+ and related corruption risks</a:t>
            </a:r>
          </a:p>
          <a:p>
            <a:r>
              <a:rPr lang="en-US" dirty="0" smtClean="0"/>
              <a:t>Policy dialogue on financial resources for climate change, forest management and REDD+</a:t>
            </a:r>
          </a:p>
          <a:p>
            <a:r>
              <a:rPr lang="en-US" dirty="0" smtClean="0"/>
              <a:t>Capacity building for local decision makers and civil society</a:t>
            </a:r>
          </a:p>
          <a:p>
            <a:r>
              <a:rPr lang="en-US" dirty="0" smtClean="0"/>
              <a:t>Accountability and transparency in decision-making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REDD+ Design Phase</a:t>
            </a:r>
          </a:p>
          <a:p>
            <a:r>
              <a:rPr lang="en-US" dirty="0" smtClean="0"/>
              <a:t>REDD-specific anti-corruption risks</a:t>
            </a:r>
          </a:p>
          <a:p>
            <a:r>
              <a:rPr lang="en-US" dirty="0" smtClean="0"/>
              <a:t>Local governance institutions</a:t>
            </a:r>
          </a:p>
          <a:p>
            <a:r>
              <a:rPr lang="en-US" dirty="0" smtClean="0"/>
              <a:t>REDD specific anti-corruption measures</a:t>
            </a:r>
          </a:p>
          <a:p>
            <a:r>
              <a:rPr lang="en-US" dirty="0" smtClean="0"/>
              <a:t>Anti-corruption proposals in National Strategies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REDD Implementation</a:t>
            </a:r>
          </a:p>
          <a:p>
            <a:r>
              <a:rPr lang="en-US" dirty="0" smtClean="0"/>
              <a:t>Local governance institutions to detect and suppress corruption</a:t>
            </a:r>
          </a:p>
          <a:p>
            <a:r>
              <a:rPr lang="en-US" dirty="0" smtClean="0"/>
              <a:t>Local and indigenous communities and civil society</a:t>
            </a:r>
          </a:p>
          <a:p>
            <a:r>
              <a:rPr lang="en-US" dirty="0" smtClean="0"/>
              <a:t>Transparency in decisions on resource use and distribution, as well as climate change, forest management and REDD+ policies</a:t>
            </a:r>
          </a:p>
          <a:p>
            <a:r>
              <a:rPr lang="en-US" dirty="0" smtClean="0"/>
              <a:t>Use of UNCAC and IACAC as guide to develop anti-corruption frameworks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Anti-Corruption Checklist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43001" y="2819400"/>
          <a:ext cx="6858000" cy="17373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858000"/>
              </a:tblGrid>
              <a:tr h="246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Identify Corruption Risks </a:t>
                      </a:r>
                      <a:endParaRPr lang="en-A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140703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are potential REDD-specific corruption risks?</a:t>
                      </a:r>
                      <a:endParaRPr lang="en-US" dirty="0"/>
                    </a:p>
                  </a:txBody>
                  <a:tcPr/>
                </a:tc>
              </a:tr>
              <a:tr h="140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sectors involved?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07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Anti-Corruption Checklist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1452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313613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Design Anti-Corruption Measures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measures are required?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Which institutions could carry out such measures?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is the role/functions of those institutions?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will be the relationship between national and local governance institutions?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existing laws, policies and mechanisms could be used?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could civil society, local and indigenous populations be involved?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the designed anti-corruption measures too complex or costly?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finance those measures?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Anti-Corruption Checklist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347471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313613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Implement Anti-Corruption Measures</a:t>
                      </a:r>
                      <a:endParaRPr lang="en-A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ensure compliance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anti-corruption measures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evaluate whether anti-corruption measures are effective?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 the effectiveness of such measures be assessed through the IACAC Follow-up Mechanism?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to report/inform the public about the measures taken?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Contact Information</a:t>
            </a:r>
          </a:p>
          <a:p>
            <a:pPr algn="ctr">
              <a:spcBef>
                <a:spcPts val="600"/>
              </a:spcBef>
              <a:buNone/>
            </a:pPr>
            <a:endParaRPr lang="en-US" dirty="0" smtClean="0"/>
          </a:p>
          <a:p>
            <a:pPr algn="ctr">
              <a:spcBef>
                <a:spcPts val="600"/>
              </a:spcBef>
              <a:buNone/>
            </a:pPr>
            <a:r>
              <a:rPr lang="en-US" dirty="0" smtClean="0"/>
              <a:t>Beatriz Garcia, Ph.D.</a:t>
            </a:r>
          </a:p>
          <a:p>
            <a:pPr algn="ctr">
              <a:spcBef>
                <a:spcPts val="600"/>
              </a:spcBef>
              <a:buNone/>
            </a:pPr>
            <a:r>
              <a:rPr lang="en-US" dirty="0" smtClean="0"/>
              <a:t>REDD Forests</a:t>
            </a:r>
          </a:p>
          <a:p>
            <a:pPr algn="ctr">
              <a:spcBef>
                <a:spcPts val="600"/>
              </a:spcBef>
              <a:buNone/>
            </a:pPr>
            <a:r>
              <a:rPr lang="en-US" dirty="0" smtClean="0">
                <a:hlinkClick r:id="rId2"/>
              </a:rPr>
              <a:t>beatriz@reddforests.com</a:t>
            </a:r>
            <a:endParaRPr lang="en-US" dirty="0" smtClean="0"/>
          </a:p>
          <a:p>
            <a:pPr algn="ctr">
              <a:spcBef>
                <a:spcPts val="600"/>
              </a:spcBef>
              <a:buNone/>
            </a:pPr>
            <a:r>
              <a:rPr lang="en-US" dirty="0" err="1" smtClean="0"/>
              <a:t>www.reddforests.com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0" y="1981199"/>
          <a:ext cx="4572000" cy="430665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286000"/>
                <a:gridCol w="2286000"/>
              </a:tblGrid>
              <a:tr h="66432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Vulnerability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Corrupt</a:t>
                      </a:r>
                      <a:r>
                        <a:rPr lang="en-US" sz="1600" b="1" baseline="0" dirty="0" smtClean="0"/>
                        <a:t> Practices</a:t>
                      </a:r>
                      <a:endParaRPr lang="en-US" sz="1600" b="1" dirty="0"/>
                    </a:p>
                  </a:txBody>
                  <a:tcPr/>
                </a:tc>
              </a:tr>
              <a:tr h="824677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Dispersed control</a:t>
                      </a:r>
                      <a:r>
                        <a:rPr lang="en-US" sz="1600" b="0" baseline="0" dirty="0" smtClean="0"/>
                        <a:t> over finances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Fraud</a:t>
                      </a:r>
                      <a:r>
                        <a:rPr lang="en-US" sz="1600" b="0" baseline="0" dirty="0" smtClean="0"/>
                        <a:t> via </a:t>
                      </a:r>
                      <a:r>
                        <a:rPr lang="en-US" sz="1600" b="0" dirty="0" smtClean="0"/>
                        <a:t>embezzling or skimming</a:t>
                      </a:r>
                      <a:endParaRPr lang="en-US" sz="1600" b="0" dirty="0"/>
                    </a:p>
                  </a:txBody>
                  <a:tcPr/>
                </a:tc>
              </a:tr>
              <a:tr h="824677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Freedom</a:t>
                      </a:r>
                      <a:r>
                        <a:rPr lang="en-US" sz="1600" b="0" baseline="0" dirty="0" smtClean="0"/>
                        <a:t> to hire and fire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Cronyism,</a:t>
                      </a:r>
                      <a:r>
                        <a:rPr lang="en-US" sz="1600" b="0" baseline="0" dirty="0" err="1" smtClean="0"/>
                        <a:t>clientelism</a:t>
                      </a:r>
                      <a:r>
                        <a:rPr lang="en-US" sz="1600" b="0" baseline="0" dirty="0" smtClean="0"/>
                        <a:t> or nepotism</a:t>
                      </a:r>
                      <a:endParaRPr lang="en-US" sz="1600" b="0" dirty="0"/>
                    </a:p>
                  </a:txBody>
                  <a:tcPr/>
                </a:tc>
              </a:tr>
              <a:tr h="66432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Proximity</a:t>
                      </a:r>
                      <a:r>
                        <a:rPr lang="en-US" sz="1600" b="0" baseline="0" dirty="0" smtClean="0"/>
                        <a:t> with constituency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Bribery, fraud</a:t>
                      </a:r>
                      <a:endParaRPr lang="en-US" sz="1600" b="0" dirty="0"/>
                    </a:p>
                  </a:txBody>
                  <a:tcPr/>
                </a:tc>
              </a:tr>
              <a:tr h="66432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Patronage Networks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State capture,</a:t>
                      </a:r>
                      <a:r>
                        <a:rPr lang="en-US" sz="1600" b="0" baseline="0" dirty="0" smtClean="0"/>
                        <a:t> bribery, fraud</a:t>
                      </a:r>
                      <a:endParaRPr lang="en-US" sz="1600" b="0" dirty="0"/>
                    </a:p>
                  </a:txBody>
                  <a:tcPr/>
                </a:tc>
              </a:tr>
              <a:tr h="66432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Lack of capacity</a:t>
                      </a:r>
                      <a:r>
                        <a:rPr lang="en-US" sz="1600" b="0" baseline="0" dirty="0" smtClean="0"/>
                        <a:t> and oversight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/>
                        <a:t>Petty corruption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at the Sub-National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AF0C0C"/>
                </a:solidFill>
              </a:rPr>
              <a:t>Corruption in the Forest Sector and REDD+</a:t>
            </a:r>
          </a:p>
          <a:p>
            <a:r>
              <a:rPr lang="en-US" dirty="0" smtClean="0"/>
              <a:t>Lessons Learned from Case Studies: </a:t>
            </a:r>
          </a:p>
          <a:p>
            <a:pPr>
              <a:buNone/>
            </a:pPr>
            <a:r>
              <a:rPr lang="en-US" dirty="0" smtClean="0"/>
              <a:t>                    Brazil &amp; Bolivia</a:t>
            </a:r>
          </a:p>
          <a:p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in the Forest 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Harvest/processing (e.g. illegal logging)</a:t>
            </a:r>
          </a:p>
          <a:p>
            <a:r>
              <a:rPr lang="en-US" dirty="0" smtClean="0"/>
              <a:t>Transport (e.g. timber/wood products without permits)</a:t>
            </a:r>
          </a:p>
          <a:p>
            <a:r>
              <a:rPr lang="en-US" dirty="0" smtClean="0"/>
              <a:t>Trade (e.g. avoidance of taxes/forest charges)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in the Forest Sector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2057399"/>
          <a:ext cx="7313613" cy="396240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819400"/>
                <a:gridCol w="4494213"/>
              </a:tblGrid>
              <a:tr h="53340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Stage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Corrupt Practices</a:t>
                      </a:r>
                      <a:endParaRPr lang="en-US" b="1" dirty="0"/>
                    </a:p>
                  </a:txBody>
                  <a:tcPr/>
                </a:tc>
              </a:tr>
              <a:tr h="77372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Regulatory Design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Undue influence on forest laws and regulations</a:t>
                      </a:r>
                      <a:endParaRPr lang="en-US" b="0" dirty="0"/>
                    </a:p>
                  </a:txBody>
                  <a:tcPr/>
                </a:tc>
              </a:tr>
              <a:tr h="96715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Harvest/Processing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 of local officials to harvest without permits, obtain logging permits, ignore over-harvesting</a:t>
                      </a:r>
                      <a:endParaRPr lang="en-US" dirty="0"/>
                    </a:p>
                  </a:txBody>
                  <a:tcPr/>
                </a:tc>
              </a:tr>
              <a:tr h="72096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Transport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</a:t>
                      </a:r>
                      <a:r>
                        <a:rPr lang="en-US" baseline="0" dirty="0" smtClean="0"/>
                        <a:t> to allow transport of illegally logged timber</a:t>
                      </a:r>
                      <a:endParaRPr lang="en-US" dirty="0"/>
                    </a:p>
                  </a:txBody>
                  <a:tcPr/>
                </a:tc>
              </a:tr>
              <a:tr h="96715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Trade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</a:t>
                      </a:r>
                      <a:r>
                        <a:rPr lang="en-US" baseline="0" dirty="0" smtClean="0"/>
                        <a:t> to export wood products without permits, avoid taxes, money laundry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&amp; REDD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REDD+ design &amp; implementation</a:t>
            </a:r>
          </a:p>
          <a:p>
            <a:r>
              <a:rPr lang="en-US" dirty="0" smtClean="0"/>
              <a:t>Land administration</a:t>
            </a:r>
          </a:p>
          <a:p>
            <a:r>
              <a:rPr lang="en-US" dirty="0" smtClean="0"/>
              <a:t>Carbon Rights &amp; Measurement</a:t>
            </a:r>
          </a:p>
          <a:p>
            <a:r>
              <a:rPr lang="en-US" dirty="0" smtClean="0"/>
              <a:t>Benefit &amp; Distribution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&amp; REDD+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399" y="1735138"/>
          <a:ext cx="7313614" cy="33020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656807"/>
                <a:gridCol w="365680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REDD+ Design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Land</a:t>
                      </a:r>
                      <a:r>
                        <a:rPr lang="en-US" b="1" baseline="0" dirty="0" smtClean="0"/>
                        <a:t> Administration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</a:t>
                      </a:r>
                      <a:r>
                        <a:rPr lang="en-US" baseline="0" dirty="0" smtClean="0"/>
                        <a:t> to ensure that land areas are allocated to or excluded from REDD+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Failure to recognize competing rights or customary land tenure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Carbon Rights &amp; Measurement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Link carbon rights to State ownership</a:t>
                      </a:r>
                      <a:r>
                        <a:rPr lang="en-US" baseline="0" dirty="0" smtClean="0"/>
                        <a:t> of forests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Artificially inflate baselines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Benefit &amp; Distribution Systems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capture, nepotism</a:t>
                      </a:r>
                      <a:r>
                        <a:rPr lang="en-US" baseline="0" dirty="0" smtClean="0"/>
                        <a:t>&amp; cronyism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Corruption &amp; REDD+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399" y="1735138"/>
          <a:ext cx="7313614" cy="43891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656807"/>
                <a:gridCol w="3656807"/>
              </a:tblGrid>
              <a:tr h="398462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REDD+ Implementation</a:t>
                      </a:r>
                    </a:p>
                    <a:p>
                      <a:pPr algn="ctr"/>
                      <a:endParaRPr lang="en-US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Land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</a:t>
                      </a:r>
                      <a:r>
                        <a:rPr lang="en-US" baseline="0" dirty="0" smtClean="0"/>
                        <a:t> to fraudulently create land titles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</a:t>
                      </a:r>
                      <a:r>
                        <a:rPr lang="en-US" baseline="0" dirty="0" smtClean="0"/>
                        <a:t> to include land areas in REDD+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Carbon Rights &amp; Measurement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Bribery</a:t>
                      </a:r>
                      <a:r>
                        <a:rPr lang="en-US" baseline="0" dirty="0" smtClean="0"/>
                        <a:t> to register carbon rights over particular lands in the name of corrupt actors</a:t>
                      </a:r>
                    </a:p>
                    <a:p>
                      <a:endParaRPr lang="en-US" baseline="0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Over-estimate</a:t>
                      </a:r>
                      <a:r>
                        <a:rPr lang="en-US" baseline="0" dirty="0" smtClean="0"/>
                        <a:t> the amount of emission reductions to inflate REDD+ revenues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Benefit &amp; Distribution Systems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Sell the carbon rights without the consent of the indigenous people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3911</TotalTime>
  <Words>772</Words>
  <Application>Microsoft Macintosh PowerPoint</Application>
  <PresentationFormat>On-screen Show (4:3)</PresentationFormat>
  <Paragraphs>158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Inkwell</vt:lpstr>
      <vt:lpstr>Local Governance Anti-Corruption &amp; REDD in Latin America and the Caribbean </vt:lpstr>
      <vt:lpstr>Objectives</vt:lpstr>
      <vt:lpstr>Corruption at the Sub-National Level</vt:lpstr>
      <vt:lpstr>Structure</vt:lpstr>
      <vt:lpstr>Corruption in the Forest Sector</vt:lpstr>
      <vt:lpstr>Corruption in the Forest Sector</vt:lpstr>
      <vt:lpstr>Corruption &amp; REDD</vt:lpstr>
      <vt:lpstr>Corruption &amp; REDD+</vt:lpstr>
      <vt:lpstr>Corruption &amp; REDD+</vt:lpstr>
      <vt:lpstr>Structure</vt:lpstr>
      <vt:lpstr>Brazil: State of Amazonas</vt:lpstr>
      <vt:lpstr>BolsaFloresta</vt:lpstr>
      <vt:lpstr>BolsaFloresta Partners</vt:lpstr>
      <vt:lpstr> Anti-Corruption Measures</vt:lpstr>
      <vt:lpstr>Structure</vt:lpstr>
      <vt:lpstr>Bolivia</vt:lpstr>
      <vt:lpstr>Decentralization</vt:lpstr>
      <vt:lpstr>Anti-Corruption Measures</vt:lpstr>
      <vt:lpstr>Anti-Corruption Laws</vt:lpstr>
      <vt:lpstr>Lessons Learned</vt:lpstr>
      <vt:lpstr>Structure</vt:lpstr>
      <vt:lpstr>Key Recommendations</vt:lpstr>
      <vt:lpstr>Key Recommendations</vt:lpstr>
      <vt:lpstr>Key Recommendations</vt:lpstr>
      <vt:lpstr>Anti-Corruption Checklist</vt:lpstr>
      <vt:lpstr>Anti-Corruption Checklist</vt:lpstr>
      <vt:lpstr>Anti-Corruption Checklist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Governance anti-Corruption and REDD in Latin America and the Caribbean </dc:title>
  <dc:creator>administrator</dc:creator>
  <cp:lastModifiedBy>Estelle Fach</cp:lastModifiedBy>
  <cp:revision>46</cp:revision>
  <dcterms:created xsi:type="dcterms:W3CDTF">2011-09-03T15:08:19Z</dcterms:created>
  <dcterms:modified xsi:type="dcterms:W3CDTF">2011-09-05T12:38:42Z</dcterms:modified>
</cp:coreProperties>
</file>