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71" r:id="rId2"/>
    <p:sldMasterId id="2147483795" r:id="rId3"/>
    <p:sldMasterId id="2147483783" r:id="rId4"/>
    <p:sldMasterId id="2147483819" r:id="rId5"/>
    <p:sldMasterId id="2147483831" r:id="rId6"/>
    <p:sldMasterId id="2147483807" r:id="rId7"/>
    <p:sldMasterId id="2147483735" r:id="rId8"/>
    <p:sldMasterId id="2147483698" r:id="rId9"/>
    <p:sldMasterId id="2147483660" r:id="rId10"/>
  </p:sldMasterIdLst>
  <p:notesMasterIdLst>
    <p:notesMasterId r:id="rId20"/>
  </p:notesMasterIdLst>
  <p:sldIdLst>
    <p:sldId id="256" r:id="rId11"/>
    <p:sldId id="279" r:id="rId12"/>
    <p:sldId id="280" r:id="rId13"/>
    <p:sldId id="265" r:id="rId14"/>
    <p:sldId id="271" r:id="rId15"/>
    <p:sldId id="276" r:id="rId16"/>
    <p:sldId id="272" r:id="rId17"/>
    <p:sldId id="268" r:id="rId18"/>
    <p:sldId id="28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31B01C2D-F2FB-467E-B3A4-D32C2786F360}">
          <p14:sldIdLst>
            <p14:sldId id="256"/>
            <p14:sldId id="265"/>
            <p14:sldId id="268"/>
            <p14:sldId id="267"/>
            <p14:sldId id="269"/>
            <p14:sldId id="270"/>
            <p14:sldId id="25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594" autoAdjust="0"/>
    <p:restoredTop sz="82667" autoAdjust="0"/>
  </p:normalViewPr>
  <p:slideViewPr>
    <p:cSldViewPr showGuides="1">
      <p:cViewPr>
        <p:scale>
          <a:sx n="70" d="100"/>
          <a:sy n="70" d="100"/>
        </p:scale>
        <p:origin x="-176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78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CD47CA-5CEB-4712-B70E-B36E9618BBD7}" type="datetimeFigureOut">
              <a:rPr lang="fr-CH" smtClean="0"/>
              <a:pPr/>
              <a:t>04.07.2013</a:t>
            </a:fld>
            <a:endParaRPr lang="fr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CA610-8FF0-4F58-9315-B777A3E5AA5B}" type="slidenum">
              <a:rPr lang="fr-CH" smtClean="0"/>
              <a:pPr/>
              <a:t>‹#›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H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</a:t>
            </a:r>
            <a:r>
              <a:rPr lang="fr-CH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Individual</a:t>
            </a:r>
            <a:r>
              <a:rPr lang="fr-CH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dimension: </a:t>
            </a:r>
          </a:p>
          <a:p>
            <a:r>
              <a:rPr lang="fr-CH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Knowledge</a:t>
            </a:r>
            <a:r>
              <a:rPr lang="fr-CH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incl. </a:t>
            </a:r>
            <a:r>
              <a:rPr lang="fr-CH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technical</a:t>
            </a:r>
            <a:r>
              <a:rPr lang="fr-CH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CH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skills</a:t>
            </a:r>
            <a:r>
              <a:rPr lang="fr-CH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fr-CH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Competencies</a:t>
            </a:r>
            <a:r>
              <a:rPr lang="fr-CH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fr-CH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e.g</a:t>
            </a:r>
            <a:r>
              <a:rPr lang="fr-CH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Rem. Sens </a:t>
            </a:r>
            <a:r>
              <a:rPr lang="fr-CH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skills</a:t>
            </a:r>
            <a:r>
              <a:rPr lang="fr-CH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Functional “people” skills - planning, HR etc </a:t>
            </a:r>
          </a:p>
          <a:p>
            <a:r>
              <a:rPr lang="fr-CH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Attitudes and </a:t>
            </a:r>
            <a:r>
              <a:rPr lang="fr-CH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behaviours</a:t>
            </a:r>
            <a:r>
              <a:rPr lang="fr-CH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fr-CH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Values </a:t>
            </a:r>
          </a:p>
          <a:p>
            <a:endParaRPr lang="fr-CH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CH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Organizational dimension: the functioning and performance of organizations, including : </a:t>
            </a:r>
          </a:p>
          <a:p>
            <a:r>
              <a:rPr lang="fr-CH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Mandates (area of </a:t>
            </a:r>
            <a:r>
              <a:rPr lang="fr-CH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responsibilities</a:t>
            </a:r>
            <a:r>
              <a:rPr lang="fr-CH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Systems (e.g. a NFMS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REDD+) </a:t>
            </a:r>
          </a:p>
          <a:p>
            <a:r>
              <a:rPr lang="fr-CH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Internal</a:t>
            </a:r>
            <a:r>
              <a:rPr lang="fr-CH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CH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processes</a:t>
            </a:r>
            <a:r>
              <a:rPr lang="fr-CH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fr-CH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Organizational</a:t>
            </a:r>
            <a:r>
              <a:rPr lang="fr-CH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CH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priorities</a:t>
            </a:r>
            <a:r>
              <a:rPr lang="fr-CH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fr-CH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Collaboration and KS </a:t>
            </a:r>
            <a:r>
              <a:rPr lang="fr-CH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mechanisms</a:t>
            </a:r>
            <a:r>
              <a:rPr lang="fr-CH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fr-CH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Resources</a:t>
            </a:r>
            <a:r>
              <a:rPr lang="fr-CH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infrastructure, </a:t>
            </a:r>
            <a:r>
              <a:rPr lang="fr-CH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equipment</a:t>
            </a:r>
            <a:r>
              <a:rPr lang="fr-CH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US" dirty="0" smtClean="0"/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Enabling environment : the context in which individuals and organizations work: </a:t>
            </a:r>
          </a:p>
          <a:p>
            <a:r>
              <a:rPr lang="fr-CH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country </a:t>
            </a:r>
            <a:r>
              <a:rPr lang="fr-CH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institutional</a:t>
            </a:r>
            <a:r>
              <a:rPr lang="fr-CH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arrangements </a:t>
            </a:r>
          </a:p>
          <a:p>
            <a:r>
              <a:rPr lang="fr-CH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implicit</a:t>
            </a:r>
            <a:r>
              <a:rPr lang="fr-CH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explicit </a:t>
            </a:r>
            <a:r>
              <a:rPr lang="fr-CH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rules</a:t>
            </a:r>
            <a:r>
              <a:rPr lang="fr-CH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(</a:t>
            </a:r>
            <a:r>
              <a:rPr lang="fr-CH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instituional</a:t>
            </a:r>
            <a:r>
              <a:rPr lang="fr-CH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CH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context</a:t>
            </a:r>
            <a:r>
              <a:rPr lang="fr-CH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CH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analysis</a:t>
            </a:r>
            <a:r>
              <a:rPr lang="fr-CH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power structures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gov’t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CS 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legal, policy and political environment ( refer to the legal preparedness study supported by FAO in Kenya)</a:t>
            </a:r>
          </a:p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CA610-8FF0-4F58-9315-B777A3E5AA5B}" type="slidenum">
              <a:rPr lang="fr-CH" smtClean="0"/>
              <a:pPr/>
              <a:t>2</a:t>
            </a:fld>
            <a:endParaRPr lang="fr-C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en-US" sz="1200" dirty="0" smtClean="0"/>
              <a:t>Access to information (A2I) is a prerequisite for transparency, accountability and meaningful engagement of stakeholders, all underpinning the success of REDD+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1200" dirty="0" smtClean="0"/>
              <a:t>It is part of human rights, anti-corruption and environmental international conventions and treaties to which the overwhelming majority  of REDD+ countries have committed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1200" dirty="0" smtClean="0"/>
              <a:t>Systems to provide information about safeguards  are called for in the Cancun Agreement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s</a:t>
            </a:r>
          </a:p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CA610-8FF0-4F58-9315-B777A3E5AA5B}" type="slidenum">
              <a:rPr lang="fr-CH" smtClean="0"/>
              <a:pPr/>
              <a:t>4</a:t>
            </a:fld>
            <a:endParaRPr lang="fr-C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CA610-8FF0-4F58-9315-B777A3E5AA5B}" type="slidenum">
              <a:rPr lang="fr-CH" smtClean="0"/>
              <a:pPr/>
              <a:t>6</a:t>
            </a:fld>
            <a:endParaRPr lang="fr-C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en-US" sz="2600" dirty="0" smtClean="0"/>
              <a:t>Examine their obligations under </a:t>
            </a:r>
            <a:r>
              <a:rPr lang="en-US" sz="2600" b="1" i="1" dirty="0" smtClean="0"/>
              <a:t>national A2I laws </a:t>
            </a:r>
            <a:r>
              <a:rPr lang="en-US" sz="2600" dirty="0" smtClean="0"/>
              <a:t>for REDD+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2600" dirty="0" smtClean="0"/>
              <a:t>Develop plans, with stakeholders, to define </a:t>
            </a:r>
            <a:r>
              <a:rPr lang="en-US" sz="2600" b="1" i="1" dirty="0" smtClean="0"/>
              <a:t>what</a:t>
            </a:r>
            <a:r>
              <a:rPr lang="en-US" sz="2600" dirty="0" smtClean="0"/>
              <a:t> information is needed </a:t>
            </a:r>
            <a:r>
              <a:rPr lang="en-US" sz="2600" b="1" i="1" dirty="0" smtClean="0"/>
              <a:t>when</a:t>
            </a:r>
            <a:r>
              <a:rPr lang="en-US" sz="2600" dirty="0" smtClean="0"/>
              <a:t> and in </a:t>
            </a:r>
            <a:r>
              <a:rPr lang="en-US" sz="2600" b="1" i="1" dirty="0" smtClean="0"/>
              <a:t>which format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2600" dirty="0" smtClean="0"/>
              <a:t>Use best practices in the implementation of A2I laws to inform </a:t>
            </a:r>
            <a:r>
              <a:rPr lang="en-US" sz="2600" b="1" i="1" dirty="0" smtClean="0"/>
              <a:t>safeguard information systems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2600" dirty="0" smtClean="0"/>
              <a:t>With clear roles and responsibilities and dedicated personnel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2600" dirty="0" smtClean="0"/>
              <a:t>Learning from their own experience on how information reaches (or not) stakeholders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2600" dirty="0" smtClean="0"/>
              <a:t>Establish </a:t>
            </a:r>
            <a:r>
              <a:rPr lang="en-US" sz="2600" b="1" i="1" dirty="0" smtClean="0"/>
              <a:t>transparency platforms </a:t>
            </a:r>
            <a:r>
              <a:rPr lang="en-US" sz="2600" dirty="0" smtClean="0"/>
              <a:t>that allow for feedback :  web-based, cell-phone based, posters, institutionalized dialogues, regular town hall meetings etc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2600" dirty="0" smtClean="0"/>
              <a:t>REDD+ information resides (or will) with various government, civil society and private sector stakeholders: </a:t>
            </a:r>
            <a:r>
              <a:rPr lang="en-US" sz="2600" b="1" i="1" dirty="0" smtClean="0"/>
              <a:t>coordinated efforts </a:t>
            </a:r>
            <a:r>
              <a:rPr lang="en-US" sz="2600" dirty="0" smtClean="0"/>
              <a:t>to avoid fragmentation  of information are necessary</a:t>
            </a:r>
          </a:p>
          <a:p>
            <a:pPr lvl="1">
              <a:buFont typeface="Wingdings" pitchFamily="2" charset="2"/>
              <a:buChar char="Ø"/>
              <a:defRPr/>
            </a:pPr>
            <a:endParaRPr lang="en-US" sz="2600" dirty="0" smtClean="0"/>
          </a:p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CA610-8FF0-4F58-9315-B777A3E5AA5B}" type="slidenum">
              <a:rPr lang="fr-CH" smtClean="0"/>
              <a:pPr/>
              <a:t>8</a:t>
            </a:fld>
            <a:endParaRPr lang="fr-C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7244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392991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433745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666350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184394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009593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200328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240150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178140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027556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88326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437243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6388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633866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1342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6012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8566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0638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6699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8296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37301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97120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0045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392991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7199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05219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9227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0393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857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10987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43393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33110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90930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34266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0391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7/4/2013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0030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52465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85999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56223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7804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2363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72007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03936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02466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09639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2068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392991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41402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7875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63972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74784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9000" y="655117"/>
            <a:ext cx="1371600" cy="71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6895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1503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369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057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2156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5056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9180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392991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13341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82830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14644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49441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1959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32336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50638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3721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3118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91725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160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392991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84007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61385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12758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43409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60579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97838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18054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5986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54835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402484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6109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54606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10131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348279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9594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063838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810097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005266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720301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285786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004660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632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262542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82446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188698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324472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584128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13366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166403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959069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14939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879646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2819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408270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136075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787943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337909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587485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062957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070048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177981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672552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338527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1826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7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00"/>
            <a:ext cx="82296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B7F6A-2867-439C-9A4D-2FD0E495E445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508636"/>
            <a:ext cx="1864785" cy="54864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 flipV="1">
            <a:off x="-10885" y="2"/>
            <a:ext cx="9154886" cy="2285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>
            <a:off x="457200" y="1286256"/>
            <a:ext cx="8229600" cy="91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5200" y="457201"/>
            <a:ext cx="1371600" cy="71648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5005328"/>
            <a:ext cx="9144001" cy="3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8393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B3BA1-FF78-46FC-A915-646825990621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372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295656"/>
            <a:ext cx="6937248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2800" y="125353"/>
            <a:ext cx="1645920" cy="484247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 flipV="1">
            <a:off x="0" y="2"/>
            <a:ext cx="6934200" cy="2285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9000" y="655117"/>
            <a:ext cx="1371600" cy="7164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5005328"/>
            <a:ext cx="9144001" cy="3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4722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57200" y="304800"/>
            <a:ext cx="6492240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2800" y="125353"/>
            <a:ext cx="1645920" cy="4842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9000" y="655117"/>
            <a:ext cx="1371600" cy="7164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5005328"/>
            <a:ext cx="9144001" cy="3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8871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2800" y="125353"/>
            <a:ext cx="1645920" cy="4842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52" r="1"/>
          <a:stretch/>
        </p:blipFill>
        <p:spPr>
          <a:xfrm>
            <a:off x="2130714" y="5357885"/>
            <a:ext cx="7013285" cy="24145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0714" y="457200"/>
            <a:ext cx="84078" cy="566928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flipV="1">
            <a:off x="0" y="2"/>
            <a:ext cx="6995160" cy="2285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295655"/>
            <a:ext cx="6995160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9000" y="655117"/>
            <a:ext cx="1371600" cy="71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3029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106" y="457200"/>
            <a:ext cx="1645920" cy="48424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flipV="1">
            <a:off x="0" y="2"/>
            <a:ext cx="9144000" cy="2285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295654"/>
            <a:ext cx="9143998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5200" y="457201"/>
            <a:ext cx="1371600" cy="7164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5005328"/>
            <a:ext cx="9144001" cy="3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986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106" y="457200"/>
            <a:ext cx="1645920" cy="484247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456106" y="259079"/>
            <a:ext cx="8230694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5200" y="457201"/>
            <a:ext cx="1371600" cy="7164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5005328"/>
            <a:ext cx="9144001" cy="3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1729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57200" y="295656"/>
            <a:ext cx="6492240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2800" y="125353"/>
            <a:ext cx="1645920" cy="4842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630"/>
          <a:stretch/>
        </p:blipFill>
        <p:spPr>
          <a:xfrm>
            <a:off x="2214792" y="5562600"/>
            <a:ext cx="7157808" cy="24688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0714" y="457200"/>
            <a:ext cx="84078" cy="56692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9000" y="655117"/>
            <a:ext cx="1371600" cy="71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3869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92533-F3EB-4779-8E9C-0548A39DD9A7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6420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B36D5-437A-4D6D-BBCA-089DE220AC13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5948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752600"/>
            <a:ext cx="9144000" cy="3200400"/>
          </a:xfrm>
        </p:spPr>
        <p:txBody>
          <a:bodyPr>
            <a:normAutofit fontScale="85000" lnSpcReduction="20000"/>
          </a:bodyPr>
          <a:lstStyle/>
          <a:p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Developing capacities to mitigate corruption risks in REDD+ </a:t>
            </a:r>
            <a:b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</a:br>
            <a:endParaRPr lang="en-US" sz="3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Helvetica" pitchFamily="34" charset="0"/>
            </a:endParaRPr>
          </a:p>
          <a:p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Estelle Fach, UNDP, UN-REDD Programme</a:t>
            </a:r>
          </a:p>
          <a:p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Helvetica" pitchFamily="34" charset="0"/>
            </a:endParaRPr>
          </a:p>
          <a:p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Helvetica" pitchFamily="34" charset="0"/>
            </a:endParaRPr>
          </a:p>
          <a:p>
            <a:r>
              <a:rPr lang="en-US" sz="2100" dirty="0" smtClean="0"/>
              <a:t>Focus Group Workshop  on Governance, Corruption and Benefit Sharing for REDD+ in Kenya </a:t>
            </a:r>
          </a:p>
          <a:p>
            <a:endParaRPr lang="en-US" sz="2100" dirty="0" smtClean="0"/>
          </a:p>
          <a:p>
            <a:r>
              <a:rPr lang="en-US" sz="2100" dirty="0" smtClean="0"/>
              <a:t>Nairobi, Kenya , 3-4 July 2013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031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1066800"/>
            <a:ext cx="8229600" cy="1143000"/>
          </a:xfrm>
        </p:spPr>
        <p:txBody>
          <a:bodyPr/>
          <a:lstStyle/>
          <a:p>
            <a:r>
              <a:rPr lang="en-US" sz="4000" dirty="0" smtClean="0"/>
              <a:t>Capacities to manage corruption risks</a:t>
            </a:r>
            <a:endParaRPr lang="fr-CH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81200"/>
          <a:ext cx="8229600" cy="251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8925"/>
                <a:gridCol w="3086100"/>
                <a:gridCol w="2314575"/>
              </a:tblGrid>
              <a:tr h="915914">
                <a:tc>
                  <a:txBody>
                    <a:bodyPr/>
                    <a:lstStyle/>
                    <a:p>
                      <a:r>
                        <a:rPr lang="en-US" dirty="0" smtClean="0"/>
                        <a:t>Functional</a:t>
                      </a:r>
                      <a:r>
                        <a:rPr lang="en-US" baseline="0" dirty="0" smtClean="0"/>
                        <a:t> capacities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Technical capacities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Collaborative capacities</a:t>
                      </a:r>
                      <a:endParaRPr lang="fr-CH" dirty="0"/>
                    </a:p>
                  </a:txBody>
                  <a:tcPr/>
                </a:tc>
              </a:tr>
              <a:tr h="1598686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Management of capacities to identify, assess, respond to, and monitor corruption risks 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Capacities required to apply specific corruption control or risk mitigating measure/tool in REDD+ processes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Integration of diverse insights, experience, and expertise from public,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private and </a:t>
                      </a:r>
                      <a:r>
                        <a:rPr lang="en-US" sz="18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NGO stakeholders</a:t>
                      </a:r>
                      <a:endParaRPr lang="fr-CH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1" y="4648200"/>
            <a:ext cx="2438399" cy="2269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Measures and tools</a:t>
            </a:r>
            <a:endParaRPr lang="fr-CH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066800"/>
          <a:ext cx="8686800" cy="577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2895600"/>
                <a:gridCol w="2895600"/>
              </a:tblGrid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Tracking and monitoring tools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Preventive measures/tools 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Investigation and enforcement </a:t>
                      </a:r>
                      <a:endParaRPr lang="fr-C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Early warning systems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Codes of conduct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Whistleblower / informants protection</a:t>
                      </a:r>
                      <a:endParaRPr lang="fr-CH" dirty="0" smtClean="0"/>
                    </a:p>
                    <a:p>
                      <a:endParaRPr lang="fr-C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Fraud detection systems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Declaration of</a:t>
                      </a:r>
                      <a:r>
                        <a:rPr lang="en-US" baseline="0" dirty="0" smtClean="0"/>
                        <a:t> c</a:t>
                      </a:r>
                      <a:r>
                        <a:rPr lang="en-US" dirty="0" smtClean="0"/>
                        <a:t>onflict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/>
                        <a:t>of interest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Locally accessible grievance/complaint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systems</a:t>
                      </a:r>
                      <a:endParaRPr lang="fr-C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Social audits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Integrity awards – integrity as</a:t>
                      </a:r>
                      <a:r>
                        <a:rPr lang="en-US" baseline="0" dirty="0" smtClean="0"/>
                        <a:t> performance criteria</a:t>
                      </a:r>
                      <a:endParaRPr lang="fr-CH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Strengthened law enforcement and judiciary</a:t>
                      </a:r>
                      <a:endParaRPr lang="fr-C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Public expenditure tracking surveys 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Integrity pacts (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companies, governments and communities )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Clarity in what constitutes punishable corruption crime</a:t>
                      </a:r>
                      <a:endParaRPr lang="fr-C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Transparency</a:t>
                      </a:r>
                      <a:r>
                        <a:rPr lang="en-US" baseline="0" dirty="0" smtClean="0"/>
                        <a:t> portals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Stakeholder engagement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Community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monitoring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 score cards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FPIC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Hotlines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Transparent</a:t>
                      </a:r>
                      <a:r>
                        <a:rPr lang="en-US" baseline="0" dirty="0" smtClean="0"/>
                        <a:t> recruitment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Independent</a:t>
                      </a:r>
                      <a:r>
                        <a:rPr lang="en-US" baseline="0" dirty="0" smtClean="0"/>
                        <a:t> audits</a:t>
                      </a:r>
                      <a:endParaRPr lang="fr-CH" dirty="0" smtClean="0"/>
                    </a:p>
                    <a:p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…</a:t>
                      </a:r>
                      <a:endParaRPr lang="fr-CH" dirty="0" smtClean="0"/>
                    </a:p>
                    <a:p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…</a:t>
                      </a:r>
                      <a:endParaRPr lang="fr-CH" dirty="0" smtClean="0"/>
                    </a:p>
                    <a:p>
                      <a:endParaRPr lang="fr-CH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38400" y="6457890"/>
            <a:ext cx="67056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Should build on what already exists and works in Kenya!  </a:t>
            </a:r>
            <a:endParaRPr lang="fr-CH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971800"/>
            <a:ext cx="8915400" cy="6858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/>
              <a:t>How fundamental is access to REDD+ information?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2133600"/>
            <a:ext cx="5638800" cy="3988910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>
              <a:spcBef>
                <a:spcPts val="400"/>
              </a:spcBef>
              <a:buNone/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6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858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/>
              <a:t>Access to Information about …what ?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676400"/>
            <a:ext cx="6781800" cy="5181600"/>
          </a:xfrm>
        </p:spPr>
        <p:txBody>
          <a:bodyPr>
            <a:normAutofit lnSpcReduction="10000"/>
          </a:bodyPr>
          <a:lstStyle/>
          <a:p>
            <a:pPr marL="365760" lvl="1">
              <a:buFont typeface="Wingdings" pitchFamily="2" charset="2"/>
              <a:buChar char="§"/>
              <a:defRPr/>
            </a:pPr>
            <a:r>
              <a:rPr lang="en-GB" sz="2400" dirty="0" smtClean="0"/>
              <a:t>How REDD+ works and how it will affect local and indigenous communities</a:t>
            </a:r>
          </a:p>
          <a:p>
            <a:pPr marL="365760" lvl="1">
              <a:buFont typeface="Wingdings" pitchFamily="2" charset="2"/>
              <a:buChar char="§"/>
              <a:defRPr/>
            </a:pPr>
            <a:r>
              <a:rPr lang="en-GB" sz="2400" dirty="0" smtClean="0"/>
              <a:t>What funding is received for REDD+ and how it is used</a:t>
            </a:r>
          </a:p>
          <a:p>
            <a:pPr marL="365760" lvl="1">
              <a:buFont typeface="Wingdings" pitchFamily="2" charset="2"/>
              <a:buChar char="§"/>
              <a:defRPr/>
            </a:pPr>
            <a:r>
              <a:rPr lang="en-GB" sz="2400" dirty="0" smtClean="0"/>
              <a:t>Which government agencies, non-governmental organizations or representatives of the private sector are legitimate intermediaries or interlocutors</a:t>
            </a:r>
          </a:p>
          <a:p>
            <a:pPr marL="365760" lvl="1">
              <a:buFont typeface="Wingdings" pitchFamily="2" charset="2"/>
              <a:buChar char="§"/>
              <a:defRPr/>
            </a:pPr>
            <a:r>
              <a:rPr lang="en-GB" sz="2400" dirty="0" smtClean="0"/>
              <a:t>How are decisions made, including on land tenure, benefit sharing and selection of </a:t>
            </a:r>
            <a:r>
              <a:rPr lang="en-GB" sz="2400" dirty="0" smtClean="0"/>
              <a:t>projects/demonstration </a:t>
            </a:r>
            <a:r>
              <a:rPr lang="en-GB" sz="2400" dirty="0" smtClean="0"/>
              <a:t>sites </a:t>
            </a:r>
            <a:endParaRPr lang="fr-CH" sz="2400" dirty="0" smtClean="0"/>
          </a:p>
          <a:p>
            <a:pPr marL="365760" lvl="1">
              <a:buFont typeface="Wingdings" pitchFamily="2" charset="2"/>
              <a:buChar char="§"/>
              <a:defRPr/>
            </a:pPr>
            <a:r>
              <a:rPr lang="en-GB" sz="2400" dirty="0" smtClean="0"/>
              <a:t>What are the (predicted or observed) environmental and social impacts of REDD+ activities</a:t>
            </a:r>
            <a:endParaRPr lang="fr-CH" sz="2400" dirty="0" smtClean="0"/>
          </a:p>
          <a:p>
            <a:pPr>
              <a:spcBef>
                <a:spcPts val="400"/>
              </a:spcBef>
              <a:buNone/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r="52632"/>
          <a:stretch>
            <a:fillRect/>
          </a:stretch>
        </p:blipFill>
        <p:spPr bwMode="auto">
          <a:xfrm>
            <a:off x="304800" y="1752600"/>
            <a:ext cx="1737360" cy="43434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3516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858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/>
              <a:t>Access to Information about what ? (</a:t>
            </a:r>
            <a:r>
              <a:rPr lang="en-US" sz="3200" b="1" dirty="0" err="1" smtClean="0"/>
              <a:t>c’td</a:t>
            </a:r>
            <a:r>
              <a:rPr lang="en-US" sz="3200" b="1" dirty="0" smtClean="0"/>
              <a:t>)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752600"/>
            <a:ext cx="6781800" cy="5181600"/>
          </a:xfrm>
        </p:spPr>
        <p:txBody>
          <a:bodyPr>
            <a:normAutofit/>
          </a:bodyPr>
          <a:lstStyle/>
          <a:p>
            <a:pPr marL="365760" lvl="1">
              <a:buFont typeface="Wingdings" pitchFamily="2" charset="2"/>
              <a:buChar char="§"/>
              <a:defRPr/>
            </a:pPr>
            <a:r>
              <a:rPr lang="en-GB" sz="2400" dirty="0" smtClean="0"/>
              <a:t>How the right to free, prior and informed consent is implemented</a:t>
            </a:r>
          </a:p>
          <a:p>
            <a:pPr marL="365760" lvl="1">
              <a:buFont typeface="Wingdings" pitchFamily="2" charset="2"/>
              <a:buChar char="§"/>
              <a:defRPr/>
            </a:pPr>
            <a:r>
              <a:rPr lang="en-GB" sz="2400" dirty="0" smtClean="0"/>
              <a:t>How funds or benefits flow from the national to the local level – including the amounts, frequencies and beneficiaries</a:t>
            </a:r>
          </a:p>
          <a:p>
            <a:pPr marL="365760" lvl="1">
              <a:buFont typeface="Wingdings" pitchFamily="2" charset="2"/>
              <a:buChar char="§"/>
              <a:defRPr/>
            </a:pPr>
            <a:r>
              <a:rPr lang="en-GB" sz="2400" dirty="0" smtClean="0"/>
              <a:t>What are the methods, data and assumptions that underlie results-based estimates (incl. </a:t>
            </a:r>
            <a:r>
              <a:rPr lang="en-GB" sz="2400" smtClean="0"/>
              <a:t>Forest inventories)</a:t>
            </a:r>
            <a:endParaRPr lang="en-GB" sz="2400" dirty="0" smtClean="0"/>
          </a:p>
          <a:p>
            <a:pPr marL="365760" lvl="1">
              <a:buFont typeface="Wingdings" pitchFamily="2" charset="2"/>
              <a:buChar char="§"/>
              <a:defRPr/>
            </a:pPr>
            <a:r>
              <a:rPr lang="en-GB" sz="2400" dirty="0" smtClean="0"/>
              <a:t>How safeguards are addressed and respected</a:t>
            </a:r>
          </a:p>
          <a:p>
            <a:pPr marL="365760" lvl="1">
              <a:buFont typeface="Wingdings" pitchFamily="2" charset="2"/>
              <a:buChar char="§"/>
              <a:defRPr/>
            </a:pPr>
            <a:r>
              <a:rPr lang="en-GB" sz="2400" dirty="0" smtClean="0"/>
              <a:t>What are REDD+ related legal rights, such as carbon rights when/if they are developed, and what the modalities are for exercising them</a:t>
            </a:r>
            <a:endParaRPr lang="fr-CH" sz="2400" dirty="0" smtClean="0"/>
          </a:p>
          <a:p>
            <a:pPr marL="365760">
              <a:spcBef>
                <a:spcPts val="400"/>
              </a:spcBef>
              <a:buNone/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r="52632"/>
          <a:stretch>
            <a:fillRect/>
          </a:stretch>
        </p:blipFill>
        <p:spPr bwMode="auto">
          <a:xfrm>
            <a:off x="304800" y="1752600"/>
            <a:ext cx="1737360" cy="43434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3516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229600" cy="12954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How ? Good practices in REDD+ countries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447800"/>
            <a:ext cx="7467600" cy="5105400"/>
          </a:xfrm>
        </p:spPr>
        <p:txBody>
          <a:bodyPr>
            <a:noAutofit/>
          </a:bodyPr>
          <a:lstStyle/>
          <a:p>
            <a:pPr marL="182880" lvl="1">
              <a:spcAft>
                <a:spcPts val="100"/>
              </a:spcAft>
              <a:buFont typeface="Wingdings" pitchFamily="2" charset="2"/>
              <a:buChar char="§"/>
              <a:defRPr/>
            </a:pPr>
            <a:r>
              <a:rPr lang="en-US" sz="2400" dirty="0" smtClean="0"/>
              <a:t>Make most of the information available </a:t>
            </a:r>
            <a:r>
              <a:rPr lang="en-US" sz="2400" b="1" i="1" dirty="0" smtClean="0"/>
              <a:t>proactively</a:t>
            </a:r>
            <a:r>
              <a:rPr lang="en-US" sz="2400" dirty="0" smtClean="0"/>
              <a:t> rather than by request</a:t>
            </a:r>
          </a:p>
          <a:p>
            <a:pPr marL="182880" lvl="1">
              <a:spcAft>
                <a:spcPts val="100"/>
              </a:spcAft>
              <a:buFont typeface="Wingdings" pitchFamily="2" charset="2"/>
              <a:buChar char="§"/>
              <a:defRPr/>
            </a:pPr>
            <a:r>
              <a:rPr lang="en-US" sz="2400" dirty="0" smtClean="0"/>
              <a:t>Ensure the </a:t>
            </a:r>
            <a:r>
              <a:rPr lang="en-US" sz="2400" b="1" i="1" dirty="0" smtClean="0"/>
              <a:t>format and languages are adapted </a:t>
            </a:r>
            <a:r>
              <a:rPr lang="en-US" sz="2400" dirty="0" smtClean="0"/>
              <a:t>to different stakeholders : publishing online in national language(s) is rarely sufficient</a:t>
            </a:r>
          </a:p>
          <a:p>
            <a:pPr marL="182880" lvl="1">
              <a:spcAft>
                <a:spcPts val="100"/>
              </a:spcAft>
              <a:buFont typeface="Wingdings" pitchFamily="2" charset="2"/>
              <a:buChar char="§"/>
              <a:defRPr/>
            </a:pPr>
            <a:r>
              <a:rPr lang="en-US" sz="2400" dirty="0" smtClean="0"/>
              <a:t>Have </a:t>
            </a:r>
            <a:r>
              <a:rPr lang="en-US" sz="2400" b="1" i="1" dirty="0" smtClean="0"/>
              <a:t>dedicated information officers </a:t>
            </a:r>
            <a:r>
              <a:rPr lang="en-US" sz="2400" dirty="0" smtClean="0"/>
              <a:t>accountable for information flows (both ways)</a:t>
            </a:r>
          </a:p>
          <a:p>
            <a:pPr marL="182880" lvl="1">
              <a:spcAft>
                <a:spcPts val="100"/>
              </a:spcAft>
              <a:buFont typeface="Wingdings" pitchFamily="2" charset="2"/>
              <a:buChar char="§"/>
              <a:defRPr/>
            </a:pPr>
            <a:r>
              <a:rPr lang="en-US" sz="2400" dirty="0" smtClean="0"/>
              <a:t>Set </a:t>
            </a:r>
            <a:r>
              <a:rPr lang="en-US" sz="2400" b="1" i="1" dirty="0" smtClean="0"/>
              <a:t>clear time limits and low or no fees </a:t>
            </a:r>
            <a:r>
              <a:rPr lang="en-US" sz="2400" dirty="0" smtClean="0"/>
              <a:t>to access information </a:t>
            </a:r>
          </a:p>
          <a:p>
            <a:pPr marL="182880" lvl="1">
              <a:spcAft>
                <a:spcPts val="100"/>
              </a:spcAft>
              <a:buFont typeface="Wingdings" pitchFamily="2" charset="2"/>
              <a:buChar char="§"/>
              <a:defRPr/>
            </a:pPr>
            <a:r>
              <a:rPr lang="en-US" sz="2400" dirty="0" smtClean="0"/>
              <a:t>Organize </a:t>
            </a:r>
            <a:r>
              <a:rPr lang="en-US" sz="2400" b="1" i="1" dirty="0" smtClean="0"/>
              <a:t>awareness campaigns </a:t>
            </a:r>
            <a:r>
              <a:rPr lang="en-US" sz="2400" dirty="0" smtClean="0"/>
              <a:t>to empower civil society on how to access and request information </a:t>
            </a:r>
          </a:p>
          <a:p>
            <a:pPr marL="182880" lvl="1">
              <a:spcAft>
                <a:spcPts val="100"/>
              </a:spcAft>
              <a:buFont typeface="Wingdings" pitchFamily="2" charset="2"/>
              <a:buChar char="§"/>
              <a:defRPr/>
            </a:pPr>
            <a:r>
              <a:rPr lang="en-US" sz="2400" dirty="0" smtClean="0"/>
              <a:t>Check the effectiveness of information channels:  </a:t>
            </a:r>
            <a:r>
              <a:rPr lang="en-US" sz="2400" b="1" i="1" dirty="0" smtClean="0"/>
              <a:t>monitor how information is used, when, and by who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r="1927"/>
          <a:stretch>
            <a:fillRect/>
          </a:stretch>
        </p:blipFill>
        <p:spPr bwMode="auto">
          <a:xfrm>
            <a:off x="76200" y="2514600"/>
            <a:ext cx="1676400" cy="14060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920" r="6570"/>
          <a:stretch>
            <a:fillRect/>
          </a:stretch>
        </p:blipFill>
        <p:spPr bwMode="auto">
          <a:xfrm>
            <a:off x="76200" y="3979729"/>
            <a:ext cx="1676400" cy="1201871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3516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57250"/>
            <a:ext cx="9144000" cy="5619750"/>
          </a:xfrm>
          <a:ln>
            <a:noFill/>
          </a:ln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en-US" sz="2600" dirty="0" smtClean="0"/>
              <a:t>Examine its obligations under the Draft Freedom of Information Bill and transparency requirements under Forest Law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2600" dirty="0" smtClean="0"/>
              <a:t>Develop plans, with stakeholders, to define </a:t>
            </a:r>
            <a:r>
              <a:rPr lang="en-US" sz="2600" b="1" i="1" dirty="0" smtClean="0"/>
              <a:t>what</a:t>
            </a:r>
            <a:r>
              <a:rPr lang="en-US" sz="2600" dirty="0" smtClean="0"/>
              <a:t> information is needed </a:t>
            </a:r>
            <a:r>
              <a:rPr lang="en-US" sz="2600" b="1" i="1" dirty="0" smtClean="0"/>
              <a:t>when</a:t>
            </a:r>
            <a:r>
              <a:rPr lang="en-US" sz="2600" dirty="0" smtClean="0"/>
              <a:t> and in </a:t>
            </a:r>
            <a:r>
              <a:rPr lang="en-US" sz="2600" b="1" i="1" dirty="0" smtClean="0"/>
              <a:t>which format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2600" dirty="0" smtClean="0"/>
              <a:t>Use best practices in the implementation of A2I laws to inform </a:t>
            </a:r>
            <a:r>
              <a:rPr lang="en-US" sz="2600" b="1" i="1" dirty="0" smtClean="0"/>
              <a:t>safeguard information systems</a:t>
            </a:r>
          </a:p>
          <a:p>
            <a:pPr>
              <a:defRPr/>
            </a:pPr>
            <a:r>
              <a:rPr lang="en-US" sz="2600" dirty="0" smtClean="0"/>
              <a:t>Establish </a:t>
            </a:r>
            <a:r>
              <a:rPr lang="en-US" sz="2600" b="1" i="1" dirty="0" smtClean="0"/>
              <a:t>transparency platforms </a:t>
            </a:r>
            <a:r>
              <a:rPr lang="en-US" sz="2600" dirty="0" smtClean="0"/>
              <a:t>that allow for feedback :  </a:t>
            </a:r>
          </a:p>
          <a:p>
            <a:pPr lvl="1">
              <a:defRPr/>
            </a:pPr>
            <a:r>
              <a:rPr lang="en-US" sz="2200" dirty="0" smtClean="0"/>
              <a:t>REDD+ registry with clear (mandatory) guidelines, web-based, cell-phone based, </a:t>
            </a:r>
          </a:p>
          <a:p>
            <a:pPr lvl="1">
              <a:defRPr/>
            </a:pPr>
            <a:r>
              <a:rPr lang="en-US" sz="2200" dirty="0" smtClean="0"/>
              <a:t>Institutionalized dialogues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2600" dirty="0" smtClean="0"/>
              <a:t>REDD+ information resides (or will) with various government, civil society and private sector stakeholders: </a:t>
            </a:r>
            <a:r>
              <a:rPr lang="en-US" sz="2600" b="1" i="1" dirty="0" smtClean="0"/>
              <a:t>coordinated efforts </a:t>
            </a:r>
            <a:r>
              <a:rPr lang="en-US" sz="2600" dirty="0" smtClean="0"/>
              <a:t>to avoid fragmentation  of information are necessary</a:t>
            </a:r>
          </a:p>
          <a:p>
            <a:pPr>
              <a:buFont typeface="Wingdings" pitchFamily="2" charset="2"/>
              <a:buChar char="§"/>
              <a:defRPr/>
            </a:pPr>
            <a:endParaRPr lang="en-US" sz="2600" dirty="0" smtClean="0"/>
          </a:p>
          <a:p>
            <a:pPr>
              <a:spcBef>
                <a:spcPts val="400"/>
              </a:spcBef>
              <a:buFont typeface="Wingdings" pitchFamily="2" charset="2"/>
              <a:buChar char="§"/>
            </a:pPr>
            <a:endParaRPr lang="en-US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endParaRPr lang="en-US" sz="2600" b="1" i="1" dirty="0" smtClean="0"/>
          </a:p>
          <a:p>
            <a:pPr>
              <a:spcBef>
                <a:spcPts val="400"/>
              </a:spcBef>
              <a:buNone/>
            </a:pPr>
            <a:endParaRPr lang="en-US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81200" y="381000"/>
            <a:ext cx="647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What can Kenya do ? </a:t>
            </a:r>
          </a:p>
        </p:txBody>
      </p:sp>
    </p:spTree>
    <p:extLst>
      <p:ext uri="{BB962C8B-B14F-4D97-AF65-F5344CB8AC3E}">
        <p14:creationId xmlns:p14="http://schemas.microsoft.com/office/powerpoint/2010/main" xmlns="" val="34390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messages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495800"/>
          </a:xfrm>
        </p:spPr>
        <p:txBody>
          <a:bodyPr>
            <a:noAutofit/>
          </a:bodyPr>
          <a:lstStyle/>
          <a:p>
            <a:r>
              <a:rPr lang="en-US" dirty="0" smtClean="0"/>
              <a:t>Developing capacities to mitigate corruption risks in REDD+ is not only technical, but also about management and collaborations</a:t>
            </a:r>
          </a:p>
          <a:p>
            <a:r>
              <a:rPr lang="en-US" dirty="0" smtClean="0"/>
              <a:t>A mix of measures that track and monitor, prevent and allow investigation/prosecution can be established based on existing strengths</a:t>
            </a:r>
          </a:p>
          <a:p>
            <a:r>
              <a:rPr lang="en-US" dirty="0" smtClean="0"/>
              <a:t>Easy access to updated, understandable, relevant and usable information with clear requirements is a prerequisite </a:t>
            </a:r>
            <a:endParaRPr lang="fr-CH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15265</TotalTime>
  <Words>910</Words>
  <Application>Microsoft Office PowerPoint</Application>
  <PresentationFormat>On-screen Show (4:3)</PresentationFormat>
  <Paragraphs>108</Paragraphs>
  <Slides>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Office Theme</vt:lpstr>
      <vt:lpstr>2_Custom Design</vt:lpstr>
      <vt:lpstr>8_Custom Design</vt:lpstr>
      <vt:lpstr>7_Custom Design</vt:lpstr>
      <vt:lpstr>10_Custom Design</vt:lpstr>
      <vt:lpstr>11_Custom Design</vt:lpstr>
      <vt:lpstr>9_Custom Design</vt:lpstr>
      <vt:lpstr>6_Custom Design</vt:lpstr>
      <vt:lpstr>3_Custom Design</vt:lpstr>
      <vt:lpstr>Custom Design</vt:lpstr>
      <vt:lpstr>Slide 1</vt:lpstr>
      <vt:lpstr>Capacities to manage corruption risks</vt:lpstr>
      <vt:lpstr>Measures and tools</vt:lpstr>
      <vt:lpstr>How fundamental is access to REDD+ information? </vt:lpstr>
      <vt:lpstr>Access to Information about …what ? </vt:lpstr>
      <vt:lpstr>Access to Information about what ? (c’td)</vt:lpstr>
      <vt:lpstr>How ? Good practices in REDD+ countries</vt:lpstr>
      <vt:lpstr>Slide 8</vt:lpstr>
      <vt:lpstr>Key messages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Mumoki</dc:creator>
  <cp:lastModifiedBy>Estelle Fach</cp:lastModifiedBy>
  <cp:revision>170</cp:revision>
  <dcterms:created xsi:type="dcterms:W3CDTF">2012-09-11T07:20:24Z</dcterms:created>
  <dcterms:modified xsi:type="dcterms:W3CDTF">2013-07-04T05:16:46Z</dcterms:modified>
</cp:coreProperties>
</file>