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795" r:id="rId3"/>
    <p:sldMasterId id="2147483783" r:id="rId4"/>
    <p:sldMasterId id="2147483819" r:id="rId5"/>
    <p:sldMasterId id="2147483831" r:id="rId6"/>
    <p:sldMasterId id="2147483807" r:id="rId7"/>
    <p:sldMasterId id="2147483735" r:id="rId8"/>
    <p:sldMasterId id="2147483698" r:id="rId9"/>
    <p:sldMasterId id="2147483660" r:id="rId10"/>
  </p:sldMasterIdLst>
  <p:notesMasterIdLst>
    <p:notesMasterId r:id="rId37"/>
  </p:notesMasterIdLst>
  <p:sldIdLst>
    <p:sldId id="256" r:id="rId11"/>
    <p:sldId id="293" r:id="rId12"/>
    <p:sldId id="295" r:id="rId13"/>
    <p:sldId id="296" r:id="rId14"/>
    <p:sldId id="284" r:id="rId15"/>
    <p:sldId id="289" r:id="rId16"/>
    <p:sldId id="290" r:id="rId17"/>
    <p:sldId id="291" r:id="rId18"/>
    <p:sldId id="292" r:id="rId19"/>
    <p:sldId id="287" r:id="rId20"/>
    <p:sldId id="265" r:id="rId21"/>
    <p:sldId id="286" r:id="rId22"/>
    <p:sldId id="271" r:id="rId23"/>
    <p:sldId id="285" r:id="rId24"/>
    <p:sldId id="272" r:id="rId25"/>
    <p:sldId id="273" r:id="rId26"/>
    <p:sldId id="275" r:id="rId27"/>
    <p:sldId id="274" r:id="rId28"/>
    <p:sldId id="276" r:id="rId29"/>
    <p:sldId id="278" r:id="rId30"/>
    <p:sldId id="279" r:id="rId31"/>
    <p:sldId id="280" r:id="rId32"/>
    <p:sldId id="282" r:id="rId33"/>
    <p:sldId id="283" r:id="rId34"/>
    <p:sldId id="281" r:id="rId35"/>
    <p:sldId id="25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596" y="-3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3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6B8FF4D-39E9-4287-BB46-A13BEEE03AE8}" type="datetimeFigureOut">
              <a:rPr lang="en-US"/>
              <a:pPr/>
              <a:t>3/21/2014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EEB32F4-5AC6-4690-A393-8C1348EAE7F2}" type="slidenum">
              <a:rPr lang="en-US"/>
              <a:pPr/>
              <a:t>‹#›</a:t>
            </a:fld>
            <a:endParaRPr lang="en-US"/>
          </a:p>
        </p:txBody>
      </p:sp>
    </p:spTree>
    <p:extLst>
      <p:ext uri="{BB962C8B-B14F-4D97-AF65-F5344CB8AC3E}">
        <p14:creationId xmlns:p14="http://schemas.microsoft.com/office/powerpoint/2010/main" xmlns="" val="100898675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EB32F4-5AC6-4690-A393-8C1348EAE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 i="1" smtClean="0"/>
              <a:t>El marco propuesto por ONU-REDD se basa en las decisiones de la CMNUCC y busca brindar ayuda a los países para determinar cómo deben responder a estos acuerdos. Para empezar, el marco ayuda a definir cómo podría ser un enfoque nacional sobre salvaguardas de REDD+ (es decir, sus elementos clave) que, desde el punto de vista del Programa ONU-REDD, puede ayudar a que otros países entiendan mejor los resultados que podrían conseguir. La segunda parte del marco ayuda a definir las principales consideraciones y pasos que hay que tener en cuenta para desarrollar un enfoque a nivel país sobre salvaguardas. Para finalizar, también indicamos los componentes y pasos en los que ciertas herramientas de ONU-REDD pueden considerarse más relevantes y servir de guía para el marco. </a:t>
            </a:r>
            <a:endParaRPr lang="en-US" i="1" smtClean="0"/>
          </a:p>
        </p:txBody>
      </p:sp>
      <p:sp>
        <p:nvSpPr>
          <p:cNvPr id="26627" name="Slide Number Placeholder 3"/>
          <p:cNvSpPr>
            <a:spLocks noGrp="1"/>
          </p:cNvSpPr>
          <p:nvPr>
            <p:ph type="sldNum" sz="quarter" idx="5"/>
          </p:nvPr>
        </p:nvSpPr>
        <p:spPr bwMode="auto">
          <a:noFill/>
          <a:ln>
            <a:miter lim="800000"/>
            <a:headEnd/>
            <a:tailEnd/>
          </a:ln>
        </p:spPr>
        <p:txBody>
          <a:bodyPr/>
          <a:lstStyle/>
          <a:p>
            <a:fld id="{9B0B303A-0056-4A0D-B681-F0C6E0C518CF}"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fixed, linear approach to developing a safeguards approach. It will depend on what is already in place in the country, as well as what governments define as the overall objectives of the system. However, based on insights from countries and the steps defined in existing safeguards schemes, some generic steps can be identified which may be useful for countries planning such an approach. These are described in this section.</a:t>
            </a:r>
          </a:p>
          <a:p>
            <a:r>
              <a:rPr lang="en-US" dirty="0" smtClean="0"/>
              <a:t>An accountable and participatory process will be essential in developing transparent and effective safeguards approaches.  In particular, the effective participation of women and indigenous peoples on all aspects of climate change is recognized in Cancun decision 1/CP.16.  The UN-REDD/FCPF Stakeholder Engagement Guidelines and UN-REDD FPIC Guidelines are a useful guide in how to ensure participation. The REDD+ SES guidance, UN-REDD PGA guidance and the FCPF SESA framework also outline in detail how to establish a robust process that ensures adequate oversight and participation.</a:t>
            </a:r>
          </a:p>
          <a:p>
            <a:endParaRPr lang="en-GB" dirty="0"/>
          </a:p>
        </p:txBody>
      </p:sp>
      <p:sp>
        <p:nvSpPr>
          <p:cNvPr id="4" name="Slide Number Placeholder 3"/>
          <p:cNvSpPr>
            <a:spLocks noGrp="1"/>
          </p:cNvSpPr>
          <p:nvPr>
            <p:ph type="sldNum" sz="quarter" idx="10"/>
          </p:nvPr>
        </p:nvSpPr>
        <p:spPr/>
        <p:txBody>
          <a:bodyPr/>
          <a:lstStyle/>
          <a:p>
            <a:pPr>
              <a:defRPr/>
            </a:pPr>
            <a:fld id="{FBF82C59-86DB-499C-BD5D-7E2695E66AB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s-ES" i="1" smtClean="0"/>
              <a:t>Se puede considerar que un enfoque sobre salvaguardas a nivel país contiene dos elementos fundamentales para garantizar la reducción de riesgos sociales y medioambientales de REDD+ y el aumento de beneficios:</a:t>
            </a:r>
          </a:p>
          <a:p>
            <a:pPr>
              <a:spcBef>
                <a:spcPct val="0"/>
              </a:spcBef>
            </a:pPr>
            <a:endParaRPr lang="en-US" i="1" smtClean="0"/>
          </a:p>
          <a:p>
            <a:pPr>
              <a:spcBef>
                <a:spcPct val="0"/>
              </a:spcBef>
              <a:buFont typeface="Calibri" pitchFamily="34" charset="0"/>
              <a:buAutoNum type="arabicPeriod"/>
            </a:pPr>
            <a:r>
              <a:rPr lang="es-ES" i="1" smtClean="0"/>
              <a:t>Abordar y respetar las salvaguardas por medio de la implementación de políticas, leyes y reglamentos (PLR): Las PLR establecen el contenido de las salvaguardas, en otras palabras, a lo que debe ceñirse la implementación de las actividades de REDD+.</a:t>
            </a:r>
            <a:endParaRPr lang="en-US" i="1" smtClean="0"/>
          </a:p>
          <a:p>
            <a:pPr>
              <a:spcBef>
                <a:spcPct val="0"/>
              </a:spcBef>
              <a:buFont typeface="Calibri" pitchFamily="34" charset="0"/>
              <a:buAutoNum type="arabicPeriod"/>
            </a:pPr>
            <a:r>
              <a:rPr lang="es-ES" i="1" smtClean="0"/>
              <a:t>Sistemas de Información sobre Salvaguardas (SIS): Un sistema de información de salvaguardas (SIS) se define aquí como la colección y suministro de información sobre cómo se están tratando y respetando las salvaguardas de REDD+ durante toda la implementación de actividades de REDD+.</a:t>
            </a:r>
            <a:endParaRPr lang="en-US" i="1" smtClean="0"/>
          </a:p>
          <a:p>
            <a:pPr>
              <a:spcBef>
                <a:spcPct val="0"/>
              </a:spcBef>
            </a:pPr>
            <a:endParaRPr lang="es-ES" i="1" smtClean="0"/>
          </a:p>
          <a:p>
            <a:pPr>
              <a:spcBef>
                <a:spcPct val="0"/>
              </a:spcBef>
            </a:pPr>
            <a:r>
              <a:rPr lang="es-ES" i="1" smtClean="0"/>
              <a:t>Junto con estos dos elementos centrales, y apoyándolos, se encuentran las diversas instituciones formales e informales y los procesos y procedimientos necesarios para diseñar e implementar enfoques efectivos sobre salvaguardas. Por ejemplo, las instituciones desempeñarán un papel en la tarea de garantizar el diseño justo y efectivo del enfoque sobre salvaguardas de REDD+, la implementación de las PLR y el funcionamiento de los SIS. Los procesos y procedimientos incluyen aspectos que quizás no se encuentren incluidos en las PLR formales, como los procesos de consulta, las evaluaciones estratégicas y la diseminación y comunicación de información. Asimismo, los procesos y procedimientos incluirán, por ejemplo el recopilación y análisis de datos que puedan ser necesarios para abordar y respetar las salvaguardas (por ejemplo, definir y elaborar mapas de los bosques naturales). Otro ejemplo de un proceso que puede ser un componente integral de los enfoques nacionales sobre salvaguardas es un mecanismo de reclamos a nivel nacional.</a:t>
            </a:r>
            <a:endParaRPr lang="en-US" i="1" smtClean="0"/>
          </a:p>
          <a:p>
            <a:pPr>
              <a:spcBef>
                <a:spcPct val="0"/>
              </a:spcBef>
            </a:pPr>
            <a:endParaRPr lang="en-US" i="1" smtClean="0"/>
          </a:p>
        </p:txBody>
      </p:sp>
      <p:sp>
        <p:nvSpPr>
          <p:cNvPr id="27651" name="Slide Number Placeholder 3"/>
          <p:cNvSpPr>
            <a:spLocks noGrp="1"/>
          </p:cNvSpPr>
          <p:nvPr>
            <p:ph type="sldNum" sz="quarter" idx="5"/>
          </p:nvPr>
        </p:nvSpPr>
        <p:spPr bwMode="auto">
          <a:noFill/>
          <a:ln>
            <a:miter lim="800000"/>
            <a:headEnd/>
            <a:tailEnd/>
          </a:ln>
        </p:spPr>
        <p:txBody>
          <a:bodyPr/>
          <a:lstStyle/>
          <a:p>
            <a:fld id="{FB45D035-C5F8-45CF-B733-440D6ECE64C8}"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EB32F4-5AC6-4690-A393-8C1348EAE7F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s-ES_tradnl" smtClean="0"/>
              <a:t>Lo que esas PLRs sobre salvaguardas son dependerán totalmente en el país, en los objetivos definidos por el país, así como en los riesgos y beneficios específicos de REDD+ en el país.</a:t>
            </a:r>
          </a:p>
          <a:p>
            <a:pPr>
              <a:spcBef>
                <a:spcPct val="0"/>
              </a:spcBef>
            </a:pPr>
            <a:endParaRPr lang="es-ES_tradnl" smtClean="0"/>
          </a:p>
          <a:p>
            <a:pPr>
              <a:spcBef>
                <a:spcPct val="0"/>
              </a:spcBef>
            </a:pPr>
            <a:r>
              <a:rPr lang="es-ES_tradnl" b="1" i="1" smtClean="0"/>
              <a:t>Políticas, leyes y reglamentos de salvaguardas</a:t>
            </a:r>
          </a:p>
          <a:p>
            <a:pPr>
              <a:spcBef>
                <a:spcPct val="0"/>
              </a:spcBef>
            </a:pPr>
            <a:endParaRPr lang="es-ES_tradnl" i="1" smtClean="0"/>
          </a:p>
          <a:p>
            <a:pPr>
              <a:spcBef>
                <a:spcPct val="0"/>
              </a:spcBef>
            </a:pPr>
            <a:r>
              <a:rPr lang="es-ES_tradnl" i="1" smtClean="0"/>
              <a:t>Las PLR sobre salvaguardas establecen el contenido de las salvaguardas del país. Es decir, aclaran los objetivos y requisitos para abordar los riesgos y beneficios específicos de REDD+ en el país, y cumplen con las metas del país en relación a la forma en que se están abordando y respetando las salvaguardas en las actividades de REDD+.</a:t>
            </a:r>
          </a:p>
          <a:p>
            <a:pPr>
              <a:spcBef>
                <a:spcPct val="0"/>
              </a:spcBef>
            </a:pPr>
            <a:endParaRPr lang="es-ES_tradnl" i="1" smtClean="0"/>
          </a:p>
          <a:p>
            <a:pPr>
              <a:spcBef>
                <a:spcPct val="0"/>
              </a:spcBef>
            </a:pPr>
            <a:r>
              <a:rPr lang="es-ES_tradnl" i="1" smtClean="0"/>
              <a:t>En el caso de los enfoques sobre salvaguardas para REDD+, es posible que ya existan PLR, o puede ser necesario formular PLR nuevos. Como ejemplos, pueden incluir leyes vigentes sobre los derechos de los pueblos indígenas (por ejemplo, la Ley de los Derechos de los Pueblos Indígenas (IPRA) en las Filipinas) que se aplicaría a todas las actividades de REDD+, o una política existente sobre el derecho de acceso a la información5. Además, es posible que durante el proceso de preparación para REDD+ sea necesario formular nuevas políticas, leyes o reglamentos. La medida en que se precisen estas nuevas PLR dependerá de lo que con ya cuenta el país y cómo define los objetivos de su enfoque sobre salvaguardas (por ejemplo, ¿se ha concebido con el objetivo de satisfacer los requisitos de otras salvaguardas, además de los establecidos en los acuerdos de la CMNUCC?). También es posible que no sea necesario un marco jurídico y que todas las salvaguardas pueden cumplirse por otros medios, como por ejemplo directrices nacionales, pero ello dependerá del contexto nacional particular.</a:t>
            </a:r>
          </a:p>
        </p:txBody>
      </p:sp>
      <p:sp>
        <p:nvSpPr>
          <p:cNvPr id="28675" name="Slide Number Placeholder 3"/>
          <p:cNvSpPr>
            <a:spLocks noGrp="1"/>
          </p:cNvSpPr>
          <p:nvPr>
            <p:ph type="sldNum" sz="quarter" idx="5"/>
          </p:nvPr>
        </p:nvSpPr>
        <p:spPr bwMode="auto">
          <a:noFill/>
          <a:ln>
            <a:miter lim="800000"/>
            <a:headEnd/>
            <a:tailEnd/>
          </a:ln>
        </p:spPr>
        <p:txBody>
          <a:bodyPr/>
          <a:lstStyle/>
          <a:p>
            <a:fld id="{826FB41C-2EBA-4684-9373-601ACF7FADAC}"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0" y="4343400"/>
            <a:ext cx="6858000" cy="4114800"/>
          </a:xfrm>
        </p:spPr>
        <p:txBody>
          <a:bodyPr wrap="square" numCol="1" anchor="t" anchorCtr="0" compatLnSpc="1">
            <a:prstTxWarp prst="textNoShape">
              <a:avLst/>
            </a:prstTxWarp>
          </a:bodyPr>
          <a:lstStyle/>
          <a:p>
            <a:pPr>
              <a:spcBef>
                <a:spcPct val="0"/>
              </a:spcBef>
            </a:pPr>
            <a:r>
              <a:rPr lang="es-ES_tradnl" sz="1100" b="1" i="1" dirty="0" smtClean="0"/>
              <a:t>Sistemas de Información sobre Salvaguardas</a:t>
            </a:r>
          </a:p>
          <a:p>
            <a:pPr>
              <a:spcBef>
                <a:spcPct val="0"/>
              </a:spcBef>
            </a:pPr>
            <a:endParaRPr lang="es-ES_tradnl" sz="1100" i="1" dirty="0" smtClean="0"/>
          </a:p>
          <a:p>
            <a:pPr>
              <a:spcBef>
                <a:spcPct val="0"/>
              </a:spcBef>
            </a:pPr>
            <a:r>
              <a:rPr lang="es-ES_tradnl" sz="1100" i="1" dirty="0" smtClean="0"/>
              <a:t>Los sistemas de información de salvaguardas (SIS) ofrecen un enfoque sistemático para la recopilación y suministro de información acerca de la forma en que se están abordando y respetando las salvaguardas para REDD+ a lo largo del proceso de implementación de REDD+. Aunque el diseño específico de un SIS y el nivel de detalle de información que se presenta difiere de un país a otro, es probable que todos los SIS incluyan los siguientes componentes: </a:t>
            </a:r>
          </a:p>
          <a:p>
            <a:pPr>
              <a:spcBef>
                <a:spcPct val="0"/>
              </a:spcBef>
            </a:pPr>
            <a:endParaRPr lang="es-ES_tradnl" sz="1100" i="1" dirty="0" smtClean="0"/>
          </a:p>
          <a:p>
            <a:pPr>
              <a:spcBef>
                <a:spcPct val="0"/>
              </a:spcBef>
              <a:buFontTx/>
              <a:buChar char="•"/>
            </a:pPr>
            <a:r>
              <a:rPr lang="es-ES_tradnl" sz="1100" i="1" dirty="0" smtClean="0"/>
              <a:t>Indicadores: Estos ayudan a determinar, en este caso, si una política, ley o reglamento particular se está implementando eficazmente. Los indicadores establecen los parámetros para determinar qué información se debe recopilar.</a:t>
            </a:r>
          </a:p>
          <a:p>
            <a:pPr>
              <a:spcBef>
                <a:spcPct val="0"/>
              </a:spcBef>
              <a:buFontTx/>
              <a:buChar char="•"/>
            </a:pPr>
            <a:r>
              <a:rPr lang="es-ES_tradnl" sz="1100" i="1" dirty="0" smtClean="0"/>
              <a:t>Metodologías para la recopilación de información: Estas esbozan los tipos de información a recopilar para cada indicador, y cómo deberá llevarse a cabo la recopilación de información (por ejemplo, tamaño de la muestra, frecuencia, etc.)</a:t>
            </a:r>
          </a:p>
          <a:p>
            <a:pPr>
              <a:spcBef>
                <a:spcPct val="0"/>
              </a:spcBef>
              <a:buFontTx/>
              <a:buChar char="•"/>
            </a:pPr>
            <a:r>
              <a:rPr lang="es-ES_tradnl" sz="1100" i="1" dirty="0" smtClean="0"/>
              <a:t>Marco para el suministro de información: Este define la forma en que se almacena y comparte la información. El resumen de información se deberá presentar a la CMNUCC, pero es probable que también se utilice a nivel nacional para fines de divulgación entre las principales partes interesadas. La difusión de información a nivel país puede tener que realizarse en distintos formatos y comunicarse en distintas frecuencias, dependiendo de las circunstancias nacionales.</a:t>
            </a:r>
          </a:p>
          <a:p>
            <a:pPr>
              <a:spcBef>
                <a:spcPct val="0"/>
              </a:spcBef>
            </a:pPr>
            <a:endParaRPr lang="es-ES_tradnl" sz="1100" i="1" dirty="0" smtClean="0"/>
          </a:p>
          <a:p>
            <a:pPr>
              <a:spcBef>
                <a:spcPct val="0"/>
              </a:spcBef>
            </a:pPr>
            <a:r>
              <a:rPr lang="es-ES_tradnl" sz="1100" i="1" dirty="0" smtClean="0"/>
              <a:t>El SIS puede crearse a partir de los sistemas nacionales de recopilación y suministro de información existentes, como los que se han establecido en algunos países para monitorear la conservación de la diversidad biológica y proporcionar información al respecto, de conformidad con el Convenio sobre la Diversidad Biológica (CDB), o para preparar sus informes nacionales para las evaluaciones de los recursos forestales mundiales (FRA) de la Organización de las Naciones Unidas para la Agricultura y la Alimentación (FAO). Los sistemas actuales pueden tener que adaptarse para REDD+ si, por ejemplo, no cubren cuestiones específicas tales como la permanencia y las fugas, que están más estrechamente relacionadas con las emisiones de gases de efecto invernadero (GEI). También puede ser necesario crear un nuevo marco institucional para fines de consolidación de los distintos flujos de información y la presentación de información a la CMNUCC.</a:t>
            </a:r>
            <a:endParaRPr lang="en-US" sz="1100" i="1" dirty="0" smtClean="0"/>
          </a:p>
        </p:txBody>
      </p:sp>
      <p:sp>
        <p:nvSpPr>
          <p:cNvPr id="29699" name="Slide Number Placeholder 3"/>
          <p:cNvSpPr>
            <a:spLocks noGrp="1"/>
          </p:cNvSpPr>
          <p:nvPr>
            <p:ph type="sldNum" sz="quarter" idx="5"/>
          </p:nvPr>
        </p:nvSpPr>
        <p:spPr bwMode="auto">
          <a:noFill/>
          <a:ln>
            <a:miter lim="800000"/>
            <a:headEnd/>
            <a:tailEnd/>
          </a:ln>
        </p:spPr>
        <p:txBody>
          <a:bodyPr/>
          <a:lstStyle/>
          <a:p>
            <a:fld id="{2DC467E7-1AEF-4F49-857D-2FCD89A11B46}"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04800" y="4267200"/>
            <a:ext cx="6324600" cy="4191000"/>
          </a:xfrm>
        </p:spPr>
        <p:txBody>
          <a:bodyPr wrap="square" numCol="1" anchor="t" anchorCtr="0" compatLnSpc="1">
            <a:prstTxWarp prst="textNoShape">
              <a:avLst/>
            </a:prstTxWarp>
          </a:bodyPr>
          <a:lstStyle/>
          <a:p>
            <a:pPr>
              <a:spcBef>
                <a:spcPct val="0"/>
              </a:spcBef>
            </a:pPr>
            <a:r>
              <a:rPr lang="es-ES_tradnl" dirty="0" smtClean="0"/>
              <a:t>¿Qué es lo que esto involucra?</a:t>
            </a:r>
          </a:p>
          <a:p>
            <a:pPr>
              <a:spcBef>
                <a:spcPct val="0"/>
              </a:spcBef>
            </a:pPr>
            <a:r>
              <a:rPr lang="es-ES_tradnl" dirty="0" smtClean="0"/>
              <a:t>… siete salvaguardas de Cancún</a:t>
            </a:r>
          </a:p>
          <a:p>
            <a:pPr>
              <a:spcBef>
                <a:spcPct val="0"/>
              </a:spcBef>
            </a:pPr>
            <a:r>
              <a:rPr lang="es-ES_tradnl" dirty="0" smtClean="0"/>
              <a:t>…</a:t>
            </a:r>
          </a:p>
          <a:p>
            <a:pPr>
              <a:spcBef>
                <a:spcPct val="0"/>
              </a:spcBef>
            </a:pPr>
            <a:r>
              <a:rPr lang="es-ES_tradnl" dirty="0" smtClean="0"/>
              <a:t>Ejemplos de otros objetivos:</a:t>
            </a:r>
          </a:p>
          <a:p>
            <a:pPr>
              <a:spcBef>
                <a:spcPct val="0"/>
              </a:spcBef>
              <a:buFontTx/>
              <a:buChar char="•"/>
            </a:pPr>
            <a:r>
              <a:rPr lang="es-ES_tradnl" dirty="0" smtClean="0"/>
              <a:t>Implementar provisiones de otras convenciones, tales como la CDB</a:t>
            </a:r>
          </a:p>
          <a:p>
            <a:pPr>
              <a:spcBef>
                <a:spcPct val="0"/>
              </a:spcBef>
              <a:buFontTx/>
              <a:buChar char="•"/>
            </a:pPr>
            <a:r>
              <a:rPr lang="es-ES_tradnl" dirty="0" smtClean="0"/>
              <a:t>O más general, para cumplir las metas de desarrollo del país</a:t>
            </a:r>
          </a:p>
          <a:p>
            <a:pPr>
              <a:spcBef>
                <a:spcPct val="0"/>
              </a:spcBef>
            </a:pPr>
            <a:endParaRPr lang="es-ES_tradnl" dirty="0" smtClean="0"/>
          </a:p>
          <a:p>
            <a:pPr>
              <a:spcBef>
                <a:spcPct val="0"/>
              </a:spcBef>
            </a:pPr>
            <a:r>
              <a:rPr lang="es-ES_tradnl" b="1" i="1" dirty="0" smtClean="0"/>
              <a:t>Identificación de los objetivos del enfoque sobre salvaguardas</a:t>
            </a:r>
          </a:p>
          <a:p>
            <a:pPr>
              <a:spcBef>
                <a:spcPct val="0"/>
              </a:spcBef>
            </a:pPr>
            <a:endParaRPr lang="es-ES_tradnl" i="1" dirty="0" smtClean="0"/>
          </a:p>
          <a:p>
            <a:pPr>
              <a:spcBef>
                <a:spcPct val="0"/>
              </a:spcBef>
            </a:pPr>
            <a:r>
              <a:rPr lang="es-ES_tradnl" i="1" dirty="0" smtClean="0"/>
              <a:t>Un primer paso esencial en el desarrollo del enfoque sobre salvaguardas para REDD+ es definir claramente lo que se supone que debe hacer (por ejemplo, la razón por la cual se ha establecido). Es probable que todos los países estén interesados en desarrollar un sistema que les permita cumplir con las decisiones de la CMNUCC. Ello requerirá interpretar el contenido de las decisiones desde la perspectiva del país y considerar los posibles riesgos y beneficios sociales y ambientales de REDD+. Sin embargo, será importante que los países, además de garantizar que el enfoque cumple con las salvaguardas de Cancún, consideren detenidamente si también necesita ser diseñado de manera que cumpla con otros objetivos, que podrían incluir, por ejemplo: </a:t>
            </a:r>
          </a:p>
          <a:p>
            <a:pPr>
              <a:spcBef>
                <a:spcPct val="0"/>
              </a:spcBef>
            </a:pPr>
            <a:endParaRPr lang="es-ES_tradnl" i="1" dirty="0" smtClean="0"/>
          </a:p>
          <a:p>
            <a:pPr>
              <a:spcBef>
                <a:spcPct val="0"/>
              </a:spcBef>
              <a:buFontTx/>
              <a:buChar char="•"/>
            </a:pPr>
            <a:r>
              <a:rPr lang="es-ES_tradnl" i="1" dirty="0" smtClean="0"/>
              <a:t>Compromisos, prioridades de política, etc. establecidos a nivel nacional;</a:t>
            </a:r>
          </a:p>
          <a:p>
            <a:pPr>
              <a:spcBef>
                <a:spcPct val="0"/>
              </a:spcBef>
              <a:buFontTx/>
              <a:buChar char="•"/>
            </a:pPr>
            <a:r>
              <a:rPr lang="es-ES_tradnl" i="1" dirty="0" smtClean="0"/>
              <a:t>Compromisos internacionales vigentes (por ejemplo, convenciones y tratados)</a:t>
            </a:r>
          </a:p>
          <a:p>
            <a:pPr>
              <a:spcBef>
                <a:spcPct val="0"/>
              </a:spcBef>
              <a:buFontTx/>
              <a:buChar char="•"/>
            </a:pPr>
            <a:r>
              <a:rPr lang="es-ES_tradnl" i="1" dirty="0" smtClean="0">
                <a:solidFill>
                  <a:srgbClr val="211D1E"/>
                </a:solidFill>
                <a:latin typeface="Frutiger LT Std 45 Light" charset="0"/>
              </a:rPr>
              <a:t>Políticas de los donantes o inversores</a:t>
            </a:r>
          </a:p>
          <a:p>
            <a:pPr>
              <a:spcBef>
                <a:spcPct val="0"/>
              </a:spcBef>
            </a:pPr>
            <a:endParaRPr lang="es-ES_tradnl" i="1" dirty="0" smtClean="0">
              <a:solidFill>
                <a:srgbClr val="211D1E"/>
              </a:solidFill>
              <a:latin typeface="Frutiger LT Std 45 Light" charset="0"/>
            </a:endParaRPr>
          </a:p>
          <a:p>
            <a:pPr>
              <a:spcBef>
                <a:spcPct val="0"/>
              </a:spcBef>
            </a:pPr>
            <a:r>
              <a:rPr lang="es-ES_tradnl" i="1" dirty="0" smtClean="0"/>
              <a:t>Puesto que, en el futuro, los donantes e inversores podrían desempeñar un papel importante en el financiamiento de REDD+, será importante considerar sus requisitos además de los de la CMNUCC.</a:t>
            </a:r>
          </a:p>
        </p:txBody>
      </p:sp>
      <p:sp>
        <p:nvSpPr>
          <p:cNvPr id="30723" name="Slide Number Placeholder 3"/>
          <p:cNvSpPr>
            <a:spLocks noGrp="1"/>
          </p:cNvSpPr>
          <p:nvPr>
            <p:ph type="sldNum" sz="quarter" idx="5"/>
          </p:nvPr>
        </p:nvSpPr>
        <p:spPr bwMode="auto">
          <a:noFill/>
          <a:ln>
            <a:miter lim="800000"/>
            <a:headEnd/>
            <a:tailEnd/>
          </a:ln>
        </p:spPr>
        <p:txBody>
          <a:bodyPr/>
          <a:lstStyle/>
          <a:p>
            <a:fld id="{9254A95B-59F6-4344-BA0D-AB13E057AD40}"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xfrm>
            <a:off x="228600" y="4343400"/>
            <a:ext cx="6400800" cy="4114800"/>
          </a:xfrm>
          <a:noFill/>
        </p:spPr>
        <p:txBody>
          <a:bodyPr wrap="square" numCol="1" anchor="t" anchorCtr="0" compatLnSpc="1">
            <a:prstTxWarp prst="textNoShape">
              <a:avLst/>
            </a:prstTxWarp>
          </a:bodyPr>
          <a:lstStyle/>
          <a:p>
            <a:pPr>
              <a:spcBef>
                <a:spcPct val="0"/>
              </a:spcBef>
            </a:pPr>
            <a:r>
              <a:rPr lang="es-ES_tradnl" sz="1100" dirty="0" smtClean="0"/>
              <a:t>¿Cómo se hace para formular </a:t>
            </a:r>
            <a:r>
              <a:rPr lang="es-ES_tradnl" sz="1100" dirty="0" err="1" smtClean="0"/>
              <a:t>PLRs</a:t>
            </a:r>
            <a:r>
              <a:rPr lang="es-ES_tradnl" sz="1100" dirty="0" smtClean="0"/>
              <a:t> sobre salvaguardas?</a:t>
            </a:r>
          </a:p>
          <a:p>
            <a:pPr>
              <a:spcBef>
                <a:spcPct val="0"/>
              </a:spcBef>
            </a:pPr>
            <a:r>
              <a:rPr lang="es-ES_tradnl" sz="1100" dirty="0" smtClean="0"/>
              <a:t>Análisis de las deficiencias – las salvaguardas para REDD+ podrían construirse en </a:t>
            </a:r>
            <a:r>
              <a:rPr lang="es-ES_tradnl" sz="1100" dirty="0" err="1" smtClean="0"/>
              <a:t>PLRs</a:t>
            </a:r>
            <a:r>
              <a:rPr lang="es-ES_tradnl" sz="1100" dirty="0" smtClean="0"/>
              <a:t> existentes, pero también es necesario modificarlas o crear nuevas PLR conjuntamente.</a:t>
            </a:r>
          </a:p>
          <a:p>
            <a:pPr>
              <a:spcBef>
                <a:spcPct val="0"/>
              </a:spcBef>
            </a:pPr>
            <a:r>
              <a:rPr lang="es-ES_tradnl" sz="1100" dirty="0" smtClean="0"/>
              <a:t>… Utilizar sistemas institucionales o sistemas de información establecidos para analizar el nivel de implementación de las </a:t>
            </a:r>
            <a:r>
              <a:rPr lang="es-ES_tradnl" sz="1100" dirty="0" err="1" smtClean="0"/>
              <a:t>PLRs</a:t>
            </a:r>
            <a:r>
              <a:rPr lang="es-ES_tradnl" sz="1100" dirty="0" smtClean="0"/>
              <a:t> existentes.</a:t>
            </a:r>
          </a:p>
          <a:p>
            <a:pPr>
              <a:spcBef>
                <a:spcPct val="0"/>
              </a:spcBef>
            </a:pPr>
            <a:r>
              <a:rPr lang="es-ES_tradnl" sz="1100" dirty="0" smtClean="0"/>
              <a:t>Con base a esta información, formular un marco de políticas sobre salvaguardas.</a:t>
            </a:r>
          </a:p>
          <a:p>
            <a:pPr>
              <a:spcBef>
                <a:spcPct val="0"/>
              </a:spcBef>
            </a:pPr>
            <a:endParaRPr lang="es-ES_tradnl" sz="1100" b="1" dirty="0" smtClean="0"/>
          </a:p>
          <a:p>
            <a:pPr>
              <a:spcBef>
                <a:spcPct val="0"/>
              </a:spcBef>
            </a:pPr>
            <a:r>
              <a:rPr lang="es-ES_tradnl" sz="1100" b="1" i="1" dirty="0" smtClean="0"/>
              <a:t>Formulación de políticas, leyes y reglamentos</a:t>
            </a:r>
          </a:p>
          <a:p>
            <a:pPr>
              <a:spcBef>
                <a:spcPct val="0"/>
              </a:spcBef>
            </a:pPr>
            <a:endParaRPr lang="es-ES_tradnl" sz="1100" i="1" dirty="0" smtClean="0"/>
          </a:p>
          <a:p>
            <a:pPr>
              <a:spcBef>
                <a:spcPct val="0"/>
              </a:spcBef>
            </a:pPr>
            <a:r>
              <a:rPr lang="es-ES_tradnl" sz="1100" i="1" dirty="0" smtClean="0"/>
              <a:t>Una vez se hayan definido los objetivos, los países deberán considerar, de haber alguna, las políticas, leyes o reglamentos (PLR) necesarios para cumplir con los objetivos. Es probable que el primer paso a tomar en el proceso sea un análisis de las deficiencias en las PLR relacionadas con REDD+, mediante la comparación entre las existentes y los requisitos definidos durante el proceso de establecimiento de objetivos. También se deberá determinar la eficacia de los sistemas existentes, con el fin de identificar fallos de aplicación que se deben corregir. Dependiendo de los resultados, puede ser necesario formular políticas, leyes y reglamentos. Por ejemplo, pocos países cuentan con políticas claras sobre la definición y protección de los derechos de carbono, y es probable que este tipo de políticas sean importantes para cumplir con los requisitos de la CMNUCC sobre la participación eficaz y los derechos de los pueblos indígenas. El resultado de este proceso podría plasmarse en un marco de política sobre salvaguardas que esboce el conjunto de PLR sobre salvaguardas para REDD+ que ha desarrollado o definido el país, y la forma en que dichas salvaguardas sirven de base para cumplir con la CMNUCC u otros objetivos. Este marco no es obligatorio, pero puede servir de orientación para aquellos que participen en las actividades de REDD+, especialmente aquellos que contribuyen con financiamiento. Para ciertas salvaguardas, es posible que un conjunto de directrices, en vez de una ley o política, se considere más adecuado para la salvaguarda en cuestión y en el contexto nacional.</a:t>
            </a:r>
          </a:p>
          <a:p>
            <a:pPr>
              <a:spcBef>
                <a:spcPct val="0"/>
              </a:spcBef>
            </a:pPr>
            <a:endParaRPr lang="es-ES_tradnl" sz="1100" i="1" dirty="0" smtClean="0"/>
          </a:p>
        </p:txBody>
      </p:sp>
      <p:sp>
        <p:nvSpPr>
          <p:cNvPr id="31747" name="Slide Number Placeholder 3"/>
          <p:cNvSpPr>
            <a:spLocks noGrp="1"/>
          </p:cNvSpPr>
          <p:nvPr>
            <p:ph type="sldNum" sz="quarter" idx="5"/>
          </p:nvPr>
        </p:nvSpPr>
        <p:spPr bwMode="auto">
          <a:noFill/>
          <a:ln>
            <a:miter lim="800000"/>
            <a:headEnd/>
            <a:tailEnd/>
          </a:ln>
        </p:spPr>
        <p:txBody>
          <a:bodyPr/>
          <a:lstStyle/>
          <a:p>
            <a:fld id="{6AB16505-9324-4FCB-B758-1A9E4294230B}"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52400" y="4114800"/>
            <a:ext cx="6705600" cy="4648200"/>
          </a:xfrm>
        </p:spPr>
        <p:txBody>
          <a:bodyPr wrap="square" numCol="1" anchor="t" anchorCtr="0" compatLnSpc="1">
            <a:prstTxWarp prst="textNoShape">
              <a:avLst/>
            </a:prstTxWarp>
          </a:bodyPr>
          <a:lstStyle/>
          <a:p>
            <a:pPr>
              <a:spcBef>
                <a:spcPct val="0"/>
              </a:spcBef>
            </a:pPr>
            <a:r>
              <a:rPr lang="es-ES_tradnl" sz="800" b="1" i="1" dirty="0" smtClean="0"/>
              <a:t>Desarrollo  de  sistemas  de  información  sobre salvaguardas</a:t>
            </a:r>
          </a:p>
          <a:p>
            <a:pPr>
              <a:spcBef>
                <a:spcPct val="0"/>
              </a:spcBef>
            </a:pPr>
            <a:r>
              <a:rPr lang="es-ES_tradnl" sz="800" i="1" dirty="0" smtClean="0"/>
              <a:t>Idealmente, el sistema de información sobre salvaguardas (SIS) se desarrolla una vez se hayan establecido los objetivos del enfoque sobre salvaguardas y se hayan analizado las deficiencias en las PLR.  El proceso se lleva a cabo de tal forma porque es necesario tener conocimientos por los menos básicos sobre lo que son las salvaguardas, a fin de poder recopilar información sobre la forma en que se están abordando y respetando.8</a:t>
            </a:r>
          </a:p>
          <a:p>
            <a:pPr>
              <a:spcBef>
                <a:spcPct val="0"/>
              </a:spcBef>
            </a:pPr>
            <a:r>
              <a:rPr lang="es-ES_tradnl" sz="800" i="1" dirty="0" smtClean="0"/>
              <a:t>	Al igual que con el componente sobre PLR,  es probable que el primer paso a tomar sea la realización de una evaluación nacional de  las  fuentes  de  información existentes, y  de  los  sistemas existentes para proporcionar información acerca de salvaguardas. Sobre la base de esta evaluación puede realizarse otra evaluación de  los procesos o  procedimientos e  instituciones,  entre otras estructuras, que podrían ser necesarios.</a:t>
            </a:r>
          </a:p>
          <a:p>
            <a:pPr>
              <a:spcBef>
                <a:spcPct val="0"/>
              </a:spcBef>
            </a:pPr>
            <a:r>
              <a:rPr lang="es-ES_tradnl" sz="800" i="1" dirty="0" smtClean="0"/>
              <a:t>	Para poder  recopilar  información sobre  la  forma  en  que  se están abordando y respetando  las salvaguardas,  será necesario desarrollar cierto tipo de indicadores, que podrían ser indicadores de proceso (por ejemplo, para ilustrar si se ha logrado o no un resultado)  o  indicadores de  impacto (por ejemplo, vinculados con impactos sociales o ambientales actuales). Los indicadores precisos que  se  utilicen pueden  diferir dependiendo  de  las circunstancias nacionales y el grado de detalle que el país desee proporcionar.  Muchos países ya contarán con indicadores  para otros contextos, como los vinculados con la implementación de políticas forestales o la evaluación de la distribución de ingresos.</a:t>
            </a:r>
          </a:p>
          <a:p>
            <a:pPr>
              <a:spcBef>
                <a:spcPct val="0"/>
              </a:spcBef>
            </a:pPr>
            <a:r>
              <a:rPr lang="es-ES_tradnl" sz="800" i="1" dirty="0" smtClean="0"/>
              <a:t>	A pesar de que estos indicadores pueden ser adecuados para las salvaguardas de REDD+, también  puede ser necesario desarrollar nuevos indicadores. El  proceso PGA del Programa   ONU-REDD está diseñado para ayudar a los países a desarrollar indicadores de  gobernanza relacionados  con  las actividades de  REDD+,  y REDD+ SES también ha sido diseñado para ayudar a los países a desarrollar indicadores en muchas otras cuestiones.</a:t>
            </a:r>
          </a:p>
          <a:p>
            <a:pPr>
              <a:spcBef>
                <a:spcPct val="0"/>
              </a:spcBef>
            </a:pPr>
            <a:r>
              <a:rPr lang="es-ES_tradnl" sz="800" i="1" dirty="0" smtClean="0"/>
              <a:t>	Deberá  desarrollarse un  enfoque   de   recopilación   de   datos para poder determinar  si se están cumpliendo los indicadores. Consideraciones clave incluyen:</a:t>
            </a:r>
          </a:p>
          <a:p>
            <a:pPr>
              <a:spcBef>
                <a:spcPct val="0"/>
              </a:spcBef>
              <a:buFontTx/>
              <a:buChar char="•"/>
            </a:pPr>
            <a:r>
              <a:rPr lang="es-ES_tradnl" sz="800" i="1" dirty="0" smtClean="0"/>
              <a:t>Datos que ya existen (localización de fuentes de datos);</a:t>
            </a:r>
          </a:p>
          <a:p>
            <a:pPr>
              <a:spcBef>
                <a:spcPct val="0"/>
              </a:spcBef>
              <a:buFontTx/>
              <a:buChar char="•"/>
            </a:pPr>
            <a:r>
              <a:rPr lang="es-ES_tradnl" sz="800" i="1" dirty="0" smtClean="0"/>
              <a:t>Datos a recopilar (por ejemplo, datos sobre ingresos);</a:t>
            </a:r>
          </a:p>
          <a:p>
            <a:pPr>
              <a:spcBef>
                <a:spcPct val="0"/>
              </a:spcBef>
              <a:buFontTx/>
              <a:buChar char="•"/>
            </a:pPr>
            <a:r>
              <a:rPr lang="es-ES_tradnl" sz="800" i="1" dirty="0" smtClean="0"/>
              <a:t>Metodologías a utilizar (por ejemplo, encuestas de hogares; enfoques participativos, como la vigilancia participativa de la biodiversidad);</a:t>
            </a:r>
          </a:p>
          <a:p>
            <a:pPr>
              <a:spcBef>
                <a:spcPct val="0"/>
              </a:spcBef>
              <a:buFontTx/>
              <a:buChar char="•"/>
            </a:pPr>
            <a:r>
              <a:rPr lang="es-ES_tradnl" sz="800" i="1" dirty="0" smtClean="0"/>
              <a:t>Quién se encarga de la recopilación de datos;</a:t>
            </a:r>
          </a:p>
          <a:p>
            <a:pPr>
              <a:spcBef>
                <a:spcPct val="0"/>
              </a:spcBef>
              <a:buFontTx/>
              <a:buChar char="•"/>
            </a:pPr>
            <a:r>
              <a:rPr lang="es-ES_tradnl" sz="800" i="1" dirty="0" smtClean="0"/>
              <a:t>La frecuencia  con la que se recopilan datos;</a:t>
            </a:r>
          </a:p>
          <a:p>
            <a:pPr>
              <a:spcBef>
                <a:spcPct val="0"/>
              </a:spcBef>
            </a:pPr>
            <a:r>
              <a:rPr lang="es-ES_tradnl" sz="800" i="1" dirty="0" smtClean="0"/>
              <a:t>Es probable que los países ya cuenten con sistemas establecidos de recopilación de información acerca de una variedad de temas relacionados con las salvaguardas de REDD+. Hay muchas otras herramientas existentes que también se pueden aplicar. Por ejemplo, el Programa ONU-REDD ha preparado un proyecto de directrices para el monitoreo de los efectos de REDD+ sobre la diversidad biológica y los servicios de los ecosistemas, y REDD+ SES proporciona directrices voluntarias para el establecimiento de un sistema de monitoreo y difusión de información relacionada con salvaguardas. </a:t>
            </a:r>
          </a:p>
          <a:p>
            <a:pPr>
              <a:spcBef>
                <a:spcPct val="0"/>
              </a:spcBef>
            </a:pPr>
            <a:r>
              <a:rPr lang="es-ES_tradnl" sz="800" i="1" dirty="0" smtClean="0"/>
              <a:t>	También se deberán definir y desarrollar enfoques para proporcionar información, que se basarán en la forma en que se da seguimiento a la información con el transcurso del tiempo, el formato de la información y los canales a través de los cuales esta debe transmitirse a nivel nacional e internacional. En muchos países, la información puede tener que recopilarse de diversas instituciones que se encargan de supervisar la recopilación de datos en distintos sectores. El almacenamiento de datos puede realizarse en algún tipo de base de datos. Los países pueden encontrar que es más práctico que esta información sea administrada por la entidad nacional encargada de presentar informes a la CMNUCC mediante comunicaciones nacionales. Esta información se presentará de manera que sea fácilmente comprensible, accesible y procesable por las partes interesadas en el país (por ejemplo, su publicación a través de una plataforma basada en la Web actualizada regularmente o en formato impreso en los idiomas locales).</a:t>
            </a:r>
            <a:endParaRPr lang="en-US" sz="800" i="1" dirty="0" smtClean="0"/>
          </a:p>
        </p:txBody>
      </p:sp>
      <p:sp>
        <p:nvSpPr>
          <p:cNvPr id="32771" name="Slide Number Placeholder 3"/>
          <p:cNvSpPr>
            <a:spLocks noGrp="1"/>
          </p:cNvSpPr>
          <p:nvPr>
            <p:ph type="sldNum" sz="quarter" idx="5"/>
          </p:nvPr>
        </p:nvSpPr>
        <p:spPr bwMode="auto">
          <a:noFill/>
          <a:ln>
            <a:miter lim="800000"/>
            <a:headEnd/>
            <a:tailEnd/>
          </a:ln>
        </p:spPr>
        <p:txBody>
          <a:bodyPr/>
          <a:lstStyle/>
          <a:p>
            <a:fld id="{CA280BE7-235B-4121-8EB1-B5AF0BD19286}"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50532B5D-DA11-4EB5-81E1-E5C8286C309A}"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UN-REDD is working to support 48 countries and has rapidly grown from 5 years</a:t>
            </a:r>
            <a:r>
              <a:rPr lang="en-GB" baseline="0" dirty="0" smtClean="0"/>
              <a:t> ago when it started with just 9. </a:t>
            </a:r>
          </a:p>
          <a:p>
            <a:endParaRPr lang="en-GB" dirty="0" smtClean="0"/>
          </a:p>
          <a:p>
            <a:r>
              <a:rPr lang="en-GB" dirty="0" smtClean="0"/>
              <a:t>I am not going to list them all but the</a:t>
            </a:r>
            <a:r>
              <a:rPr lang="en-GB" baseline="0" dirty="0" smtClean="0"/>
              <a:t> map shows the global extent of coverage and the names are listed here for more detailed checking later or please look on the UN-REDD website. </a:t>
            </a:r>
            <a:endParaRPr lang="en-GB" dirty="0"/>
          </a:p>
        </p:txBody>
      </p:sp>
      <p:sp>
        <p:nvSpPr>
          <p:cNvPr id="4" name="Slide Number Placeholder 3"/>
          <p:cNvSpPr>
            <a:spLocks noGrp="1"/>
          </p:cNvSpPr>
          <p:nvPr>
            <p:ph type="sldNum" sz="quarter" idx="10"/>
          </p:nvPr>
        </p:nvSpPr>
        <p:spPr/>
        <p:txBody>
          <a:bodyPr/>
          <a:lstStyle/>
          <a:p>
            <a:fld id="{CA6FB44C-DD4B-46CA-94F7-D0B01E6432F4}" type="slidenum">
              <a:rPr lang="en-GB" smtClean="0"/>
              <a:pPr/>
              <a:t>3</a:t>
            </a:fld>
            <a:endParaRPr lang="en-GB"/>
          </a:p>
        </p:txBody>
      </p:sp>
    </p:spTree>
    <p:extLst>
      <p:ext uri="{BB962C8B-B14F-4D97-AF65-F5344CB8AC3E}">
        <p14:creationId xmlns:p14="http://schemas.microsoft.com/office/powerpoint/2010/main" xmlns="" val="2843613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800" smtClean="0"/>
              <a:t>The objective of the LEG-REDD+ Project is to assist countries in strengthening their legal capacity for REDD+ implementation, through developing an in-depth understanding of legal and regulatory aspects of the REDD+ mechanism and supporting the development of robust and coherent legal frameworks at national level.</a:t>
            </a:r>
            <a:endParaRPr lang="en-US" sz="800" smtClean="0"/>
          </a:p>
          <a:p>
            <a:pPr>
              <a:spcBef>
                <a:spcPct val="0"/>
              </a:spcBef>
            </a:pPr>
            <a:endParaRPr lang="en-US" sz="800" smtClean="0">
              <a:latin typeface="Arial" pitchFamily="34" charset="0"/>
              <a:cs typeface="Arial" pitchFamily="34" charset="0"/>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D0D9B9EF-25AD-4B2A-A23A-4AFF20F030C6}"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800" smtClean="0">
              <a:latin typeface="Arial" pitchFamily="34" charset="0"/>
              <a:cs typeface="Arial" pitchFamily="34" charset="0"/>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C3DDB09F-5F8A-4D10-A82D-04B51FBE0CC7}"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3F810FF-EB12-4B00-9AAF-76D2A619A4D7}"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B3F810FF-EB12-4B00-9AAF-76D2A619A4D7}"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i="1" smtClean="0"/>
          </a:p>
        </p:txBody>
      </p:sp>
      <p:sp>
        <p:nvSpPr>
          <p:cNvPr id="36867" name="Slide Number Placeholder 3"/>
          <p:cNvSpPr>
            <a:spLocks noGrp="1"/>
          </p:cNvSpPr>
          <p:nvPr>
            <p:ph type="sldNum" sz="quarter" idx="5"/>
          </p:nvPr>
        </p:nvSpPr>
        <p:spPr bwMode="auto">
          <a:noFill/>
          <a:ln>
            <a:miter lim="800000"/>
            <a:headEnd/>
            <a:tailEnd/>
          </a:ln>
        </p:spPr>
        <p:txBody>
          <a:bodyPr/>
          <a:lstStyle/>
          <a:p>
            <a:fld id="{A1519173-90DE-4236-BBBA-FD3576C54EAF}"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EB32F4-5AC6-4690-A393-8C1348EAE7F2}"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6FB44C-DD4B-46CA-94F7-D0B01E6432F4}" type="slidenum">
              <a:rPr lang="en-GB" smtClean="0"/>
              <a:pPr/>
              <a:t>4</a:t>
            </a:fld>
            <a:endParaRPr lang="en-GB"/>
          </a:p>
        </p:txBody>
      </p:sp>
    </p:spTree>
    <p:extLst>
      <p:ext uri="{BB962C8B-B14F-4D97-AF65-F5344CB8AC3E}">
        <p14:creationId xmlns:p14="http://schemas.microsoft.com/office/powerpoint/2010/main" xmlns="" val="284361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EB32F4-5AC6-4690-A393-8C1348EAE7F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xfrm>
            <a:off x="414338" y="4359275"/>
            <a:ext cx="5840412" cy="4476750"/>
          </a:xfrm>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E7167-FBEE-4FFC-9243-DE1A8235E836}" type="slidenum">
              <a:rPr lang="en-US" smtClean="0">
                <a:solidFill>
                  <a:prstClr val="black"/>
                </a:solidFill>
              </a:rPr>
              <a:pPr fontAlgn="base">
                <a:spcBef>
                  <a:spcPct val="0"/>
                </a:spcBef>
                <a:spcAft>
                  <a:spcPct val="0"/>
                </a:spcAft>
                <a:defRPr/>
              </a:pPr>
              <a:t>6</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COP…</a:t>
            </a:r>
          </a:p>
          <a:p>
            <a:pPr eaLnBrk="1" hangingPunct="1">
              <a:spcBef>
                <a:spcPct val="0"/>
              </a:spcBef>
            </a:pPr>
            <a:r>
              <a:rPr lang="en-US" i="1" smtClean="0"/>
              <a:t>Requests </a:t>
            </a:r>
            <a:r>
              <a:rPr lang="en-US" smtClean="0"/>
              <a:t>developing country Parties aiming to undertake the activities referred to in paragraph 70 above, in the context of the provision of adequate and predictable support, including financial resources and technical and technological support to developing country Parties, </a:t>
            </a:r>
            <a:r>
              <a:rPr lang="en-US" u="sng" smtClean="0"/>
              <a:t>in accordance with national circumstances and respective capabilities</a:t>
            </a:r>
            <a:r>
              <a:rPr lang="en-US" smtClean="0"/>
              <a:t>, to develop the following elements:</a:t>
            </a:r>
          </a:p>
          <a:p>
            <a:pPr eaLnBrk="1" hangingPunct="1">
              <a:spcBef>
                <a:spcPct val="0"/>
              </a:spcBef>
            </a:pPr>
            <a:r>
              <a:rPr lang="en-US" smtClean="0"/>
              <a:t>…..</a:t>
            </a:r>
          </a:p>
          <a:p>
            <a:pPr eaLnBrk="1" hangingPunct="1">
              <a:spcBef>
                <a:spcPct val="0"/>
              </a:spcBef>
            </a:pPr>
            <a:r>
              <a:rPr lang="en-US" smtClean="0"/>
              <a:t>(d) </a:t>
            </a:r>
            <a:r>
              <a:rPr lang="en-US" u="sng" smtClean="0"/>
              <a:t>A system for providing information on how the safeguards </a:t>
            </a:r>
            <a:r>
              <a:rPr lang="en-US" smtClean="0"/>
              <a:t>referred to  in appendix I to this decision </a:t>
            </a:r>
            <a:r>
              <a:rPr lang="en-US" u="sng" smtClean="0"/>
              <a:t>are being addressed and respected </a:t>
            </a:r>
            <a:r>
              <a:rPr lang="en-US" smtClean="0"/>
              <a:t>throughout the implementation of the activities referred to in paragraph 70 above, </a:t>
            </a:r>
            <a:r>
              <a:rPr lang="en-US" u="sng" smtClean="0"/>
              <a:t>while respecting sovereignty</a:t>
            </a:r>
            <a:r>
              <a:rPr lang="en-US" smtClean="0"/>
              <a:t>;</a:t>
            </a:r>
            <a:endParaRPr lang="en-US" smtClean="0">
              <a:cs typeface="Arial" charset="0"/>
            </a:endParaRPr>
          </a:p>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3F47E2-6E5B-461E-9DC7-7E653BD14810}" type="slidenum">
              <a:rPr lang="en-US" smtClean="0">
                <a:solidFill>
                  <a:prstClr val="black"/>
                </a:solidFill>
              </a:rPr>
              <a:pPr fontAlgn="base">
                <a:spcBef>
                  <a:spcPct val="0"/>
                </a:spcBef>
                <a:spcAft>
                  <a:spcPct val="0"/>
                </a:spcAft>
                <a:defRPr/>
              </a:pPr>
              <a:t>7</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4553E-35AD-4B41-8912-0FC0CD3D58A7}" type="slidenum">
              <a:rPr lang="en-US" smtClean="0">
                <a:solidFill>
                  <a:prstClr val="black"/>
                </a:solidFill>
              </a:rPr>
              <a:pPr fontAlgn="base">
                <a:spcBef>
                  <a:spcPct val="0"/>
                </a:spcBef>
                <a:spcAft>
                  <a:spcPct val="0"/>
                </a:spcAft>
                <a:defRPr/>
              </a:pPr>
              <a:t>8</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8A172-92E8-4B35-90F1-1778C87BD958}" type="slidenum">
              <a:rPr lang="en-US" smtClean="0">
                <a:solidFill>
                  <a:prstClr val="black"/>
                </a:solidFill>
              </a:rPr>
              <a:pPr fontAlgn="base">
                <a:spcBef>
                  <a:spcPct val="0"/>
                </a:spcBef>
                <a:spcAft>
                  <a:spcPct val="0"/>
                </a:spcAft>
                <a:defRPr/>
              </a:pPr>
              <a:t>9</a:t>
            </a:fld>
            <a:endParaRPr lang="en-US"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800" dirty="0" smtClean="0">
              <a:latin typeface="Times New Roman"/>
              <a:ea typeface="Calibri"/>
            </a:endParaRPr>
          </a:p>
          <a:p>
            <a:pPr eaLnBrk="1" fontAlgn="auto" hangingPunct="1">
              <a:spcBef>
                <a:spcPts val="0"/>
              </a:spcBef>
              <a:spcAft>
                <a:spcPts val="0"/>
              </a:spcAft>
              <a:buFont typeface="+mj-lt"/>
              <a:buAutoNum type="arabicPeriod"/>
              <a:tabLst>
                <a:tab pos="457200" algn="l"/>
              </a:tabLst>
              <a:defRPr/>
            </a:pPr>
            <a:r>
              <a:rPr lang="en-US" sz="1400" dirty="0" smtClean="0">
                <a:ea typeface="Times New Roman"/>
              </a:rPr>
              <a:t>Provision of a framework for supporting countries on safeguards</a:t>
            </a:r>
            <a:endParaRPr lang="en-US" sz="1600" dirty="0" smtClean="0">
              <a:latin typeface="Times New Roman"/>
              <a:ea typeface="Calibri"/>
            </a:endParaRPr>
          </a:p>
          <a:p>
            <a:pPr marL="914400" indent="-228600" eaLnBrk="1" fontAlgn="auto" hangingPunct="1">
              <a:spcBef>
                <a:spcPts val="0"/>
              </a:spcBef>
              <a:spcAft>
                <a:spcPts val="0"/>
              </a:spcAft>
              <a:defRPr/>
            </a:pPr>
            <a:r>
              <a:rPr lang="en-GB" sz="1400" dirty="0" smtClean="0">
                <a:latin typeface="Arial"/>
                <a:ea typeface="Calibri"/>
              </a:rPr>
              <a:t>–</a:t>
            </a:r>
            <a:r>
              <a:rPr lang="en-GB" sz="800" dirty="0" smtClean="0">
                <a:latin typeface="Times New Roman"/>
                <a:ea typeface="Calibri"/>
              </a:rPr>
              <a:t>       </a:t>
            </a:r>
            <a:r>
              <a:rPr lang="en-GB" dirty="0" smtClean="0">
                <a:ea typeface="Calibri"/>
              </a:rPr>
              <a:t>Clarifying the role of all existing UN-REDD tools linked to safeguards</a:t>
            </a:r>
          </a:p>
          <a:p>
            <a:pPr marL="914400" indent="-228600" eaLnBrk="1" fontAlgn="auto" hangingPunct="1">
              <a:spcBef>
                <a:spcPts val="0"/>
              </a:spcBef>
              <a:spcAft>
                <a:spcPts val="0"/>
              </a:spcAft>
              <a:defRPr/>
            </a:pPr>
            <a:endParaRPr lang="en-US" sz="800" dirty="0" smtClean="0">
              <a:latin typeface="Times New Roman"/>
              <a:ea typeface="Calibri"/>
            </a:endParaRPr>
          </a:p>
          <a:p>
            <a:pPr eaLnBrk="1" fontAlgn="auto" hangingPunct="1">
              <a:spcBef>
                <a:spcPts val="0"/>
              </a:spcBef>
              <a:spcAft>
                <a:spcPts val="0"/>
              </a:spcAft>
              <a:buFont typeface="+mj-lt"/>
              <a:buAutoNum type="arabicPeriod" startAt="2"/>
              <a:tabLst>
                <a:tab pos="457200" algn="l"/>
              </a:tabLst>
              <a:defRPr/>
            </a:pPr>
            <a:r>
              <a:rPr lang="en-US" sz="1400" dirty="0" smtClean="0">
                <a:ea typeface="Times New Roman"/>
              </a:rPr>
              <a:t>Support on defining or developing safeguards goals, policies, laws and regulations</a:t>
            </a:r>
            <a:endParaRPr lang="en-US" sz="1600" dirty="0" smtClean="0">
              <a:latin typeface="Times New Roman"/>
              <a:ea typeface="Calibri"/>
            </a:endParaRPr>
          </a:p>
          <a:p>
            <a:pPr marL="914400" indent="-228600" eaLnBrk="1" fontAlgn="auto" hangingPunct="1">
              <a:spcBef>
                <a:spcPts val="0"/>
              </a:spcBef>
              <a:spcAft>
                <a:spcPts val="0"/>
              </a:spcAft>
              <a:defRPr/>
            </a:pPr>
            <a:r>
              <a:rPr lang="en-GB" sz="1400" dirty="0" smtClean="0">
                <a:latin typeface="Arial"/>
                <a:ea typeface="Calibri"/>
              </a:rPr>
              <a:t>–</a:t>
            </a:r>
            <a:r>
              <a:rPr lang="en-GB" sz="800" dirty="0" smtClean="0">
                <a:latin typeface="Times New Roman"/>
                <a:ea typeface="Calibri"/>
              </a:rPr>
              <a:t>  </a:t>
            </a:r>
            <a:r>
              <a:rPr lang="en-GB" dirty="0" smtClean="0">
                <a:latin typeface="Times New Roman"/>
                <a:ea typeface="Calibri"/>
              </a:rPr>
              <a:t>   </a:t>
            </a:r>
            <a:r>
              <a:rPr lang="en-GB" dirty="0" smtClean="0">
                <a:ea typeface="Calibri"/>
              </a:rPr>
              <a:t>Help countries to assess their existing policies and compare these to the UNFCCC Cancun safeguards</a:t>
            </a:r>
          </a:p>
          <a:p>
            <a:pPr marL="914400" indent="-228600" eaLnBrk="1" fontAlgn="auto" hangingPunct="1">
              <a:spcBef>
                <a:spcPts val="0"/>
              </a:spcBef>
              <a:spcAft>
                <a:spcPts val="0"/>
              </a:spcAft>
              <a:defRPr/>
            </a:pPr>
            <a:endParaRPr lang="en-US" sz="800" dirty="0" smtClean="0">
              <a:latin typeface="Times New Roman"/>
              <a:ea typeface="Calibri"/>
            </a:endParaRPr>
          </a:p>
          <a:p>
            <a:pPr eaLnBrk="1" fontAlgn="auto" hangingPunct="1">
              <a:spcBef>
                <a:spcPts val="0"/>
              </a:spcBef>
              <a:spcAft>
                <a:spcPts val="0"/>
              </a:spcAft>
              <a:buFont typeface="+mj-lt"/>
              <a:buAutoNum type="arabicPeriod" startAt="3"/>
              <a:tabLst>
                <a:tab pos="457200" algn="l"/>
              </a:tabLst>
              <a:defRPr/>
            </a:pPr>
            <a:r>
              <a:rPr lang="en-US" sz="1400" dirty="0" smtClean="0">
                <a:ea typeface="Times New Roman"/>
              </a:rPr>
              <a:t>Assistance with the development and structuring of Safeguards Information Systems (SIS)</a:t>
            </a:r>
            <a:endParaRPr lang="en-US" sz="1600" dirty="0" smtClean="0">
              <a:latin typeface="Times New Roman"/>
              <a:ea typeface="Calibri"/>
            </a:endParaRPr>
          </a:p>
          <a:p>
            <a:pPr marL="914400" indent="-228600" eaLnBrk="1" fontAlgn="auto" hangingPunct="1">
              <a:spcBef>
                <a:spcPts val="0"/>
              </a:spcBef>
              <a:spcAft>
                <a:spcPts val="0"/>
              </a:spcAft>
              <a:defRPr/>
            </a:pPr>
            <a:r>
              <a:rPr lang="en-GB" sz="1400" dirty="0" smtClean="0">
                <a:latin typeface="Arial"/>
                <a:ea typeface="Calibri"/>
              </a:rPr>
              <a:t>–</a:t>
            </a:r>
            <a:r>
              <a:rPr lang="en-GB" sz="800" dirty="0" smtClean="0">
                <a:latin typeface="Times New Roman"/>
                <a:ea typeface="Calibri"/>
              </a:rPr>
              <a:t>       </a:t>
            </a:r>
            <a:r>
              <a:rPr lang="en-US" dirty="0" smtClean="0">
                <a:ea typeface="Calibri"/>
              </a:rPr>
              <a:t>Help countries to assess their existing systems that may already fulfill some of the functions of a REDD+ SIS</a:t>
            </a:r>
            <a:endParaRPr lang="en-US" dirty="0" smtClean="0">
              <a:latin typeface="Times New Roman"/>
              <a:ea typeface="Calibri"/>
            </a:endParaRPr>
          </a:p>
          <a:p>
            <a:pPr eaLnBrk="1" fontAlgn="auto" hangingPunct="1">
              <a:spcBef>
                <a:spcPts val="0"/>
              </a:spcBef>
              <a:spcAft>
                <a:spcPts val="0"/>
              </a:spcAft>
              <a:defRPr/>
            </a:pPr>
            <a:endParaRPr lang="fr-FR"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3E9ED-EEDE-45FD-87B2-88D64EE90DA1}" type="slidenum">
              <a:rPr lang="en-GB" smtClean="0">
                <a:solidFill>
                  <a:prstClr val="black"/>
                </a:solidFill>
              </a:rPr>
              <a:pPr fontAlgn="base">
                <a:spcBef>
                  <a:spcPct val="0"/>
                </a:spcBef>
                <a:spcAft>
                  <a:spcPct val="0"/>
                </a:spcAft>
                <a:defRPr/>
              </a:pPr>
              <a:t>10</a:t>
            </a:fld>
            <a:endParaRPr lang="en-GB"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75D7A7F-5C82-47EC-8330-F4F0E869AC68}"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DE7268-6084-4EA6-9D29-2CEC8FB421A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DD9426-4FAE-47B0-8E96-6E838BF5BE0D}"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E8E0F6-832F-4BBD-9853-9D2267131615}"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9C3D3C5-3581-4FFA-9CC8-ACFFC541612C}"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239D09-E4BB-4E73-A345-007AAF51BC40}"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B2ECFD-AAAD-46DA-B726-44DA19AF747B}"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B61C99-87A3-47F5-9AD2-7A3DD12DD869}"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09FFD32-143C-43B2-A745-8F36252C82F5}"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B490A72-0A35-48F9-8A6F-F5A5948A64F0}"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377D9AF-9A73-4C1B-83E8-E2ABA10FDE0F}"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B2D95EA-0B6B-4A1F-B4A1-0D9DA613193A}"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fld id="{EE7498F2-136C-45CE-9B5D-E56B8771E663}"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3EE5C41-5C70-4765-83E2-D8F0B9FDABE7}"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787BFCF-B23A-4879-99EE-6C6E2C8FE2BC}"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4AAA5CB-0A5E-49AB-B6CD-EEAC295CA829}"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09DCDF5-0EDB-4795-829F-E3FDE236109A}"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8488CCB-E8A3-4EB4-BCC5-49E3B6DA30A4}"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276F3A8-AF73-4907-A2EE-D1D57FF886B4}"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29DE31F-8F02-49F7-BAAE-2A76A1761438}"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6020540-1BBE-4F9C-9582-C813A0EA9617}"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D9226A9-29DB-433D-94F2-14AB1BEBC1B7}"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ADDB2A-A7A0-495F-98D3-AB07905E773D}"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996F16-9C95-4374-80E5-8543C8037A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77ACE9F-0FDB-4867-92D0-FC5A4C6571E6}"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8BFC4D-CE48-422A-83C9-7E4F2366B877}"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564C2F-65D8-43E6-9A15-155EE231ABB2}"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A78326-A026-4ED8-B55F-7D5F67AE0CA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8BCC868-72CC-4C5B-8473-47BEB6346C90}"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15E6EAB-3841-421E-BCDA-BC8DA1EBFB9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5A1BE9-A4FD-4914-A8AE-4B85657107C3}"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928F58-22B1-4486-9C66-602567C5CCF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C4AF2B5-2B43-4248-BD95-15F07ADFBC64}"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E8062D-D932-44CF-84B2-CF83BC0DAD0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FA8763D-0AB4-4600-B0A9-2B8D3270A5C7}"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247AC4-8463-4BB7-9739-9B1D13FA190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E31ED37-6340-4967-BB27-1A5DF8E466B0}"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479408A-1A60-4F13-B173-9892F9DC034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F024640-CF54-47EF-9400-06810A7A7C5A}"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11269F5-B920-4482-AEEB-4E69508CAAC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C80A093-50A9-48E2-B742-B1244E8FD2C8}"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08F22C1-D747-4AB4-9D1E-3AF305BA510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D166E32-6F3C-497C-9C2E-5160FD2B723F}"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9CDB981-AA09-45A9-9957-6EE5CDCEE13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15FF2A-1AE2-47BC-BE12-429147E84A0C}"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D7603A7-6ED4-485B-95DD-965689CC96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C2A83CB-7BFB-4123-BFBA-3B928DE026A1}"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2C35AE-F3A1-437D-BD34-AB498BE668F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BF125F-DA13-4ECD-B41C-261BB24551E6}"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F2BC430-DCD6-4B3D-A15D-E196DC684C6E}"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040C91-DE17-4B0A-BF6D-661417A966AF}"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78CD3B-DDDC-4C35-B7FA-6D15E88C161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18F9909-3D2E-4B51-B0BD-4BFDE461152F}"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6DB468-58B7-4C4D-9B14-6D91A585A81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B8431B-2EEE-4512-90F5-3A29778424F0}"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920FD5-D97E-4874-86FC-FE51166801A6}"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2331212-55F8-484E-9DD2-ECE2ADF6B24E}"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AE9B70-2B76-4CDF-9643-B69B60FDA18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BEFE744-6EC9-48F5-804F-03598FE424A3}"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BACFBB2-1545-47F5-AD3A-8B66B23E005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1359BA0-1E54-4CB4-B8EA-FE365BCF51BB}"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1058A93-ACEE-4D5C-A322-73D1184543B0}"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A7964E3-7F54-40CB-92F6-FA2A9ECE70F9}"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4F94842-8601-4CC0-85F7-4F967260BE3E}"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F67170-3F23-47CB-9A13-33B447225C53}"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575EC6-209C-465D-A5F8-FB4D1CDDB40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6DCA2FCD-E8F0-4034-9CE6-3E98C8B8D54D}"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3702AC-2AF7-4A88-B31A-49CE96BFD38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208CE1C-F66B-4B47-A87C-E63F181F0F6E}"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F747D5-D46B-4EDF-8914-11AEE488BC62}"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0F930E1-CD07-4527-80FC-95776A24E1EE}"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38BA9A-AC2B-4CF7-9D60-E41379BAEBB4}"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C51BFE-2ADE-4EA1-BFDF-14BA274248CF}"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555324-3950-4E06-A96B-ED671DB9F9F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C08086-CF18-4BC8-A079-468B5376A03F}"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9011BC-E9C7-44EA-B39A-1814DA892B2F}"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88744C4-1578-4893-9531-8B130132CF90}"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941E7B-A7F5-44DF-9874-74597A13F0F2}"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E00A1D-EC08-4090-9888-89C15CDA3D47}"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0869F7-9A51-4F95-B3A5-D4823D9770EF}"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2954632-7E7B-431E-8F51-77E00EB4F156}"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CE421C-802E-4607-A694-8FADCB863E4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F977683-D512-40DC-95FB-A95329C37F13}"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C21CA82-6286-426E-95C3-6369FC8DFEAD}"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99BCB44-0F58-4C01-96AB-3811EB24242C}"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FEC517E-0809-4B06-A127-E70EC35510CA}"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BF536AA-36B2-4961-BD7F-83EB7F3238A7}"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D94EBDC-9136-45E1-9D40-71CF76505D4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2CA015E-36AE-4840-ACC4-1101FBBDCFBC}"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CA6BBE-7513-405A-92EC-4C90ACEA29E6}"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38C93E-9F28-4122-8731-6BF916F6DE28}"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B42A060-AA2C-4D66-B872-4302BFE7D978}"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8D6EBFF-8868-49FF-A63F-126A606054BA}"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C0AAB0-3F6F-4E43-AC0D-259F073DCA53}"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5D83890-A115-4209-B951-6B14819A5BC2}"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566250-8FCC-42E6-BE96-A11901D915E1}"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5"/>
          <p:cNvPicPr>
            <a:picLocks noChangeAspect="1"/>
          </p:cNvPicPr>
          <p:nvPr userDrawn="1"/>
        </p:nvPicPr>
        <p:blipFill>
          <a:blip r:embed="rId2" cstate="print"/>
          <a:srcRect/>
          <a:stretch>
            <a:fillRect/>
          </a:stretch>
        </p:blipFill>
        <p:spPr bwMode="auto">
          <a:xfrm>
            <a:off x="7239000" y="655638"/>
            <a:ext cx="13716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7CCF02D-0271-4AF8-8527-DE27585A03BB}"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4A5BFDF-57A7-4D86-A3B1-0510D5B10CF5}"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528B26-1F0B-4B31-9293-7E4A8D61FC8D}"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63645-FBAA-450B-9CC6-4CB3D97A8518}"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0574E98-ACC6-4283-A807-E3B6040F9582}"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60E49E-771E-4A59-9C6D-D6705AF88FA0}"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DC03276-C169-4EDE-AE65-74D01672CD23}"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6788AB-63B6-4F5C-94C5-7D0FE8E9BF4B}"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7DC119-D224-42A5-91A2-AAC7DC768104}"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62E9FB-32F9-4A47-9966-238269D6834E}"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057671C-A3C4-4163-A625-1884F231700A}"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719AB86-5BE8-47BB-8DF1-6C4C37C45126}"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B7171CA-8AF8-4643-A4AE-1DF53A20A258}"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EA0D136-2311-43EF-B078-B0142A90461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E60D0A3-EB2B-4F91-BF2B-5D860D4151EC}"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E342AAB-4363-4A78-BD81-910CD22F0ABF}"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836E812-6A33-4F22-9C2A-C7218B0113EB}"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30501E7-E037-4AAF-800C-F3F48AD33DA1}"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CBD30E-5C8B-40D0-A091-27BB20182E68}"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A9C8CC8-0AD6-49E0-AC53-937DD4A1399B}"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DD15CBA-AD23-45D8-A239-DC38372A207E}"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A3E161-C85A-4598-BA39-AFC829785A6D}"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17413A7-8479-4139-BEF1-699C05A6C1AA}"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61D54BA-9B01-4266-AD82-C84A12B96FF8}"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D6FFD3-C7D0-4D39-B776-DB0EE16A9935}"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42073E-04DF-43DD-BE88-2DB0CE949E41}"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72E84F-3F8C-473E-9DF8-16F23CCDF957}"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26A1DD-763B-48F0-B8E0-BCA3E3E80A19}"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98BCDC-0128-40C1-979C-5A282904CD04}"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F95020-CDF8-43AC-AA1A-E26E02C3EF47}"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E6E3F1-AE5E-4486-86E4-7EE133EFA948}"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99C9BA-63AC-4D6C-9195-528903E3CF0C}"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B8583C0-5040-4050-8E2E-76B1C093ED3D}"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D41724-7CF1-440F-BB56-C51AB7F9B303}"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F5793F8-39A6-42ED-BF51-67EB9716AD51}"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0F8894-AE58-45EF-8B83-6BE5B0E91D1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46C4FB4-0529-4E8C-9E4E-91343ED49381}"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0519FBF-D715-4E74-B093-4354E233F7D2}"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9A62D67-8C96-4F1F-BD1B-3CCF679C89F4}"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212D48D-C976-4829-B50E-822700B790D9}"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36B9420-B186-4426-A412-507ACA6CE87F}"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DB2A9FA-1CB4-4F32-BD4B-BC3E2EEFD953}"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2C29D04-BA53-4B86-B310-61D1F1EF5A2B}"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A0A23D6-E825-447D-90D0-532DE087698F}"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F8ADE36-BCFD-4950-962D-94178D4CF70E}"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2ECFE8-36DD-4DFD-904A-51233A1FA300}"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42BF837-7FA0-4FB2-94D7-B6D2C05A852A}"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2C6327-163C-46F9-8421-4CC56F8E41E5}"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53C848-0099-4F9D-8DC8-2F76E2B73F76}"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25A645-F017-428A-9DF8-3F71360C5109}"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F773EF-0DDC-4970-8C56-CF847D8CE2BD}"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EB1184-6D2D-42FB-A6BE-4D37A09DB279}"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3709310-9753-4155-ACC4-86E914607019}"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95D2C61-A166-484D-AD09-B34652013B8B}"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F624AC-FB4E-4023-86A9-DCDAFF5E6DDE}"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48DACC-976C-4405-B34F-CBE81775630F}"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275CC27-4B1E-4C0D-8027-3A952FD2DC86}"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BEF89EC-A763-4F0F-B4EC-37EFD6F2AED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6B014AD-F281-47BE-B3BA-70E9853D2FF7}"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E28D48-6F92-4A29-BCA6-18517530C5DF}"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4AE3DD5-C7C7-4593-B312-F7D023081ECA}"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411776-1469-4668-AF62-9221F8BE133C}"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2334581-5005-47E9-8007-D64350C1C324}"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265B9C3-4179-4702-A7C2-17F4C9673354}"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5C31851-7E8D-44F3-8C60-81EAD03D1251}"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4A51266-31A8-4F82-9D65-86FD2E65F20C}"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78A9057-07B9-4407-B9E2-FC9F7EA1307A}"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A8621E0-729E-4EA6-A931-D537F6B3A5E8}"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A6B9727-158A-4885-A994-D67E902BA6F1}"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C66011-B84E-47FE-8072-6B8C4F3CA1D9}"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977431-C2F0-46A2-A085-58E3E5FBA002}"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0261B68-720C-487E-B69E-C711B5D4FB7A}"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143B0D-CE87-477D-8508-F8CDC08EF639}"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07E8ED-427D-4090-A0A5-C216942B298B}"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4F1B28-3C3F-4D31-B6CF-0CA0C132E9DA}"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B2EF4B-CB41-4416-A520-47F442568A19}"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403ACFC-9B1B-440B-A4FA-8A6E7A86F40E}"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F0ADD5-F96D-409A-96C7-9CC6C7219747}"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B55954-DBAF-4CB3-86FD-A4C656A17297}"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C59316-EBF8-4368-AAA2-E6A979FD46D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3E7283B-F714-402C-B54E-B1695169D045}"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7C6723-88C5-4A53-9B7B-6BCD032B763B}"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BDA0D43-476E-401F-A88C-D08FE3982538}"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ECF4CE-D778-4AC5-80E9-B69AF98179D7}"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486C4B7-6FE9-4323-95D6-4977B7435E72}"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79B4B4-23DC-4C97-AEB0-649DA85C901F}"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2E79CBC-F3D7-4A86-B542-C814476F7052}"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E411067-8B3B-4B46-A181-009EEE6F8289}"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EEC89B7-32F8-410E-9C94-9F41FD2339FC}"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0B59AF5-B7BD-4D17-BA7E-3B7CD0B6D83B}"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653A75F-4136-481C-B8EA-4FE36801AEC9}"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7739C9C-7D3C-4F6D-98F4-03D916760118}"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B2FDAAE-38B3-4E48-B3F3-66C4AC0BF235}"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14E178-97EB-40CE-986B-24D9DCC11598}"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FBB4B11-FA5C-495D-B8A1-CB867B7EB127}"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EF3495-1EF7-4D0C-A9FF-97EF9FFC1061}"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527EBD-D839-4704-B78B-51A8290C7D1B}"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57E472-53CC-4EBC-A48E-8B1D2281ECE9}"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E5530D-335F-4886-B3C4-E230B49691E4}"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FE5D16-E657-4379-8493-FDCEC82D3BFE}"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233F606-DEFB-4A58-9BF5-C04F7582A472}"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575A373-5605-4222-AC2F-CAF1A24A726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025F805-3D97-4FC1-98DF-6503233CC83F}"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4A74BE-F2D2-48E0-82EB-2A68193750BB}"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0AB7BA-1DD8-4EB5-A0A6-EF621DC25D11}"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3031CD-75AC-49A7-9736-C3C1BEF8A3C7}"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AFB95C-2E8C-452E-A375-B1228E9B3B72}"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414895-EFF9-4F1E-A0D0-7FC47981CEBC}"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E3CBCE-4E7D-4176-98D1-756718E3A650}"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8BD6AD-20B2-4B50-A526-D7F158A683B6}"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45D9BD0-33D2-4F6C-B831-A9713D0C05EC}" type="datetimeFigureOut">
              <a:rPr lang="en-US"/>
              <a:pPr/>
              <a:t>3/21/2014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76B5304-2823-416B-9173-5D2E6CBC9FDE}"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729E9A5-6514-4F53-B72E-098F70E11C82}" type="datetimeFigureOut">
              <a:rPr lang="en-US"/>
              <a:pPr/>
              <a:t>3/21/2014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516FB7E-A3D5-487B-B0DE-C00EE08C1FD8}"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860215A-E0CF-4DFA-A029-9DD64A8A92DA}" type="datetimeFigureOut">
              <a:rPr lang="en-US"/>
              <a:pPr/>
              <a:t>3/21/2014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2443276-3779-462F-9934-8D930ACF5F34}"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D4D2DA1-D77B-40E4-8D18-4A69BDA0E916}"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9E09ECA-FEE6-4211-9786-C9E934EBFF0B}"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E2F678B-B9F7-48EA-A4E8-F97974BDF813}" type="datetimeFigureOut">
              <a:rPr lang="en-US"/>
              <a:pPr/>
              <a:t>3/21/2014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99FCE44-F183-4C07-914E-0C3908D8F5A4}"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339B4E5-91E8-4826-AEBE-8D775DD3626E}"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A47A81-F103-4528-A2EB-6D3991ABB162}"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FD1080-C2AE-4640-8AFC-35BB5FA5121F}" type="datetimeFigureOut">
              <a:rPr lang="en-US"/>
              <a:pPr/>
              <a:t>3/21/2014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86F388-1935-46B9-91CD-305E2A99AEC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7.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7.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2860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F45C048-5F01-42A5-9C8C-2D05DD6A4A47}"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0E5FFC8-7B93-4507-893E-AE5D5A81299C}" type="slidenum">
              <a:rPr lang="en-US"/>
              <a:pPr/>
              <a:t>‹#›</a:t>
            </a:fld>
            <a:endParaRPr lang="en-US"/>
          </a:p>
        </p:txBody>
      </p:sp>
      <p:pic>
        <p:nvPicPr>
          <p:cNvPr id="1030" name="Picture 13"/>
          <p:cNvPicPr>
            <a:picLocks noChangeAspect="1"/>
          </p:cNvPicPr>
          <p:nvPr userDrawn="1"/>
        </p:nvPicPr>
        <p:blipFill>
          <a:blip r:embed="rId13" cstate="print"/>
          <a:srcRect/>
          <a:stretch>
            <a:fillRect/>
          </a:stretch>
        </p:blipFill>
        <p:spPr bwMode="auto">
          <a:xfrm>
            <a:off x="457200" y="523875"/>
            <a:ext cx="1865313" cy="517525"/>
          </a:xfrm>
          <a:prstGeom prst="rect">
            <a:avLst/>
          </a:prstGeom>
          <a:noFill/>
          <a:ln w="9525">
            <a:noFill/>
            <a:miter lim="800000"/>
            <a:headEnd/>
            <a:tailEnd/>
          </a:ln>
        </p:spPr>
      </p:pic>
      <p:sp>
        <p:nvSpPr>
          <p:cNvPr id="16" name="Rectangle 15"/>
          <p:cNvSpPr/>
          <p:nvPr userDrawn="1"/>
        </p:nvSpPr>
        <p:spPr>
          <a:xfrm flipV="1">
            <a:off x="-11113" y="0"/>
            <a:ext cx="9155113"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userDrawn="1"/>
        </p:nvSpPr>
        <p:spPr>
          <a:xfrm>
            <a:off x="457200" y="1285875"/>
            <a:ext cx="8229600" cy="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3" name="Picture 20"/>
          <p:cNvPicPr>
            <a:picLocks noChangeAspect="1"/>
          </p:cNvPicPr>
          <p:nvPr userDrawn="1"/>
        </p:nvPicPr>
        <p:blipFill>
          <a:blip r:embed="rId14" cstate="print"/>
          <a:srcRect/>
          <a:stretch>
            <a:fillRect/>
          </a:stretch>
        </p:blipFill>
        <p:spPr bwMode="auto">
          <a:xfrm>
            <a:off x="7315200" y="466725"/>
            <a:ext cx="1371600" cy="698500"/>
          </a:xfrm>
          <a:prstGeom prst="rect">
            <a:avLst/>
          </a:prstGeom>
          <a:noFill/>
          <a:ln w="9525">
            <a:noFill/>
            <a:miter lim="800000"/>
            <a:headEnd/>
            <a:tailEnd/>
          </a:ln>
        </p:spPr>
      </p:pic>
      <p:pic>
        <p:nvPicPr>
          <p:cNvPr id="1034" name="Picture 23"/>
          <p:cNvPicPr>
            <a:picLocks noChangeAspect="1"/>
          </p:cNvPicPr>
          <p:nvPr userDrawn="1"/>
        </p:nvPicPr>
        <p:blipFill>
          <a:blip r:embed="rId15" cstate="print"/>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F8740D5-0C1B-43F4-B229-722837AB00D6}"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4FA8D4E-3890-4F33-AF2D-3F1CAEC3EA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02D59D0-166A-44E1-AE84-425D032E1ADC}"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D7E47C9-D563-4BC3-A32D-47B18B2CC0E6}" type="slidenum">
              <a:rPr lang="en-US"/>
              <a:pPr/>
              <a:t>‹#›</a:t>
            </a:fld>
            <a:endParaRPr lang="en-US"/>
          </a:p>
        </p:txBody>
      </p:sp>
      <p:sp>
        <p:nvSpPr>
          <p:cNvPr id="8" name="Rectangle 7"/>
          <p:cNvSpPr/>
          <p:nvPr userDrawn="1"/>
        </p:nvSpPr>
        <p:spPr>
          <a:xfrm>
            <a:off x="0" y="295275"/>
            <a:ext cx="6937375"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6" name="Picture 13"/>
          <p:cNvPicPr>
            <a:picLocks noChangeAspect="1"/>
          </p:cNvPicPr>
          <p:nvPr userDrawn="1"/>
        </p:nvPicPr>
        <p:blipFill>
          <a:blip r:embed="rId13" cstate="print"/>
          <a:srcRect/>
          <a:stretch>
            <a:fillRect/>
          </a:stretch>
        </p:blipFill>
        <p:spPr bwMode="auto">
          <a:xfrm>
            <a:off x="7162800" y="125413"/>
            <a:ext cx="1646238" cy="484187"/>
          </a:xfrm>
          <a:prstGeom prst="rect">
            <a:avLst/>
          </a:prstGeom>
          <a:noFill/>
          <a:ln w="9525">
            <a:noFill/>
            <a:miter lim="800000"/>
            <a:headEnd/>
            <a:tailEnd/>
          </a:ln>
        </p:spPr>
      </p:pic>
      <p:sp>
        <p:nvSpPr>
          <p:cNvPr id="12" name="Rectangle 11"/>
          <p:cNvSpPr/>
          <p:nvPr userDrawn="1"/>
        </p:nvSpPr>
        <p:spPr>
          <a:xfrm flipV="1">
            <a:off x="0" y="0"/>
            <a:ext cx="69342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8" name="Picture 12"/>
          <p:cNvPicPr>
            <a:picLocks noChangeAspect="1"/>
          </p:cNvPicPr>
          <p:nvPr userDrawn="1"/>
        </p:nvPicPr>
        <p:blipFill>
          <a:blip r:embed="rId14" cstate="print"/>
          <a:srcRect/>
          <a:stretch>
            <a:fillRect/>
          </a:stretch>
        </p:blipFill>
        <p:spPr bwMode="auto">
          <a:xfrm>
            <a:off x="7239000" y="655638"/>
            <a:ext cx="1371600" cy="715962"/>
          </a:xfrm>
          <a:prstGeom prst="rect">
            <a:avLst/>
          </a:prstGeom>
          <a:noFill/>
          <a:ln w="9525">
            <a:noFill/>
            <a:miter lim="800000"/>
            <a:headEnd/>
            <a:tailEnd/>
          </a:ln>
        </p:spPr>
      </p:pic>
      <p:pic>
        <p:nvPicPr>
          <p:cNvPr id="2059" name="Picture 15"/>
          <p:cNvPicPr>
            <a:picLocks noChangeAspect="1"/>
          </p:cNvPicPr>
          <p:nvPr userDrawn="1"/>
        </p:nvPicPr>
        <p:blipFill>
          <a:blip r:embed="rId15" cstate="print"/>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6C34FFA-3FAB-477D-BDBD-3ECF4153AB44}"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8FB9246-E157-4857-AE05-C8CE064379AF}" type="slidenum">
              <a:rPr lang="en-US"/>
              <a:pPr/>
              <a:t>‹#›</a:t>
            </a:fld>
            <a:endParaRPr lang="en-US"/>
          </a:p>
        </p:txBody>
      </p:sp>
      <p:sp>
        <p:nvSpPr>
          <p:cNvPr id="8" name="Rectangle 7"/>
          <p:cNvSpPr/>
          <p:nvPr userDrawn="1"/>
        </p:nvSpPr>
        <p:spPr>
          <a:xfrm>
            <a:off x="457200" y="304800"/>
            <a:ext cx="6492875"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80" name="Picture 13"/>
          <p:cNvPicPr>
            <a:picLocks noChangeAspect="1"/>
          </p:cNvPicPr>
          <p:nvPr userDrawn="1"/>
        </p:nvPicPr>
        <p:blipFill>
          <a:blip r:embed="rId13" cstate="print"/>
          <a:srcRect/>
          <a:stretch>
            <a:fillRect/>
          </a:stretch>
        </p:blipFill>
        <p:spPr bwMode="auto">
          <a:xfrm>
            <a:off x="7162800" y="125413"/>
            <a:ext cx="1646238" cy="484187"/>
          </a:xfrm>
          <a:prstGeom prst="rect">
            <a:avLst/>
          </a:prstGeom>
          <a:noFill/>
          <a:ln w="9525">
            <a:noFill/>
            <a:miter lim="800000"/>
            <a:headEnd/>
            <a:tailEnd/>
          </a:ln>
        </p:spPr>
      </p:pic>
      <p:pic>
        <p:nvPicPr>
          <p:cNvPr id="3081" name="Picture 10"/>
          <p:cNvPicPr>
            <a:picLocks noChangeAspect="1"/>
          </p:cNvPicPr>
          <p:nvPr userDrawn="1"/>
        </p:nvPicPr>
        <p:blipFill>
          <a:blip r:embed="rId14" cstate="print"/>
          <a:srcRect/>
          <a:stretch>
            <a:fillRect/>
          </a:stretch>
        </p:blipFill>
        <p:spPr bwMode="auto">
          <a:xfrm>
            <a:off x="7239000" y="655638"/>
            <a:ext cx="1371600" cy="715962"/>
          </a:xfrm>
          <a:prstGeom prst="rect">
            <a:avLst/>
          </a:prstGeom>
          <a:noFill/>
          <a:ln w="9525">
            <a:noFill/>
            <a:miter lim="800000"/>
            <a:headEnd/>
            <a:tailEnd/>
          </a:ln>
        </p:spPr>
      </p:pic>
      <p:pic>
        <p:nvPicPr>
          <p:cNvPr id="3082" name="Picture 14"/>
          <p:cNvPicPr>
            <a:picLocks noChangeAspect="1"/>
          </p:cNvPicPr>
          <p:nvPr userDrawn="1"/>
        </p:nvPicPr>
        <p:blipFill>
          <a:blip r:embed="rId15" cstate="print"/>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49624D1-504E-464D-A9EE-8F54E80E6375}"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6B069F7-3E3A-403D-88AE-129CEAE66529}" type="slidenum">
              <a:rPr lang="en-US"/>
              <a:pPr/>
              <a:t>‹#›</a:t>
            </a:fld>
            <a:endParaRPr lang="en-US"/>
          </a:p>
        </p:txBody>
      </p:sp>
      <p:pic>
        <p:nvPicPr>
          <p:cNvPr id="4103" name="Picture 11"/>
          <p:cNvPicPr>
            <a:picLocks noChangeAspect="1"/>
          </p:cNvPicPr>
          <p:nvPr userDrawn="1"/>
        </p:nvPicPr>
        <p:blipFill>
          <a:blip r:embed="rId13" cstate="print"/>
          <a:srcRect/>
          <a:stretch>
            <a:fillRect/>
          </a:stretch>
        </p:blipFill>
        <p:spPr bwMode="auto">
          <a:xfrm>
            <a:off x="7162800" y="125413"/>
            <a:ext cx="1646238" cy="484187"/>
          </a:xfrm>
          <a:prstGeom prst="rect">
            <a:avLst/>
          </a:prstGeom>
          <a:noFill/>
          <a:ln w="9525">
            <a:noFill/>
            <a:miter lim="800000"/>
            <a:headEnd/>
            <a:tailEnd/>
          </a:ln>
        </p:spPr>
      </p:pic>
      <p:pic>
        <p:nvPicPr>
          <p:cNvPr id="4104" name="Picture 13"/>
          <p:cNvPicPr>
            <a:picLocks noChangeAspect="1"/>
          </p:cNvPicPr>
          <p:nvPr userDrawn="1"/>
        </p:nvPicPr>
        <p:blipFill>
          <a:blip r:embed="rId14" cstate="print"/>
          <a:srcRect l="24052" r="2"/>
          <a:stretch>
            <a:fillRect/>
          </a:stretch>
        </p:blipFill>
        <p:spPr bwMode="auto">
          <a:xfrm>
            <a:off x="2130425" y="5357813"/>
            <a:ext cx="7013575" cy="2414587"/>
          </a:xfrm>
          <a:prstGeom prst="rect">
            <a:avLst/>
          </a:prstGeom>
          <a:noFill/>
          <a:ln w="9525">
            <a:noFill/>
            <a:miter lim="800000"/>
            <a:headEnd/>
            <a:tailEnd/>
          </a:ln>
        </p:spPr>
      </p:pic>
      <p:pic>
        <p:nvPicPr>
          <p:cNvPr id="4105" name="Picture 8"/>
          <p:cNvPicPr>
            <a:picLocks noChangeAspect="1"/>
          </p:cNvPicPr>
          <p:nvPr userDrawn="1"/>
        </p:nvPicPr>
        <p:blipFill>
          <a:blip r:embed="rId15" cstate="print"/>
          <a:srcRect/>
          <a:stretch>
            <a:fillRect/>
          </a:stretch>
        </p:blipFill>
        <p:spPr bwMode="auto">
          <a:xfrm>
            <a:off x="2130425" y="457200"/>
            <a:ext cx="84138" cy="5668963"/>
          </a:xfrm>
          <a:prstGeom prst="rect">
            <a:avLst/>
          </a:prstGeom>
          <a:noFill/>
          <a:ln w="9525">
            <a:noFill/>
            <a:miter lim="800000"/>
            <a:headEnd/>
            <a:tailEnd/>
          </a:ln>
        </p:spPr>
      </p:pic>
      <p:sp>
        <p:nvSpPr>
          <p:cNvPr id="11" name="Rectangle 10"/>
          <p:cNvSpPr/>
          <p:nvPr userDrawn="1"/>
        </p:nvSpPr>
        <p:spPr>
          <a:xfrm flipV="1">
            <a:off x="0" y="0"/>
            <a:ext cx="6994525"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0" y="295275"/>
            <a:ext cx="6994525"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108" name="Picture 14"/>
          <p:cNvPicPr>
            <a:picLocks noChangeAspect="1"/>
          </p:cNvPicPr>
          <p:nvPr userDrawn="1"/>
        </p:nvPicPr>
        <p:blipFill>
          <a:blip r:embed="rId16" cstate="print"/>
          <a:srcRect/>
          <a:stretch>
            <a:fillRect/>
          </a:stretch>
        </p:blipFill>
        <p:spPr bwMode="auto">
          <a:xfrm>
            <a:off x="7239000" y="655638"/>
            <a:ext cx="1371600" cy="715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953" r:id="rId10"/>
    <p:sldLayoutId id="2147483886"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7054D79-B602-48C5-A2AB-D3D624D792EC}"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A08A19-D824-4307-9BA0-D826A92D50E8}" type="slidenum">
              <a:rPr lang="en-US"/>
              <a:pPr/>
              <a:t>‹#›</a:t>
            </a:fld>
            <a:endParaRPr lang="en-US"/>
          </a:p>
        </p:txBody>
      </p:sp>
      <p:pic>
        <p:nvPicPr>
          <p:cNvPr id="5127" name="Picture 11"/>
          <p:cNvPicPr>
            <a:picLocks noChangeAspect="1"/>
          </p:cNvPicPr>
          <p:nvPr userDrawn="1"/>
        </p:nvPicPr>
        <p:blipFill>
          <a:blip r:embed="rId13" cstate="print"/>
          <a:srcRect/>
          <a:stretch>
            <a:fillRect/>
          </a:stretch>
        </p:blipFill>
        <p:spPr bwMode="auto">
          <a:xfrm>
            <a:off x="455613" y="469900"/>
            <a:ext cx="1646237" cy="458788"/>
          </a:xfrm>
          <a:prstGeom prst="rect">
            <a:avLst/>
          </a:prstGeom>
          <a:noFill/>
          <a:ln w="9525">
            <a:noFill/>
            <a:miter lim="800000"/>
            <a:headEnd/>
            <a:tailEnd/>
          </a:ln>
        </p:spPr>
      </p:pic>
      <p:sp>
        <p:nvSpPr>
          <p:cNvPr id="11" name="Rectangle 10"/>
          <p:cNvSpPr/>
          <p:nvPr userDrawn="1"/>
        </p:nvSpPr>
        <p:spPr>
          <a:xfrm flipV="1">
            <a:off x="0" y="0"/>
            <a:ext cx="91440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a:xfrm>
            <a:off x="0" y="295275"/>
            <a:ext cx="9144000"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30" name="Picture 6"/>
          <p:cNvPicPr>
            <a:picLocks noChangeAspect="1"/>
          </p:cNvPicPr>
          <p:nvPr userDrawn="1"/>
        </p:nvPicPr>
        <p:blipFill>
          <a:blip r:embed="rId14" cstate="print"/>
          <a:srcRect/>
          <a:stretch>
            <a:fillRect/>
          </a:stretch>
        </p:blipFill>
        <p:spPr bwMode="auto">
          <a:xfrm>
            <a:off x="7315200" y="466725"/>
            <a:ext cx="1371600" cy="698500"/>
          </a:xfrm>
          <a:prstGeom prst="rect">
            <a:avLst/>
          </a:prstGeom>
          <a:noFill/>
          <a:ln w="9525">
            <a:noFill/>
            <a:miter lim="800000"/>
            <a:headEnd/>
            <a:tailEnd/>
          </a:ln>
        </p:spPr>
      </p:pic>
      <p:pic>
        <p:nvPicPr>
          <p:cNvPr id="5131" name="Picture 14"/>
          <p:cNvPicPr>
            <a:picLocks noChangeAspect="1"/>
          </p:cNvPicPr>
          <p:nvPr userDrawn="1"/>
        </p:nvPicPr>
        <p:blipFill>
          <a:blip r:embed="rId15" cstate="print"/>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DF1C6CB-7590-4BB7-8B34-51DFBEB51DBE}"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1B1C0D-4BA0-4F35-8422-75A5C13CEE5A}" type="slidenum">
              <a:rPr lang="en-US"/>
              <a:pPr/>
              <a:t>‹#›</a:t>
            </a:fld>
            <a:endParaRPr lang="en-US"/>
          </a:p>
        </p:txBody>
      </p:sp>
      <p:pic>
        <p:nvPicPr>
          <p:cNvPr id="6151" name="Picture 11"/>
          <p:cNvPicPr>
            <a:picLocks noChangeAspect="1"/>
          </p:cNvPicPr>
          <p:nvPr userDrawn="1"/>
        </p:nvPicPr>
        <p:blipFill>
          <a:blip r:embed="rId13" cstate="print"/>
          <a:srcRect/>
          <a:stretch>
            <a:fillRect/>
          </a:stretch>
        </p:blipFill>
        <p:spPr bwMode="auto">
          <a:xfrm>
            <a:off x="455613" y="457200"/>
            <a:ext cx="1646237" cy="484188"/>
          </a:xfrm>
          <a:prstGeom prst="rect">
            <a:avLst/>
          </a:prstGeom>
          <a:noFill/>
          <a:ln w="9525">
            <a:noFill/>
            <a:miter lim="800000"/>
            <a:headEnd/>
            <a:tailEnd/>
          </a:ln>
        </p:spPr>
      </p:pic>
      <p:sp>
        <p:nvSpPr>
          <p:cNvPr id="13" name="Rectangle 12"/>
          <p:cNvSpPr/>
          <p:nvPr userDrawn="1"/>
        </p:nvSpPr>
        <p:spPr>
          <a:xfrm>
            <a:off x="455613" y="258763"/>
            <a:ext cx="8231187"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53" name="Picture 6"/>
          <p:cNvPicPr>
            <a:picLocks noChangeAspect="1"/>
          </p:cNvPicPr>
          <p:nvPr userDrawn="1"/>
        </p:nvPicPr>
        <p:blipFill>
          <a:blip r:embed="rId14" cstate="print"/>
          <a:srcRect/>
          <a:stretch>
            <a:fillRect/>
          </a:stretch>
        </p:blipFill>
        <p:spPr bwMode="auto">
          <a:xfrm>
            <a:off x="7315200" y="457200"/>
            <a:ext cx="1371600" cy="715963"/>
          </a:xfrm>
          <a:prstGeom prst="rect">
            <a:avLst/>
          </a:prstGeom>
          <a:noFill/>
          <a:ln w="9525">
            <a:noFill/>
            <a:miter lim="800000"/>
            <a:headEnd/>
            <a:tailEnd/>
          </a:ln>
        </p:spPr>
      </p:pic>
      <p:pic>
        <p:nvPicPr>
          <p:cNvPr id="6154" name="Picture 14"/>
          <p:cNvPicPr>
            <a:picLocks noChangeAspect="1"/>
          </p:cNvPicPr>
          <p:nvPr userDrawn="1"/>
        </p:nvPicPr>
        <p:blipFill>
          <a:blip r:embed="rId15" cstate="print"/>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65EA022-FBC5-4FC1-A5BF-7BD8156EC4C2}"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121CAA7-73EC-4E81-8004-599F3ECB558D}" type="slidenum">
              <a:rPr lang="en-US"/>
              <a:pPr/>
              <a:t>‹#›</a:t>
            </a:fld>
            <a:endParaRPr lang="en-US"/>
          </a:p>
        </p:txBody>
      </p:sp>
      <p:sp>
        <p:nvSpPr>
          <p:cNvPr id="10" name="Rectangle 9"/>
          <p:cNvSpPr/>
          <p:nvPr userDrawn="1"/>
        </p:nvSpPr>
        <p:spPr>
          <a:xfrm>
            <a:off x="457200" y="295275"/>
            <a:ext cx="6492875"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176" name="Picture 11"/>
          <p:cNvPicPr>
            <a:picLocks noChangeAspect="1"/>
          </p:cNvPicPr>
          <p:nvPr userDrawn="1"/>
        </p:nvPicPr>
        <p:blipFill>
          <a:blip r:embed="rId13" cstate="print"/>
          <a:srcRect/>
          <a:stretch>
            <a:fillRect/>
          </a:stretch>
        </p:blipFill>
        <p:spPr bwMode="auto">
          <a:xfrm>
            <a:off x="7162800" y="125413"/>
            <a:ext cx="1646238" cy="484187"/>
          </a:xfrm>
          <a:prstGeom prst="rect">
            <a:avLst/>
          </a:prstGeom>
          <a:noFill/>
          <a:ln w="9525">
            <a:noFill/>
            <a:miter lim="800000"/>
            <a:headEnd/>
            <a:tailEnd/>
          </a:ln>
        </p:spPr>
      </p:pic>
      <p:pic>
        <p:nvPicPr>
          <p:cNvPr id="7177" name="Picture 13"/>
          <p:cNvPicPr>
            <a:picLocks noChangeAspect="1"/>
          </p:cNvPicPr>
          <p:nvPr userDrawn="1"/>
        </p:nvPicPr>
        <p:blipFill>
          <a:blip r:embed="rId14" cstate="print"/>
          <a:srcRect l="23630"/>
          <a:stretch>
            <a:fillRect/>
          </a:stretch>
        </p:blipFill>
        <p:spPr bwMode="auto">
          <a:xfrm>
            <a:off x="2214563" y="5562600"/>
            <a:ext cx="7158037" cy="2468563"/>
          </a:xfrm>
          <a:prstGeom prst="rect">
            <a:avLst/>
          </a:prstGeom>
          <a:noFill/>
          <a:ln w="9525">
            <a:noFill/>
            <a:miter lim="800000"/>
            <a:headEnd/>
            <a:tailEnd/>
          </a:ln>
        </p:spPr>
      </p:pic>
      <p:pic>
        <p:nvPicPr>
          <p:cNvPr id="7178" name="Picture 8"/>
          <p:cNvPicPr>
            <a:picLocks noChangeAspect="1"/>
          </p:cNvPicPr>
          <p:nvPr userDrawn="1"/>
        </p:nvPicPr>
        <p:blipFill>
          <a:blip r:embed="rId15" cstate="print"/>
          <a:srcRect/>
          <a:stretch>
            <a:fillRect/>
          </a:stretch>
        </p:blipFill>
        <p:spPr bwMode="auto">
          <a:xfrm>
            <a:off x="2130425" y="457200"/>
            <a:ext cx="84138" cy="5668963"/>
          </a:xfrm>
          <a:prstGeom prst="rect">
            <a:avLst/>
          </a:prstGeom>
          <a:noFill/>
          <a:ln w="9525">
            <a:noFill/>
            <a:miter lim="800000"/>
            <a:headEnd/>
            <a:tailEnd/>
          </a:ln>
        </p:spPr>
      </p:pic>
      <p:pic>
        <p:nvPicPr>
          <p:cNvPr id="7179" name="Picture 12"/>
          <p:cNvPicPr>
            <a:picLocks noChangeAspect="1"/>
          </p:cNvPicPr>
          <p:nvPr userDrawn="1"/>
        </p:nvPicPr>
        <p:blipFill>
          <a:blip r:embed="rId16" cstate="print"/>
          <a:srcRect/>
          <a:stretch>
            <a:fillRect/>
          </a:stretch>
        </p:blipFill>
        <p:spPr bwMode="auto">
          <a:xfrm>
            <a:off x="7239000" y="655638"/>
            <a:ext cx="1371600" cy="715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8EFB3DC-9841-4139-ACAB-F405F421F3DE}"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BA1512C-BC2A-4F1B-A5EC-708D78E105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0C8A7C2-9466-439C-8895-4A24DFD370B5}" type="datetimeFigureOut">
              <a:rPr lang="en-US"/>
              <a:pPr/>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B97A722-5BC5-43B9-8DCE-F711811BD24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n-redd.org/Multiple_Benefits_SEPC/tabid/54130/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46.xml"/><Relationship Id="rId5" Type="http://schemas.openxmlformats.org/officeDocument/2006/relationships/hyperlink" Target="http://www.unredd.net/index.php?option=com_docman&amp;task=doc_download&amp;gid=8718&amp;Itemid=53" TargetMode="External"/><Relationship Id="rId4" Type="http://schemas.openxmlformats.org/officeDocument/2006/relationships/hyperlink" Target="http://www.unredd.net/index.php?option=com_docman&amp;task=doc_download&amp;gid=7981&amp;Itemid=53"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unredd.net/index.php?option=com_docman&amp;task=doc_download&amp;gid=6660&amp;Itemid=53" TargetMode="External"/><Relationship Id="rId3" Type="http://schemas.openxmlformats.org/officeDocument/2006/relationships/hyperlink" Target="http://www.un-redd.org/Multiple_Benefits/SEPC_BeRT/tabid/991/Default.aspx" TargetMode="External"/><Relationship Id="rId7" Type="http://schemas.openxmlformats.org/officeDocument/2006/relationships/hyperlink" Target="http://www.unredd.net/index.php?option=com_docman&amp;task=doc_download&amp;gid=10462&amp;Itemid=53" TargetMode="External"/><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hyperlink" Target="http://www.unredd.net/index.php?option=com_docman&amp;task=doc_download&amp;gid=8718&amp;Itemid=53" TargetMode="External"/><Relationship Id="rId5" Type="http://schemas.openxmlformats.org/officeDocument/2006/relationships/hyperlink" Target="http://www.unredd.net/index.php?option=com_docman&amp;task=doc_download&amp;gid=9049&amp;Itemid=53" TargetMode="External"/><Relationship Id="rId4" Type="http://schemas.openxmlformats.org/officeDocument/2006/relationships/hyperlink" Target="http://www.unredd.net/index.php?option=com_docman&amp;task=doc_download&amp;gid=5330&amp;Itemid=5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unredd.net/index.php?option=com_docman&amp;task=doc_download&amp;gid=5330&amp;Itemid=53" TargetMode="External"/><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hyperlink" Target="http://www.unredd.net/index.php?option=com_docman&amp;task=doc_download&amp;gid=6800&amp;Itemid=53" TargetMode="External"/><Relationship Id="rId4" Type="http://schemas.openxmlformats.org/officeDocument/2006/relationships/hyperlink" Target="http://www.fao.org/docrep/015/i2227s/i2227s00.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52600"/>
            <a:ext cx="9144000" cy="3200400"/>
          </a:xfrm>
        </p:spPr>
        <p:txBody>
          <a:bodyPr>
            <a:normAutofit fontScale="70000" lnSpcReduction="20000"/>
          </a:bodyPr>
          <a:lstStyle/>
          <a:p>
            <a:r>
              <a:rPr lang="es-NI" sz="3300" b="1" dirty="0" smtClean="0">
                <a:solidFill>
                  <a:schemeClr val="tx1"/>
                </a:solidFill>
              </a:rPr>
              <a:t>Programa ONU-REDD </a:t>
            </a:r>
          </a:p>
          <a:p>
            <a:r>
              <a:rPr lang="es-NI" sz="3300" b="1" dirty="0" smtClean="0">
                <a:solidFill>
                  <a:schemeClr val="tx1"/>
                </a:solidFill>
              </a:rPr>
              <a:t>Apoyo a los países en las salvaguardas de REDD+ y los sistemas de información de Salvaguardas</a:t>
            </a:r>
          </a:p>
          <a:p>
            <a:endParaRPr lang="es-NI" sz="3300" b="1" dirty="0" smtClean="0">
              <a:solidFill>
                <a:schemeClr val="tx1"/>
              </a:solidFill>
            </a:endParaRPr>
          </a:p>
          <a:p>
            <a:r>
              <a:rPr lang="es-NI" sz="3300" b="1" dirty="0" smtClean="0">
                <a:solidFill>
                  <a:schemeClr val="tx1"/>
                </a:solidFill>
              </a:rPr>
              <a:t>II Taller Internacional sobre Salvaguardas Ambientales y Sociales en Territorios Indígenas de Mesoamérica</a:t>
            </a:r>
            <a:endParaRPr lang="en-US" sz="3300" dirty="0" smtClean="0">
              <a:solidFill>
                <a:schemeClr val="tx1"/>
              </a:solidFill>
            </a:endParaRPr>
          </a:p>
          <a:p>
            <a:endParaRPr lang="es-NI" sz="2800" dirty="0" smtClean="0">
              <a:solidFill>
                <a:schemeClr val="tx1"/>
              </a:solidFill>
            </a:endParaRPr>
          </a:p>
          <a:p>
            <a:r>
              <a:rPr lang="es-NI" sz="2800" dirty="0" smtClean="0">
                <a:solidFill>
                  <a:schemeClr val="tx1"/>
                </a:solidFill>
              </a:rPr>
              <a:t>San José, Costa Rica </a:t>
            </a:r>
          </a:p>
          <a:p>
            <a:r>
              <a:rPr lang="es-NI" sz="2800" dirty="0" smtClean="0">
                <a:solidFill>
                  <a:schemeClr val="tx1"/>
                </a:solidFill>
              </a:rPr>
              <a:t>15 y 16 de marzo 2014</a:t>
            </a:r>
            <a:endParaRPr lang="en-US" sz="2800" dirty="0" smtClean="0">
              <a:solidFill>
                <a:schemeClr val="tx1"/>
              </a:solidFill>
            </a:endParaRPr>
          </a:p>
          <a:p>
            <a:pPr>
              <a:lnSpc>
                <a:spcPct val="80000"/>
              </a:lnSpc>
            </a:pPr>
            <a:endParaRPr lang="es-ES_tradnl" sz="2600" dirty="0" smtClean="0">
              <a:solidFill>
                <a:srgbClr val="262626"/>
              </a:solidFill>
              <a:latin typeface="Helvetic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304800"/>
            <a:ext cx="8229600" cy="1123950"/>
          </a:xfrm>
        </p:spPr>
        <p:txBody>
          <a:bodyPr rtlCol="0">
            <a:normAutofit/>
          </a:bodyPr>
          <a:lstStyle/>
          <a:p>
            <a:pPr eaLnBrk="1" fontAlgn="auto" hangingPunct="1">
              <a:spcAft>
                <a:spcPts val="0"/>
              </a:spcAft>
              <a:defRPr/>
            </a:pPr>
            <a:r>
              <a:rPr lang="es-BO" sz="3200" b="1" dirty="0" smtClean="0"/>
              <a:t>Apoyo a las países</a:t>
            </a:r>
            <a:br>
              <a:rPr lang="es-BO" sz="3200" b="1" dirty="0" smtClean="0"/>
            </a:br>
            <a:r>
              <a:rPr lang="es-BO" sz="3200" b="1" dirty="0" smtClean="0"/>
              <a:t> sobre salvaguardas</a:t>
            </a:r>
            <a:endParaRPr lang="es-BO" sz="3200" dirty="0" smtClean="0"/>
          </a:p>
        </p:txBody>
      </p:sp>
      <p:sp>
        <p:nvSpPr>
          <p:cNvPr id="3" name="Content Placeholder 2"/>
          <p:cNvSpPr>
            <a:spLocks noGrp="1"/>
          </p:cNvSpPr>
          <p:nvPr>
            <p:ph idx="1"/>
          </p:nvPr>
        </p:nvSpPr>
        <p:spPr>
          <a:xfrm>
            <a:off x="395288" y="1700213"/>
            <a:ext cx="8424862" cy="4752975"/>
          </a:xfrm>
        </p:spPr>
        <p:txBody>
          <a:bodyPr rtlCol="0">
            <a:normAutofit fontScale="92500" lnSpcReduction="10000"/>
          </a:bodyPr>
          <a:lstStyle/>
          <a:p>
            <a:pPr marL="0" indent="265113" eaLnBrk="1" fontAlgn="auto" hangingPunct="1">
              <a:spcAft>
                <a:spcPts val="0"/>
              </a:spcAft>
              <a:defRPr/>
            </a:pPr>
            <a:r>
              <a:rPr lang="es-BO" sz="3400" b="1" dirty="0" smtClean="0">
                <a:solidFill>
                  <a:srgbClr val="0000FF"/>
                </a:solidFill>
              </a:rPr>
              <a:t>Apoyo flexible </a:t>
            </a:r>
            <a:r>
              <a:rPr lang="es-BO" sz="3300" dirty="0" smtClean="0"/>
              <a:t>basado en las necesidades específicas identificadas por los países</a:t>
            </a:r>
          </a:p>
          <a:p>
            <a:pPr marL="400050" lvl="1" indent="265113" eaLnBrk="1" fontAlgn="auto" hangingPunct="1">
              <a:spcAft>
                <a:spcPts val="0"/>
              </a:spcAft>
              <a:buFont typeface="Arial" charset="0"/>
              <a:buChar char="•"/>
              <a:defRPr/>
            </a:pPr>
            <a:r>
              <a:rPr lang="es-BO" dirty="0" smtClean="0"/>
              <a:t>Implementado a través de Programas Nacionales o Apoyo Enfocado</a:t>
            </a:r>
          </a:p>
          <a:p>
            <a:pPr marL="0" indent="265113" eaLnBrk="1" fontAlgn="auto" hangingPunct="1">
              <a:spcAft>
                <a:spcPts val="0"/>
              </a:spcAft>
              <a:buFont typeface="Arial" charset="0"/>
              <a:buNone/>
              <a:defRPr/>
            </a:pPr>
            <a:endParaRPr lang="es-BO" sz="1200" i="1" dirty="0" smtClean="0"/>
          </a:p>
          <a:p>
            <a:pPr marL="0" indent="265113" eaLnBrk="1" fontAlgn="auto" hangingPunct="1">
              <a:spcAft>
                <a:spcPts val="0"/>
              </a:spcAft>
              <a:defRPr/>
            </a:pPr>
            <a:r>
              <a:rPr lang="es-BO" sz="3300" b="1" i="1" dirty="0" smtClean="0">
                <a:solidFill>
                  <a:srgbClr val="0000FF"/>
                </a:solidFill>
                <a:ea typeface="Calibri"/>
              </a:rPr>
              <a:t>Marco de Trabajo de ONU-REDD para el Apoyo del desarrollo de los Enfoques de países para Salvaguardas</a:t>
            </a:r>
          </a:p>
          <a:p>
            <a:pPr marL="712788" indent="-265113" eaLnBrk="1" fontAlgn="auto" hangingPunct="1">
              <a:spcAft>
                <a:spcPts val="0"/>
              </a:spcAft>
              <a:defRPr/>
            </a:pPr>
            <a:r>
              <a:rPr lang="es-BO" sz="2800" dirty="0" smtClean="0">
                <a:ea typeface="Calibri"/>
              </a:rPr>
              <a:t>Elementos fundamentales de un enfoque de país</a:t>
            </a:r>
          </a:p>
          <a:p>
            <a:pPr marL="712788" indent="-265113" eaLnBrk="1" fontAlgn="auto" hangingPunct="1">
              <a:spcAft>
                <a:spcPts val="0"/>
              </a:spcAft>
              <a:defRPr/>
            </a:pPr>
            <a:r>
              <a:rPr lang="es-BO" sz="2800" dirty="0" smtClean="0">
                <a:ea typeface="Calibri"/>
              </a:rPr>
              <a:t>Rol de las herramientas de ONU-REDD relacionados con salvaguardas</a:t>
            </a:r>
          </a:p>
          <a:p>
            <a:pPr marL="914400" indent="-228600" eaLnBrk="1" fontAlgn="auto" hangingPunct="1">
              <a:spcAft>
                <a:spcPts val="0"/>
              </a:spcAft>
              <a:buFont typeface="Arial" charset="0"/>
              <a:buNone/>
              <a:defRPr/>
            </a:pPr>
            <a:endParaRPr lang="en-US" sz="2800" dirty="0" smtClean="0">
              <a:ea typeface="Calibri"/>
            </a:endParaRPr>
          </a:p>
          <a:p>
            <a:pPr marL="0" indent="0" eaLnBrk="1" fontAlgn="auto" hangingPunct="1">
              <a:spcAft>
                <a:spcPts val="0"/>
              </a:spcAft>
              <a:buFont typeface="Arial" charset="0"/>
              <a:buNone/>
              <a:defRPr/>
            </a:pPr>
            <a:endParaRPr lang="en-US" sz="2800" dirty="0" smtClean="0">
              <a:ea typeface="Calibri"/>
            </a:endParaRPr>
          </a:p>
          <a:p>
            <a:pPr marL="914400" indent="-228600" eaLnBrk="1" fontAlgn="auto" hangingPunct="1">
              <a:spcAft>
                <a:spcPts val="0"/>
              </a:spcAft>
              <a:defRPr/>
            </a:pPr>
            <a:endParaRPr lang="en-US" sz="2800" dirty="0" smtClean="0">
              <a:ea typeface="Calibri"/>
            </a:endParaRPr>
          </a:p>
          <a:p>
            <a:pPr eaLnBrk="1" fontAlgn="auto" hangingPunct="1">
              <a:spcAft>
                <a:spcPts val="0"/>
              </a:spcAft>
              <a:buFont typeface="Arial" pitchFamily="34" charset="0"/>
              <a:buNone/>
              <a:defRPr/>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1219200"/>
            <a:ext cx="8229600" cy="685800"/>
          </a:xfrm>
        </p:spPr>
        <p:txBody>
          <a:bodyPr/>
          <a:lstStyle/>
          <a:p>
            <a:pPr algn="l"/>
            <a:r>
              <a:rPr lang="es-ES" sz="3200" b="1" smtClean="0"/>
              <a:t>Estructurando el trabajo de ONU-REDD sobre Salvaguardas</a:t>
            </a:r>
            <a:endParaRPr lang="en-US" sz="3200" b="1" smtClean="0"/>
          </a:p>
        </p:txBody>
      </p:sp>
      <p:sp>
        <p:nvSpPr>
          <p:cNvPr id="3" name="Content Placeholder 2"/>
          <p:cNvSpPr>
            <a:spLocks noGrp="1"/>
          </p:cNvSpPr>
          <p:nvPr>
            <p:ph idx="1"/>
          </p:nvPr>
        </p:nvSpPr>
        <p:spPr>
          <a:xfrm>
            <a:off x="457200" y="2133600"/>
            <a:ext cx="8229600" cy="4419600"/>
          </a:xfrm>
          <a:solidFill>
            <a:srgbClr val="FFFFFF"/>
          </a:solidFill>
        </p:spPr>
        <p:txBody>
          <a:bodyPr>
            <a:noAutofit/>
          </a:bodyPr>
          <a:lstStyle/>
          <a:p>
            <a:pPr marL="0" indent="0">
              <a:spcBef>
                <a:spcPts val="400"/>
              </a:spcBef>
              <a:buFont typeface="Arial" pitchFamily="34" charset="0"/>
              <a:buNone/>
            </a:pPr>
            <a:r>
              <a:rPr lang="es-ES_tradnl" sz="2400" u="sng" smtClean="0">
                <a:solidFill>
                  <a:srgbClr val="262626"/>
                </a:solidFill>
              </a:rPr>
              <a:t>Tres áreas principales</a:t>
            </a:r>
            <a:r>
              <a:rPr lang="es-ES_tradnl" sz="2400" smtClean="0">
                <a:solidFill>
                  <a:srgbClr val="262626"/>
                </a:solidFill>
              </a:rPr>
              <a:t>:</a:t>
            </a:r>
          </a:p>
          <a:p>
            <a:pPr marL="0" indent="0">
              <a:spcBef>
                <a:spcPts val="400"/>
              </a:spcBef>
              <a:buFont typeface="Calibri" pitchFamily="34" charset="0"/>
              <a:buAutoNum type="arabicPeriod"/>
            </a:pPr>
            <a:r>
              <a:rPr lang="es-ES_tradnl" sz="2400" smtClean="0">
                <a:solidFill>
                  <a:srgbClr val="262626"/>
                </a:solidFill>
              </a:rPr>
              <a:t>Provisión de un marco conceptual para apoyar a los países:</a:t>
            </a:r>
          </a:p>
          <a:p>
            <a:pPr marL="857250" lvl="1" indent="-457200">
              <a:spcBef>
                <a:spcPts val="400"/>
              </a:spcBef>
            </a:pPr>
            <a:r>
              <a:rPr lang="es-ES_tradnl" sz="2000" smtClean="0">
                <a:solidFill>
                  <a:srgbClr val="262626"/>
                </a:solidFill>
              </a:rPr>
              <a:t>Clarificando el rol de todas las herramientas ONU-REDD existentes vinculadas a las salvaguardas</a:t>
            </a:r>
          </a:p>
          <a:p>
            <a:pPr marL="0" indent="0">
              <a:spcBef>
                <a:spcPts val="400"/>
              </a:spcBef>
              <a:buFont typeface="Calibri" pitchFamily="34" charset="0"/>
              <a:buAutoNum type="arabicPeriod"/>
            </a:pPr>
            <a:r>
              <a:rPr lang="es-ES_tradnl" sz="2400" smtClean="0">
                <a:solidFill>
                  <a:srgbClr val="262626"/>
                </a:solidFill>
              </a:rPr>
              <a:t>Apoyo para la definición de objetivos, formulación de  políticas, leyes y reglamentos sobre salvaguardas</a:t>
            </a:r>
          </a:p>
          <a:p>
            <a:pPr marL="857250" lvl="1" indent="-457200">
              <a:spcBef>
                <a:spcPts val="400"/>
              </a:spcBef>
            </a:pPr>
            <a:r>
              <a:rPr lang="es-ES_tradnl" sz="2000" smtClean="0">
                <a:solidFill>
                  <a:srgbClr val="262626"/>
                </a:solidFill>
              </a:rPr>
              <a:t>Ayudar a los países para analizar sus políticas existentes valorando si se cumplen con las Salvaguardas de Cancún (CMNUCC)</a:t>
            </a:r>
          </a:p>
          <a:p>
            <a:pPr marL="0" indent="0">
              <a:spcBef>
                <a:spcPts val="400"/>
              </a:spcBef>
              <a:buFont typeface="Calibri" pitchFamily="34" charset="0"/>
              <a:buAutoNum type="arabicPeriod"/>
            </a:pPr>
            <a:r>
              <a:rPr lang="es-ES_tradnl" sz="2400" smtClean="0">
                <a:solidFill>
                  <a:srgbClr val="262626"/>
                </a:solidFill>
              </a:rPr>
              <a:t>Asistencia con el desarrollo y estructura de Sistemas de Información sobre Salvaguardas (SIS)</a:t>
            </a:r>
          </a:p>
          <a:p>
            <a:pPr marL="857250" lvl="1" indent="-457200">
              <a:spcBef>
                <a:spcPts val="400"/>
              </a:spcBef>
            </a:pPr>
            <a:r>
              <a:rPr lang="es-ES_tradnl" sz="2000" smtClean="0">
                <a:solidFill>
                  <a:srgbClr val="262626"/>
                </a:solidFill>
              </a:rPr>
              <a:t>Ayudar a los países para analizar sus sistemas existentes que ya pueden cumplir con algunas de las funciones de un SIS para REDD+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0" y="914400"/>
            <a:ext cx="9144000" cy="1143000"/>
          </a:xfrm>
          <a:noFill/>
          <a:ln>
            <a:miter lim="800000"/>
            <a:headEnd/>
            <a:tailEnd/>
          </a:ln>
        </p:spPr>
        <p:txBody>
          <a:bodyPr vert="horz" wrap="square" lIns="91440" tIns="45720" rIns="91440" bIns="45720" numCol="1" anchor="t" anchorCtr="0" compatLnSpc="1">
            <a:prstTxWarp prst="textNoShape">
              <a:avLst/>
            </a:prstTxWarp>
          </a:bodyPr>
          <a:lstStyle/>
          <a:p>
            <a:r>
              <a:rPr lang="es-BO" sz="3200" b="1" dirty="0" smtClean="0"/>
              <a:t>Desarrollo de un Enfoque Nacional para las Salvaguardas</a:t>
            </a:r>
          </a:p>
        </p:txBody>
      </p:sp>
      <p:sp>
        <p:nvSpPr>
          <p:cNvPr id="20483" name="Content Placeholder 2"/>
          <p:cNvSpPr>
            <a:spLocks noGrp="1"/>
          </p:cNvSpPr>
          <p:nvPr>
            <p:ph idx="1"/>
          </p:nvPr>
        </p:nvSpPr>
        <p:spPr>
          <a:xfrm>
            <a:off x="457200" y="1981200"/>
            <a:ext cx="5562600" cy="3611563"/>
          </a:xfrm>
        </p:spPr>
        <p:txBody>
          <a:bodyPr/>
          <a:lstStyle/>
          <a:p>
            <a:pPr eaLnBrk="1" hangingPunct="1"/>
            <a:r>
              <a:rPr lang="es-BO" sz="2400" dirty="0" smtClean="0">
                <a:cs typeface="Calibri" pitchFamily="34" charset="0"/>
              </a:rPr>
              <a:t>No aplica un camino fijo y lineal</a:t>
            </a:r>
          </a:p>
          <a:p>
            <a:pPr eaLnBrk="1" hangingPunct="1"/>
            <a:r>
              <a:rPr lang="es-BO" sz="2400" dirty="0" smtClean="0">
                <a:cs typeface="Calibri" pitchFamily="34" charset="0"/>
              </a:rPr>
              <a:t>Pasos a tomar dependen de:</a:t>
            </a:r>
          </a:p>
          <a:p>
            <a:pPr lvl="1" eaLnBrk="1" hangingPunct="1"/>
            <a:r>
              <a:rPr lang="es-BO" sz="2400" dirty="0" smtClean="0">
                <a:cs typeface="Calibri" pitchFamily="34" charset="0"/>
              </a:rPr>
              <a:t>qué hay instalado?</a:t>
            </a:r>
          </a:p>
          <a:p>
            <a:pPr lvl="1" eaLnBrk="1" hangingPunct="1"/>
            <a:r>
              <a:rPr lang="es-BO" sz="2400" dirty="0" smtClean="0">
                <a:cs typeface="Calibri" pitchFamily="34" charset="0"/>
              </a:rPr>
              <a:t> objetivos definidos por el país</a:t>
            </a:r>
          </a:p>
          <a:p>
            <a:r>
              <a:rPr lang="es-BO" sz="2400" dirty="0" smtClean="0">
                <a:cs typeface="Calibri" pitchFamily="34" charset="0"/>
              </a:rPr>
              <a:t>Durante el proceso, la participación efectiva es esencial</a:t>
            </a:r>
          </a:p>
          <a:p>
            <a:pPr>
              <a:buFont typeface="Arial" pitchFamily="34" charset="0"/>
              <a:buNone/>
            </a:pPr>
            <a:endParaRPr lang="en-GB" sz="2400" dirty="0" smtClean="0"/>
          </a:p>
        </p:txBody>
      </p:sp>
      <p:pic>
        <p:nvPicPr>
          <p:cNvPr id="4" name="Picture 2" descr="http://s1.hubimg.com/u/371248_f520.jpg"/>
          <p:cNvPicPr>
            <a:picLocks noChangeAspect="1" noChangeArrowheads="1"/>
          </p:cNvPicPr>
          <p:nvPr/>
        </p:nvPicPr>
        <p:blipFill>
          <a:blip r:embed="rId3" cstate="print"/>
          <a:srcRect l="6699" r="10682"/>
          <a:stretch>
            <a:fillRect/>
          </a:stretch>
        </p:blipFill>
        <p:spPr bwMode="auto">
          <a:xfrm>
            <a:off x="6096000" y="1905000"/>
            <a:ext cx="2667000" cy="428714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1219200"/>
            <a:ext cx="8229600" cy="685800"/>
          </a:xfrm>
        </p:spPr>
        <p:txBody>
          <a:bodyPr/>
          <a:lstStyle/>
          <a:p>
            <a:pPr algn="l"/>
            <a:r>
              <a:rPr lang="es-ES_tradnl" sz="3200" b="1" smtClean="0"/>
              <a:t>Elementos fundamentales para un Enfoque sobre salvaguardas a nivel país</a:t>
            </a:r>
          </a:p>
        </p:txBody>
      </p:sp>
      <p:sp>
        <p:nvSpPr>
          <p:cNvPr id="5" name="Content Placeholder 1"/>
          <p:cNvSpPr>
            <a:spLocks noGrp="1"/>
          </p:cNvSpPr>
          <p:nvPr>
            <p:ph idx="4294967295"/>
          </p:nvPr>
        </p:nvSpPr>
        <p:spPr>
          <a:xfrm>
            <a:off x="533400" y="2286000"/>
            <a:ext cx="8077200" cy="4321175"/>
          </a:xfrm>
        </p:spPr>
        <p:style>
          <a:lnRef idx="2">
            <a:schemeClr val="dk1"/>
          </a:lnRef>
          <a:fillRef idx="1">
            <a:schemeClr val="lt1"/>
          </a:fillRef>
          <a:effectRef idx="0">
            <a:schemeClr val="dk1"/>
          </a:effectRef>
          <a:fontRef idx="minor">
            <a:schemeClr val="dk1"/>
          </a:fontRef>
        </p:style>
        <p:txBody>
          <a:bodyPr rtlCol="0">
            <a:normAutofit/>
          </a:bodyPr>
          <a:lstStyle/>
          <a:p>
            <a:pPr marL="0" algn="ctr" fontAlgn="auto">
              <a:lnSpc>
                <a:spcPct val="115000"/>
              </a:lnSpc>
              <a:spcBef>
                <a:spcPts val="0"/>
              </a:spcBef>
              <a:spcAft>
                <a:spcPts val="1000"/>
              </a:spcAft>
              <a:buFont typeface="Arial" pitchFamily="34" charset="0"/>
              <a:buNone/>
              <a:defRPr/>
            </a:pPr>
            <a:r>
              <a:rPr lang="es-ES_tradnl" dirty="0" smtClean="0">
                <a:ea typeface="Calibri"/>
                <a:cs typeface="Times New Roman"/>
              </a:rPr>
              <a:t>Instituciones</a:t>
            </a:r>
          </a:p>
          <a:p>
            <a:pPr marL="0" algn="ctr" fontAlgn="auto">
              <a:lnSpc>
                <a:spcPct val="115000"/>
              </a:lnSpc>
              <a:spcBef>
                <a:spcPts val="0"/>
              </a:spcBef>
              <a:spcAft>
                <a:spcPts val="1000"/>
              </a:spcAft>
              <a:buFont typeface="Arial" pitchFamily="34" charset="0"/>
              <a:buNone/>
              <a:defRPr/>
            </a:pPr>
            <a:endParaRPr lang="es-ES_tradnl" dirty="0" smtClean="0">
              <a:ea typeface="Calibri"/>
              <a:cs typeface="Times New Roman"/>
            </a:endParaRPr>
          </a:p>
          <a:p>
            <a:pPr marL="0" algn="ctr" fontAlgn="auto">
              <a:lnSpc>
                <a:spcPct val="115000"/>
              </a:lnSpc>
              <a:spcBef>
                <a:spcPts val="0"/>
              </a:spcBef>
              <a:spcAft>
                <a:spcPts val="1000"/>
              </a:spcAft>
              <a:buFont typeface="Arial" pitchFamily="34" charset="0"/>
              <a:buNone/>
              <a:defRPr/>
            </a:pPr>
            <a:endParaRPr lang="es-ES_tradnl" dirty="0" smtClean="0">
              <a:ea typeface="Calibri"/>
              <a:cs typeface="Times New Roman"/>
            </a:endParaRPr>
          </a:p>
          <a:p>
            <a:pPr marL="0" algn="ctr" fontAlgn="auto">
              <a:lnSpc>
                <a:spcPct val="115000"/>
              </a:lnSpc>
              <a:spcBef>
                <a:spcPts val="0"/>
              </a:spcBef>
              <a:spcAft>
                <a:spcPts val="1000"/>
              </a:spcAft>
              <a:buFont typeface="Arial" pitchFamily="34" charset="0"/>
              <a:buNone/>
              <a:defRPr/>
            </a:pPr>
            <a:endParaRPr lang="es-ES_tradnl" dirty="0" smtClean="0">
              <a:ea typeface="Calibri"/>
              <a:cs typeface="Times New Roman"/>
            </a:endParaRPr>
          </a:p>
          <a:p>
            <a:pPr marL="0" algn="ctr" fontAlgn="auto">
              <a:lnSpc>
                <a:spcPct val="115000"/>
              </a:lnSpc>
              <a:spcBef>
                <a:spcPts val="0"/>
              </a:spcBef>
              <a:spcAft>
                <a:spcPts val="1000"/>
              </a:spcAft>
              <a:buFont typeface="Arial" pitchFamily="34" charset="0"/>
              <a:buNone/>
              <a:defRPr/>
            </a:pPr>
            <a:endParaRPr lang="es-ES_tradnl" dirty="0" smtClean="0">
              <a:ea typeface="Calibri"/>
              <a:cs typeface="Times New Roman"/>
            </a:endParaRPr>
          </a:p>
          <a:p>
            <a:pPr marL="0" algn="ctr" fontAlgn="auto">
              <a:lnSpc>
                <a:spcPct val="115000"/>
              </a:lnSpc>
              <a:spcBef>
                <a:spcPts val="0"/>
              </a:spcBef>
              <a:spcAft>
                <a:spcPts val="1000"/>
              </a:spcAft>
              <a:buFont typeface="Arial" pitchFamily="34" charset="0"/>
              <a:buNone/>
              <a:defRPr/>
            </a:pPr>
            <a:r>
              <a:rPr lang="es-ES_tradnl" dirty="0" smtClean="0">
                <a:ea typeface="Calibri"/>
                <a:cs typeface="Times New Roman"/>
              </a:rPr>
              <a:t>Procesos y Procedimientos</a:t>
            </a:r>
          </a:p>
          <a:p>
            <a:pPr marL="0" algn="ctr" fontAlgn="auto">
              <a:lnSpc>
                <a:spcPct val="115000"/>
              </a:lnSpc>
              <a:spcBef>
                <a:spcPts val="0"/>
              </a:spcBef>
              <a:spcAft>
                <a:spcPts val="1000"/>
              </a:spcAft>
              <a:buFont typeface="Arial" pitchFamily="34" charset="0"/>
              <a:buNone/>
              <a:defRPr/>
            </a:pPr>
            <a:endParaRPr lang="es-ES_tradnl" dirty="0" smtClean="0">
              <a:ea typeface="Calibri"/>
              <a:cs typeface="Times New Roman"/>
            </a:endParaRPr>
          </a:p>
        </p:txBody>
      </p:sp>
      <p:sp>
        <p:nvSpPr>
          <p:cNvPr id="6" name="Rectangle 5"/>
          <p:cNvSpPr/>
          <p:nvPr/>
        </p:nvSpPr>
        <p:spPr>
          <a:xfrm>
            <a:off x="5181600" y="3022600"/>
            <a:ext cx="3276600" cy="229711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_tradnl" sz="2000" b="1">
                <a:solidFill>
                  <a:schemeClr val="tx1"/>
                </a:solidFill>
                <a:ea typeface="MS PGothic" pitchFamily="34" charset="-128"/>
              </a:rPr>
              <a:t>2. Sistemas de Información sobre Salvaguardas (SIS):</a:t>
            </a:r>
          </a:p>
          <a:p>
            <a:pPr algn="ctr"/>
            <a:r>
              <a:rPr lang="es-ES_tradnl" sz="2000">
                <a:solidFill>
                  <a:schemeClr val="tx1"/>
                </a:solidFill>
                <a:ea typeface="MS PGothic" pitchFamily="34" charset="-128"/>
              </a:rPr>
              <a:t>Indicadores y metodologías existentes o nuevas para la recopilación de información y marco para el suministro de información</a:t>
            </a:r>
          </a:p>
        </p:txBody>
      </p:sp>
      <p:sp>
        <p:nvSpPr>
          <p:cNvPr id="7" name="Rectangle 6"/>
          <p:cNvSpPr/>
          <p:nvPr/>
        </p:nvSpPr>
        <p:spPr>
          <a:xfrm>
            <a:off x="684213" y="3025775"/>
            <a:ext cx="3278187" cy="226218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_tradnl" sz="2000" b="1">
                <a:solidFill>
                  <a:schemeClr val="tx1"/>
                </a:solidFill>
                <a:ea typeface="MS PGothic" pitchFamily="34" charset="-128"/>
              </a:rPr>
              <a:t>1. Salvaguardas relevantes para ser abordadas y respetadas</a:t>
            </a:r>
            <a:r>
              <a:rPr lang="es-ES_tradnl" sz="2000">
                <a:solidFill>
                  <a:schemeClr val="tx1"/>
                </a:solidFill>
                <a:ea typeface="MS PGothic" pitchFamily="34" charset="-128"/>
              </a:rPr>
              <a:t>:</a:t>
            </a:r>
          </a:p>
          <a:p>
            <a:pPr algn="ctr"/>
            <a:r>
              <a:rPr lang="es-ES_tradnl" sz="2000">
                <a:solidFill>
                  <a:schemeClr val="tx1"/>
                </a:solidFill>
                <a:ea typeface="MS PGothic" pitchFamily="34" charset="-128"/>
              </a:rPr>
              <a:t>Políticas, leyes y reglamentos (PLRs) existentes o creados para REDD+ </a:t>
            </a:r>
          </a:p>
          <a:p>
            <a:pPr algn="ctr"/>
            <a:endParaRPr lang="es-ES_tradnl" sz="2000">
              <a:solidFill>
                <a:schemeClr val="tx1"/>
              </a:solidFill>
              <a:ea typeface="MS PGothic" pitchFamily="34" charset="-128"/>
            </a:endParaRPr>
          </a:p>
        </p:txBody>
      </p:sp>
      <p:sp>
        <p:nvSpPr>
          <p:cNvPr id="8" name="Right Arrow 7"/>
          <p:cNvSpPr/>
          <p:nvPr/>
        </p:nvSpPr>
        <p:spPr>
          <a:xfrm>
            <a:off x="4038600" y="3725863"/>
            <a:ext cx="979488"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9" name="Left Arrow 8"/>
          <p:cNvSpPr/>
          <p:nvPr/>
        </p:nvSpPr>
        <p:spPr>
          <a:xfrm>
            <a:off x="4127500" y="4375150"/>
            <a:ext cx="977900"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404813"/>
            <a:ext cx="8229600" cy="1195387"/>
          </a:xfrm>
        </p:spPr>
        <p:txBody>
          <a:bodyPr rtlCol="0">
            <a:normAutofit/>
          </a:bodyPr>
          <a:lstStyle/>
          <a:p>
            <a:pPr eaLnBrk="1" fontAlgn="auto" hangingPunct="1">
              <a:spcAft>
                <a:spcPts val="0"/>
              </a:spcAft>
              <a:defRPr/>
            </a:pPr>
            <a:r>
              <a:rPr lang="fr-FR" sz="3200" b="1" dirty="0" smtClean="0"/>
              <a:t/>
            </a:r>
            <a:br>
              <a:rPr lang="fr-FR" sz="3200" b="1" dirty="0" smtClean="0"/>
            </a:br>
            <a:r>
              <a:rPr lang="es-BO" sz="3200" b="1" dirty="0" smtClean="0"/>
              <a:t>Pasos en el desarrollo de un enfoque de País</a:t>
            </a:r>
          </a:p>
        </p:txBody>
      </p:sp>
      <p:sp>
        <p:nvSpPr>
          <p:cNvPr id="12291"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es-BO" sz="2600" dirty="0" smtClean="0"/>
              <a:t>Definir los objetivos del enfoque de salvaguardas</a:t>
            </a:r>
            <a:endParaRPr lang="es-BO" sz="2200" dirty="0" smtClean="0"/>
          </a:p>
          <a:p>
            <a:pPr eaLnBrk="1" fontAlgn="auto" hangingPunct="1">
              <a:spcAft>
                <a:spcPts val="0"/>
              </a:spcAft>
              <a:buFont typeface="Arial" pitchFamily="34" charset="0"/>
              <a:buChar char="•"/>
              <a:defRPr/>
            </a:pPr>
            <a:r>
              <a:rPr lang="es-BO" sz="2600" dirty="0" smtClean="0"/>
              <a:t>Identificar/Políticas de desarrollo, Leyes y regulaciones (</a:t>
            </a:r>
            <a:r>
              <a:rPr lang="es-BO" sz="2600" dirty="0" err="1" smtClean="0"/>
              <a:t>PLRs</a:t>
            </a:r>
            <a:r>
              <a:rPr lang="es-BO" sz="2600" dirty="0" smtClean="0"/>
              <a:t>) relevantes a las salvaguardas REDD+</a:t>
            </a:r>
          </a:p>
          <a:p>
            <a:pPr lvl="1" eaLnBrk="1" fontAlgn="auto" hangingPunct="1">
              <a:spcAft>
                <a:spcPts val="0"/>
              </a:spcAft>
              <a:buFont typeface="Arial" pitchFamily="34" charset="0"/>
              <a:buChar char="•"/>
              <a:defRPr/>
            </a:pPr>
            <a:r>
              <a:rPr lang="es-BO" sz="2200" i="1" dirty="0" smtClean="0"/>
              <a:t>Análisis de vacíos de políticas de país existentes, leyes y regulaciones</a:t>
            </a:r>
          </a:p>
          <a:p>
            <a:pPr lvl="1" eaLnBrk="1" fontAlgn="auto" hangingPunct="1">
              <a:spcAft>
                <a:spcPts val="0"/>
              </a:spcAft>
              <a:buFont typeface="Arial" pitchFamily="34" charset="0"/>
              <a:buChar char="•"/>
              <a:defRPr/>
            </a:pPr>
            <a:r>
              <a:rPr lang="es-BO" sz="2200" i="1" dirty="0" smtClean="0"/>
              <a:t>Configuración de </a:t>
            </a:r>
            <a:r>
              <a:rPr lang="es-BO" sz="2200" i="1" dirty="0" err="1" smtClean="0"/>
              <a:t>PLRs</a:t>
            </a:r>
            <a:r>
              <a:rPr lang="es-BO" sz="2200" i="1" dirty="0" smtClean="0"/>
              <a:t> existentes/nuevos y procedimientos</a:t>
            </a:r>
          </a:p>
          <a:p>
            <a:pPr lvl="1" eaLnBrk="1" fontAlgn="auto" hangingPunct="1">
              <a:spcAft>
                <a:spcPts val="0"/>
              </a:spcAft>
              <a:buFont typeface="Arial" pitchFamily="34" charset="0"/>
              <a:buChar char="•"/>
              <a:defRPr/>
            </a:pPr>
            <a:r>
              <a:rPr lang="es-BO" sz="2200" i="1" dirty="0" smtClean="0"/>
              <a:t>Definición de políticas de salvaguardas REDD+ (cuando se aplicable)</a:t>
            </a:r>
            <a:endParaRPr lang="es-BO" sz="2200" dirty="0" smtClean="0"/>
          </a:p>
          <a:p>
            <a:pPr eaLnBrk="1" fontAlgn="auto" hangingPunct="1">
              <a:spcAft>
                <a:spcPts val="0"/>
              </a:spcAft>
              <a:buFont typeface="Arial" pitchFamily="34" charset="0"/>
              <a:buChar char="•"/>
              <a:defRPr/>
            </a:pPr>
            <a:r>
              <a:rPr lang="es-BO" sz="2600" dirty="0" smtClean="0"/>
              <a:t>Desarrollar un sistema de información de salvaguardas (SIS)</a:t>
            </a:r>
          </a:p>
          <a:p>
            <a:pPr lvl="1" eaLnBrk="1" fontAlgn="auto" hangingPunct="1">
              <a:spcAft>
                <a:spcPts val="0"/>
              </a:spcAft>
              <a:buFont typeface="Arial" pitchFamily="34" charset="0"/>
              <a:buChar char="•"/>
              <a:defRPr/>
            </a:pPr>
            <a:r>
              <a:rPr lang="es-BO" sz="2200" i="1" dirty="0" smtClean="0"/>
              <a:t>Análisis de vacíos existentes en países SIS</a:t>
            </a:r>
          </a:p>
          <a:p>
            <a:pPr lvl="1" eaLnBrk="1" fontAlgn="auto" hangingPunct="1">
              <a:spcAft>
                <a:spcPts val="0"/>
              </a:spcAft>
              <a:buFont typeface="Arial" pitchFamily="34" charset="0"/>
              <a:buChar char="•"/>
              <a:defRPr/>
            </a:pPr>
            <a:r>
              <a:rPr lang="es-BO" sz="2200" i="1" dirty="0" smtClean="0"/>
              <a:t>Identificación/desarrollo de indicadores</a:t>
            </a:r>
          </a:p>
          <a:p>
            <a:pPr lvl="1" eaLnBrk="1" fontAlgn="auto" hangingPunct="1">
              <a:spcAft>
                <a:spcPts val="0"/>
              </a:spcAft>
              <a:buFont typeface="Arial" pitchFamily="34" charset="0"/>
              <a:buChar char="•"/>
              <a:defRPr/>
            </a:pPr>
            <a:r>
              <a:rPr lang="es-BO" sz="2200" i="1" dirty="0" smtClean="0"/>
              <a:t>Desarrollo de metodologías para la recolección de data.</a:t>
            </a:r>
          </a:p>
          <a:p>
            <a:pPr lvl="1" eaLnBrk="1" fontAlgn="auto" hangingPunct="1">
              <a:spcAft>
                <a:spcPts val="0"/>
              </a:spcAft>
              <a:buFont typeface="Arial" pitchFamily="34" charset="0"/>
              <a:buChar char="•"/>
              <a:defRPr/>
            </a:pPr>
            <a:r>
              <a:rPr lang="es-BO" sz="2200" i="1" dirty="0" smtClean="0"/>
              <a:t>Desarrollo de enfoques para suministrar información</a:t>
            </a:r>
          </a:p>
          <a:p>
            <a:pPr lvl="1" eaLnBrk="1" fontAlgn="auto" hangingPunct="1">
              <a:spcAft>
                <a:spcPts val="0"/>
              </a:spcAft>
              <a:buFont typeface="Arial" pitchFamily="34" charset="0"/>
              <a:buChar char="–"/>
              <a:defRPr/>
            </a:pPr>
            <a:endParaRPr lang="fr-FR"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1219200"/>
            <a:ext cx="8229600" cy="685800"/>
          </a:xfrm>
        </p:spPr>
        <p:txBody>
          <a:bodyPr/>
          <a:lstStyle/>
          <a:p>
            <a:pPr algn="l"/>
            <a:r>
              <a:rPr lang="es-ES" sz="3200" b="1" smtClean="0"/>
              <a:t>Políticas, Leyes y Reglamentos sobre salvaguardas</a:t>
            </a:r>
            <a:endParaRPr lang="en-US" sz="3200" b="1" smtClean="0"/>
          </a:p>
        </p:txBody>
      </p:sp>
      <p:sp>
        <p:nvSpPr>
          <p:cNvPr id="3" name="Content Placeholder 2"/>
          <p:cNvSpPr>
            <a:spLocks noGrp="1"/>
          </p:cNvSpPr>
          <p:nvPr>
            <p:ph idx="1"/>
          </p:nvPr>
        </p:nvSpPr>
        <p:spPr>
          <a:xfrm>
            <a:off x="457200" y="2133600"/>
            <a:ext cx="8229600" cy="4419600"/>
          </a:xfrm>
        </p:spPr>
        <p:txBody>
          <a:bodyPr>
            <a:noAutofit/>
          </a:bodyPr>
          <a:lstStyle/>
          <a:p>
            <a:pPr>
              <a:spcBef>
                <a:spcPts val="400"/>
              </a:spcBef>
            </a:pPr>
            <a:r>
              <a:rPr lang="es-ES_tradnl" sz="2400" smtClean="0">
                <a:solidFill>
                  <a:srgbClr val="262626"/>
                </a:solidFill>
              </a:rPr>
              <a:t>Abordando y respetando las salvaguardas a través de la implementación de las PLRs:</a:t>
            </a:r>
          </a:p>
          <a:p>
            <a:pPr marL="857250" lvl="1" indent="-457200">
              <a:spcBef>
                <a:spcPts val="400"/>
              </a:spcBef>
            </a:pPr>
            <a:r>
              <a:rPr lang="es-ES_tradnl" sz="2000" smtClean="0">
                <a:solidFill>
                  <a:srgbClr val="262626"/>
                </a:solidFill>
              </a:rPr>
              <a:t>Depende de los objetivos definidos en el país</a:t>
            </a:r>
          </a:p>
          <a:p>
            <a:pPr marL="857250" lvl="1" indent="-457200">
              <a:spcBef>
                <a:spcPts val="400"/>
              </a:spcBef>
            </a:pPr>
            <a:r>
              <a:rPr lang="es-ES_tradnl" sz="2000" smtClean="0">
                <a:solidFill>
                  <a:srgbClr val="262626"/>
                </a:solidFill>
              </a:rPr>
              <a:t>Considerando los riesgos y beneficios específicos y potenciales de REDD+ en el país</a:t>
            </a:r>
          </a:p>
          <a:p>
            <a:pPr>
              <a:spcBef>
                <a:spcPts val="400"/>
              </a:spcBef>
            </a:pPr>
            <a:r>
              <a:rPr lang="es-ES_tradnl" sz="2400" smtClean="0">
                <a:solidFill>
                  <a:srgbClr val="262626"/>
                </a:solidFill>
              </a:rPr>
              <a:t>Es posible que un marco jurídico no sea necesario</a:t>
            </a:r>
          </a:p>
          <a:p>
            <a:pPr marL="857250" lvl="1" indent="-457200">
              <a:spcBef>
                <a:spcPts val="400"/>
              </a:spcBef>
            </a:pPr>
            <a:r>
              <a:rPr lang="es-ES_tradnl" sz="2000" smtClean="0">
                <a:solidFill>
                  <a:srgbClr val="262626"/>
                </a:solidFill>
              </a:rPr>
              <a:t>E.g., directrices a nivel nacional para promover/apoyar ciertas salvaguardas en vez de una política o ley</a:t>
            </a:r>
          </a:p>
          <a:p>
            <a:pPr>
              <a:spcBef>
                <a:spcPts val="400"/>
              </a:spcBef>
            </a:pPr>
            <a:r>
              <a:rPr lang="es-ES_tradnl" sz="2400" smtClean="0">
                <a:solidFill>
                  <a:srgbClr val="262626"/>
                </a:solidFill>
              </a:rPr>
              <a:t>Es posible que ya existan PLRs o que sea necesario formular nuevas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219200"/>
            <a:ext cx="8229600" cy="685800"/>
          </a:xfrm>
        </p:spPr>
        <p:txBody>
          <a:bodyPr/>
          <a:lstStyle/>
          <a:p>
            <a:pPr algn="l"/>
            <a:r>
              <a:rPr lang="es-ES" sz="3200" b="1" smtClean="0"/>
              <a:t>Sistemas de Información sobre Salvaguardas (SIS)</a:t>
            </a:r>
            <a:endParaRPr lang="en-US" sz="3200" b="1" smtClean="0"/>
          </a:p>
        </p:txBody>
      </p:sp>
      <p:sp>
        <p:nvSpPr>
          <p:cNvPr id="3" name="Content Placeholder 2"/>
          <p:cNvSpPr>
            <a:spLocks noGrp="1"/>
          </p:cNvSpPr>
          <p:nvPr>
            <p:ph idx="1"/>
          </p:nvPr>
        </p:nvSpPr>
        <p:spPr>
          <a:xfrm>
            <a:off x="457200" y="2133600"/>
            <a:ext cx="8229600" cy="4419600"/>
          </a:xfrm>
        </p:spPr>
        <p:txBody>
          <a:bodyPr>
            <a:noAutofit/>
          </a:bodyPr>
          <a:lstStyle/>
          <a:p>
            <a:pPr>
              <a:spcBef>
                <a:spcPts val="400"/>
              </a:spcBef>
            </a:pPr>
            <a:r>
              <a:rPr lang="es-ES_tradnl" sz="2400" smtClean="0">
                <a:solidFill>
                  <a:srgbClr val="262626"/>
                </a:solidFill>
              </a:rPr>
              <a:t>Enfoque sistemático para la recopilación y suministro de información acerca de la forma en que se están abordando y respetando las salvaguardas a lo largo del proceso de implementación de REDD+</a:t>
            </a:r>
          </a:p>
          <a:p>
            <a:pPr>
              <a:spcBef>
                <a:spcPts val="400"/>
              </a:spcBef>
            </a:pPr>
            <a:r>
              <a:rPr lang="es-ES_tradnl" sz="2400" smtClean="0">
                <a:solidFill>
                  <a:srgbClr val="262626"/>
                </a:solidFill>
              </a:rPr>
              <a:t>Componentes pueden incluir:</a:t>
            </a:r>
          </a:p>
          <a:p>
            <a:pPr lvl="1">
              <a:spcBef>
                <a:spcPts val="400"/>
              </a:spcBef>
            </a:pPr>
            <a:r>
              <a:rPr lang="es-ES_tradnl" sz="2000" smtClean="0">
                <a:solidFill>
                  <a:srgbClr val="262626"/>
                </a:solidFill>
              </a:rPr>
              <a:t>Indicadores</a:t>
            </a:r>
          </a:p>
          <a:p>
            <a:pPr lvl="1">
              <a:spcBef>
                <a:spcPts val="400"/>
              </a:spcBef>
            </a:pPr>
            <a:r>
              <a:rPr lang="es-ES_tradnl" sz="2000" smtClean="0">
                <a:solidFill>
                  <a:srgbClr val="262626"/>
                </a:solidFill>
              </a:rPr>
              <a:t>Metodologías para la recopilación de información (e.g. Encuestas de hogares)</a:t>
            </a:r>
          </a:p>
          <a:p>
            <a:pPr lvl="1">
              <a:spcBef>
                <a:spcPts val="400"/>
              </a:spcBef>
            </a:pPr>
            <a:r>
              <a:rPr lang="es-ES_tradnl" sz="2000" smtClean="0">
                <a:solidFill>
                  <a:srgbClr val="262626"/>
                </a:solidFill>
              </a:rPr>
              <a:t>Marco para el suministro de la información</a:t>
            </a:r>
          </a:p>
          <a:p>
            <a:pPr>
              <a:spcBef>
                <a:spcPts val="400"/>
              </a:spcBef>
            </a:pPr>
            <a:r>
              <a:rPr lang="es-ES_tradnl" sz="2400" smtClean="0">
                <a:solidFill>
                  <a:srgbClr val="262626"/>
                </a:solidFill>
              </a:rPr>
              <a:t>Debe crearse a partir de los sistemas existentes en la medida de lo posible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219200"/>
            <a:ext cx="8229600" cy="685800"/>
          </a:xfrm>
        </p:spPr>
        <p:txBody>
          <a:bodyPr/>
          <a:lstStyle/>
          <a:p>
            <a:pPr algn="l"/>
            <a:r>
              <a:rPr lang="es-ES" sz="3200" b="1" smtClean="0"/>
              <a:t>Identificando los Objetivos del Enfoque sobre Salvaguardas a Nivel País</a:t>
            </a:r>
            <a:endParaRPr lang="en-US" sz="3200" b="1" smtClean="0"/>
          </a:p>
        </p:txBody>
      </p:sp>
      <p:sp>
        <p:nvSpPr>
          <p:cNvPr id="3" name="Content Placeholder 2"/>
          <p:cNvSpPr>
            <a:spLocks noGrp="1"/>
          </p:cNvSpPr>
          <p:nvPr>
            <p:ph idx="1"/>
          </p:nvPr>
        </p:nvSpPr>
        <p:spPr>
          <a:xfrm>
            <a:off x="457200" y="2133600"/>
            <a:ext cx="8229600" cy="4419600"/>
          </a:xfrm>
        </p:spPr>
        <p:txBody>
          <a:bodyPr>
            <a:noAutofit/>
          </a:bodyPr>
          <a:lstStyle/>
          <a:p>
            <a:pPr marL="0" indent="0">
              <a:spcBef>
                <a:spcPts val="400"/>
              </a:spcBef>
              <a:buFont typeface="Arial" pitchFamily="34" charset="0"/>
              <a:buNone/>
            </a:pPr>
            <a:r>
              <a:rPr lang="es-ES_tradnl" sz="2400" smtClean="0">
                <a:solidFill>
                  <a:srgbClr val="262626"/>
                </a:solidFill>
              </a:rPr>
              <a:t>Definir claramente lo que se supone que el enfoque sobre salvaguardas debe hacer:</a:t>
            </a:r>
          </a:p>
          <a:p>
            <a:pPr marL="0" indent="0">
              <a:spcBef>
                <a:spcPts val="400"/>
              </a:spcBef>
            </a:pPr>
            <a:r>
              <a:rPr lang="es-ES_tradnl" sz="2400" smtClean="0">
                <a:solidFill>
                  <a:srgbClr val="262626"/>
                </a:solidFill>
              </a:rPr>
              <a:t>Interpretar el contenido de las decisiones de la CMNUCC desde la perspectiva del país</a:t>
            </a:r>
          </a:p>
          <a:p>
            <a:pPr marL="0" indent="0">
              <a:spcBef>
                <a:spcPts val="400"/>
              </a:spcBef>
            </a:pPr>
            <a:r>
              <a:rPr lang="es-ES_tradnl" sz="2400" smtClean="0">
                <a:solidFill>
                  <a:srgbClr val="262626"/>
                </a:solidFill>
              </a:rPr>
              <a:t>Considerar los posibles riesgos y beneficios sociales y ambientales específicos de REDD+ en el país</a:t>
            </a:r>
          </a:p>
          <a:p>
            <a:pPr marL="0" indent="0">
              <a:spcBef>
                <a:spcPts val="400"/>
              </a:spcBef>
            </a:pPr>
            <a:r>
              <a:rPr lang="es-ES_tradnl" sz="2400" smtClean="0">
                <a:solidFill>
                  <a:srgbClr val="262626"/>
                </a:solidFill>
              </a:rPr>
              <a:t>Responder a otros objetivos identificados por el país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219200"/>
            <a:ext cx="8229600" cy="685800"/>
          </a:xfrm>
        </p:spPr>
        <p:txBody>
          <a:bodyPr/>
          <a:lstStyle/>
          <a:p>
            <a:pPr algn="l"/>
            <a:r>
              <a:rPr lang="es-ES" sz="3200" b="1" smtClean="0"/>
              <a:t>Formulando PLRs sobre salvaguardas</a:t>
            </a:r>
            <a:endParaRPr lang="en-US" sz="3200" b="1" smtClean="0"/>
          </a:p>
        </p:txBody>
      </p:sp>
      <p:sp>
        <p:nvSpPr>
          <p:cNvPr id="3" name="Content Placeholder 2"/>
          <p:cNvSpPr>
            <a:spLocks noGrp="1"/>
          </p:cNvSpPr>
          <p:nvPr>
            <p:ph idx="1"/>
          </p:nvPr>
        </p:nvSpPr>
        <p:spPr>
          <a:xfrm>
            <a:off x="457200" y="2133600"/>
            <a:ext cx="8229600" cy="4419600"/>
          </a:xfrm>
        </p:spPr>
        <p:txBody>
          <a:bodyPr>
            <a:noAutofit/>
          </a:bodyPr>
          <a:lstStyle/>
          <a:p>
            <a:pPr>
              <a:spcBef>
                <a:spcPts val="400"/>
              </a:spcBef>
            </a:pPr>
            <a:r>
              <a:rPr lang="es-ES_tradnl" sz="2400" smtClean="0">
                <a:solidFill>
                  <a:srgbClr val="262626"/>
                </a:solidFill>
              </a:rPr>
              <a:t>Análisis de deficiencias en las PLRs relacionadas con REDD+</a:t>
            </a:r>
          </a:p>
          <a:p>
            <a:pPr lvl="1">
              <a:spcBef>
                <a:spcPts val="400"/>
              </a:spcBef>
            </a:pPr>
            <a:r>
              <a:rPr lang="es-ES_tradnl" sz="2000" smtClean="0">
                <a:solidFill>
                  <a:srgbClr val="262626"/>
                </a:solidFill>
              </a:rPr>
              <a:t>Considerar las PLRs existentes en relación a los objetivos definidos a nivel país</a:t>
            </a:r>
          </a:p>
          <a:p>
            <a:pPr>
              <a:spcBef>
                <a:spcPts val="400"/>
              </a:spcBef>
            </a:pPr>
            <a:r>
              <a:rPr lang="es-ES_tradnl" sz="2400" smtClean="0">
                <a:solidFill>
                  <a:srgbClr val="262626"/>
                </a:solidFill>
              </a:rPr>
              <a:t>Determinar la eficacia de los sistemas existentes</a:t>
            </a:r>
          </a:p>
          <a:p>
            <a:pPr lvl="1">
              <a:spcBef>
                <a:spcPts val="400"/>
              </a:spcBef>
            </a:pPr>
            <a:r>
              <a:rPr lang="es-ES_tradnl" sz="2000" smtClean="0">
                <a:solidFill>
                  <a:srgbClr val="262626"/>
                </a:solidFill>
              </a:rPr>
              <a:t>Herramientas existentes pueden ser útiles para analizar deficiencias</a:t>
            </a:r>
          </a:p>
          <a:p>
            <a:pPr>
              <a:spcBef>
                <a:spcPts val="400"/>
              </a:spcBef>
            </a:pPr>
            <a:r>
              <a:rPr lang="es-ES_tradnl" sz="2400" smtClean="0">
                <a:solidFill>
                  <a:srgbClr val="262626"/>
                </a:solidFill>
              </a:rPr>
              <a:t>Marco de política sobre salvaguardas</a:t>
            </a:r>
          </a:p>
          <a:p>
            <a:pPr lvl="1">
              <a:spcBef>
                <a:spcPts val="400"/>
              </a:spcBef>
            </a:pPr>
            <a:r>
              <a:rPr lang="es-ES_tradnl" sz="2000" smtClean="0">
                <a:solidFill>
                  <a:srgbClr val="262626"/>
                </a:solidFill>
              </a:rPr>
              <a:t>Proporciona la base para la respuesta del país ante la CMNUCCC y otros requerimientos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219200"/>
            <a:ext cx="8229600" cy="685800"/>
          </a:xfrm>
        </p:spPr>
        <p:txBody>
          <a:bodyPr/>
          <a:lstStyle/>
          <a:p>
            <a:pPr algn="l"/>
            <a:r>
              <a:rPr lang="es-ES" sz="3200" b="1" smtClean="0"/>
              <a:t>Desarrollando el SIS</a:t>
            </a:r>
            <a:endParaRPr lang="en-US" sz="3200" b="1" smtClean="0"/>
          </a:p>
        </p:txBody>
      </p:sp>
      <p:sp>
        <p:nvSpPr>
          <p:cNvPr id="3" name="Content Placeholder 2"/>
          <p:cNvSpPr>
            <a:spLocks noGrp="1"/>
          </p:cNvSpPr>
          <p:nvPr>
            <p:ph idx="1"/>
          </p:nvPr>
        </p:nvSpPr>
        <p:spPr>
          <a:xfrm>
            <a:off x="457200" y="2133600"/>
            <a:ext cx="8229600" cy="4419600"/>
          </a:xfrm>
        </p:spPr>
        <p:txBody>
          <a:bodyPr>
            <a:normAutofit/>
          </a:bodyPr>
          <a:lstStyle/>
          <a:p>
            <a:pPr>
              <a:lnSpc>
                <a:spcPct val="90000"/>
              </a:lnSpc>
              <a:spcBef>
                <a:spcPts val="400"/>
              </a:spcBef>
            </a:pPr>
            <a:r>
              <a:rPr lang="es-ES_tradnl" sz="2200" smtClean="0">
                <a:solidFill>
                  <a:srgbClr val="262626"/>
                </a:solidFill>
              </a:rPr>
              <a:t>Idealmente, una vez se hayan establecido los objetivos sobre salvaguardas y se hayan analizado las deficiencias en las PLRs</a:t>
            </a:r>
          </a:p>
          <a:p>
            <a:pPr>
              <a:lnSpc>
                <a:spcPct val="90000"/>
              </a:lnSpc>
              <a:spcBef>
                <a:spcPts val="400"/>
              </a:spcBef>
            </a:pPr>
            <a:r>
              <a:rPr lang="es-ES_tradnl" sz="2200" smtClean="0">
                <a:solidFill>
                  <a:srgbClr val="262626"/>
                </a:solidFill>
              </a:rPr>
              <a:t>Evaluación nacional de las fuentes de información existentes y de los sistemas existentes para proporcionar información acerca de las salvaguardas</a:t>
            </a:r>
          </a:p>
          <a:p>
            <a:pPr>
              <a:lnSpc>
                <a:spcPct val="90000"/>
              </a:lnSpc>
              <a:spcBef>
                <a:spcPts val="400"/>
              </a:spcBef>
            </a:pPr>
            <a:r>
              <a:rPr lang="es-ES_tradnl" sz="2200" smtClean="0">
                <a:solidFill>
                  <a:srgbClr val="262626"/>
                </a:solidFill>
              </a:rPr>
              <a:t>Metodologías y enfoques de recopilación de información/datos que incluyan:</a:t>
            </a:r>
          </a:p>
          <a:p>
            <a:pPr lvl="1">
              <a:lnSpc>
                <a:spcPct val="90000"/>
              </a:lnSpc>
              <a:spcBef>
                <a:spcPts val="400"/>
              </a:spcBef>
            </a:pPr>
            <a:r>
              <a:rPr lang="es-ES_tradnl" sz="1900" smtClean="0">
                <a:solidFill>
                  <a:srgbClr val="262626"/>
                </a:solidFill>
              </a:rPr>
              <a:t>Datos a recopilar (e.g., datos sobre ingresos)</a:t>
            </a:r>
          </a:p>
          <a:p>
            <a:pPr lvl="1">
              <a:lnSpc>
                <a:spcPct val="90000"/>
              </a:lnSpc>
              <a:spcBef>
                <a:spcPts val="400"/>
              </a:spcBef>
            </a:pPr>
            <a:r>
              <a:rPr lang="es-ES_tradnl" sz="1900" smtClean="0">
                <a:solidFill>
                  <a:srgbClr val="262626"/>
                </a:solidFill>
              </a:rPr>
              <a:t>Metodologías a utilizar (e.g., encuestas de hogares, enfoques participativos, como el de la vigilancia participativa de la biodiversidad)</a:t>
            </a:r>
          </a:p>
          <a:p>
            <a:pPr lvl="1">
              <a:lnSpc>
                <a:spcPct val="90000"/>
              </a:lnSpc>
              <a:spcBef>
                <a:spcPts val="400"/>
              </a:spcBef>
            </a:pPr>
            <a:r>
              <a:rPr lang="es-ES_tradnl" sz="1900" smtClean="0">
                <a:solidFill>
                  <a:srgbClr val="262626"/>
                </a:solidFill>
              </a:rPr>
              <a:t>Quién se encarga de recopilar la información</a:t>
            </a:r>
          </a:p>
          <a:p>
            <a:pPr lvl="1">
              <a:lnSpc>
                <a:spcPct val="90000"/>
              </a:lnSpc>
              <a:spcBef>
                <a:spcPts val="400"/>
              </a:spcBef>
            </a:pPr>
            <a:r>
              <a:rPr lang="es-ES_tradnl" sz="1900" smtClean="0">
                <a:solidFill>
                  <a:srgbClr val="262626"/>
                </a:solidFill>
              </a:rPr>
              <a:t>Frecuencia con la que se recopilan los datos</a:t>
            </a:r>
          </a:p>
          <a:p>
            <a:pPr lvl="1">
              <a:lnSpc>
                <a:spcPct val="90000"/>
              </a:lnSpc>
              <a:spcBef>
                <a:spcPts val="400"/>
              </a:spcBef>
            </a:pPr>
            <a:r>
              <a:rPr lang="es-ES_tradnl" sz="1900" smtClean="0">
                <a:solidFill>
                  <a:srgbClr val="262626"/>
                </a:solidFill>
              </a:rPr>
              <a:t>Escala a la cual se recopilan los datos (e.g., a nivel país, local o de proyecto)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5181600" cy="838200"/>
          </a:xfrm>
        </p:spPr>
        <p:txBody>
          <a:bodyPr/>
          <a:lstStyle/>
          <a:p>
            <a:r>
              <a:rPr lang="en-GB" sz="3200" dirty="0" smtClean="0"/>
              <a:t>El </a:t>
            </a:r>
            <a:r>
              <a:rPr lang="en-GB" sz="3200" dirty="0" err="1"/>
              <a:t>P</a:t>
            </a:r>
            <a:r>
              <a:rPr lang="en-GB" sz="3200" dirty="0" err="1" smtClean="0"/>
              <a:t>rograma</a:t>
            </a:r>
            <a:r>
              <a:rPr lang="en-GB" sz="3200" dirty="0" smtClean="0"/>
              <a:t> ONU-REDD</a:t>
            </a:r>
            <a:endParaRPr lang="en-GB" dirty="0"/>
          </a:p>
        </p:txBody>
      </p:sp>
      <p:sp>
        <p:nvSpPr>
          <p:cNvPr id="3" name="Content Placeholder 2"/>
          <p:cNvSpPr>
            <a:spLocks noGrp="1"/>
          </p:cNvSpPr>
          <p:nvPr>
            <p:ph idx="1"/>
          </p:nvPr>
        </p:nvSpPr>
        <p:spPr>
          <a:xfrm>
            <a:off x="228600" y="1219200"/>
            <a:ext cx="8915400" cy="5105400"/>
          </a:xfrm>
        </p:spPr>
        <p:txBody>
          <a:bodyPr>
            <a:normAutofit fontScale="92500" lnSpcReduction="20000"/>
          </a:bodyPr>
          <a:lstStyle/>
          <a:p>
            <a:pPr>
              <a:buNone/>
              <a:defRPr/>
            </a:pPr>
            <a:r>
              <a:rPr lang="es-BO" sz="3000" dirty="0" smtClean="0"/>
              <a:t>El Programa ONU-REDD es:</a:t>
            </a:r>
          </a:p>
          <a:p>
            <a:pPr>
              <a:defRPr/>
            </a:pPr>
            <a:r>
              <a:rPr lang="es-BO" sz="2800" dirty="0" smtClean="0"/>
              <a:t>El programa Colaborativo de las </a:t>
            </a:r>
            <a:r>
              <a:rPr lang="es-BO" sz="2800" dirty="0" smtClean="0">
                <a:solidFill>
                  <a:srgbClr val="FF0000"/>
                </a:solidFill>
              </a:rPr>
              <a:t>N</a:t>
            </a:r>
            <a:r>
              <a:rPr lang="es-BO" sz="2800" dirty="0" smtClean="0"/>
              <a:t>aciones </a:t>
            </a:r>
            <a:r>
              <a:rPr lang="es-BO" sz="2800" dirty="0" smtClean="0">
                <a:solidFill>
                  <a:srgbClr val="FF0000"/>
                </a:solidFill>
              </a:rPr>
              <a:t>U</a:t>
            </a:r>
            <a:r>
              <a:rPr lang="es-BO" sz="2800" dirty="0" smtClean="0"/>
              <a:t>nidas para la </a:t>
            </a:r>
            <a:r>
              <a:rPr lang="es-BO" sz="2800" dirty="0" smtClean="0">
                <a:solidFill>
                  <a:srgbClr val="FF0000"/>
                </a:solidFill>
              </a:rPr>
              <a:t>R</a:t>
            </a:r>
            <a:r>
              <a:rPr lang="es-BO" sz="2800" dirty="0" smtClean="0"/>
              <a:t>educción de </a:t>
            </a:r>
            <a:r>
              <a:rPr lang="es-BO" sz="2800" dirty="0" smtClean="0">
                <a:solidFill>
                  <a:srgbClr val="FF0000"/>
                </a:solidFill>
              </a:rPr>
              <a:t>E</a:t>
            </a:r>
            <a:r>
              <a:rPr lang="es-BO" sz="2800" dirty="0" smtClean="0"/>
              <a:t>misiones de la </a:t>
            </a:r>
            <a:r>
              <a:rPr lang="es-BO" sz="2800" dirty="0" smtClean="0">
                <a:solidFill>
                  <a:srgbClr val="FF0000"/>
                </a:solidFill>
              </a:rPr>
              <a:t>D</a:t>
            </a:r>
            <a:r>
              <a:rPr lang="es-BO" sz="2800" dirty="0" smtClean="0"/>
              <a:t>eforestación y </a:t>
            </a:r>
            <a:r>
              <a:rPr lang="es-BO" sz="2800" dirty="0" smtClean="0">
                <a:solidFill>
                  <a:srgbClr val="FF0000"/>
                </a:solidFill>
              </a:rPr>
              <a:t>D</a:t>
            </a:r>
            <a:r>
              <a:rPr lang="es-BO" sz="2800" dirty="0" smtClean="0"/>
              <a:t>egradación de Bosques (</a:t>
            </a:r>
            <a:r>
              <a:rPr lang="es-BO" sz="2800" dirty="0" smtClean="0">
                <a:solidFill>
                  <a:srgbClr val="FF0000"/>
                </a:solidFill>
              </a:rPr>
              <a:t>ONU-REDD</a:t>
            </a:r>
            <a:r>
              <a:rPr lang="es-BO" sz="2800" dirty="0" smtClean="0"/>
              <a:t>) en Países en desarrollo</a:t>
            </a:r>
            <a:endParaRPr lang="es-BO" sz="1600" dirty="0" smtClean="0"/>
          </a:p>
          <a:p>
            <a:pPr>
              <a:defRPr/>
            </a:pPr>
            <a:r>
              <a:rPr lang="es-BO" sz="2800" dirty="0" smtClean="0"/>
              <a:t>Comenzó en el 2008</a:t>
            </a:r>
          </a:p>
          <a:p>
            <a:r>
              <a:rPr lang="es-BO" sz="2800" dirty="0" smtClean="0"/>
              <a:t>ONU-REDD busca apoyar a los países a estar “listos para REDD+”</a:t>
            </a:r>
          </a:p>
          <a:p>
            <a:pPr>
              <a:defRPr/>
            </a:pPr>
            <a:r>
              <a:rPr lang="es-BO" sz="2800" dirty="0" smtClean="0"/>
              <a:t>Implementado en conjunto con FAO, PNUD, PNUMA</a:t>
            </a:r>
          </a:p>
          <a:p>
            <a:pPr lvl="1">
              <a:defRPr/>
            </a:pPr>
            <a:r>
              <a:rPr lang="es-BO" sz="2400" dirty="0" smtClean="0"/>
              <a:t>Trabajando como “</a:t>
            </a:r>
            <a:r>
              <a:rPr lang="es-BO" sz="2400" dirty="0" err="1" smtClean="0"/>
              <a:t>One</a:t>
            </a:r>
            <a:r>
              <a:rPr lang="es-BO" sz="2400" dirty="0" smtClean="0"/>
              <a:t> UN”</a:t>
            </a:r>
          </a:p>
          <a:p>
            <a:pPr>
              <a:buNone/>
              <a:defRPr/>
            </a:pPr>
            <a:r>
              <a:rPr lang="es-BO" sz="3000" dirty="0" smtClean="0"/>
              <a:t>El programa ONU-REDD no es:</a:t>
            </a:r>
          </a:p>
          <a:p>
            <a:pPr>
              <a:defRPr/>
            </a:pPr>
            <a:r>
              <a:rPr lang="es-BO" sz="2800" dirty="0" smtClean="0"/>
              <a:t>Una entidad legal:</a:t>
            </a:r>
          </a:p>
          <a:p>
            <a:pPr lvl="1"/>
            <a:r>
              <a:rPr lang="es-BO" sz="2400" dirty="0" smtClean="0"/>
              <a:t>Implementación se basa en las políticas y procedimientos las agencias de las Naciones Unidas que participan en el Programa</a:t>
            </a:r>
            <a:r>
              <a:rPr lang="en-US" sz="2400" dirty="0" smtClean="0"/>
              <a:t>.</a:t>
            </a:r>
          </a:p>
          <a:p>
            <a:pPr lvl="1">
              <a:defRPr/>
            </a:pPr>
            <a:endParaRPr lang="en-GB" dirty="0" smtClean="0"/>
          </a:p>
        </p:txBody>
      </p:sp>
    </p:spTree>
    <p:extLst>
      <p:ext uri="{BB962C8B-B14F-4D97-AF65-F5344CB8AC3E}">
        <p14:creationId xmlns:p14="http://schemas.microsoft.com/office/powerpoint/2010/main" xmlns="" val="737235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781800" cy="914400"/>
          </a:xfrm>
          <a:solidFill>
            <a:srgbClr val="FFFFFF"/>
          </a:solidFill>
        </p:spPr>
        <p:txBody>
          <a:bodyPr>
            <a:normAutofit fontScale="90000"/>
          </a:bodyPr>
          <a:lstStyle/>
          <a:p>
            <a:pPr algn="l"/>
            <a:r>
              <a:rPr lang="es-ES" sz="2900" b="1" smtClean="0"/>
              <a:t>Herramientas para apoyar el desarrollo de enfoques sobre salvaguardas a nivel país</a:t>
            </a:r>
            <a:endParaRPr lang="en-US" sz="2900" b="1" smtClean="0"/>
          </a:p>
        </p:txBody>
      </p:sp>
      <p:graphicFrame>
        <p:nvGraphicFramePr>
          <p:cNvPr id="6" name="Content Placeholder 3"/>
          <p:cNvGraphicFramePr>
            <a:graphicFrameLocks noGrp="1"/>
          </p:cNvGraphicFramePr>
          <p:nvPr>
            <p:ph idx="1"/>
          </p:nvPr>
        </p:nvGraphicFramePr>
        <p:xfrm>
          <a:off x="228600" y="1371600"/>
          <a:ext cx="8763000" cy="5455920"/>
        </p:xfrm>
        <a:graphic>
          <a:graphicData uri="http://schemas.openxmlformats.org/drawingml/2006/table">
            <a:tbl>
              <a:tblPr/>
              <a:tblGrid>
                <a:gridCol w="1371600"/>
                <a:gridCol w="1574800"/>
                <a:gridCol w="2616200"/>
                <a:gridCol w="3200400"/>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Paso</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Actividades detalladas</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Herramientas del Programa ONU-REDD </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Explicación acerca de cómo las herramientas contribuyen a la actividad </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2231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000000"/>
                          </a:solidFill>
                          <a:effectLst/>
                          <a:latin typeface="Calibri" pitchFamily="34" charset="0"/>
                          <a:ea typeface="MS PGothic" pitchFamily="34" charset="-128"/>
                        </a:rPr>
                        <a:t>Estableci-miento de objetivos </a:t>
                      </a:r>
                      <a:endParaRPr kumimoji="0" lang="es-ES_tradnl" sz="18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alibri" pitchFamily="34" charset="0"/>
                          <a:ea typeface="MS PGothic" pitchFamily="34" charset="-128"/>
                        </a:rPr>
                        <a:t>Definición de los objetivos del enfoque a nivel de país sobre las salvaguardas </a:t>
                      </a:r>
                      <a:endParaRPr kumimoji="0" lang="es-ES_tradnl" sz="18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chemeClr val="tx1"/>
                          </a:solidFill>
                          <a:effectLst/>
                          <a:latin typeface="Calibri" pitchFamily="34" charset="0"/>
                          <a:ea typeface="MS PGothic" pitchFamily="34" charset="-128"/>
                          <a:hlinkClick r:id="rId3"/>
                        </a:rPr>
                        <a:t>Principios y Criterios Sociales y Ambientales (PCSA)</a:t>
                      </a:r>
                      <a:r>
                        <a:rPr kumimoji="0" lang="en-US" sz="1600" b="0" i="0" u="none" strike="noStrike" cap="none" normalizeH="0" baseline="0" smtClean="0">
                          <a:ln>
                            <a:noFill/>
                          </a:ln>
                          <a:solidFill>
                            <a:schemeClr val="tx1"/>
                          </a:solidFill>
                          <a:effectLst/>
                          <a:latin typeface="Calibri" pitchFamily="34" charset="0"/>
                          <a:ea typeface="MS PGothic" pitchFamily="34" charset="-128"/>
                        </a:rPr>
                        <a:t> </a:t>
                      </a:r>
                      <a:endParaRPr kumimoji="0" lang="es-ES_tradnl" sz="16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Brinda criterios detallados útiles para entender las salvaguardas de Cancún </a:t>
                      </a:r>
                      <a:endParaRPr kumimoji="0" lang="es-ES_tradnl" sz="16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17351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chemeClr val="tx1"/>
                          </a:solidFill>
                          <a:effectLst/>
                          <a:latin typeface="Calibri" pitchFamily="34" charset="0"/>
                          <a:ea typeface="MS PGothic" pitchFamily="34" charset="-128"/>
                          <a:hlinkClick r:id="rId4"/>
                        </a:rPr>
                        <a:t>Directrices Conjuntas del FCPF y ONU-REDD sobre la participación de las partes interesadas</a:t>
                      </a:r>
                      <a:endParaRPr kumimoji="0" lang="es-ES_tradnl" sz="16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MS PGothic" pitchFamily="34" charset="-128"/>
                        </a:rPr>
                        <a:t>Este paso ofrece orientación sobre cómo garantizar la participación de las partes interesadas en las actividades de ONU-REDD, cómo pueden utilizarse por los países  en el desarrollo de PLR de REDD+ y adaptarse al contexto  nacional si es preciso. </a:t>
                      </a:r>
                      <a:endParaRPr kumimoji="0" lang="es-ES_tradnl" sz="16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15462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chemeClr val="tx1"/>
                          </a:solidFill>
                          <a:effectLst/>
                          <a:latin typeface="Calibri" pitchFamily="34" charset="0"/>
                          <a:ea typeface="MS PGothic" pitchFamily="34" charset="-128"/>
                          <a:hlinkClick r:id="rId5"/>
                        </a:rPr>
                        <a:t>Directrices del Programa ONU-REDD sobre el Consentimiento Libre, Previo e Informado (CLPI)</a:t>
                      </a:r>
                      <a:r>
                        <a:rPr kumimoji="0" lang="en-US" sz="1600" b="0" i="0" u="none" strike="noStrike" cap="none" normalizeH="0" baseline="0" smtClean="0">
                          <a:ln>
                            <a:noFill/>
                          </a:ln>
                          <a:solidFill>
                            <a:schemeClr val="tx1"/>
                          </a:solidFill>
                          <a:effectLst/>
                          <a:latin typeface="Calibri" pitchFamily="34" charset="0"/>
                          <a:ea typeface="MS PGothic" pitchFamily="34" charset="-128"/>
                        </a:rPr>
                        <a:t> </a:t>
                      </a:r>
                      <a:endParaRPr kumimoji="0" lang="es-ES_tradnl" sz="16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Calibri" pitchFamily="34" charset="0"/>
                          <a:ea typeface="MS PGothic" pitchFamily="34" charset="-128"/>
                        </a:rPr>
                        <a:t>Brinda un marco para aplicar el principio de CLPI a nivel comunitario y nacional que, a pesar de haberse diseñado principalmente para las actividades  de ONU-REDD, también puede adoptarse en las PLR de REDD+ y adaptarse al contexto nacional.</a:t>
                      </a:r>
                      <a:r>
                        <a:rPr kumimoji="0" lang="en-US" sz="1600" b="0" i="0" u="none" strike="noStrike" cap="none" normalizeH="0" baseline="0" smtClean="0">
                          <a:ln>
                            <a:noFill/>
                          </a:ln>
                          <a:solidFill>
                            <a:schemeClr val="tx1"/>
                          </a:solidFill>
                          <a:effectLst/>
                          <a:latin typeface="Calibri" pitchFamily="34" charset="0"/>
                          <a:ea typeface="MS PGothic" pitchFamily="34" charset="-128"/>
                        </a:rPr>
                        <a:t> </a:t>
                      </a:r>
                      <a:endParaRPr kumimoji="0" lang="es-ES_tradnl" sz="16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nvPr>
        </p:nvGraphicFramePr>
        <p:xfrm>
          <a:off x="220663" y="1333500"/>
          <a:ext cx="8770937" cy="6306312"/>
        </p:xfrm>
        <a:graphic>
          <a:graphicData uri="http://schemas.openxmlformats.org/drawingml/2006/table">
            <a:tbl>
              <a:tblPr/>
              <a:tblGrid>
                <a:gridCol w="1393825"/>
                <a:gridCol w="1614487"/>
                <a:gridCol w="2770188"/>
                <a:gridCol w="2992437"/>
              </a:tblGrid>
              <a:tr h="49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Paso</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Actividades detalladas</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Herramientas del Programa ONU-REDD </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Explicación acerca de cómo las herramientas contribuyen a la actividad </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17538">
                <a:tc rowSpan="6">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800" b="1" i="0" u="none" strike="noStrike" cap="none" normalizeH="0" baseline="0" smtClean="0">
                          <a:ln>
                            <a:noFill/>
                          </a:ln>
                          <a:solidFill>
                            <a:schemeClr val="tx1"/>
                          </a:solidFill>
                          <a:effectLst/>
                          <a:latin typeface="Calibri" pitchFamily="34" charset="0"/>
                          <a:ea typeface="Calibri" pitchFamily="34" charset="0"/>
                        </a:rPr>
                        <a:t>Definición o formulación de las políticas, leyes y reglamentos sobre salvaguardas </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800" b="0" i="0" u="none" strike="noStrike" cap="none" normalizeH="0" baseline="0" smtClean="0">
                          <a:ln>
                            <a:noFill/>
                          </a:ln>
                          <a:solidFill>
                            <a:schemeClr val="tx1"/>
                          </a:solidFill>
                          <a:effectLst/>
                          <a:latin typeface="Calibri" pitchFamily="34" charset="0"/>
                          <a:ea typeface="Calibri" pitchFamily="34" charset="0"/>
                        </a:rPr>
                        <a:t>Análisis de las deficiencias en las PLR existentes </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rgbClr val="000000"/>
                          </a:solidFill>
                          <a:effectLst/>
                          <a:latin typeface="Calibri" pitchFamily="34" charset="0"/>
                          <a:ea typeface="MS PGothic" pitchFamily="34" charset="-128"/>
                          <a:hlinkClick r:id="rId3"/>
                        </a:rPr>
                        <a:t>Herramientas de Beneficios y Riesgos</a:t>
                      </a:r>
                      <a:r>
                        <a:rPr kumimoji="0" lang="es-ES" sz="1600" b="0" i="0" u="none" strike="noStrike" cap="none" normalizeH="0" baseline="0" smtClean="0">
                          <a:ln>
                            <a:noFill/>
                          </a:ln>
                          <a:solidFill>
                            <a:srgbClr val="0000FF"/>
                          </a:solidFill>
                          <a:effectLst/>
                          <a:latin typeface="Calibri" pitchFamily="34" charset="0"/>
                          <a:ea typeface="MS PGothic" pitchFamily="34" charset="-128"/>
                        </a:rPr>
                        <a:t>* (BeRT, por sus siglas en inglés)</a:t>
                      </a:r>
                      <a:r>
                        <a:rPr kumimoji="0" lang="en-US" sz="1400" b="0" i="0" u="none" strike="noStrike" cap="none" normalizeH="0" baseline="0" smtClean="0">
                          <a:ln>
                            <a:noFill/>
                          </a:ln>
                          <a:solidFill>
                            <a:srgbClr val="0000FF"/>
                          </a:solidFill>
                          <a:effectLst/>
                          <a:latin typeface="Calibri" pitchFamily="34" charset="0"/>
                          <a:ea typeface="MS PGothic" pitchFamily="34" charset="-128"/>
                        </a:rPr>
                        <a:t> </a:t>
                      </a:r>
                      <a:endParaRPr kumimoji="0" lang="en-US" sz="1400" b="0" i="0" u="none" strike="noStrike" cap="none" normalizeH="0" baseline="0" smtClean="0">
                        <a:ln>
                          <a:noFill/>
                        </a:ln>
                        <a:solidFill>
                          <a:srgbClr val="0000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Calibri" pitchFamily="34" charset="0"/>
                          <a:ea typeface="Calibri" pitchFamily="34" charset="0"/>
                        </a:rPr>
                        <a:t>Ofrece una lista de preguntas transversales que abordan una amplia gama de cuestiones para evaluar las PLR existentes </a:t>
                      </a:r>
                      <a:endParaRPr kumimoji="0" lang="en-US" sz="12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6175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rgbClr val="000000"/>
                          </a:solidFill>
                          <a:effectLst/>
                          <a:latin typeface="Calibri" pitchFamily="34" charset="0"/>
                          <a:ea typeface="MS PGothic" pitchFamily="34" charset="-128"/>
                          <a:hlinkClick r:id="rId4"/>
                        </a:rPr>
                        <a:t>Evaluación Participativa de Gobernanza</a:t>
                      </a:r>
                      <a:r>
                        <a:rPr kumimoji="0" lang="es-ES" sz="1600" b="0" i="0" u="sng" strike="noStrike" cap="none" normalizeH="0" baseline="0" smtClean="0">
                          <a:ln>
                            <a:noFill/>
                          </a:ln>
                          <a:solidFill>
                            <a:srgbClr val="0D0D0D"/>
                          </a:solidFill>
                          <a:effectLst/>
                          <a:latin typeface="Calibri" pitchFamily="34" charset="0"/>
                          <a:ea typeface="MS PGothic" pitchFamily="34" charset="-128"/>
                          <a:hlinkClick r:id="rId4"/>
                        </a:rPr>
                        <a:t>* (PGA, por sus siglas in inglés)</a:t>
                      </a:r>
                      <a:r>
                        <a:rPr kumimoji="0" lang="en-US" sz="1400" b="0" i="0" u="none" strike="noStrike" cap="none" normalizeH="0" baseline="0" smtClean="0">
                          <a:ln>
                            <a:noFill/>
                          </a:ln>
                          <a:solidFill>
                            <a:srgbClr val="0D0D0D"/>
                          </a:solidFill>
                          <a:effectLst/>
                          <a:latin typeface="Calibri" pitchFamily="34" charset="0"/>
                          <a:ea typeface="MS PGothic" pitchFamily="34" charset="-128"/>
                        </a:rPr>
                        <a:t> </a:t>
                      </a:r>
                      <a:endParaRPr kumimoji="0" lang="en-US" sz="1400" b="0" i="0" u="none" strike="noStrike" cap="none" normalizeH="0" baseline="0" smtClean="0">
                        <a:ln>
                          <a:noFill/>
                        </a:ln>
                        <a:solidFill>
                          <a:srgbClr val="0D0D0D"/>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Calibri" pitchFamily="34" charset="0"/>
                          <a:ea typeface="Calibri" pitchFamily="34" charset="0"/>
                        </a:rPr>
                        <a:t>Brinda un proceso para la evaluación participativa de los sistemas de gobernanza relacionados con REDD+ </a:t>
                      </a:r>
                      <a:endParaRPr kumimoji="0" lang="en-US" sz="12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6175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rgbClr val="000000"/>
                          </a:solidFill>
                          <a:effectLst/>
                          <a:latin typeface="Calibri" pitchFamily="34" charset="0"/>
                          <a:ea typeface="MS PGothic" pitchFamily="34" charset="-128"/>
                          <a:hlinkClick r:id="rId5"/>
                        </a:rPr>
                        <a:t>Guía para la evaluación de riesgos de corrupción en REDD+</a:t>
                      </a:r>
                      <a:r>
                        <a:rPr kumimoji="0" lang="es-ES" sz="16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4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Calibri" pitchFamily="34" charset="0"/>
                          <a:ea typeface="Calibri" pitchFamily="34" charset="0"/>
                        </a:rPr>
                        <a:t>Brinda un marco más detallado (comparado a BeRT) para evaluar los riesgos de corrupción en REDD+ </a:t>
                      </a:r>
                      <a:endParaRPr kumimoji="0" lang="en-US" sz="12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1028700">
                <a:tc vMerge="1">
                  <a:txBody>
                    <a:bodyPr/>
                    <a:lstStyle/>
                    <a:p>
                      <a:endParaRPr lang="en-US"/>
                    </a:p>
                  </a:txBody>
                  <a:tcPr/>
                </a:tc>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SV" sz="1800" b="0" i="0" u="none" strike="noStrike" cap="none" normalizeH="0" baseline="0" smtClean="0">
                          <a:ln>
                            <a:noFill/>
                          </a:ln>
                          <a:solidFill>
                            <a:srgbClr val="000000"/>
                          </a:solidFill>
                          <a:effectLst/>
                          <a:latin typeface="Calibri" pitchFamily="34" charset="0"/>
                          <a:ea typeface="MS PGothic" pitchFamily="34" charset="-128"/>
                        </a:rPr>
                        <a:t>Formulación de nuevas PLRs (en caso sea necesario)</a:t>
                      </a:r>
                      <a:r>
                        <a:rPr kumimoji="0" lang="en-US" sz="18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8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rgbClr val="000000"/>
                          </a:solidFill>
                          <a:effectLst/>
                          <a:latin typeface="Calibri" pitchFamily="34" charset="0"/>
                          <a:ea typeface="MS PGothic" pitchFamily="34" charset="-128"/>
                          <a:hlinkClick r:id="rId6"/>
                        </a:rPr>
                        <a:t>Directrices del Programa ONU-REDD sobre el Consentimiento Libre, Previo e Informado (CLPI)</a:t>
                      </a: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4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Calibri" pitchFamily="34" charset="0"/>
                          <a:ea typeface="MS PGothic" pitchFamily="34" charset="-128"/>
                        </a:rPr>
                        <a:t>Brinda un marco para aplicar el principio de CLPI a nivel comunitario y nacional que, a pesar de haberse diseñado principalmente para las actividades de ONU-REDD, también puede adoptarse en las PLR de REDD+ y adaptarse al contexto nacional. </a:t>
                      </a:r>
                      <a:endParaRPr kumimoji="0" lang="en-US" sz="12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8223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rgbClr val="000000"/>
                          </a:solidFill>
                          <a:effectLst/>
                          <a:latin typeface="Calibri" pitchFamily="34" charset="0"/>
                          <a:ea typeface="MS PGothic" pitchFamily="34" charset="-128"/>
                          <a:hlinkClick r:id="rId7"/>
                        </a:rPr>
                        <a:t>Guía sobre fortalecimiento/ establecimiento de mecanismos de queja a nivel nacional</a:t>
                      </a:r>
                      <a:r>
                        <a:rPr kumimoji="0" lang="es-SV" sz="1600" b="0" i="0" u="none" strike="noStrike" cap="none" normalizeH="0" baseline="0" smtClean="0">
                          <a:ln>
                            <a:noFill/>
                          </a:ln>
                          <a:solidFill>
                            <a:srgbClr val="000000"/>
                          </a:solidFill>
                          <a:effectLst/>
                          <a:latin typeface="Calibri" pitchFamily="34" charset="0"/>
                          <a:ea typeface="MS PGothic" pitchFamily="34" charset="-128"/>
                        </a:rPr>
                        <a:t>*</a:t>
                      </a: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4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Calibri" pitchFamily="34" charset="0"/>
                          <a:ea typeface="Calibri" pitchFamily="34" charset="0"/>
                        </a:rPr>
                        <a:t>Ofrece una guía para evaluar y fortalecer las PLR existentes y la capacidad institucional para hacer frente a las quejas relacionadas con REDD+ </a:t>
                      </a:r>
                      <a:endParaRPr kumimoji="0" lang="en-US" sz="12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6937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600" b="0" i="0" u="sng" strike="noStrike" cap="none" normalizeH="0" baseline="0" smtClean="0">
                          <a:ln>
                            <a:noFill/>
                          </a:ln>
                          <a:solidFill>
                            <a:srgbClr val="000000"/>
                          </a:solidFill>
                          <a:effectLst/>
                          <a:latin typeface="Calibri" pitchFamily="34" charset="0"/>
                          <a:ea typeface="MS PGothic" pitchFamily="34" charset="-128"/>
                          <a:hlinkClick r:id="rId8"/>
                        </a:rPr>
                        <a:t>Desarrollo de leyes participativas* (LEG-REDD+, por sus siglas en inglés)</a:t>
                      </a:r>
                      <a:r>
                        <a:rPr kumimoji="0" lang="en-US" sz="14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4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Calibri" pitchFamily="34" charset="0"/>
                          <a:ea typeface="MS PGothic" pitchFamily="34" charset="-128"/>
                        </a:rPr>
                        <a:t>Proporciona una metodología para el desarrollo de leyes participativas  para la formulación de reformas jurídicas y políticas y para la redacción de nuevas PLR en respuesta a REDD+</a:t>
                      </a:r>
                      <a:r>
                        <a:rPr kumimoji="0" lang="en-US" sz="12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200" b="0" i="0" u="none" strike="noStrike" cap="none" normalizeH="0" baseline="0" smtClean="0">
                        <a:ln>
                          <a:noFill/>
                        </a:ln>
                        <a:solidFill>
                          <a:schemeClr val="tx1"/>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bl>
          </a:graphicData>
        </a:graphic>
      </p:graphicFrame>
      <p:sp>
        <p:nvSpPr>
          <p:cNvPr id="6" name="Title 1"/>
          <p:cNvSpPr>
            <a:spLocks noGrp="1"/>
          </p:cNvSpPr>
          <p:nvPr>
            <p:ph type="title"/>
          </p:nvPr>
        </p:nvSpPr>
        <p:spPr>
          <a:xfrm>
            <a:off x="2362200" y="304800"/>
            <a:ext cx="6781800" cy="914400"/>
          </a:xfrm>
          <a:solidFill>
            <a:srgbClr val="FFFFFF"/>
          </a:solidFill>
        </p:spPr>
        <p:txBody>
          <a:bodyPr>
            <a:normAutofit fontScale="90000"/>
          </a:bodyPr>
          <a:lstStyle/>
          <a:p>
            <a:pPr algn="l"/>
            <a:r>
              <a:rPr lang="es-ES" sz="2900" b="1" smtClean="0"/>
              <a:t>Herramientas para apoyar el desarrollo de enfoques sobre salvaguardas a nivel país</a:t>
            </a:r>
            <a:endParaRPr lang="en-US" sz="2900" b="1"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nvGraphicFramePr>
        <p:xfrm>
          <a:off x="236538" y="1363663"/>
          <a:ext cx="8755062" cy="5578856"/>
        </p:xfrm>
        <a:graphic>
          <a:graphicData uri="http://schemas.openxmlformats.org/drawingml/2006/table">
            <a:tbl>
              <a:tblPr/>
              <a:tblGrid>
                <a:gridCol w="1287462"/>
                <a:gridCol w="1447800"/>
                <a:gridCol w="2743200"/>
                <a:gridCol w="3276600"/>
              </a:tblGrid>
              <a:tr h="795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Paso</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Actividades detalladas</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Herramientas del Programa ONU-REDD </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800" b="1" i="0" u="none" strike="noStrike" cap="none" normalizeH="0" baseline="0" smtClean="0">
                          <a:ln>
                            <a:noFill/>
                          </a:ln>
                          <a:solidFill>
                            <a:srgbClr val="FFFFFF"/>
                          </a:solidFill>
                          <a:effectLst/>
                          <a:latin typeface="Calibri" pitchFamily="34" charset="0"/>
                          <a:ea typeface="MS PGothic" pitchFamily="34" charset="-128"/>
                        </a:rPr>
                        <a:t>Explicación acerca de cómo las herramientas contribuyen a la actividad </a:t>
                      </a:r>
                      <a:endParaRPr kumimoji="0" lang="es-ES_tradnl" sz="1800" b="1" i="0" u="none" strike="noStrike" cap="none" normalizeH="0" baseline="0" smtClean="0">
                        <a:ln>
                          <a:noFill/>
                        </a:ln>
                        <a:solidFill>
                          <a:srgbClr val="FFFFFF"/>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25600">
                <a:tc row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pitchFamily="34" charset="0"/>
                          <a:ea typeface="Calibri" pitchFamily="34" charset="0"/>
                        </a:rPr>
                        <a:t> </a:t>
                      </a:r>
                      <a:r>
                        <a:rPr kumimoji="0" lang="en-US" sz="1800" b="1" i="0" u="none" strike="noStrike" cap="none" normalizeH="0" baseline="0" smtClean="0">
                          <a:ln>
                            <a:noFill/>
                          </a:ln>
                          <a:solidFill>
                            <a:srgbClr val="000000"/>
                          </a:solidFill>
                          <a:effectLst/>
                          <a:latin typeface="Calibri" pitchFamily="34" charset="0"/>
                          <a:ea typeface="Calibri" pitchFamily="34" charset="0"/>
                        </a:rPr>
                        <a:t>SIS</a:t>
                      </a:r>
                      <a:endParaRPr kumimoji="0" lang="en-US" sz="20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t-BR" sz="1800" b="0" i="0" u="none" strike="noStrike" cap="none" normalizeH="0" baseline="0" smtClean="0">
                          <a:ln>
                            <a:noFill/>
                          </a:ln>
                          <a:solidFill>
                            <a:srgbClr val="000000"/>
                          </a:solidFill>
                          <a:effectLst/>
                          <a:latin typeface="Calibri" pitchFamily="34" charset="0"/>
                          <a:ea typeface="Calibri" pitchFamily="34" charset="0"/>
                        </a:rPr>
                        <a:t>Indicadores </a:t>
                      </a:r>
                      <a:endParaRPr kumimoji="0" lang="en-US" sz="18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400" b="0" i="0" u="sng" strike="noStrike" cap="none" normalizeH="0" baseline="0" smtClean="0">
                          <a:ln>
                            <a:noFill/>
                          </a:ln>
                          <a:solidFill>
                            <a:srgbClr val="000000"/>
                          </a:solidFill>
                          <a:effectLst/>
                          <a:latin typeface="Calibri" pitchFamily="34" charset="0"/>
                          <a:ea typeface="MS PGothic" pitchFamily="34" charset="-128"/>
                          <a:hlinkClick r:id="rId3"/>
                        </a:rPr>
                        <a:t>PGA</a:t>
                      </a:r>
                      <a:r>
                        <a:rPr kumimoji="0" lang="en-US" sz="12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2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Calibri" pitchFamily="34" charset="0"/>
                          <a:ea typeface="Calibri" pitchFamily="34" charset="0"/>
                        </a:rPr>
                        <a:t>Ofrece un proceso a través del cual los sistemas de información de gobernanza y social existentes pueden evaluarse utilizando un enfoque participativo (a pesar de no estar diseñado específicamente para este fin) </a:t>
                      </a:r>
                    </a:p>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Calibri" pitchFamily="34" charset="0"/>
                          <a:ea typeface="Calibri" pitchFamily="34" charset="0"/>
                        </a:rPr>
                        <a:t>Proporciona un marco para desarrollar indicadores de gobernanza para esquemas de REDD+ a través de un enfoque participativo </a:t>
                      </a:r>
                      <a:endParaRPr kumimoji="0" lang="en-US" sz="12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8382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sng" strike="noStrike" cap="none" normalizeH="0" baseline="0" smtClean="0">
                          <a:ln>
                            <a:noFill/>
                          </a:ln>
                          <a:solidFill>
                            <a:srgbClr val="000000"/>
                          </a:solidFill>
                          <a:effectLst/>
                          <a:latin typeface="Calibri" pitchFamily="34" charset="0"/>
                          <a:ea typeface="MS PGothic" pitchFamily="34" charset="-128"/>
                          <a:hlinkClick r:id="rId4"/>
                        </a:rPr>
                        <a:t>Marco para la evaluación y seguimiento de la gobernanza forestal</a:t>
                      </a:r>
                      <a:endParaRPr kumimoji="0" lang="en-US" sz="1400" b="0" i="0" u="none" strike="noStrike" cap="none" normalizeH="0" baseline="0" smtClean="0">
                        <a:ln>
                          <a:noFill/>
                        </a:ln>
                        <a:solidFill>
                          <a:srgbClr val="000000"/>
                        </a:solidFill>
                        <a:effectLst/>
                        <a:latin typeface="Calibri" pitchFamily="34" charset="0"/>
                        <a:ea typeface="MS PGothic" pitchFamily="34" charset="-128"/>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Calibri" pitchFamily="34" charset="0"/>
                          <a:ea typeface="Calibri" pitchFamily="34" charset="0"/>
                        </a:rPr>
                        <a:t>Sirve de herramienta para diseñar conjuntos de indicadores de gobernanza robustos y detallados </a:t>
                      </a:r>
                      <a:endParaRPr kumimoji="0" lang="en-US" sz="12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1117600">
                <a:tc vMerge="1">
                  <a:txBody>
                    <a:bodyPr/>
                    <a:lstStyle/>
                    <a:p>
                      <a:endParaRPr lang="en-US"/>
                    </a:p>
                  </a:txBody>
                  <a:tcPr/>
                </a:tc>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800" b="0" i="0" u="none" strike="noStrike" cap="none" normalizeH="0" baseline="0" smtClean="0">
                          <a:ln>
                            <a:noFill/>
                          </a:ln>
                          <a:solidFill>
                            <a:srgbClr val="000000"/>
                          </a:solidFill>
                          <a:effectLst/>
                          <a:latin typeface="Calibri" pitchFamily="34" charset="0"/>
                          <a:ea typeface="Calibri" pitchFamily="34" charset="0"/>
                        </a:rPr>
                        <a:t>Metodologías para la recopilación de información </a:t>
                      </a:r>
                      <a:endParaRPr kumimoji="0" lang="en-US" sz="18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ES" sz="1400" b="0" i="0" u="sng" strike="noStrike" cap="none" normalizeH="0" baseline="0" smtClean="0">
                          <a:ln>
                            <a:noFill/>
                          </a:ln>
                          <a:solidFill>
                            <a:srgbClr val="000000"/>
                          </a:solidFill>
                          <a:effectLst/>
                          <a:latin typeface="Calibri" pitchFamily="34" charset="0"/>
                          <a:ea typeface="MS PGothic" pitchFamily="34" charset="-128"/>
                          <a:hlinkClick r:id="rId5"/>
                        </a:rPr>
                        <a:t>Borrador de directrices para el monitoreo de impactos de REDD+ sobre la biodiversidad y los servicios de los ecosistemas</a:t>
                      </a:r>
                      <a:r>
                        <a:rPr kumimoji="0" lang="es-ES" sz="1400" b="0" i="0" u="none" strike="noStrike" cap="none" normalizeH="0" baseline="0" smtClean="0">
                          <a:ln>
                            <a:noFill/>
                          </a:ln>
                          <a:solidFill>
                            <a:srgbClr val="000000"/>
                          </a:solidFill>
                          <a:effectLst/>
                          <a:latin typeface="Calibri" pitchFamily="34" charset="0"/>
                          <a:ea typeface="MS PGothic" pitchFamily="34" charset="-128"/>
                        </a:rPr>
                        <a:t>*</a:t>
                      </a:r>
                      <a:r>
                        <a:rPr kumimoji="0" lang="en-US" sz="1200" b="0" i="0" u="none" strike="noStrike" cap="none" normalizeH="0" baseline="0" smtClean="0">
                          <a:ln>
                            <a:noFill/>
                          </a:ln>
                          <a:solidFill>
                            <a:srgbClr val="000000"/>
                          </a:solidFill>
                          <a:effectLst/>
                          <a:latin typeface="Calibri" pitchFamily="34" charset="0"/>
                          <a:ea typeface="MS PGothic" pitchFamily="34" charset="-128"/>
                        </a:rPr>
                        <a:t> </a:t>
                      </a:r>
                      <a:endParaRPr kumimoji="0" lang="en-US" sz="12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Calibri" pitchFamily="34" charset="0"/>
                          <a:ea typeface="Calibri" pitchFamily="34" charset="0"/>
                        </a:rPr>
                        <a:t>Proporciona un borrador de directrices que pueden utilizarse por los gobiernos para establecer aspectos de los SIS pertinentes para la biodiversidad </a:t>
                      </a:r>
                      <a:endParaRPr kumimoji="0" lang="en-US" sz="12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r h="111760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s-SV" sz="1400" b="0" i="0" u="none" strike="noStrike" cap="none" normalizeH="0" baseline="0" smtClean="0">
                          <a:ln>
                            <a:noFill/>
                          </a:ln>
                          <a:solidFill>
                            <a:srgbClr val="000000"/>
                          </a:solidFill>
                          <a:effectLst/>
                          <a:latin typeface="Calibri" pitchFamily="34" charset="0"/>
                          <a:ea typeface="MS PGothic" pitchFamily="34" charset="-128"/>
                        </a:rPr>
                        <a:t>Guía práctica sobre la recopilación de datos sobre la gobernanza forestal (en desarrollo)</a:t>
                      </a:r>
                      <a:endParaRPr kumimoji="0" lang="en-US" sz="12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_tradnl" sz="1200" b="0" i="0" u="none" strike="noStrike" cap="none" normalizeH="0" baseline="0" smtClean="0">
                          <a:ln>
                            <a:noFill/>
                          </a:ln>
                          <a:solidFill>
                            <a:srgbClr val="000000"/>
                          </a:solidFill>
                          <a:effectLst/>
                          <a:latin typeface="Calibri" pitchFamily="34" charset="0"/>
                          <a:ea typeface="Calibri" pitchFamily="34" charset="0"/>
                        </a:rPr>
                        <a:t>Ofrece una serie de consideraciones, métodos y recursos prácticos disponibles para la recopilación de datos </a:t>
                      </a:r>
                      <a:endParaRPr kumimoji="0" lang="en-US" sz="1200" b="0" i="0" u="none" strike="noStrike" cap="none" normalizeH="0" baseline="0" smtClean="0">
                        <a:ln>
                          <a:noFill/>
                        </a:ln>
                        <a:solidFill>
                          <a:srgbClr val="000000"/>
                        </a:solidFill>
                        <a:effectLst/>
                        <a:latin typeface="Calibri" pitchFamily="34"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r>
            </a:tbl>
          </a:graphicData>
        </a:graphic>
      </p:graphicFrame>
      <p:sp>
        <p:nvSpPr>
          <p:cNvPr id="6" name="Title 1"/>
          <p:cNvSpPr>
            <a:spLocks noGrp="1"/>
          </p:cNvSpPr>
          <p:nvPr>
            <p:ph type="title"/>
          </p:nvPr>
        </p:nvSpPr>
        <p:spPr>
          <a:xfrm>
            <a:off x="2362200" y="304800"/>
            <a:ext cx="6781800" cy="914400"/>
          </a:xfrm>
          <a:solidFill>
            <a:srgbClr val="FFFFFF"/>
          </a:solidFill>
        </p:spPr>
        <p:txBody>
          <a:bodyPr>
            <a:normAutofit fontScale="90000"/>
          </a:bodyPr>
          <a:lstStyle/>
          <a:p>
            <a:pPr algn="l"/>
            <a:r>
              <a:rPr lang="es-ES" sz="2900" b="1" smtClean="0"/>
              <a:t>Herramientas para apoyar el desarrollo de enfoques sobre salvaguardas a nivel país</a:t>
            </a:r>
            <a:endParaRPr lang="en-US" sz="2900" b="1"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52400" y="381000"/>
            <a:ext cx="8839200" cy="838200"/>
          </a:xfrm>
          <a:noFill/>
        </p:spPr>
        <p:txBody>
          <a:bodyPr rtlCol="0">
            <a:noAutofit/>
          </a:bodyPr>
          <a:lstStyle/>
          <a:p>
            <a:pPr eaLnBrk="1" fontAlgn="auto" hangingPunct="1">
              <a:spcAft>
                <a:spcPts val="0"/>
              </a:spcAft>
              <a:defRPr/>
            </a:pPr>
            <a:r>
              <a:rPr lang="es-BO" sz="2400" b="1" dirty="0" smtClean="0"/>
              <a:t>Ejemplos de Apoyo de ONU-REDD a los países sobre Salvaguardas y SIS en los </a:t>
            </a:r>
            <a:r>
              <a:rPr lang="es-BO" sz="2400" b="1" dirty="0" err="1" smtClean="0"/>
              <a:t>paises</a:t>
            </a:r>
            <a:endParaRPr lang="es-BO" sz="2400" b="1" dirty="0"/>
          </a:p>
        </p:txBody>
      </p:sp>
      <p:sp>
        <p:nvSpPr>
          <p:cNvPr id="6" name="Content Placeholder 2"/>
          <p:cNvSpPr txBox="1">
            <a:spLocks/>
          </p:cNvSpPr>
          <p:nvPr/>
        </p:nvSpPr>
        <p:spPr bwMode="auto">
          <a:xfrm>
            <a:off x="304800" y="1295400"/>
            <a:ext cx="8610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a:spLocks noGrp="1"/>
          </p:cNvSpPr>
          <p:nvPr>
            <p:ph idx="1"/>
          </p:nvPr>
        </p:nvSpPr>
        <p:spPr>
          <a:xfrm>
            <a:off x="228600" y="1295400"/>
            <a:ext cx="8610600" cy="5029200"/>
          </a:xfrm>
        </p:spPr>
        <p:txBody>
          <a:bodyPr/>
          <a:lstStyle/>
          <a:p>
            <a:pPr>
              <a:defRPr/>
            </a:pPr>
            <a:r>
              <a:rPr lang="es-BO" sz="2800" dirty="0" smtClean="0"/>
              <a:t>Ecuador</a:t>
            </a:r>
          </a:p>
          <a:p>
            <a:pPr lvl="1">
              <a:defRPr/>
            </a:pPr>
            <a:r>
              <a:rPr lang="es-BO" sz="1600" dirty="0" smtClean="0"/>
              <a:t>Desarrollo de una propuesta de sistema de monitoreo de beneficios múltiples como parte de un sistema nacional de Información y Monitoreo de Salvaguardas y Beneficios múltiples</a:t>
            </a:r>
          </a:p>
          <a:p>
            <a:pPr lvl="1">
              <a:defRPr/>
            </a:pPr>
            <a:r>
              <a:rPr lang="es-BO" sz="1600" dirty="0" smtClean="0"/>
              <a:t>Propuesta de indicadores, sets de data y enfoques que pueden ser utilizados para reflejar los beneficios sociales y ambientales de REDD+ en un SIS</a:t>
            </a:r>
          </a:p>
          <a:p>
            <a:pPr>
              <a:defRPr/>
            </a:pPr>
            <a:r>
              <a:rPr lang="es-BO" sz="2800" dirty="0" smtClean="0"/>
              <a:t>Tanzania</a:t>
            </a:r>
          </a:p>
          <a:p>
            <a:pPr lvl="1" eaLnBrk="1" hangingPunct="1">
              <a:defRPr/>
            </a:pPr>
            <a:r>
              <a:rPr lang="es-BO" sz="1600" dirty="0" smtClean="0"/>
              <a:t>Desarrollo de capacidades para un análisis de espacio utilizando datos de inventarios nacionales de bosques, para informar la planificación de REDD+ que toma en cuenta las salvaguardas ambientales</a:t>
            </a:r>
          </a:p>
          <a:p>
            <a:pPr>
              <a:defRPr/>
            </a:pPr>
            <a:r>
              <a:rPr lang="es-BO" sz="2800" dirty="0" smtClean="0"/>
              <a:t>RDC</a:t>
            </a:r>
          </a:p>
          <a:p>
            <a:pPr lvl="1">
              <a:defRPr/>
            </a:pPr>
            <a:r>
              <a:rPr lang="es-BO" sz="1600" dirty="0" smtClean="0"/>
              <a:t>Insumos para el marco de trabajo de la estrategia para salvaguardas ambientales de REDD+</a:t>
            </a:r>
          </a:p>
          <a:p>
            <a:pPr lvl="1" eaLnBrk="1" hangingPunct="1">
              <a:defRPr/>
            </a:pPr>
            <a:r>
              <a:rPr lang="es-BO" sz="1600" dirty="0" smtClean="0"/>
              <a:t>Retroalimentación sobre los estándares Nacionales  de RDC basado en el SEPC como un marco de trabajo influyente</a:t>
            </a:r>
          </a:p>
          <a:p>
            <a:pPr lvl="1" eaLnBrk="1" hangingPunct="1">
              <a:defRPr/>
            </a:pPr>
            <a:r>
              <a:rPr lang="es-BO" sz="1600" dirty="0" smtClean="0"/>
              <a:t>Consultas técnicas sobre el desarrollo de un SIS</a:t>
            </a:r>
          </a:p>
          <a:p>
            <a:pPr eaLnBrk="1" hangingPunct="1">
              <a:buNone/>
            </a:pPr>
            <a:endParaRPr lang="en-GB" sz="2400" dirty="0" smtClean="0"/>
          </a:p>
          <a:p>
            <a:pPr>
              <a:defRPr/>
            </a:pPr>
            <a:endParaRPr lang="en-US" sz="2000" dirty="0" smtClean="0"/>
          </a:p>
          <a:p>
            <a:pPr eaLnBrk="1" hangingPunct="1">
              <a:buFont typeface="Arial" pitchFamily="34" charset="0"/>
              <a:buNone/>
            </a:pPr>
            <a:endParaRPr lang="en-GB"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52400" y="228600"/>
            <a:ext cx="8763000" cy="914400"/>
          </a:xfrm>
          <a:noFill/>
        </p:spPr>
        <p:txBody>
          <a:bodyPr rtlCol="0">
            <a:noAutofit/>
          </a:bodyPr>
          <a:lstStyle/>
          <a:p>
            <a:pPr lvl="0" fontAlgn="auto">
              <a:spcAft>
                <a:spcPts val="0"/>
              </a:spcAft>
              <a:defRPr/>
            </a:pPr>
            <a:r>
              <a:rPr lang="es-BO" sz="2400" b="1" dirty="0" smtClean="0"/>
              <a:t>Ejemplos de Apoyo de ONU-REDD a los países sobre Salvaguardas y SIS en los Programas Nacionales</a:t>
            </a:r>
            <a:endParaRPr lang="es-BO" sz="2400" b="1" dirty="0"/>
          </a:p>
        </p:txBody>
      </p:sp>
      <p:sp>
        <p:nvSpPr>
          <p:cNvPr id="6" name="Content Placeholder 2"/>
          <p:cNvSpPr txBox="1">
            <a:spLocks/>
          </p:cNvSpPr>
          <p:nvPr/>
        </p:nvSpPr>
        <p:spPr bwMode="auto">
          <a:xfrm>
            <a:off x="304800" y="1295400"/>
            <a:ext cx="8610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a:spLocks noGrp="1"/>
          </p:cNvSpPr>
          <p:nvPr>
            <p:ph idx="1"/>
          </p:nvPr>
        </p:nvSpPr>
        <p:spPr>
          <a:xfrm>
            <a:off x="38100" y="1185530"/>
            <a:ext cx="9144000" cy="5029200"/>
          </a:xfrm>
        </p:spPr>
        <p:txBody>
          <a:bodyPr/>
          <a:lstStyle/>
          <a:p>
            <a:pPr eaLnBrk="1" hangingPunct="1">
              <a:defRPr/>
            </a:pPr>
            <a:r>
              <a:rPr lang="es-BO" sz="2800" dirty="0" smtClean="0"/>
              <a:t>Costa Rica</a:t>
            </a:r>
          </a:p>
          <a:p>
            <a:pPr lvl="1" eaLnBrk="1" hangingPunct="1">
              <a:defRPr/>
            </a:pPr>
            <a:r>
              <a:rPr lang="es-BO" sz="1600" dirty="0" smtClean="0"/>
              <a:t>Diseño de un solo sistema de información de salvaguardas que toma en cuenta diferentes enfoques de salvaguardas (i.e. ONU-REDD, FCPF, REDD+SES)</a:t>
            </a:r>
          </a:p>
          <a:p>
            <a:pPr>
              <a:defRPr/>
            </a:pPr>
            <a:r>
              <a:rPr lang="es-BO" sz="2800" dirty="0" smtClean="0"/>
              <a:t>Argentina </a:t>
            </a:r>
          </a:p>
          <a:p>
            <a:pPr lvl="1" eaLnBrk="1" hangingPunct="1">
              <a:defRPr/>
            </a:pPr>
            <a:r>
              <a:rPr lang="es-BO" sz="1600" dirty="0" smtClean="0"/>
              <a:t>Diseño de un solo sistema de información de salvaguardas que toma en cuenta diferentes enfoques de salvaguardas (i.e. ONU-REDD, FCPF, REDD+SES)</a:t>
            </a:r>
          </a:p>
          <a:p>
            <a:pPr lvl="1">
              <a:defRPr/>
            </a:pPr>
            <a:r>
              <a:rPr lang="es-BO" sz="1600" dirty="0" smtClean="0"/>
              <a:t>Consultas en cuatro diferentes regiones</a:t>
            </a:r>
          </a:p>
          <a:p>
            <a:pPr>
              <a:defRPr/>
            </a:pPr>
            <a:r>
              <a:rPr lang="es-BO" sz="2800" dirty="0" smtClean="0"/>
              <a:t>Perú </a:t>
            </a:r>
          </a:p>
          <a:p>
            <a:pPr lvl="1">
              <a:defRPr/>
            </a:pPr>
            <a:r>
              <a:rPr lang="es-BO" sz="1600" dirty="0" smtClean="0"/>
              <a:t>Consideraciones iniciales de diseño para integrar el monitoreo participativo como parte del SIS nacional</a:t>
            </a:r>
          </a:p>
          <a:p>
            <a:pPr lvl="1">
              <a:defRPr/>
            </a:pPr>
            <a:r>
              <a:rPr lang="es-BO" sz="1600" dirty="0" smtClean="0"/>
              <a:t>Plan de desarrollo de capacidades para comunidades indígenas para recolectar información sobre salvaguardas.</a:t>
            </a:r>
          </a:p>
          <a:p>
            <a:pPr>
              <a:defRPr/>
            </a:pPr>
            <a:r>
              <a:rPr lang="es-BO" sz="2800" dirty="0" smtClean="0"/>
              <a:t>Bután </a:t>
            </a:r>
          </a:p>
          <a:p>
            <a:pPr lvl="1" eaLnBrk="1" hangingPunct="1">
              <a:defRPr/>
            </a:pPr>
            <a:r>
              <a:rPr lang="es-BO" sz="1600" dirty="0" smtClean="0"/>
              <a:t>Taller de trabajo sobre beneficios múltiples y salvaguardas ambientales, cubriendo enfoques nacionales a salvaguardas, análisis de vacíos de políticas nacionales, leyes, regulaciones y SIS</a:t>
            </a:r>
          </a:p>
          <a:p>
            <a:pPr>
              <a:defRPr/>
            </a:pPr>
            <a:endParaRPr lang="en-US" sz="2000" dirty="0" smtClean="0"/>
          </a:p>
          <a:p>
            <a:pPr eaLnBrk="1" hangingPunct="1">
              <a:buFont typeface="Arial" pitchFamily="34" charset="0"/>
              <a:buNone/>
            </a:pPr>
            <a:endParaRPr lang="en-GB"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219200"/>
            <a:ext cx="8229600" cy="685800"/>
          </a:xfrm>
        </p:spPr>
        <p:txBody>
          <a:bodyPr/>
          <a:lstStyle/>
          <a:p>
            <a:pPr algn="l"/>
            <a:r>
              <a:rPr lang="es-ES" sz="3200" b="1" smtClean="0"/>
              <a:t>Resumiendo</a:t>
            </a:r>
            <a:r>
              <a:rPr lang="en-US" sz="3200" b="1" smtClean="0"/>
              <a:t>…</a:t>
            </a:r>
          </a:p>
        </p:txBody>
      </p:sp>
      <p:sp>
        <p:nvSpPr>
          <p:cNvPr id="3" name="Content Placeholder 2"/>
          <p:cNvSpPr>
            <a:spLocks noGrp="1"/>
          </p:cNvSpPr>
          <p:nvPr>
            <p:ph idx="1"/>
          </p:nvPr>
        </p:nvSpPr>
        <p:spPr>
          <a:xfrm>
            <a:off x="457200" y="2133600"/>
            <a:ext cx="8229600" cy="4419600"/>
          </a:xfrm>
        </p:spPr>
        <p:txBody>
          <a:bodyPr>
            <a:normAutofit/>
          </a:bodyPr>
          <a:lstStyle/>
          <a:p>
            <a:pPr>
              <a:spcBef>
                <a:spcPts val="400"/>
              </a:spcBef>
            </a:pPr>
            <a:r>
              <a:rPr lang="es-SV" sz="2400" smtClean="0">
                <a:solidFill>
                  <a:srgbClr val="262626"/>
                </a:solidFill>
              </a:rPr>
              <a:t>El Programa ONU-REDD busca apoyar a los países para implementar la orientación de la CMNUCC sobre salvaguardas y los SIS:</a:t>
            </a:r>
          </a:p>
          <a:p>
            <a:pPr lvl="1">
              <a:spcBef>
                <a:spcPts val="400"/>
              </a:spcBef>
            </a:pPr>
            <a:r>
              <a:rPr lang="es-SV" sz="1600" smtClean="0">
                <a:solidFill>
                  <a:srgbClr val="262626"/>
                </a:solidFill>
              </a:rPr>
              <a:t>En concordancia con sus contextos nacionales y objetivos…</a:t>
            </a:r>
          </a:p>
          <a:p>
            <a:pPr lvl="1">
              <a:spcBef>
                <a:spcPts val="400"/>
              </a:spcBef>
            </a:pPr>
            <a:r>
              <a:rPr lang="es-SV" sz="1600" smtClean="0">
                <a:solidFill>
                  <a:srgbClr val="262626"/>
                </a:solidFill>
              </a:rPr>
              <a:t>… y a través de de una serie de guías y herramientas flexibles y no prescriptivas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0" y="1371600"/>
            <a:ext cx="9144000" cy="3581400"/>
          </a:xfrm>
        </p:spPr>
        <p:txBody>
          <a:bodyPr>
            <a:normAutofit/>
          </a:bodyPr>
          <a:lstStyle/>
          <a:p>
            <a:endParaRPr lang="en-US" b="1" dirty="0" smtClean="0">
              <a:solidFill>
                <a:schemeClr val="tx1"/>
              </a:solidFill>
              <a:latin typeface="Frutiger Linotype" charset="0"/>
            </a:endParaRPr>
          </a:p>
          <a:p>
            <a:endParaRPr lang="en-US" sz="1800" b="1" dirty="0" smtClean="0">
              <a:solidFill>
                <a:schemeClr val="tx1"/>
              </a:solidFill>
              <a:latin typeface="Helvetica" charset="0"/>
            </a:endParaRPr>
          </a:p>
          <a:p>
            <a:r>
              <a:rPr lang="es-BO" b="1" dirty="0" smtClean="0">
                <a:solidFill>
                  <a:schemeClr val="tx1"/>
                </a:solidFill>
                <a:latin typeface="Helvetica" charset="0"/>
              </a:rPr>
              <a:t>Muchas gracias</a:t>
            </a:r>
          </a:p>
          <a:p>
            <a:r>
              <a:rPr lang="es-BO" sz="1600" dirty="0" smtClean="0">
                <a:solidFill>
                  <a:srgbClr val="898989"/>
                </a:solidFill>
                <a:latin typeface="Helvetica" charset="0"/>
                <a:hlinkClick r:id="rId3"/>
              </a:rPr>
              <a:t/>
            </a:r>
            <a:br>
              <a:rPr lang="es-BO" sz="1600" dirty="0" smtClean="0">
                <a:solidFill>
                  <a:srgbClr val="898989"/>
                </a:solidFill>
                <a:latin typeface="Helvetica" charset="0"/>
                <a:hlinkClick r:id="rId3"/>
              </a:rPr>
            </a:br>
            <a:r>
              <a:rPr lang="es-BO" sz="1600" dirty="0" smtClean="0">
                <a:solidFill>
                  <a:schemeClr val="tx1"/>
                </a:solidFill>
                <a:latin typeface="Helvetica" charset="0"/>
              </a:rPr>
              <a:t>Sitio web: </a:t>
            </a:r>
            <a:r>
              <a:rPr lang="es-BO" sz="1600" dirty="0" smtClean="0">
                <a:solidFill>
                  <a:srgbClr val="898989"/>
                </a:solidFill>
                <a:latin typeface="Helvetica" charset="0"/>
                <a:hlinkClick r:id="rId3"/>
              </a:rPr>
              <a:t>http://www.un-redd.org</a:t>
            </a:r>
            <a:endParaRPr lang="es-BO" sz="1600" dirty="0" smtClean="0">
              <a:solidFill>
                <a:schemeClr val="tx1"/>
              </a:solidFill>
              <a:latin typeface="Helvetica"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60438"/>
          </a:xfrm>
        </p:spPr>
        <p:txBody>
          <a:bodyPr>
            <a:normAutofit/>
          </a:bodyPr>
          <a:lstStyle/>
          <a:p>
            <a:r>
              <a:rPr lang="en-US" sz="3200" b="1" dirty="0" smtClean="0"/>
              <a:t>ONU-REDD en 48 </a:t>
            </a:r>
            <a:r>
              <a:rPr lang="en-US" sz="3200" b="1" dirty="0" err="1" smtClean="0"/>
              <a:t>países</a:t>
            </a:r>
            <a:endParaRPr lang="en-US" sz="3200" b="1" dirty="0"/>
          </a:p>
        </p:txBody>
      </p:sp>
      <p:pic>
        <p:nvPicPr>
          <p:cNvPr id="4" name="Content Placeholder 3" descr="website-map---updated-November-2012-3.jpg"/>
          <p:cNvPicPr>
            <a:picLocks noGrp="1" noChangeAspect="1"/>
          </p:cNvPicPr>
          <p:nvPr>
            <p:ph idx="1"/>
          </p:nvPr>
        </p:nvPicPr>
        <p:blipFill>
          <a:blip r:embed="rId3" cstate="print"/>
          <a:stretch>
            <a:fillRect/>
          </a:stretch>
        </p:blipFill>
        <p:spPr>
          <a:xfrm>
            <a:off x="1043608" y="1249841"/>
            <a:ext cx="7578120" cy="422690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0" y="5791200"/>
            <a:ext cx="9143999" cy="1277273"/>
          </a:xfrm>
          <a:prstGeom prst="rect">
            <a:avLst/>
          </a:prstGeom>
          <a:solidFill>
            <a:schemeClr val="bg1">
              <a:lumMod val="95000"/>
            </a:schemeClr>
          </a:solidFill>
        </p:spPr>
        <p:txBody>
          <a:bodyPr wrap="square" rtlCol="0">
            <a:spAutoFit/>
          </a:bodyPr>
          <a:lstStyle/>
          <a:p>
            <a:pPr fontAlgn="auto">
              <a:spcBef>
                <a:spcPts val="0"/>
              </a:spcBef>
              <a:spcAft>
                <a:spcPts val="0"/>
              </a:spcAft>
            </a:pPr>
            <a:r>
              <a:rPr lang="en-US" sz="1100" b="1" dirty="0" err="1" smtClean="0">
                <a:solidFill>
                  <a:prstClr val="black"/>
                </a:solidFill>
                <a:latin typeface="Calibri"/>
                <a:ea typeface="+mn-ea"/>
              </a:rPr>
              <a:t>Países</a:t>
            </a:r>
            <a:r>
              <a:rPr lang="en-US" sz="1100" b="1" dirty="0" smtClean="0">
                <a:solidFill>
                  <a:prstClr val="black"/>
                </a:solidFill>
                <a:latin typeface="Calibri"/>
                <a:ea typeface="+mn-ea"/>
              </a:rPr>
              <a:t> con </a:t>
            </a:r>
            <a:r>
              <a:rPr lang="en-US" sz="1100" b="1" dirty="0" err="1" smtClean="0">
                <a:solidFill>
                  <a:prstClr val="black"/>
                </a:solidFill>
                <a:latin typeface="Calibri"/>
                <a:ea typeface="+mn-ea"/>
              </a:rPr>
              <a:t>programas</a:t>
            </a:r>
            <a:r>
              <a:rPr lang="en-US" sz="1100" b="1" dirty="0" smtClean="0">
                <a:solidFill>
                  <a:prstClr val="black"/>
                </a:solidFill>
                <a:latin typeface="Calibri"/>
                <a:ea typeface="+mn-ea"/>
              </a:rPr>
              <a:t> </a:t>
            </a:r>
            <a:r>
              <a:rPr lang="en-US" sz="1100" b="1" dirty="0" err="1" smtClean="0">
                <a:solidFill>
                  <a:prstClr val="black"/>
                </a:solidFill>
                <a:latin typeface="Calibri"/>
                <a:ea typeface="+mn-ea"/>
              </a:rPr>
              <a:t>nacionales</a:t>
            </a:r>
            <a:r>
              <a:rPr lang="en-US" sz="1100" b="1" dirty="0" smtClean="0">
                <a:solidFill>
                  <a:prstClr val="black"/>
                </a:solidFill>
                <a:latin typeface="Calibri"/>
                <a:ea typeface="+mn-ea"/>
              </a:rPr>
              <a:t> ONU-REDD </a:t>
            </a:r>
            <a:r>
              <a:rPr lang="en-US" sz="1100" dirty="0" smtClean="0">
                <a:solidFill>
                  <a:prstClr val="black"/>
                </a:solidFill>
                <a:latin typeface="Calibri"/>
                <a:ea typeface="+mn-ea"/>
              </a:rPr>
              <a:t>: </a:t>
            </a:r>
            <a:r>
              <a:rPr lang="en-US" sz="1100" dirty="0">
                <a:solidFill>
                  <a:prstClr val="black"/>
                </a:solidFill>
                <a:latin typeface="Calibri"/>
                <a:ea typeface="+mn-ea"/>
              </a:rPr>
              <a:t>Bolivia, </a:t>
            </a:r>
            <a:r>
              <a:rPr lang="en-US" sz="1100" dirty="0" smtClean="0">
                <a:solidFill>
                  <a:prstClr val="black"/>
                </a:solidFill>
                <a:latin typeface="Calibri"/>
                <a:ea typeface="+mn-ea"/>
              </a:rPr>
              <a:t>Bangladesh, Cambodia</a:t>
            </a:r>
            <a:r>
              <a:rPr lang="en-US" sz="1100" dirty="0">
                <a:solidFill>
                  <a:prstClr val="black"/>
                </a:solidFill>
                <a:latin typeface="Calibri"/>
                <a:ea typeface="+mn-ea"/>
              </a:rPr>
              <a:t>, </a:t>
            </a:r>
            <a:r>
              <a:rPr lang="en-US" sz="1100" dirty="0" smtClean="0">
                <a:solidFill>
                  <a:prstClr val="black"/>
                </a:solidFill>
                <a:latin typeface="Calibri"/>
                <a:ea typeface="+mn-ea"/>
              </a:rPr>
              <a:t> Colombia, Democratic </a:t>
            </a:r>
            <a:r>
              <a:rPr lang="en-US" sz="1100" dirty="0">
                <a:solidFill>
                  <a:prstClr val="black"/>
                </a:solidFill>
                <a:latin typeface="Calibri"/>
                <a:ea typeface="+mn-ea"/>
              </a:rPr>
              <a:t>Republic of the Congo (DRC), Ecuador, Indonesia, Nigeria, Panama, Papua New Guinea, Paraguay, the Philippines, Republic of Congo, Solomon Islands, Sri Lanka, Tanzania, Viet Nam and Zambia.</a:t>
            </a:r>
          </a:p>
          <a:p>
            <a:pPr fontAlgn="auto">
              <a:spcBef>
                <a:spcPts val="0"/>
              </a:spcBef>
              <a:spcAft>
                <a:spcPts val="0"/>
              </a:spcAft>
            </a:pPr>
            <a:endParaRPr lang="en-US" sz="1100" dirty="0">
              <a:solidFill>
                <a:prstClr val="black"/>
              </a:solidFill>
              <a:latin typeface="Calibri"/>
              <a:ea typeface="+mn-ea"/>
            </a:endParaRPr>
          </a:p>
          <a:p>
            <a:pPr fontAlgn="auto">
              <a:spcBef>
                <a:spcPts val="0"/>
              </a:spcBef>
              <a:spcAft>
                <a:spcPts val="0"/>
              </a:spcAft>
            </a:pPr>
            <a:r>
              <a:rPr lang="en-US" sz="1100" b="1" dirty="0" err="1" smtClean="0">
                <a:solidFill>
                  <a:prstClr val="black"/>
                </a:solidFill>
                <a:latin typeface="Calibri"/>
                <a:ea typeface="+mn-ea"/>
              </a:rPr>
              <a:t>Países</a:t>
            </a:r>
            <a:r>
              <a:rPr lang="en-US" sz="1100" b="1" dirty="0" smtClean="0">
                <a:solidFill>
                  <a:prstClr val="black"/>
                </a:solidFill>
                <a:latin typeface="Calibri"/>
                <a:ea typeface="+mn-ea"/>
              </a:rPr>
              <a:t> </a:t>
            </a:r>
            <a:r>
              <a:rPr lang="en-US" sz="1100" b="1" dirty="0" err="1" smtClean="0">
                <a:solidFill>
                  <a:prstClr val="black"/>
                </a:solidFill>
                <a:latin typeface="Calibri"/>
                <a:ea typeface="+mn-ea"/>
              </a:rPr>
              <a:t>Socios</a:t>
            </a:r>
            <a:r>
              <a:rPr lang="en-US" sz="1100" dirty="0" smtClean="0">
                <a:solidFill>
                  <a:prstClr val="black"/>
                </a:solidFill>
                <a:latin typeface="Calibri"/>
                <a:ea typeface="+mn-ea"/>
              </a:rPr>
              <a:t>: Argentina, </a:t>
            </a:r>
            <a:r>
              <a:rPr lang="en-US" sz="1100" dirty="0">
                <a:solidFill>
                  <a:prstClr val="black"/>
                </a:solidFill>
                <a:latin typeface="Calibri"/>
                <a:ea typeface="+mn-ea"/>
              </a:rPr>
              <a:t>Benin, Bhutan, Cameroon, Central African Republic, Chile</a:t>
            </a:r>
            <a:r>
              <a:rPr lang="en-US" sz="1100" dirty="0" smtClean="0">
                <a:solidFill>
                  <a:prstClr val="black"/>
                </a:solidFill>
                <a:latin typeface="Calibri"/>
                <a:ea typeface="+mn-ea"/>
              </a:rPr>
              <a:t>,  </a:t>
            </a:r>
            <a:r>
              <a:rPr lang="en-US" sz="1100" dirty="0">
                <a:solidFill>
                  <a:prstClr val="black"/>
                </a:solidFill>
                <a:latin typeface="Calibri"/>
                <a:ea typeface="+mn-ea"/>
              </a:rPr>
              <a:t>Costa </a:t>
            </a:r>
            <a:r>
              <a:rPr lang="en-US" sz="1100" dirty="0" smtClean="0">
                <a:solidFill>
                  <a:prstClr val="black"/>
                </a:solidFill>
                <a:latin typeface="Calibri"/>
                <a:ea typeface="+mn-ea"/>
              </a:rPr>
              <a:t>Rica, Ethiopia</a:t>
            </a:r>
            <a:r>
              <a:rPr lang="en-US" sz="1100" dirty="0">
                <a:solidFill>
                  <a:prstClr val="black"/>
                </a:solidFill>
                <a:latin typeface="Calibri"/>
                <a:ea typeface="+mn-ea"/>
              </a:rPr>
              <a:t>, Gabon, Ghana, Guatemala, Guyana, Honduras, Ivory Coast, Kenya, Lao PDR, Malaysia, </a:t>
            </a:r>
            <a:r>
              <a:rPr lang="en-US" sz="1100" dirty="0" smtClean="0">
                <a:solidFill>
                  <a:prstClr val="black"/>
                </a:solidFill>
                <a:latin typeface="Calibri"/>
                <a:ea typeface="+mn-ea"/>
              </a:rPr>
              <a:t>Malawi, Mexico</a:t>
            </a:r>
            <a:r>
              <a:rPr lang="en-US" sz="1100" dirty="0">
                <a:solidFill>
                  <a:prstClr val="black"/>
                </a:solidFill>
                <a:latin typeface="Calibri"/>
                <a:ea typeface="+mn-ea"/>
              </a:rPr>
              <a:t>, Mongolia, Morocco, Myanmar, Nepal, Pakistan, Peru, South Sudan, Sudan, Suriname, Tunisia </a:t>
            </a:r>
            <a:r>
              <a:rPr lang="en-US" sz="1100" dirty="0" smtClean="0">
                <a:solidFill>
                  <a:prstClr val="black"/>
                </a:solidFill>
                <a:latin typeface="Calibri"/>
                <a:ea typeface="+mn-ea"/>
              </a:rPr>
              <a:t>, Uganda</a:t>
            </a:r>
            <a:r>
              <a:rPr lang="en-US" sz="1100" dirty="0">
                <a:solidFill>
                  <a:prstClr val="black"/>
                </a:solidFill>
                <a:latin typeface="Calibri"/>
                <a:ea typeface="+mn-ea"/>
              </a:rPr>
              <a:t> </a:t>
            </a:r>
            <a:r>
              <a:rPr lang="en-US" sz="1100" dirty="0" smtClean="0">
                <a:solidFill>
                  <a:prstClr val="black"/>
                </a:solidFill>
                <a:latin typeface="Calibri"/>
                <a:ea typeface="+mn-ea"/>
              </a:rPr>
              <a:t>and Zimbabwe</a:t>
            </a:r>
            <a:endParaRPr lang="en-US" sz="1100" dirty="0">
              <a:solidFill>
                <a:prstClr val="black"/>
              </a:solidFill>
              <a:latin typeface="Calibri"/>
              <a:ea typeface="+mn-ea"/>
            </a:endParaRPr>
          </a:p>
          <a:p>
            <a:pPr fontAlgn="auto">
              <a:spcBef>
                <a:spcPts val="0"/>
              </a:spcBef>
              <a:spcAft>
                <a:spcPts val="0"/>
              </a:spcAft>
            </a:pPr>
            <a:endParaRPr lang="en-US" sz="1100" dirty="0">
              <a:solidFill>
                <a:prstClr val="black"/>
              </a:solidFill>
              <a:latin typeface="Calibri"/>
              <a:ea typeface="+mn-ea"/>
            </a:endParaRPr>
          </a:p>
        </p:txBody>
      </p:sp>
    </p:spTree>
    <p:extLst>
      <p:ext uri="{BB962C8B-B14F-4D97-AF65-F5344CB8AC3E}">
        <p14:creationId xmlns:p14="http://schemas.microsoft.com/office/powerpoint/2010/main" xmlns="" val="1544555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960438"/>
          </a:xfrm>
        </p:spPr>
        <p:txBody>
          <a:bodyPr>
            <a:normAutofit/>
          </a:bodyPr>
          <a:lstStyle/>
          <a:p>
            <a:r>
              <a:rPr lang="es-BO" sz="3600" b="1" dirty="0" smtClean="0"/>
              <a:t>Las 3 Fases de RE</a:t>
            </a:r>
            <a:r>
              <a:rPr lang="es-BO" sz="3200" b="1" dirty="0" smtClean="0"/>
              <a:t>DD</a:t>
            </a:r>
            <a:endParaRPr lang="es-BO" sz="3200" b="1" dirty="0"/>
          </a:p>
        </p:txBody>
      </p:sp>
      <p:sp>
        <p:nvSpPr>
          <p:cNvPr id="5" name="TextBox 4"/>
          <p:cNvSpPr txBox="1"/>
          <p:nvPr/>
        </p:nvSpPr>
        <p:spPr>
          <a:xfrm>
            <a:off x="0" y="5791200"/>
            <a:ext cx="9143999" cy="1277273"/>
          </a:xfrm>
          <a:prstGeom prst="rect">
            <a:avLst/>
          </a:prstGeom>
          <a:solidFill>
            <a:schemeClr val="bg1">
              <a:lumMod val="95000"/>
            </a:schemeClr>
          </a:solidFill>
        </p:spPr>
        <p:txBody>
          <a:bodyPr wrap="square" rtlCol="0">
            <a:spAutoFit/>
          </a:bodyPr>
          <a:lstStyle/>
          <a:p>
            <a:pPr fontAlgn="auto">
              <a:spcBef>
                <a:spcPts val="0"/>
              </a:spcBef>
              <a:spcAft>
                <a:spcPts val="0"/>
              </a:spcAft>
            </a:pPr>
            <a:r>
              <a:rPr lang="en-US" sz="1100" b="1" dirty="0" err="1" smtClean="0">
                <a:solidFill>
                  <a:prstClr val="black"/>
                </a:solidFill>
                <a:latin typeface="Calibri"/>
                <a:ea typeface="+mn-ea"/>
              </a:rPr>
              <a:t>Países</a:t>
            </a:r>
            <a:r>
              <a:rPr lang="en-US" sz="1100" b="1" dirty="0" smtClean="0">
                <a:solidFill>
                  <a:prstClr val="black"/>
                </a:solidFill>
                <a:latin typeface="Calibri"/>
                <a:ea typeface="+mn-ea"/>
              </a:rPr>
              <a:t> con </a:t>
            </a:r>
            <a:r>
              <a:rPr lang="en-US" sz="1100" b="1" dirty="0" err="1" smtClean="0">
                <a:solidFill>
                  <a:prstClr val="black"/>
                </a:solidFill>
                <a:latin typeface="Calibri"/>
                <a:ea typeface="+mn-ea"/>
              </a:rPr>
              <a:t>programas</a:t>
            </a:r>
            <a:r>
              <a:rPr lang="en-US" sz="1100" b="1" dirty="0" smtClean="0">
                <a:solidFill>
                  <a:prstClr val="black"/>
                </a:solidFill>
                <a:latin typeface="Calibri"/>
                <a:ea typeface="+mn-ea"/>
              </a:rPr>
              <a:t> </a:t>
            </a:r>
            <a:r>
              <a:rPr lang="en-US" sz="1100" b="1" dirty="0" err="1" smtClean="0">
                <a:solidFill>
                  <a:prstClr val="black"/>
                </a:solidFill>
                <a:latin typeface="Calibri"/>
                <a:ea typeface="+mn-ea"/>
              </a:rPr>
              <a:t>nacionales</a:t>
            </a:r>
            <a:r>
              <a:rPr lang="en-US" sz="1100" b="1" dirty="0" smtClean="0">
                <a:solidFill>
                  <a:prstClr val="black"/>
                </a:solidFill>
                <a:latin typeface="Calibri"/>
                <a:ea typeface="+mn-ea"/>
              </a:rPr>
              <a:t> ONU-REDD </a:t>
            </a:r>
            <a:r>
              <a:rPr lang="en-US" sz="1100" dirty="0" smtClean="0">
                <a:solidFill>
                  <a:prstClr val="black"/>
                </a:solidFill>
                <a:latin typeface="Calibri"/>
                <a:ea typeface="+mn-ea"/>
              </a:rPr>
              <a:t>: </a:t>
            </a:r>
            <a:r>
              <a:rPr lang="en-US" sz="1100" dirty="0">
                <a:solidFill>
                  <a:prstClr val="black"/>
                </a:solidFill>
                <a:latin typeface="Calibri"/>
                <a:ea typeface="+mn-ea"/>
              </a:rPr>
              <a:t>Bolivia, </a:t>
            </a:r>
            <a:r>
              <a:rPr lang="en-US" sz="1100" dirty="0" smtClean="0">
                <a:solidFill>
                  <a:prstClr val="black"/>
                </a:solidFill>
                <a:latin typeface="Calibri"/>
                <a:ea typeface="+mn-ea"/>
              </a:rPr>
              <a:t>Bangladesh, Cambodia</a:t>
            </a:r>
            <a:r>
              <a:rPr lang="en-US" sz="1100" dirty="0">
                <a:solidFill>
                  <a:prstClr val="black"/>
                </a:solidFill>
                <a:latin typeface="Calibri"/>
                <a:ea typeface="+mn-ea"/>
              </a:rPr>
              <a:t>, </a:t>
            </a:r>
            <a:r>
              <a:rPr lang="en-US" sz="1100" dirty="0" smtClean="0">
                <a:solidFill>
                  <a:prstClr val="black"/>
                </a:solidFill>
                <a:latin typeface="Calibri"/>
                <a:ea typeface="+mn-ea"/>
              </a:rPr>
              <a:t> Colombia, Democratic </a:t>
            </a:r>
            <a:r>
              <a:rPr lang="en-US" sz="1100" dirty="0">
                <a:solidFill>
                  <a:prstClr val="black"/>
                </a:solidFill>
                <a:latin typeface="Calibri"/>
                <a:ea typeface="+mn-ea"/>
              </a:rPr>
              <a:t>Republic of the Congo (DRC), Ecuador, Indonesia, Nigeria, Panama, Papua New Guinea, Paraguay, the Philippines, Republic of Congo, Solomon Islands, Sri Lanka, Tanzania, Viet Nam and Zambia.</a:t>
            </a:r>
          </a:p>
          <a:p>
            <a:pPr fontAlgn="auto">
              <a:spcBef>
                <a:spcPts val="0"/>
              </a:spcBef>
              <a:spcAft>
                <a:spcPts val="0"/>
              </a:spcAft>
            </a:pPr>
            <a:endParaRPr lang="en-US" sz="1100" dirty="0">
              <a:solidFill>
                <a:prstClr val="black"/>
              </a:solidFill>
              <a:latin typeface="Calibri"/>
              <a:ea typeface="+mn-ea"/>
            </a:endParaRPr>
          </a:p>
          <a:p>
            <a:pPr fontAlgn="auto">
              <a:spcBef>
                <a:spcPts val="0"/>
              </a:spcBef>
              <a:spcAft>
                <a:spcPts val="0"/>
              </a:spcAft>
            </a:pPr>
            <a:r>
              <a:rPr lang="en-US" sz="1100" b="1" dirty="0" err="1" smtClean="0">
                <a:solidFill>
                  <a:prstClr val="black"/>
                </a:solidFill>
                <a:latin typeface="Calibri"/>
                <a:ea typeface="+mn-ea"/>
              </a:rPr>
              <a:t>Países</a:t>
            </a:r>
            <a:r>
              <a:rPr lang="en-US" sz="1100" b="1" dirty="0" smtClean="0">
                <a:solidFill>
                  <a:prstClr val="black"/>
                </a:solidFill>
                <a:latin typeface="Calibri"/>
                <a:ea typeface="+mn-ea"/>
              </a:rPr>
              <a:t> </a:t>
            </a:r>
            <a:r>
              <a:rPr lang="en-US" sz="1100" b="1" dirty="0" err="1" smtClean="0">
                <a:solidFill>
                  <a:prstClr val="black"/>
                </a:solidFill>
                <a:latin typeface="Calibri"/>
                <a:ea typeface="+mn-ea"/>
              </a:rPr>
              <a:t>Socios</a:t>
            </a:r>
            <a:r>
              <a:rPr lang="en-US" sz="1100" dirty="0" smtClean="0">
                <a:solidFill>
                  <a:prstClr val="black"/>
                </a:solidFill>
                <a:latin typeface="Calibri"/>
                <a:ea typeface="+mn-ea"/>
              </a:rPr>
              <a:t>: Argentina, </a:t>
            </a:r>
            <a:r>
              <a:rPr lang="en-US" sz="1100" dirty="0">
                <a:solidFill>
                  <a:prstClr val="black"/>
                </a:solidFill>
                <a:latin typeface="Calibri"/>
                <a:ea typeface="+mn-ea"/>
              </a:rPr>
              <a:t>Benin, Bhutan, Cameroon, Central African Republic, Chile</a:t>
            </a:r>
            <a:r>
              <a:rPr lang="en-US" sz="1100" dirty="0" smtClean="0">
                <a:solidFill>
                  <a:prstClr val="black"/>
                </a:solidFill>
                <a:latin typeface="Calibri"/>
                <a:ea typeface="+mn-ea"/>
              </a:rPr>
              <a:t>,  </a:t>
            </a:r>
            <a:r>
              <a:rPr lang="en-US" sz="1100" dirty="0">
                <a:solidFill>
                  <a:prstClr val="black"/>
                </a:solidFill>
                <a:latin typeface="Calibri"/>
                <a:ea typeface="+mn-ea"/>
              </a:rPr>
              <a:t>Costa </a:t>
            </a:r>
            <a:r>
              <a:rPr lang="en-US" sz="1100" dirty="0" smtClean="0">
                <a:solidFill>
                  <a:prstClr val="black"/>
                </a:solidFill>
                <a:latin typeface="Calibri"/>
                <a:ea typeface="+mn-ea"/>
              </a:rPr>
              <a:t>Rica, Ethiopia</a:t>
            </a:r>
            <a:r>
              <a:rPr lang="en-US" sz="1100" dirty="0">
                <a:solidFill>
                  <a:prstClr val="black"/>
                </a:solidFill>
                <a:latin typeface="Calibri"/>
                <a:ea typeface="+mn-ea"/>
              </a:rPr>
              <a:t>, Gabon, Ghana, Guatemala, Guyana, Honduras, Ivory Coast, Kenya, Lao PDR, Malaysia, </a:t>
            </a:r>
            <a:r>
              <a:rPr lang="en-US" sz="1100" dirty="0" smtClean="0">
                <a:solidFill>
                  <a:prstClr val="black"/>
                </a:solidFill>
                <a:latin typeface="Calibri"/>
                <a:ea typeface="+mn-ea"/>
              </a:rPr>
              <a:t>Malawi, Mexico</a:t>
            </a:r>
            <a:r>
              <a:rPr lang="en-US" sz="1100" dirty="0">
                <a:solidFill>
                  <a:prstClr val="black"/>
                </a:solidFill>
                <a:latin typeface="Calibri"/>
                <a:ea typeface="+mn-ea"/>
              </a:rPr>
              <a:t>, Mongolia, Morocco, Myanmar, Nepal, Pakistan, Peru, South Sudan, Sudan, Suriname, Tunisia </a:t>
            </a:r>
            <a:r>
              <a:rPr lang="en-US" sz="1100" dirty="0" smtClean="0">
                <a:solidFill>
                  <a:prstClr val="black"/>
                </a:solidFill>
                <a:latin typeface="Calibri"/>
                <a:ea typeface="+mn-ea"/>
              </a:rPr>
              <a:t>, Uganda</a:t>
            </a:r>
            <a:r>
              <a:rPr lang="en-US" sz="1100" dirty="0">
                <a:solidFill>
                  <a:prstClr val="black"/>
                </a:solidFill>
                <a:latin typeface="Calibri"/>
                <a:ea typeface="+mn-ea"/>
              </a:rPr>
              <a:t> </a:t>
            </a:r>
            <a:r>
              <a:rPr lang="en-US" sz="1100" dirty="0" smtClean="0">
                <a:solidFill>
                  <a:prstClr val="black"/>
                </a:solidFill>
                <a:latin typeface="Calibri"/>
                <a:ea typeface="+mn-ea"/>
              </a:rPr>
              <a:t>and Zimbabwe</a:t>
            </a:r>
            <a:endParaRPr lang="en-US" sz="1100" dirty="0">
              <a:solidFill>
                <a:prstClr val="black"/>
              </a:solidFill>
              <a:latin typeface="Calibri"/>
              <a:ea typeface="+mn-ea"/>
            </a:endParaRPr>
          </a:p>
          <a:p>
            <a:pPr fontAlgn="auto">
              <a:spcBef>
                <a:spcPts val="0"/>
              </a:spcBef>
              <a:spcAft>
                <a:spcPts val="0"/>
              </a:spcAft>
            </a:pPr>
            <a:endParaRPr lang="en-US" sz="1100" dirty="0">
              <a:solidFill>
                <a:prstClr val="black"/>
              </a:solidFill>
              <a:latin typeface="Calibri"/>
              <a:ea typeface="+mn-ea"/>
            </a:endParaRPr>
          </a:p>
        </p:txBody>
      </p:sp>
      <p:sp>
        <p:nvSpPr>
          <p:cNvPr id="3" name="Rectangle 2"/>
          <p:cNvSpPr/>
          <p:nvPr/>
        </p:nvSpPr>
        <p:spPr>
          <a:xfrm>
            <a:off x="3476091" y="3244334"/>
            <a:ext cx="1933734" cy="369332"/>
          </a:xfrm>
          <a:prstGeom prst="rect">
            <a:avLst/>
          </a:prstGeom>
        </p:spPr>
        <p:txBody>
          <a:bodyPr wrap="none">
            <a:spAutoFit/>
          </a:bodyPr>
          <a:lstStyle/>
          <a:p>
            <a:r>
              <a:rPr lang="fr-CH" dirty="0"/>
              <a:t>Las 3 </a:t>
            </a:r>
            <a:r>
              <a:rPr lang="fr-CH" dirty="0" err="1"/>
              <a:t>Fases</a:t>
            </a:r>
            <a:r>
              <a:rPr lang="fr-CH" dirty="0"/>
              <a:t> de </a:t>
            </a:r>
            <a:r>
              <a:rPr lang="fr-CH" dirty="0" smtClean="0"/>
              <a:t>RED</a:t>
            </a:r>
            <a:endParaRPr lang="en-US" dirty="0"/>
          </a:p>
        </p:txBody>
      </p:sp>
      <p:sp>
        <p:nvSpPr>
          <p:cNvPr id="7" name="Pentagon 6"/>
          <p:cNvSpPr/>
          <p:nvPr/>
        </p:nvSpPr>
        <p:spPr>
          <a:xfrm>
            <a:off x="1406068" y="1752600"/>
            <a:ext cx="4766131" cy="945178"/>
          </a:xfrm>
          <a:prstGeom prst="homePlate">
            <a:avLst/>
          </a:prstGeom>
          <a:solidFill>
            <a:schemeClr val="accent3">
              <a:lumMod val="40000"/>
              <a:lumOff val="6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bg2">
                  <a:lumMod val="10000"/>
                </a:schemeClr>
              </a:solidFill>
            </a:endParaRPr>
          </a:p>
          <a:p>
            <a:pPr algn="ctr">
              <a:defRPr/>
            </a:pPr>
            <a:r>
              <a:rPr lang="es-BO" sz="2000" dirty="0" smtClean="0">
                <a:solidFill>
                  <a:schemeClr val="bg2">
                    <a:lumMod val="10000"/>
                  </a:schemeClr>
                </a:solidFill>
              </a:rPr>
              <a:t>Desarrollo de las estrategias nacionales, políticas y construcción de capacidades</a:t>
            </a:r>
          </a:p>
          <a:p>
            <a:pPr algn="ctr">
              <a:defRPr/>
            </a:pPr>
            <a:r>
              <a:rPr lang="es-BO" b="1" dirty="0" smtClean="0">
                <a:solidFill>
                  <a:schemeClr val="bg2">
                    <a:lumMod val="10000"/>
                  </a:schemeClr>
                </a:solidFill>
              </a:rPr>
              <a:t>FINANCIAMIENTO POR DONACIONES</a:t>
            </a:r>
          </a:p>
          <a:p>
            <a:pPr algn="ctr">
              <a:defRPr/>
            </a:pPr>
            <a:endParaRPr lang="en-US" dirty="0">
              <a:solidFill>
                <a:schemeClr val="bg2">
                  <a:lumMod val="10000"/>
                </a:schemeClr>
              </a:solidFill>
            </a:endParaRPr>
          </a:p>
        </p:txBody>
      </p:sp>
      <p:sp>
        <p:nvSpPr>
          <p:cNvPr id="8" name="Pentagon 7"/>
          <p:cNvSpPr/>
          <p:nvPr/>
        </p:nvSpPr>
        <p:spPr>
          <a:xfrm>
            <a:off x="2354243" y="2819400"/>
            <a:ext cx="6027755" cy="1143000"/>
          </a:xfrm>
          <a:prstGeom prst="homePlate">
            <a:avLst/>
          </a:prstGeom>
          <a:solidFill>
            <a:schemeClr val="tx2">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BO" sz="2000" dirty="0" smtClean="0">
                <a:solidFill>
                  <a:srgbClr val="0000FF"/>
                </a:solidFill>
              </a:rPr>
              <a:t>Implementación de políticas, construcción de capacidades,  inversiones tempranas</a:t>
            </a:r>
          </a:p>
          <a:p>
            <a:pPr algn="ctr">
              <a:defRPr/>
            </a:pPr>
            <a:r>
              <a:rPr lang="es-BO" b="1" dirty="0" smtClean="0">
                <a:solidFill>
                  <a:srgbClr val="0000FF"/>
                </a:solidFill>
              </a:rPr>
              <a:t>FINANCIAMIENTO POR DONACIONES–PRUEBAS DE PAGO PD </a:t>
            </a:r>
            <a:endParaRPr lang="es-BO" b="1" dirty="0">
              <a:solidFill>
                <a:srgbClr val="0000FF"/>
              </a:solidFill>
            </a:endParaRPr>
          </a:p>
        </p:txBody>
      </p:sp>
      <p:sp>
        <p:nvSpPr>
          <p:cNvPr id="9" name="Content Placeholder 6"/>
          <p:cNvSpPr txBox="1">
            <a:spLocks/>
          </p:cNvSpPr>
          <p:nvPr/>
        </p:nvSpPr>
        <p:spPr bwMode="auto">
          <a:xfrm>
            <a:off x="3352800" y="4108873"/>
            <a:ext cx="5791200" cy="852488"/>
          </a:xfrm>
          <a:prstGeom prst="homePlate">
            <a:avLst/>
          </a:prstGeom>
          <a:solidFill>
            <a:schemeClr val="bg2">
              <a:lumMod val="90000"/>
            </a:schemeClr>
          </a:solidFill>
          <a:ln w="25400" cap="flat" cmpd="sng" algn="ctr">
            <a:solidFill>
              <a:srgbClr val="663300"/>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fontScale="85000" lnSpcReduction="20000"/>
          </a:bodyPr>
          <a:lstStyle>
            <a:lvl1pPr marL="342900" indent="-342900" algn="l" rtl="0" fontAlgn="base">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buFont typeface="Arial" pitchFamily="34" charset="0"/>
              <a:buNone/>
              <a:defRPr/>
            </a:pPr>
            <a:endParaRPr lang="en-US" sz="2000" dirty="0" smtClean="0">
              <a:solidFill>
                <a:srgbClr val="663300"/>
              </a:solidFill>
            </a:endParaRPr>
          </a:p>
          <a:p>
            <a:pPr algn="ctr">
              <a:buFont typeface="Arial" pitchFamily="34" charset="0"/>
              <a:buNone/>
              <a:defRPr/>
            </a:pPr>
            <a:r>
              <a:rPr lang="es-BO" sz="2100" dirty="0" smtClean="0">
                <a:solidFill>
                  <a:srgbClr val="663300"/>
                </a:solidFill>
              </a:rPr>
              <a:t>Acciones REDD+ orientadas a resultados y sujetas a MRV</a:t>
            </a:r>
          </a:p>
          <a:p>
            <a:pPr algn="ctr">
              <a:buFont typeface="Arial" pitchFamily="34" charset="0"/>
              <a:buNone/>
              <a:defRPr/>
            </a:pPr>
            <a:r>
              <a:rPr lang="es-BO" sz="2100" b="1" dirty="0" smtClean="0">
                <a:solidFill>
                  <a:srgbClr val="663300"/>
                </a:solidFill>
              </a:rPr>
              <a:t>PAGO POR DESEMPEÑO </a:t>
            </a:r>
          </a:p>
          <a:p>
            <a:pPr algn="ctr">
              <a:buFont typeface="Arial" pitchFamily="34" charset="0"/>
              <a:buNone/>
              <a:defRPr/>
            </a:pPr>
            <a:endParaRPr lang="en-US" sz="1800" dirty="0" smtClean="0">
              <a:solidFill>
                <a:srgbClr val="663300"/>
              </a:solidFill>
            </a:endParaRPr>
          </a:p>
        </p:txBody>
      </p:sp>
      <p:sp>
        <p:nvSpPr>
          <p:cNvPr id="10" name="TextBox 9"/>
          <p:cNvSpPr txBox="1"/>
          <p:nvPr/>
        </p:nvSpPr>
        <p:spPr>
          <a:xfrm>
            <a:off x="280554" y="2133600"/>
            <a:ext cx="1319646" cy="400110"/>
          </a:xfrm>
          <a:prstGeom prst="rect">
            <a:avLst/>
          </a:prstGeom>
          <a:noFill/>
        </p:spPr>
        <p:txBody>
          <a:bodyPr wrap="square" rtlCol="0">
            <a:spAutoFit/>
          </a:bodyPr>
          <a:lstStyle/>
          <a:p>
            <a:r>
              <a:rPr lang="es-BO" sz="2000" b="1" dirty="0" smtClean="0"/>
              <a:t>Fase 1</a:t>
            </a:r>
            <a:endParaRPr lang="es-BO" sz="2000" b="1" dirty="0"/>
          </a:p>
        </p:txBody>
      </p:sp>
      <p:sp>
        <p:nvSpPr>
          <p:cNvPr id="11" name="TextBox 10"/>
          <p:cNvSpPr txBox="1"/>
          <p:nvPr/>
        </p:nvSpPr>
        <p:spPr>
          <a:xfrm>
            <a:off x="257533" y="3405108"/>
            <a:ext cx="1319646" cy="400110"/>
          </a:xfrm>
          <a:prstGeom prst="rect">
            <a:avLst/>
          </a:prstGeom>
          <a:noFill/>
        </p:spPr>
        <p:txBody>
          <a:bodyPr wrap="square" rtlCol="0">
            <a:spAutoFit/>
          </a:bodyPr>
          <a:lstStyle/>
          <a:p>
            <a:r>
              <a:rPr lang="es-BO" sz="2000" b="1" dirty="0" smtClean="0"/>
              <a:t>Fase 2</a:t>
            </a:r>
            <a:endParaRPr lang="es-BO" sz="2000" b="1" dirty="0"/>
          </a:p>
        </p:txBody>
      </p:sp>
      <p:sp>
        <p:nvSpPr>
          <p:cNvPr id="12" name="TextBox 11"/>
          <p:cNvSpPr txBox="1"/>
          <p:nvPr/>
        </p:nvSpPr>
        <p:spPr>
          <a:xfrm>
            <a:off x="278650" y="4471908"/>
            <a:ext cx="1319646" cy="400110"/>
          </a:xfrm>
          <a:prstGeom prst="rect">
            <a:avLst/>
          </a:prstGeom>
          <a:noFill/>
        </p:spPr>
        <p:txBody>
          <a:bodyPr wrap="square" rtlCol="0">
            <a:spAutoFit/>
          </a:bodyPr>
          <a:lstStyle/>
          <a:p>
            <a:r>
              <a:rPr lang="es-BO" sz="2000" b="1" dirty="0" smtClean="0"/>
              <a:t>Fase 3</a:t>
            </a:r>
            <a:endParaRPr lang="es-BO" sz="2000" b="1" dirty="0"/>
          </a:p>
        </p:txBody>
      </p:sp>
    </p:spTree>
    <p:extLst>
      <p:ext uri="{BB962C8B-B14F-4D97-AF65-F5344CB8AC3E}">
        <p14:creationId xmlns:p14="http://schemas.microsoft.com/office/powerpoint/2010/main" xmlns="" val="1073155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38400" y="381000"/>
            <a:ext cx="4724400" cy="960438"/>
          </a:xfrm>
        </p:spPr>
        <p:txBody>
          <a:bodyPr>
            <a:normAutofit fontScale="90000"/>
          </a:bodyPr>
          <a:lstStyle/>
          <a:p>
            <a:r>
              <a:rPr lang="en-US" sz="3200" b="1" dirty="0" err="1" smtClean="0"/>
              <a:t>Objetivos</a:t>
            </a:r>
            <a:r>
              <a:rPr lang="en-US" sz="3200" b="1" dirty="0" smtClean="0"/>
              <a:t> del </a:t>
            </a:r>
            <a:r>
              <a:rPr lang="en-US" sz="3200" b="1" dirty="0" err="1" smtClean="0"/>
              <a:t>trabajo</a:t>
            </a:r>
            <a:r>
              <a:rPr lang="en-US" sz="3200" b="1" dirty="0" smtClean="0"/>
              <a:t> de ONU-REDD en </a:t>
            </a:r>
            <a:r>
              <a:rPr lang="en-US" sz="3200" b="1" dirty="0" err="1" smtClean="0"/>
              <a:t>Salvaguardas</a:t>
            </a:r>
            <a:endParaRPr lang="en-GB" sz="3200" dirty="0"/>
          </a:p>
        </p:txBody>
      </p:sp>
      <p:sp>
        <p:nvSpPr>
          <p:cNvPr id="8" name="Content Placeholder 7"/>
          <p:cNvSpPr>
            <a:spLocks noGrp="1"/>
          </p:cNvSpPr>
          <p:nvPr>
            <p:ph idx="1"/>
          </p:nvPr>
        </p:nvSpPr>
        <p:spPr>
          <a:xfrm>
            <a:off x="457200" y="1752600"/>
            <a:ext cx="8229600" cy="4373563"/>
          </a:xfrm>
        </p:spPr>
        <p:txBody>
          <a:bodyPr>
            <a:normAutofit/>
          </a:bodyPr>
          <a:lstStyle/>
          <a:p>
            <a:pPr>
              <a:buNone/>
              <a:defRPr/>
            </a:pPr>
            <a:endParaRPr lang="en-US" sz="2800" dirty="0" smtClean="0">
              <a:ea typeface="ＭＳ Ｐゴシック" charset="-128"/>
            </a:endParaRPr>
          </a:p>
          <a:p>
            <a:pPr marL="457200" indent="-457200">
              <a:buFont typeface="+mj-lt"/>
              <a:buAutoNum type="arabicPeriod"/>
              <a:defRPr/>
            </a:pPr>
            <a:r>
              <a:rPr lang="es-BO" sz="2800" b="1" dirty="0" smtClean="0">
                <a:ea typeface="ＭＳ Ｐゴシック" charset="-128"/>
              </a:rPr>
              <a:t>Abordar temas sociales y ambientales en los programas nacionales ONU-REDD y otras actividades financiadas por ONU-REDD.</a:t>
            </a:r>
          </a:p>
          <a:p>
            <a:pPr marL="457200" indent="-457200">
              <a:buFont typeface="+mj-lt"/>
              <a:buAutoNum type="arabicPeriod"/>
              <a:defRPr/>
            </a:pPr>
            <a:endParaRPr lang="es-BO" sz="2800" dirty="0" smtClean="0">
              <a:ea typeface="ＭＳ Ｐゴシック" charset="-128"/>
            </a:endParaRPr>
          </a:p>
          <a:p>
            <a:pPr marL="457200" indent="-457200">
              <a:buFont typeface="+mj-lt"/>
              <a:buAutoNum type="arabicPeriod"/>
              <a:defRPr/>
            </a:pPr>
            <a:r>
              <a:rPr lang="es-BO" sz="2800" b="1" dirty="0" smtClean="0">
                <a:ea typeface="ＭＳ Ｐゴシック" charset="-128"/>
              </a:rPr>
              <a:t>Apoyar a los países en desarrollar enfoques de país para las salvaguardas en línea con el CMNUCC</a:t>
            </a:r>
          </a:p>
          <a:p>
            <a:pPr marL="857250" lvl="1" indent="-457200">
              <a:buNone/>
              <a:defRPr/>
            </a:pPr>
            <a:endParaRPr lang="en-GB" sz="2400" b="1" dirty="0" smtClean="0">
              <a:ea typeface="ＭＳ Ｐゴシック" charset="-128"/>
            </a:endParaRPr>
          </a:p>
        </p:txBody>
      </p:sp>
    </p:spTree>
    <p:extLst>
      <p:ext uri="{BB962C8B-B14F-4D97-AF65-F5344CB8AC3E}">
        <p14:creationId xmlns:p14="http://schemas.microsoft.com/office/powerpoint/2010/main" xmlns="" val="3549996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idx="4294967295"/>
          </p:nvPr>
        </p:nvSpPr>
        <p:spPr>
          <a:xfrm>
            <a:off x="1908175" y="260350"/>
            <a:ext cx="5903913" cy="1143000"/>
          </a:xfrm>
          <a:prstGeom prst="rect">
            <a:avLst/>
          </a:prstGeom>
        </p:spPr>
        <p:txBody>
          <a:bodyPr/>
          <a:lstStyle/>
          <a:p>
            <a:pPr eaLnBrk="1" hangingPunct="1"/>
            <a:r>
              <a:rPr lang="en-GB" sz="2400" b="1" dirty="0" smtClean="0"/>
              <a:t>Los </a:t>
            </a:r>
            <a:r>
              <a:rPr lang="en-GB" sz="2400" b="1" dirty="0" err="1" smtClean="0"/>
              <a:t>Acuerdos</a:t>
            </a:r>
            <a:r>
              <a:rPr lang="en-GB" sz="2400" b="1" dirty="0" smtClean="0"/>
              <a:t> de </a:t>
            </a:r>
            <a:r>
              <a:rPr lang="en-GB" sz="2400" b="1" dirty="0" err="1" smtClean="0"/>
              <a:t>Cancún</a:t>
            </a:r>
            <a:r>
              <a:rPr lang="en-GB" sz="2400" b="1" dirty="0" smtClean="0"/>
              <a:t> (COP16, 2010)</a:t>
            </a:r>
            <a:br>
              <a:rPr lang="en-GB" sz="2400" b="1" dirty="0" smtClean="0"/>
            </a:br>
            <a:r>
              <a:rPr lang="en-GB" sz="2400" b="1" u="sng" dirty="0" smtClean="0"/>
              <a:t>(1) </a:t>
            </a:r>
            <a:r>
              <a:rPr lang="en-GB" sz="2400" b="1" u="sng" dirty="0" err="1" smtClean="0"/>
              <a:t>Salvaguardas</a:t>
            </a:r>
            <a:r>
              <a:rPr lang="en-GB" sz="2400" b="1" u="sng" dirty="0" smtClean="0"/>
              <a:t> de </a:t>
            </a:r>
            <a:r>
              <a:rPr lang="en-GB" sz="2400" b="1" u="sng" dirty="0" err="1" smtClean="0"/>
              <a:t>Cancún</a:t>
            </a:r>
            <a:endParaRPr lang="en-GB" sz="2400" b="1" u="sng" dirty="0" smtClean="0"/>
          </a:p>
        </p:txBody>
      </p:sp>
      <p:grpSp>
        <p:nvGrpSpPr>
          <p:cNvPr id="4" name="Group 4"/>
          <p:cNvGrpSpPr>
            <a:grpSpLocks/>
          </p:cNvGrpSpPr>
          <p:nvPr/>
        </p:nvGrpSpPr>
        <p:grpSpPr bwMode="auto">
          <a:xfrm>
            <a:off x="66675" y="1371600"/>
            <a:ext cx="8969375" cy="5010151"/>
            <a:chOff x="66302" y="1716195"/>
            <a:chExt cx="8970194" cy="5008538"/>
          </a:xfrm>
        </p:grpSpPr>
        <p:sp>
          <p:nvSpPr>
            <p:cNvPr id="2" name="Cube 1"/>
            <p:cNvSpPr/>
            <p:nvPr/>
          </p:nvSpPr>
          <p:spPr>
            <a:xfrm>
              <a:off x="3203488" y="3176225"/>
              <a:ext cx="2675182" cy="1225155"/>
            </a:xfrm>
            <a:prstGeom prst="cube">
              <a:avLst/>
            </a:prstGeom>
            <a:solidFill>
              <a:schemeClr val="tx2">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s-BO" sz="2400" b="1" dirty="0" smtClean="0">
                  <a:solidFill>
                    <a:prstClr val="black"/>
                  </a:solidFill>
                </a:rPr>
                <a:t>Elementos de las Salvaguardas de Cancún</a:t>
              </a:r>
              <a:endParaRPr lang="es-BO" sz="2400" b="1" dirty="0">
                <a:solidFill>
                  <a:prstClr val="black"/>
                </a:solidFill>
              </a:endParaRPr>
            </a:p>
          </p:txBody>
        </p:sp>
        <p:sp>
          <p:nvSpPr>
            <p:cNvPr id="3" name="Oval 2"/>
            <p:cNvSpPr/>
            <p:nvPr/>
          </p:nvSpPr>
          <p:spPr>
            <a:xfrm>
              <a:off x="3595637" y="5296443"/>
              <a:ext cx="3784946" cy="142829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ts val="1700"/>
                </a:lnSpc>
                <a:spcBef>
                  <a:spcPts val="0"/>
                </a:spcBef>
                <a:spcAft>
                  <a:spcPts val="0"/>
                </a:spcAft>
                <a:defRPr/>
              </a:pPr>
              <a:r>
                <a:rPr lang="en-US" sz="2200" b="1" dirty="0">
                  <a:solidFill>
                    <a:prstClr val="white"/>
                  </a:solidFill>
                </a:rPr>
                <a:t>d. </a:t>
              </a:r>
              <a:r>
                <a:rPr lang="es-BO" sz="2000" b="1" dirty="0" smtClean="0">
                  <a:solidFill>
                    <a:prstClr val="white"/>
                  </a:solidFill>
                </a:rPr>
                <a:t>Participación plena y efectiva de las partes interesadas en particular los pueblos indígenas y comunidades locales</a:t>
              </a:r>
              <a:endParaRPr lang="es-BO" sz="2200" b="1" dirty="0">
                <a:solidFill>
                  <a:prstClr val="white"/>
                </a:solidFill>
              </a:endParaRPr>
            </a:p>
          </p:txBody>
        </p:sp>
        <p:sp>
          <p:nvSpPr>
            <p:cNvPr id="6" name="Oval 5"/>
            <p:cNvSpPr/>
            <p:nvPr/>
          </p:nvSpPr>
          <p:spPr>
            <a:xfrm>
              <a:off x="5651637" y="4060178"/>
              <a:ext cx="3313416" cy="129656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200" b="1" dirty="0">
                  <a:solidFill>
                    <a:prstClr val="white"/>
                  </a:solidFill>
                </a:rPr>
                <a:t>e. </a:t>
              </a:r>
              <a:r>
                <a:rPr lang="es-BO" sz="2000" b="1" dirty="0" smtClean="0">
                  <a:solidFill>
                    <a:prstClr val="white"/>
                  </a:solidFill>
                </a:rPr>
                <a:t>Bosques Naturales, biodiversidad y beneficios sociales y ambientales</a:t>
              </a:r>
              <a:endParaRPr lang="es-BO" sz="2000" b="1" dirty="0">
                <a:solidFill>
                  <a:prstClr val="white"/>
                </a:solidFill>
              </a:endParaRPr>
            </a:p>
          </p:txBody>
        </p:sp>
        <p:sp>
          <p:nvSpPr>
            <p:cNvPr id="7" name="Oval 6"/>
            <p:cNvSpPr/>
            <p:nvPr/>
          </p:nvSpPr>
          <p:spPr>
            <a:xfrm>
              <a:off x="6227953" y="2909611"/>
              <a:ext cx="2808543" cy="791908"/>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200" b="1" dirty="0">
                  <a:solidFill>
                    <a:prstClr val="white"/>
                  </a:solidFill>
                </a:rPr>
                <a:t>f. </a:t>
              </a:r>
              <a:r>
                <a:rPr lang="es-BO" sz="2200" b="1" dirty="0" smtClean="0">
                  <a:solidFill>
                    <a:prstClr val="white"/>
                  </a:solidFill>
                </a:rPr>
                <a:t>Riesgo de reversiones</a:t>
              </a:r>
              <a:endParaRPr lang="es-BO" sz="2200" b="1" dirty="0">
                <a:solidFill>
                  <a:prstClr val="white"/>
                </a:solidFill>
              </a:endParaRPr>
            </a:p>
          </p:txBody>
        </p:sp>
        <p:sp>
          <p:nvSpPr>
            <p:cNvPr id="8" name="Oval 7"/>
            <p:cNvSpPr/>
            <p:nvPr/>
          </p:nvSpPr>
          <p:spPr>
            <a:xfrm>
              <a:off x="5219798" y="1857438"/>
              <a:ext cx="3010175" cy="791907"/>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s-BO" sz="2200" b="1" dirty="0" smtClean="0">
                  <a:solidFill>
                    <a:prstClr val="white"/>
                  </a:solidFill>
                </a:rPr>
                <a:t>g. Desplazamiento de emisiones</a:t>
              </a:r>
              <a:endParaRPr lang="es-BO" sz="2200" b="1" dirty="0">
                <a:solidFill>
                  <a:prstClr val="white"/>
                </a:solidFill>
              </a:endParaRPr>
            </a:p>
          </p:txBody>
        </p:sp>
        <p:sp>
          <p:nvSpPr>
            <p:cNvPr id="9" name="Oval 8"/>
            <p:cNvSpPr/>
            <p:nvPr/>
          </p:nvSpPr>
          <p:spPr>
            <a:xfrm>
              <a:off x="1295139" y="1716195"/>
              <a:ext cx="3380097" cy="904584"/>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lgn="ctr" fontAlgn="auto">
                <a:lnSpc>
                  <a:spcPts val="1800"/>
                </a:lnSpc>
                <a:spcBef>
                  <a:spcPts val="0"/>
                </a:spcBef>
                <a:spcAft>
                  <a:spcPts val="0"/>
                </a:spcAft>
                <a:buAutoNum type="alphaLcPeriod"/>
                <a:defRPr/>
              </a:pPr>
              <a:r>
                <a:rPr lang="es-BO" sz="2000" b="1" dirty="0" smtClean="0">
                  <a:solidFill>
                    <a:prstClr val="white"/>
                  </a:solidFill>
                </a:rPr>
                <a:t>Alineamiento con políticas (nacional e internacional</a:t>
              </a:r>
              <a:endParaRPr lang="es-BO" sz="2000" b="1" dirty="0">
                <a:solidFill>
                  <a:prstClr val="white"/>
                </a:solidFill>
              </a:endParaRPr>
            </a:p>
          </p:txBody>
        </p:sp>
        <p:sp>
          <p:nvSpPr>
            <p:cNvPr id="10" name="Oval 9"/>
            <p:cNvSpPr/>
            <p:nvPr/>
          </p:nvSpPr>
          <p:spPr>
            <a:xfrm>
              <a:off x="66302" y="3139725"/>
              <a:ext cx="2994298" cy="106486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800"/>
                </a:lnSpc>
                <a:spcBef>
                  <a:spcPts val="0"/>
                </a:spcBef>
                <a:spcAft>
                  <a:spcPts val="0"/>
                </a:spcAft>
                <a:defRPr/>
              </a:pPr>
              <a:r>
                <a:rPr lang="en-US" sz="2200" b="1" dirty="0">
                  <a:solidFill>
                    <a:prstClr val="white"/>
                  </a:solidFill>
                </a:rPr>
                <a:t>b. </a:t>
              </a:r>
              <a:r>
                <a:rPr lang="es-BO" sz="2200" b="1" dirty="0" smtClean="0">
                  <a:solidFill>
                    <a:prstClr val="white"/>
                  </a:solidFill>
                </a:rPr>
                <a:t>Gobernanza forestal (Transparencia e efectividad)</a:t>
              </a:r>
              <a:endParaRPr lang="es-BO" sz="2200" b="1" dirty="0">
                <a:solidFill>
                  <a:prstClr val="white"/>
                </a:solidFill>
              </a:endParaRPr>
            </a:p>
          </p:txBody>
        </p:sp>
        <p:sp>
          <p:nvSpPr>
            <p:cNvPr id="11" name="Oval 10"/>
            <p:cNvSpPr/>
            <p:nvPr/>
          </p:nvSpPr>
          <p:spPr>
            <a:xfrm>
              <a:off x="66302" y="4493426"/>
              <a:ext cx="3929422" cy="1304505"/>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ts val="1800"/>
                </a:lnSpc>
                <a:spcBef>
                  <a:spcPts val="0"/>
                </a:spcBef>
                <a:spcAft>
                  <a:spcPts val="0"/>
                </a:spcAft>
                <a:defRPr/>
              </a:pPr>
              <a:r>
                <a:rPr lang="en-US" sz="2200" b="1" dirty="0">
                  <a:solidFill>
                    <a:prstClr val="white"/>
                  </a:solidFill>
                </a:rPr>
                <a:t>c. </a:t>
              </a:r>
              <a:r>
                <a:rPr lang="es-BO" sz="2200" b="1" dirty="0" smtClean="0">
                  <a:solidFill>
                    <a:prstClr val="white"/>
                  </a:solidFill>
                </a:rPr>
                <a:t>Conocimiento y derechos de los pueblos indígenas y comunidades locales</a:t>
              </a:r>
              <a:endParaRPr lang="es-BO" sz="2200" b="1" dirty="0">
                <a:solidFill>
                  <a:prstClr val="white"/>
                </a:solidFill>
              </a:endParaRPr>
            </a:p>
          </p:txBody>
        </p:sp>
      </p:grpSp>
      <p:sp>
        <p:nvSpPr>
          <p:cNvPr id="18436" name="スライド番号プレースホルダー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560C537-A978-4CD5-9EDA-BB1486754B13}" type="slidenum">
              <a:rPr lang="en-US" smtClean="0">
                <a:solidFill>
                  <a:srgbClr val="898989"/>
                </a:solidFill>
                <a:latin typeface="Arial" charset="0"/>
                <a:cs typeface="Arial" charset="0"/>
              </a:rPr>
              <a:pPr/>
              <a:t>6</a:t>
            </a:fld>
            <a:endParaRPr lang="en-US" smtClean="0">
              <a:solidFill>
                <a:srgbClr val="898989"/>
              </a:solidFill>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idx="4294967295"/>
          </p:nvPr>
        </p:nvSpPr>
        <p:spPr>
          <a:xfrm>
            <a:off x="1219200" y="531018"/>
            <a:ext cx="6985000" cy="1296988"/>
          </a:xfrm>
          <a:prstGeom prst="rect">
            <a:avLst/>
          </a:prstGeom>
        </p:spPr>
        <p:txBody>
          <a:bodyPr/>
          <a:lstStyle/>
          <a:p>
            <a:pPr eaLnBrk="1" hangingPunct="1"/>
            <a:r>
              <a:rPr lang="en-GB" sz="2400" b="1" dirty="0" smtClean="0"/>
              <a:t>Los </a:t>
            </a:r>
            <a:r>
              <a:rPr lang="en-GB" sz="2400" b="1" dirty="0" err="1" smtClean="0"/>
              <a:t>Acuerdos</a:t>
            </a:r>
            <a:r>
              <a:rPr lang="en-GB" sz="2400" b="1" dirty="0" smtClean="0"/>
              <a:t> de </a:t>
            </a:r>
            <a:r>
              <a:rPr lang="en-GB" sz="2400" b="1" dirty="0" err="1" smtClean="0"/>
              <a:t>Cancún</a:t>
            </a:r>
            <a:r>
              <a:rPr lang="en-GB" sz="2400" b="1" dirty="0" smtClean="0"/>
              <a:t>(COP16, 2010)</a:t>
            </a:r>
            <a:br>
              <a:rPr lang="en-GB" sz="2400" b="1" dirty="0" smtClean="0"/>
            </a:br>
            <a:r>
              <a:rPr lang="en-GB" sz="2400" b="1" u="sng" dirty="0" smtClean="0"/>
              <a:t>(2) Sistema de </a:t>
            </a:r>
            <a:r>
              <a:rPr lang="en-GB" sz="2400" b="1" u="sng" dirty="0" err="1" smtClean="0"/>
              <a:t>Información</a:t>
            </a:r>
            <a:r>
              <a:rPr lang="en-GB" sz="2400" b="1" u="sng" dirty="0" smtClean="0"/>
              <a:t> de </a:t>
            </a:r>
            <a:r>
              <a:rPr lang="en-GB" sz="2400" b="1" u="sng" dirty="0" err="1" smtClean="0"/>
              <a:t>Salvaguardas</a:t>
            </a:r>
            <a:r>
              <a:rPr lang="en-GB" sz="2400" b="1" u="sng" dirty="0" smtClean="0"/>
              <a:t>(SIS)</a:t>
            </a:r>
          </a:p>
        </p:txBody>
      </p:sp>
      <p:grpSp>
        <p:nvGrpSpPr>
          <p:cNvPr id="3" name="Group 2"/>
          <p:cNvGrpSpPr>
            <a:grpSpLocks/>
          </p:cNvGrpSpPr>
          <p:nvPr/>
        </p:nvGrpSpPr>
        <p:grpSpPr bwMode="auto">
          <a:xfrm>
            <a:off x="107950" y="2492375"/>
            <a:ext cx="8928101" cy="3146423"/>
            <a:chOff x="107504" y="2913538"/>
            <a:chExt cx="8928993" cy="3145236"/>
          </a:xfrm>
        </p:grpSpPr>
        <p:sp>
          <p:nvSpPr>
            <p:cNvPr id="2" name="Rounded Rectangle 1"/>
            <p:cNvSpPr/>
            <p:nvPr/>
          </p:nvSpPr>
          <p:spPr>
            <a:xfrm>
              <a:off x="107504" y="2924647"/>
              <a:ext cx="4104098" cy="1225088"/>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1" indent="-457200" fontAlgn="auto">
                <a:lnSpc>
                  <a:spcPts val="2500"/>
                </a:lnSpc>
                <a:spcBef>
                  <a:spcPts val="0"/>
                </a:spcBef>
                <a:spcAft>
                  <a:spcPts val="0"/>
                </a:spcAft>
                <a:buAutoNum type="arabicPeriod"/>
                <a:defRPr/>
              </a:pPr>
              <a:r>
                <a:rPr lang="es-BO" sz="2400" dirty="0" smtClean="0">
                  <a:solidFill>
                    <a:prstClr val="white"/>
                  </a:solidFill>
                </a:rPr>
                <a:t>Estrategia Nacional REDD+ o plan de acción</a:t>
              </a:r>
              <a:endParaRPr lang="es-BO" sz="2400" dirty="0">
                <a:solidFill>
                  <a:prstClr val="white"/>
                </a:solidFill>
              </a:endParaRPr>
            </a:p>
          </p:txBody>
        </p:sp>
        <p:sp>
          <p:nvSpPr>
            <p:cNvPr id="6" name="Rounded Rectangle 5"/>
            <p:cNvSpPr/>
            <p:nvPr/>
          </p:nvSpPr>
          <p:spPr>
            <a:xfrm>
              <a:off x="107504" y="4292554"/>
              <a:ext cx="4108860" cy="176622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fontAlgn="auto">
                <a:lnSpc>
                  <a:spcPts val="2500"/>
                </a:lnSpc>
                <a:spcBef>
                  <a:spcPts val="0"/>
                </a:spcBef>
                <a:spcAft>
                  <a:spcPts val="0"/>
                </a:spcAft>
                <a:defRPr/>
              </a:pPr>
              <a:r>
                <a:rPr lang="en-US" sz="2400" dirty="0">
                  <a:solidFill>
                    <a:prstClr val="white"/>
                  </a:solidFill>
                </a:rPr>
                <a:t>2. </a:t>
              </a:r>
              <a:r>
                <a:rPr lang="es-BO" sz="2400" dirty="0" smtClean="0">
                  <a:solidFill>
                    <a:prstClr val="white"/>
                  </a:solidFill>
                </a:rPr>
                <a:t>Niveles nacional de referencia de las emisiones de los bosques </a:t>
              </a:r>
              <a:endParaRPr lang="es-BO" sz="2400" dirty="0">
                <a:solidFill>
                  <a:prstClr val="white"/>
                </a:solidFill>
              </a:endParaRPr>
            </a:p>
          </p:txBody>
        </p:sp>
        <p:sp>
          <p:nvSpPr>
            <p:cNvPr id="7" name="Rounded Rectangle 6"/>
            <p:cNvSpPr/>
            <p:nvPr/>
          </p:nvSpPr>
          <p:spPr>
            <a:xfrm>
              <a:off x="4500556" y="2913538"/>
              <a:ext cx="4499424" cy="1223501"/>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fontAlgn="auto">
                <a:lnSpc>
                  <a:spcPts val="2500"/>
                </a:lnSpc>
                <a:spcBef>
                  <a:spcPts val="0"/>
                </a:spcBef>
                <a:spcAft>
                  <a:spcPts val="0"/>
                </a:spcAft>
                <a:defRPr/>
              </a:pPr>
              <a:r>
                <a:rPr lang="en-US" sz="2400" dirty="0">
                  <a:solidFill>
                    <a:prstClr val="white"/>
                  </a:solidFill>
                </a:rPr>
                <a:t>3. </a:t>
              </a:r>
              <a:r>
                <a:rPr lang="es-BO" sz="2400" dirty="0" smtClean="0">
                  <a:solidFill>
                    <a:prstClr val="white"/>
                  </a:solidFill>
                </a:rPr>
                <a:t>Sistema de nacional de monitoreo de bosques</a:t>
              </a:r>
              <a:endParaRPr lang="es-BO" sz="2400" dirty="0">
                <a:solidFill>
                  <a:prstClr val="white"/>
                </a:solidFill>
              </a:endParaRPr>
            </a:p>
          </p:txBody>
        </p:sp>
        <p:sp>
          <p:nvSpPr>
            <p:cNvPr id="8" name="Rounded Rectangle 7"/>
            <p:cNvSpPr/>
            <p:nvPr/>
          </p:nvSpPr>
          <p:spPr>
            <a:xfrm>
              <a:off x="4419586" y="4292554"/>
              <a:ext cx="4616911" cy="1656726"/>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fontAlgn="auto">
                <a:lnSpc>
                  <a:spcPts val="2500"/>
                </a:lnSpc>
                <a:spcBef>
                  <a:spcPts val="0"/>
                </a:spcBef>
                <a:spcAft>
                  <a:spcPts val="0"/>
                </a:spcAft>
                <a:defRPr/>
              </a:pPr>
              <a:r>
                <a:rPr lang="en-US" sz="2400" b="1" dirty="0">
                  <a:solidFill>
                    <a:prstClr val="white"/>
                  </a:solidFill>
                </a:rPr>
                <a:t>4. </a:t>
              </a:r>
              <a:r>
                <a:rPr lang="es-BO" sz="2000" b="1" dirty="0" smtClean="0">
                  <a:solidFill>
                    <a:prstClr val="white"/>
                  </a:solidFill>
                </a:rPr>
                <a:t>SIS: sistema para dar información sobre cómo las salvaguardas de REDD+ están siendo atendidas y respetadas durante la implementación de las actividades </a:t>
              </a:r>
              <a:endParaRPr lang="es-BO" sz="2000" b="1" dirty="0">
                <a:solidFill>
                  <a:prstClr val="white"/>
                </a:solidFill>
              </a:endParaRPr>
            </a:p>
          </p:txBody>
        </p:sp>
      </p:grpSp>
      <p:sp>
        <p:nvSpPr>
          <p:cNvPr id="6148" name="TextBox 8"/>
          <p:cNvSpPr txBox="1">
            <a:spLocks noChangeArrowheads="1"/>
          </p:cNvSpPr>
          <p:nvPr/>
        </p:nvSpPr>
        <p:spPr bwMode="auto">
          <a:xfrm>
            <a:off x="107950" y="1412875"/>
            <a:ext cx="8891588" cy="1200329"/>
          </a:xfrm>
          <a:prstGeom prst="rect">
            <a:avLst/>
          </a:prstGeom>
          <a:noFill/>
          <a:ln w="9525">
            <a:noFill/>
            <a:miter lim="800000"/>
            <a:headEnd/>
            <a:tailEnd/>
          </a:ln>
        </p:spPr>
        <p:txBody>
          <a:bodyPr>
            <a:spAutoFit/>
          </a:bodyPr>
          <a:lstStyle/>
          <a:p>
            <a:pPr fontAlgn="auto">
              <a:spcBef>
                <a:spcPts val="0"/>
              </a:spcBef>
              <a:spcAft>
                <a:spcPts val="0"/>
              </a:spcAft>
              <a:defRPr/>
            </a:pPr>
            <a:r>
              <a:rPr lang="es-BO" sz="2400" dirty="0" smtClean="0">
                <a:solidFill>
                  <a:prstClr val="black"/>
                </a:solidFill>
              </a:rPr>
              <a:t>Los sistemas de información de Salvaguardas (SIS) son reconocidos como uno de los 4 elementos centrales a tener instalados para la implementación de REDD+</a:t>
            </a:r>
            <a:endParaRPr lang="es-BO" sz="2400" dirty="0">
              <a:solidFill>
                <a:prstClr val="black"/>
              </a:solidFill>
            </a:endParaRPr>
          </a:p>
        </p:txBody>
      </p:sp>
      <p:sp>
        <p:nvSpPr>
          <p:cNvPr id="19461" name="スライド番号プレースホルダー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EB4B534-7A1D-428B-BCE5-CECD754F434F}" type="slidenum">
              <a:rPr lang="en-US" smtClean="0">
                <a:solidFill>
                  <a:srgbClr val="898989"/>
                </a:solidFill>
                <a:latin typeface="Arial" charset="0"/>
                <a:cs typeface="Arial" charset="0"/>
              </a:rPr>
              <a:pPr/>
              <a:t>7</a:t>
            </a:fld>
            <a:endParaRPr lang="en-US" smtClean="0">
              <a:solidFill>
                <a:srgbClr val="898989"/>
              </a:solidFill>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idx="4294967295"/>
          </p:nvPr>
        </p:nvSpPr>
        <p:spPr>
          <a:xfrm>
            <a:off x="1476375" y="304800"/>
            <a:ext cx="6946900" cy="1143000"/>
          </a:xfrm>
          <a:prstGeom prst="rect">
            <a:avLst/>
          </a:prstGeom>
        </p:spPr>
        <p:txBody>
          <a:bodyPr/>
          <a:lstStyle/>
          <a:p>
            <a:pPr eaLnBrk="1" hangingPunct="1"/>
            <a:r>
              <a:rPr lang="es-BO" sz="2400" b="1" dirty="0" smtClean="0"/>
              <a:t>Decisión de </a:t>
            </a:r>
            <a:r>
              <a:rPr lang="es-BO" sz="2400" b="1" dirty="0" err="1" smtClean="0"/>
              <a:t>Durban</a:t>
            </a:r>
            <a:r>
              <a:rPr lang="es-BO" sz="2400" b="1" dirty="0" smtClean="0"/>
              <a:t> (COP17, 2011) </a:t>
            </a:r>
            <a:br>
              <a:rPr lang="es-BO" sz="2400" b="1" dirty="0" smtClean="0"/>
            </a:br>
            <a:r>
              <a:rPr lang="es-BO" sz="2400" b="1" u="sng" dirty="0" smtClean="0"/>
              <a:t>Guías sobre SIS </a:t>
            </a:r>
          </a:p>
        </p:txBody>
      </p:sp>
      <p:graphicFrame>
        <p:nvGraphicFramePr>
          <p:cNvPr id="2" name="Table 1"/>
          <p:cNvGraphicFramePr>
            <a:graphicFrameLocks noGrp="1"/>
          </p:cNvGraphicFramePr>
          <p:nvPr>
            <p:extLst>
              <p:ext uri="{D42A27DB-BD31-4B8C-83A1-F6EECF244321}">
                <p14:modId xmlns:p14="http://schemas.microsoft.com/office/powerpoint/2010/main" xmlns="" val="2124296218"/>
              </p:ext>
            </p:extLst>
          </p:nvPr>
        </p:nvGraphicFramePr>
        <p:xfrm>
          <a:off x="107950" y="2050196"/>
          <a:ext cx="8856984" cy="4174390"/>
        </p:xfrm>
        <a:graphic>
          <a:graphicData uri="http://schemas.openxmlformats.org/drawingml/2006/table">
            <a:tbl>
              <a:tblPr firstRow="1" bandRow="1">
                <a:tableStyleId>{5940675A-B579-460E-94D1-54222C63F5DA}</a:tableStyleId>
              </a:tblPr>
              <a:tblGrid>
                <a:gridCol w="2376264"/>
                <a:gridCol w="6480720"/>
              </a:tblGrid>
              <a:tr h="533701">
                <a:tc>
                  <a:txBody>
                    <a:bodyPr/>
                    <a:lstStyle/>
                    <a:p>
                      <a:pPr marL="0" marR="0" lvl="1" indent="0" algn="l" defTabSz="914400" rtl="0" eaLnBrk="1" fontAlgn="auto" latinLnBrk="0" hangingPunct="1">
                        <a:lnSpc>
                          <a:spcPts val="1700"/>
                        </a:lnSpc>
                        <a:spcBef>
                          <a:spcPts val="0"/>
                        </a:spcBef>
                        <a:spcAft>
                          <a:spcPts val="0"/>
                        </a:spcAft>
                        <a:buClrTx/>
                        <a:buSzTx/>
                        <a:buFontTx/>
                        <a:buNone/>
                        <a:tabLst/>
                        <a:defRPr/>
                      </a:pPr>
                      <a:r>
                        <a:rPr lang="es-BO" sz="2000" b="1" noProof="0" dirty="0" smtClean="0">
                          <a:solidFill>
                            <a:srgbClr val="0000CC"/>
                          </a:solidFill>
                        </a:rPr>
                        <a:t>Consistencia</a:t>
                      </a:r>
                      <a:endParaRPr lang="es-BO" sz="2000" b="1" i="0" noProof="0" dirty="0" smtClean="0">
                        <a:solidFill>
                          <a:srgbClr val="0000CC"/>
                        </a:solidFill>
                      </a:endParaRPr>
                    </a:p>
                  </a:txBody>
                  <a:tcPr>
                    <a:solidFill>
                      <a:schemeClr val="bg1"/>
                    </a:solidFill>
                  </a:tcPr>
                </a:tc>
                <a:tc>
                  <a:txBody>
                    <a:bodyPr/>
                    <a:lstStyle/>
                    <a:p>
                      <a:pPr>
                        <a:lnSpc>
                          <a:spcPts val="1700"/>
                        </a:lnSpc>
                      </a:pPr>
                      <a:r>
                        <a:rPr lang="es-BO" sz="1800" noProof="0" dirty="0" smtClean="0"/>
                        <a:t>-</a:t>
                      </a:r>
                      <a:r>
                        <a:rPr lang="es-BO" sz="1800" baseline="0" noProof="0" dirty="0" smtClean="0"/>
                        <a:t> </a:t>
                      </a:r>
                      <a:r>
                        <a:rPr lang="es-BO" sz="1800" noProof="0" dirty="0" smtClean="0"/>
                        <a:t>Ser consistentes con los lineamientos de Cancún</a:t>
                      </a:r>
                      <a:endParaRPr lang="es-BO" sz="1800" b="0" noProof="0" dirty="0"/>
                    </a:p>
                  </a:txBody>
                  <a:tcPr>
                    <a:solidFill>
                      <a:schemeClr val="bg1"/>
                    </a:solidFill>
                  </a:tcPr>
                </a:tc>
              </a:tr>
              <a:tr h="744870">
                <a:tc>
                  <a:txBody>
                    <a:bodyPr/>
                    <a:lstStyle/>
                    <a:p>
                      <a:pPr>
                        <a:lnSpc>
                          <a:spcPts val="1700"/>
                        </a:lnSpc>
                      </a:pPr>
                      <a:r>
                        <a:rPr lang="es-BO" sz="2000" b="1" noProof="0" dirty="0" smtClean="0">
                          <a:solidFill>
                            <a:srgbClr val="0000CC"/>
                          </a:solidFill>
                        </a:rPr>
                        <a:t>Accesibilidad y periodicidad de reportes </a:t>
                      </a:r>
                      <a:endParaRPr lang="es-BO" sz="2000" b="1" i="0" noProof="0" dirty="0">
                        <a:solidFill>
                          <a:srgbClr val="0000CC"/>
                        </a:solidFill>
                      </a:endParaRPr>
                    </a:p>
                  </a:txBody>
                  <a:tcPr>
                    <a:solidFill>
                      <a:schemeClr val="bg1"/>
                    </a:solidFill>
                  </a:tcPr>
                </a:tc>
                <a:tc>
                  <a:txBody>
                    <a:bodyPr/>
                    <a:lstStyle/>
                    <a:p>
                      <a:pPr marL="285750" marR="0" lvl="1" indent="-285750" algn="l" defTabSz="914400" rtl="0" eaLnBrk="1" fontAlgn="auto" latinLnBrk="0" hangingPunct="1">
                        <a:lnSpc>
                          <a:spcPts val="1700"/>
                        </a:lnSpc>
                        <a:spcBef>
                          <a:spcPts val="0"/>
                        </a:spcBef>
                        <a:spcAft>
                          <a:spcPts val="0"/>
                        </a:spcAft>
                        <a:buClrTx/>
                        <a:buSzTx/>
                        <a:buFontTx/>
                        <a:buChar char="-"/>
                        <a:tabLst/>
                        <a:defRPr/>
                      </a:pPr>
                      <a:r>
                        <a:rPr lang="es-BO" sz="1800" noProof="0" dirty="0" smtClean="0"/>
                        <a:t>Dar información transparente</a:t>
                      </a:r>
                      <a:r>
                        <a:rPr lang="es-BO" sz="1800" baseline="0" noProof="0" dirty="0" smtClean="0"/>
                        <a:t> y consistente que sea accesible por todas la partes relevantes y actualizadas de forma consistente</a:t>
                      </a:r>
                      <a:endParaRPr lang="es-BO" sz="1800" noProof="0" dirty="0" smtClean="0"/>
                    </a:p>
                  </a:txBody>
                  <a:tcPr>
                    <a:solidFill>
                      <a:schemeClr val="bg1"/>
                    </a:solidFill>
                  </a:tcPr>
                </a:tc>
              </a:tr>
              <a:tr h="744870">
                <a:tc>
                  <a:txBody>
                    <a:bodyPr/>
                    <a:lstStyle/>
                    <a:p>
                      <a:pPr>
                        <a:lnSpc>
                          <a:spcPts val="1700"/>
                        </a:lnSpc>
                      </a:pPr>
                      <a:r>
                        <a:rPr lang="es-BO" sz="2000" b="1" i="0" noProof="0" dirty="0" smtClean="0">
                          <a:solidFill>
                            <a:srgbClr val="0000CC"/>
                          </a:solidFill>
                        </a:rPr>
                        <a:t>Mejoramiento gradual</a:t>
                      </a:r>
                      <a:endParaRPr lang="es-BO" sz="2000" b="1" i="0" noProof="0" dirty="0">
                        <a:solidFill>
                          <a:srgbClr val="0000CC"/>
                        </a:solidFill>
                      </a:endParaRPr>
                    </a:p>
                  </a:txBody>
                  <a:tcPr>
                    <a:solidFill>
                      <a:schemeClr val="bg1"/>
                    </a:solidFill>
                  </a:tcPr>
                </a:tc>
                <a:tc>
                  <a:txBody>
                    <a:bodyPr/>
                    <a:lstStyle/>
                    <a:p>
                      <a:pPr marL="285750" marR="0" lvl="1" indent="-285750" algn="l" defTabSz="914400" rtl="0" eaLnBrk="1" fontAlgn="auto" latinLnBrk="0" hangingPunct="1">
                        <a:lnSpc>
                          <a:spcPts val="1700"/>
                        </a:lnSpc>
                        <a:spcBef>
                          <a:spcPts val="0"/>
                        </a:spcBef>
                        <a:spcAft>
                          <a:spcPts val="0"/>
                        </a:spcAft>
                        <a:buClrTx/>
                        <a:buSzTx/>
                        <a:buFontTx/>
                        <a:buChar char="-"/>
                        <a:tabLst/>
                        <a:defRPr/>
                      </a:pPr>
                      <a:r>
                        <a:rPr lang="es-BO" sz="1800" noProof="0" dirty="0" smtClean="0"/>
                        <a:t>Ser transparente y flexible</a:t>
                      </a:r>
                      <a:r>
                        <a:rPr lang="es-BO" sz="1800" baseline="0" noProof="0" dirty="0" smtClean="0"/>
                        <a:t> para permitir mejoras graduales</a:t>
                      </a:r>
                      <a:endParaRPr lang="es-BO" sz="1800" noProof="0" dirty="0" smtClean="0"/>
                    </a:p>
                  </a:txBody>
                  <a:tcPr>
                    <a:solidFill>
                      <a:schemeClr val="bg1"/>
                    </a:solidFill>
                  </a:tcPr>
                </a:tc>
              </a:tr>
              <a:tr h="740478">
                <a:tc>
                  <a:txBody>
                    <a:bodyPr/>
                    <a:lstStyle/>
                    <a:p>
                      <a:pPr>
                        <a:lnSpc>
                          <a:spcPts val="1700"/>
                        </a:lnSpc>
                      </a:pPr>
                      <a:endParaRPr lang="es-BO" sz="2000" b="1" noProof="0" dirty="0" smtClean="0">
                        <a:solidFill>
                          <a:srgbClr val="0000CC"/>
                        </a:solidFill>
                      </a:endParaRPr>
                    </a:p>
                    <a:p>
                      <a:pPr>
                        <a:lnSpc>
                          <a:spcPts val="1700"/>
                        </a:lnSpc>
                      </a:pPr>
                      <a:r>
                        <a:rPr lang="es-BO" sz="2000" b="1" i="0" noProof="0" dirty="0" smtClean="0">
                          <a:solidFill>
                            <a:srgbClr val="0000CC"/>
                          </a:solidFill>
                        </a:rPr>
                        <a:t>Comprensivo</a:t>
                      </a:r>
                      <a:endParaRPr lang="es-BO" sz="2000" b="1" i="0" noProof="0" dirty="0">
                        <a:solidFill>
                          <a:srgbClr val="0000CC"/>
                        </a:solidFill>
                      </a:endParaRPr>
                    </a:p>
                  </a:txBody>
                  <a:tcPr>
                    <a:solidFill>
                      <a:schemeClr val="bg1"/>
                    </a:solidFill>
                  </a:tcPr>
                </a:tc>
                <a:tc>
                  <a:txBody>
                    <a:bodyPr/>
                    <a:lstStyle/>
                    <a:p>
                      <a:pPr marL="285750" marR="0" lvl="1" indent="-285750" algn="l" defTabSz="914400" rtl="0" eaLnBrk="1" fontAlgn="auto" latinLnBrk="0" hangingPunct="1">
                        <a:lnSpc>
                          <a:spcPts val="1700"/>
                        </a:lnSpc>
                        <a:spcBef>
                          <a:spcPts val="0"/>
                        </a:spcBef>
                        <a:spcAft>
                          <a:spcPts val="0"/>
                        </a:spcAft>
                        <a:buClrTx/>
                        <a:buSzTx/>
                        <a:buFontTx/>
                        <a:buChar char="-"/>
                        <a:tabLst/>
                        <a:defRPr/>
                      </a:pPr>
                      <a:r>
                        <a:rPr lang="es-BO" sz="1800" noProof="0" dirty="0" smtClean="0"/>
                        <a:t>Dar información de cómo todos los elementos de las salvaguardas de Cancún</a:t>
                      </a:r>
                      <a:r>
                        <a:rPr lang="es-BO" sz="1800" baseline="0" noProof="0" dirty="0" smtClean="0"/>
                        <a:t> están siendo atendidas y respetadas.</a:t>
                      </a:r>
                      <a:endParaRPr lang="es-BO" sz="1800" noProof="0" dirty="0" smtClean="0"/>
                    </a:p>
                  </a:txBody>
                  <a:tcPr>
                    <a:solidFill>
                      <a:schemeClr val="bg1"/>
                    </a:solidFill>
                  </a:tcPr>
                </a:tc>
              </a:tr>
              <a:tr h="458092">
                <a:tc>
                  <a:txBody>
                    <a:bodyPr/>
                    <a:lstStyle/>
                    <a:p>
                      <a:pPr>
                        <a:lnSpc>
                          <a:spcPts val="1700"/>
                        </a:lnSpc>
                      </a:pPr>
                      <a:r>
                        <a:rPr lang="es-BO" sz="2000" b="1" i="0" noProof="0" dirty="0" smtClean="0">
                          <a:solidFill>
                            <a:srgbClr val="0000CC"/>
                          </a:solidFill>
                        </a:rPr>
                        <a:t>Liderado por el país</a:t>
                      </a:r>
                      <a:endParaRPr lang="es-BO" sz="2000" b="1" i="0" noProof="0" dirty="0">
                        <a:solidFill>
                          <a:srgbClr val="0000CC"/>
                        </a:solidFill>
                      </a:endParaRPr>
                    </a:p>
                  </a:txBody>
                  <a:tcPr>
                    <a:solidFill>
                      <a:schemeClr val="bg1"/>
                    </a:solidFill>
                  </a:tcPr>
                </a:tc>
                <a:tc>
                  <a:txBody>
                    <a:bodyPr/>
                    <a:lstStyle/>
                    <a:p>
                      <a:pPr marL="285750" marR="0" lvl="1" indent="-285750" algn="l" defTabSz="914400" rtl="0" eaLnBrk="1" fontAlgn="auto" latinLnBrk="0" hangingPunct="1">
                        <a:lnSpc>
                          <a:spcPts val="1700"/>
                        </a:lnSpc>
                        <a:spcBef>
                          <a:spcPts val="0"/>
                        </a:spcBef>
                        <a:spcAft>
                          <a:spcPts val="0"/>
                        </a:spcAft>
                        <a:buClrTx/>
                        <a:buSzTx/>
                        <a:buFontTx/>
                        <a:buChar char="-"/>
                        <a:tabLst/>
                        <a:defRPr/>
                      </a:pPr>
                      <a:r>
                        <a:rPr lang="es-BO" sz="1800" noProof="0" dirty="0" smtClean="0"/>
                        <a:t>Ser liderado por el país e implementado a nivel nacional</a:t>
                      </a:r>
                    </a:p>
                  </a:txBody>
                  <a:tcPr>
                    <a:solidFill>
                      <a:schemeClr val="bg1"/>
                    </a:solidFill>
                  </a:tcPr>
                </a:tc>
              </a:tr>
              <a:tr h="952379">
                <a:tc>
                  <a:txBody>
                    <a:bodyPr/>
                    <a:lstStyle/>
                    <a:p>
                      <a:pPr>
                        <a:lnSpc>
                          <a:spcPts val="1700"/>
                        </a:lnSpc>
                      </a:pPr>
                      <a:r>
                        <a:rPr lang="es-BO" sz="2000" b="1" i="0" noProof="0" dirty="0" smtClean="0">
                          <a:solidFill>
                            <a:srgbClr val="0000CC"/>
                          </a:solidFill>
                        </a:rPr>
                        <a:t>Utilizar sistemas existentes</a:t>
                      </a:r>
                      <a:endParaRPr lang="es-BO" sz="2000" b="1" i="0" noProof="0" dirty="0">
                        <a:solidFill>
                          <a:srgbClr val="0000CC"/>
                        </a:solidFill>
                      </a:endParaRPr>
                    </a:p>
                  </a:txBody>
                  <a:tcPr>
                    <a:solidFill>
                      <a:schemeClr val="bg1"/>
                    </a:solidFill>
                  </a:tcPr>
                </a:tc>
                <a:tc>
                  <a:txBody>
                    <a:bodyPr/>
                    <a:lstStyle/>
                    <a:p>
                      <a:pPr marL="285750" marR="0" lvl="1" indent="-285750" algn="l" defTabSz="914400" rtl="0" eaLnBrk="1" fontAlgn="auto" latinLnBrk="0" hangingPunct="1">
                        <a:lnSpc>
                          <a:spcPts val="1700"/>
                        </a:lnSpc>
                        <a:spcBef>
                          <a:spcPts val="0"/>
                        </a:spcBef>
                        <a:spcAft>
                          <a:spcPts val="0"/>
                        </a:spcAft>
                        <a:buClrTx/>
                        <a:buSzTx/>
                        <a:buFontTx/>
                        <a:buChar char="-"/>
                        <a:tabLst/>
                        <a:defRPr/>
                      </a:pPr>
                      <a:r>
                        <a:rPr lang="es-BO" sz="1800" noProof="0" dirty="0" smtClean="0"/>
                        <a:t>Construir sobre sistemas existentes, como sea</a:t>
                      </a:r>
                      <a:r>
                        <a:rPr lang="es-BO" sz="1800" baseline="0" noProof="0" dirty="0" smtClean="0"/>
                        <a:t> apropiado</a:t>
                      </a:r>
                      <a:endParaRPr lang="es-BO" sz="1800" noProof="0" dirty="0" smtClean="0"/>
                    </a:p>
                    <a:p>
                      <a:pPr>
                        <a:lnSpc>
                          <a:spcPts val="1700"/>
                        </a:lnSpc>
                      </a:pPr>
                      <a:endParaRPr lang="es-BO" sz="1800" noProof="0" dirty="0"/>
                    </a:p>
                  </a:txBody>
                  <a:tcPr>
                    <a:solidFill>
                      <a:schemeClr val="bg1"/>
                    </a:solidFill>
                  </a:tcPr>
                </a:tc>
              </a:tr>
            </a:tbl>
          </a:graphicData>
        </a:graphic>
      </p:graphicFrame>
      <p:sp>
        <p:nvSpPr>
          <p:cNvPr id="7194" name="テキスト ボックス 3"/>
          <p:cNvSpPr txBox="1">
            <a:spLocks noChangeArrowheads="1"/>
          </p:cNvSpPr>
          <p:nvPr/>
        </p:nvSpPr>
        <p:spPr bwMode="auto">
          <a:xfrm>
            <a:off x="211137" y="1290935"/>
            <a:ext cx="8856663" cy="461665"/>
          </a:xfrm>
          <a:prstGeom prst="rect">
            <a:avLst/>
          </a:prstGeom>
          <a:noFill/>
          <a:ln w="9525">
            <a:noFill/>
            <a:miter lim="800000"/>
            <a:headEnd/>
            <a:tailEnd/>
          </a:ln>
        </p:spPr>
        <p:txBody>
          <a:bodyPr>
            <a:spAutoFit/>
          </a:bodyPr>
          <a:lstStyle/>
          <a:p>
            <a:pPr marL="285750" indent="-285750" fontAlgn="auto">
              <a:spcBef>
                <a:spcPts val="0"/>
              </a:spcBef>
              <a:spcAft>
                <a:spcPts val="0"/>
              </a:spcAft>
              <a:defRPr/>
            </a:pPr>
            <a:r>
              <a:rPr lang="es-BO" altLang="ja-JP" sz="2400" dirty="0">
                <a:solidFill>
                  <a:prstClr val="black"/>
                </a:solidFill>
              </a:rPr>
              <a:t>P</a:t>
            </a:r>
            <a:r>
              <a:rPr lang="es-BO" altLang="ja-JP" sz="2400" dirty="0" smtClean="0">
                <a:solidFill>
                  <a:prstClr val="black"/>
                </a:solidFill>
              </a:rPr>
              <a:t>rincipios influyentes para los SIS</a:t>
            </a:r>
            <a:endParaRPr lang="es-BO" altLang="ja-JP" sz="2400" dirty="0">
              <a:solidFill>
                <a:prstClr val="black"/>
              </a:solidFill>
            </a:endParaRPr>
          </a:p>
        </p:txBody>
      </p:sp>
      <p:sp>
        <p:nvSpPr>
          <p:cNvPr id="20507" name="スライド番号プレースホルダー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CF25442-E268-4BB7-BEED-3709FA75C403}" type="slidenum">
              <a:rPr lang="en-US" smtClean="0">
                <a:solidFill>
                  <a:srgbClr val="898989"/>
                </a:solidFill>
                <a:latin typeface="Arial" charset="0"/>
                <a:cs typeface="Arial" charset="0"/>
              </a:rPr>
              <a:pPr/>
              <a:t>8</a:t>
            </a:fld>
            <a:endParaRPr lang="en-US" smtClean="0">
              <a:solidFill>
                <a:srgbClr val="898989"/>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idx="4294967295"/>
          </p:nvPr>
        </p:nvSpPr>
        <p:spPr>
          <a:xfrm>
            <a:off x="323850" y="241301"/>
            <a:ext cx="8569325" cy="1531937"/>
          </a:xfrm>
          <a:prstGeom prst="rect">
            <a:avLst/>
          </a:prstGeom>
        </p:spPr>
        <p:txBody>
          <a:bodyPr/>
          <a:lstStyle/>
          <a:p>
            <a:pPr eaLnBrk="1" hangingPunct="1"/>
            <a:r>
              <a:rPr lang="es-BO" sz="2400" b="1" dirty="0" smtClean="0"/>
              <a:t>Decisión de </a:t>
            </a:r>
            <a:r>
              <a:rPr lang="es-BO" sz="2400" b="1" dirty="0" err="1" smtClean="0"/>
              <a:t>Durban</a:t>
            </a:r>
            <a:r>
              <a:rPr lang="es-BO" sz="2400" b="1" dirty="0" smtClean="0"/>
              <a:t> (COP17, 2011) </a:t>
            </a:r>
            <a:br>
              <a:rPr lang="es-BO" sz="2400" b="1" dirty="0" smtClean="0"/>
            </a:br>
            <a:r>
              <a:rPr lang="es-BO" sz="2400" b="1" dirty="0" smtClean="0"/>
              <a:t>&amp; Varsovia COP 19, 2013)</a:t>
            </a:r>
            <a:r>
              <a:rPr lang="es-BO" sz="2400" b="1" u="sng" dirty="0" smtClean="0"/>
              <a:t/>
            </a:r>
            <a:br>
              <a:rPr lang="es-BO" sz="2400" b="1" u="sng" dirty="0" smtClean="0"/>
            </a:br>
            <a:r>
              <a:rPr lang="es-BO" sz="2400" b="1" u="sng" dirty="0" smtClean="0"/>
              <a:t>Modalidades para dar información sobre salvaguardas</a:t>
            </a:r>
          </a:p>
        </p:txBody>
      </p:sp>
      <p:sp>
        <p:nvSpPr>
          <p:cNvPr id="2" name="Oval 1"/>
          <p:cNvSpPr/>
          <p:nvPr/>
        </p:nvSpPr>
        <p:spPr>
          <a:xfrm>
            <a:off x="107950" y="1773238"/>
            <a:ext cx="1406525" cy="85725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200" b="1" dirty="0" smtClean="0">
                <a:solidFill>
                  <a:prstClr val="white"/>
                </a:solidFill>
              </a:rPr>
              <a:t>¿</a:t>
            </a:r>
            <a:r>
              <a:rPr lang="es-BO" sz="2200" b="1" dirty="0" smtClean="0">
                <a:solidFill>
                  <a:prstClr val="white"/>
                </a:solidFill>
              </a:rPr>
              <a:t>Qué</a:t>
            </a:r>
            <a:r>
              <a:rPr lang="en-US" sz="2200" b="1" dirty="0" smtClean="0">
                <a:solidFill>
                  <a:prstClr val="white"/>
                </a:solidFill>
              </a:rPr>
              <a:t>?</a:t>
            </a:r>
            <a:endParaRPr lang="en-US" sz="2200" b="1" dirty="0">
              <a:solidFill>
                <a:prstClr val="white"/>
              </a:solidFill>
            </a:endParaRPr>
          </a:p>
        </p:txBody>
      </p:sp>
      <p:sp>
        <p:nvSpPr>
          <p:cNvPr id="5" name="Oval 4"/>
          <p:cNvSpPr/>
          <p:nvPr/>
        </p:nvSpPr>
        <p:spPr>
          <a:xfrm>
            <a:off x="19049" y="3200400"/>
            <a:ext cx="1744664" cy="21336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000"/>
              </a:lnSpc>
              <a:spcBef>
                <a:spcPts val="0"/>
              </a:spcBef>
              <a:spcAft>
                <a:spcPts val="0"/>
              </a:spcAft>
              <a:defRPr/>
            </a:pPr>
            <a:r>
              <a:rPr lang="es-BO" sz="2400" b="1" dirty="0" smtClean="0">
                <a:solidFill>
                  <a:prstClr val="white"/>
                </a:solidFill>
              </a:rPr>
              <a:t>¿Cómo y</a:t>
            </a:r>
          </a:p>
          <a:p>
            <a:pPr algn="ctr" fontAlgn="auto">
              <a:lnSpc>
                <a:spcPts val="2000"/>
              </a:lnSpc>
              <a:spcBef>
                <a:spcPts val="0"/>
              </a:spcBef>
              <a:spcAft>
                <a:spcPts val="0"/>
              </a:spcAft>
              <a:defRPr/>
            </a:pPr>
            <a:r>
              <a:rPr lang="es-BO" sz="2400" b="1" dirty="0" smtClean="0">
                <a:solidFill>
                  <a:prstClr val="white"/>
                </a:solidFill>
              </a:rPr>
              <a:t>Cuándo?</a:t>
            </a:r>
            <a:endParaRPr lang="es-BO" sz="2400" b="1" dirty="0">
              <a:solidFill>
                <a:prstClr val="white"/>
              </a:solidFill>
            </a:endParaRPr>
          </a:p>
        </p:txBody>
      </p:sp>
      <p:sp>
        <p:nvSpPr>
          <p:cNvPr id="8197" name="TextBox 2"/>
          <p:cNvSpPr txBox="1">
            <a:spLocks noChangeArrowheads="1"/>
          </p:cNvSpPr>
          <p:nvPr/>
        </p:nvSpPr>
        <p:spPr bwMode="auto">
          <a:xfrm>
            <a:off x="1692275" y="1700213"/>
            <a:ext cx="7200900" cy="1015663"/>
          </a:xfrm>
          <a:prstGeom prst="rect">
            <a:avLst/>
          </a:prstGeom>
          <a:noFill/>
          <a:ln w="9525">
            <a:noFill/>
            <a:miter lim="800000"/>
            <a:headEnd/>
            <a:tailEnd/>
          </a:ln>
        </p:spPr>
        <p:txBody>
          <a:bodyPr>
            <a:spAutoFit/>
          </a:bodyPr>
          <a:lstStyle/>
          <a:p>
            <a:pPr marL="342900" lvl="1" indent="-342900" fontAlgn="auto">
              <a:spcBef>
                <a:spcPts val="0"/>
              </a:spcBef>
              <a:spcAft>
                <a:spcPts val="0"/>
              </a:spcAft>
              <a:buFont typeface="Arial" pitchFamily="34" charset="0"/>
              <a:buChar char="•"/>
              <a:defRPr/>
            </a:pPr>
            <a:r>
              <a:rPr lang="es-BO" sz="2000" b="1" dirty="0" smtClean="0">
                <a:solidFill>
                  <a:srgbClr val="0000CC"/>
                </a:solidFill>
              </a:rPr>
              <a:t>Resumen de información </a:t>
            </a:r>
            <a:r>
              <a:rPr lang="es-BO" sz="2000" dirty="0" smtClean="0">
                <a:solidFill>
                  <a:prstClr val="black"/>
                </a:solidFill>
              </a:rPr>
              <a:t>sobre cómo todas las salvaguardas de Cancún están siendo atendidas y respetadas durante la implementación de actividades REDD+</a:t>
            </a:r>
            <a:endParaRPr lang="es-BO" sz="2000" dirty="0">
              <a:solidFill>
                <a:prstClr val="black"/>
              </a:solidFill>
            </a:endParaRPr>
          </a:p>
        </p:txBody>
      </p:sp>
      <p:sp>
        <p:nvSpPr>
          <p:cNvPr id="8198" name="TextBox 7"/>
          <p:cNvSpPr txBox="1">
            <a:spLocks noChangeArrowheads="1"/>
          </p:cNvSpPr>
          <p:nvPr/>
        </p:nvSpPr>
        <p:spPr bwMode="auto">
          <a:xfrm>
            <a:off x="1763713" y="2924175"/>
            <a:ext cx="7380287" cy="1692771"/>
          </a:xfrm>
          <a:prstGeom prst="rect">
            <a:avLst/>
          </a:prstGeom>
          <a:noFill/>
          <a:ln w="9525">
            <a:noFill/>
            <a:miter lim="800000"/>
            <a:headEnd/>
            <a:tailEnd/>
          </a:ln>
        </p:spPr>
        <p:txBody>
          <a:bodyPr>
            <a:spAutoFit/>
          </a:bodyPr>
          <a:lstStyle/>
          <a:p>
            <a:pPr marL="342900" indent="-342900" fontAlgn="auto">
              <a:spcBef>
                <a:spcPts val="0"/>
              </a:spcBef>
              <a:spcAft>
                <a:spcPts val="0"/>
              </a:spcAft>
              <a:buFont typeface="Arial" pitchFamily="34" charset="0"/>
              <a:buChar char="•"/>
              <a:defRPr/>
            </a:pPr>
            <a:r>
              <a:rPr lang="es-BO" sz="2000" dirty="0" smtClean="0">
                <a:solidFill>
                  <a:srgbClr val="000000"/>
                </a:solidFill>
              </a:rPr>
              <a:t>A ser incluido en </a:t>
            </a:r>
            <a:r>
              <a:rPr lang="es-BO" sz="2000" b="1" dirty="0" smtClean="0">
                <a:solidFill>
                  <a:srgbClr val="0000CC"/>
                </a:solidFill>
              </a:rPr>
              <a:t>Comunicaciones Nacionales </a:t>
            </a:r>
            <a:r>
              <a:rPr lang="es-BO" sz="2000" dirty="0" smtClean="0">
                <a:solidFill>
                  <a:srgbClr val="000000"/>
                </a:solidFill>
              </a:rPr>
              <a:t>o canales de comunicación acordadas por el COP</a:t>
            </a:r>
          </a:p>
          <a:p>
            <a:pPr marL="342900" indent="-342900" fontAlgn="auto">
              <a:spcBef>
                <a:spcPts val="0"/>
              </a:spcBef>
              <a:spcAft>
                <a:spcPts val="0"/>
              </a:spcAft>
              <a:buFont typeface="Arial" pitchFamily="34" charset="0"/>
              <a:buChar char="•"/>
              <a:defRPr/>
            </a:pPr>
            <a:r>
              <a:rPr lang="es-BO" sz="2000" dirty="0" smtClean="0">
                <a:solidFill>
                  <a:prstClr val="black"/>
                </a:solidFill>
              </a:rPr>
              <a:t>De forma </a:t>
            </a:r>
            <a:r>
              <a:rPr lang="es-BO" sz="2000" b="1" dirty="0" smtClean="0">
                <a:solidFill>
                  <a:srgbClr val="0000CC"/>
                </a:solidFill>
              </a:rPr>
              <a:t>voluntaria, </a:t>
            </a:r>
            <a:r>
              <a:rPr lang="es-BO" sz="2000" dirty="0" smtClean="0">
                <a:solidFill>
                  <a:prstClr val="black"/>
                </a:solidFill>
              </a:rPr>
              <a:t>el resumen de la información también puede ser dada </a:t>
            </a:r>
            <a:r>
              <a:rPr lang="es-BO" sz="2000" b="1" dirty="0" smtClean="0">
                <a:solidFill>
                  <a:srgbClr val="0000CC"/>
                </a:solidFill>
              </a:rPr>
              <a:t>vía la plataforma web en el sitio del CMNUCC</a:t>
            </a:r>
          </a:p>
          <a:p>
            <a:pPr marL="342900" indent="-342900" fontAlgn="auto">
              <a:spcBef>
                <a:spcPts val="0"/>
              </a:spcBef>
              <a:spcAft>
                <a:spcPts val="0"/>
              </a:spcAft>
              <a:defRPr/>
            </a:pPr>
            <a:endParaRPr lang="en-US" sz="2400" dirty="0">
              <a:solidFill>
                <a:prstClr val="black"/>
              </a:solidFill>
              <a:latin typeface="Calibri" pitchFamily="34" charset="0"/>
              <a:cs typeface="+mn-cs"/>
            </a:endParaRPr>
          </a:p>
        </p:txBody>
      </p:sp>
      <p:sp>
        <p:nvSpPr>
          <p:cNvPr id="21511" name="スライド番号プレースホルダー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3D52B22-FCDA-431A-B415-EC0E3F84FA9C}" type="slidenum">
              <a:rPr lang="en-US" smtClean="0">
                <a:solidFill>
                  <a:srgbClr val="898989"/>
                </a:solidFill>
                <a:latin typeface="Arial" charset="0"/>
                <a:cs typeface="Arial" charset="0"/>
              </a:rPr>
              <a:pPr/>
              <a:t>9</a:t>
            </a:fld>
            <a:endParaRPr lang="en-US" smtClean="0">
              <a:solidFill>
                <a:srgbClr val="898989"/>
              </a:solidFill>
              <a:latin typeface="Arial" charset="0"/>
              <a:cs typeface="Arial" charset="0"/>
            </a:endParaRPr>
          </a:p>
        </p:txBody>
      </p:sp>
      <p:sp>
        <p:nvSpPr>
          <p:cNvPr id="8201" name="TextBox 9"/>
          <p:cNvSpPr txBox="1">
            <a:spLocks noChangeArrowheads="1"/>
          </p:cNvSpPr>
          <p:nvPr/>
        </p:nvSpPr>
        <p:spPr bwMode="auto">
          <a:xfrm>
            <a:off x="1763713" y="4581525"/>
            <a:ext cx="6553200" cy="1323439"/>
          </a:xfrm>
          <a:prstGeom prst="rect">
            <a:avLst/>
          </a:prstGeom>
          <a:noFill/>
          <a:ln w="9525">
            <a:noFill/>
            <a:miter lim="800000"/>
            <a:headEnd/>
            <a:tailEnd/>
          </a:ln>
        </p:spPr>
        <p:txBody>
          <a:bodyPr>
            <a:spAutoFit/>
          </a:bodyPr>
          <a:lstStyle/>
          <a:p>
            <a:pPr marL="342900" indent="-342900" fontAlgn="auto">
              <a:spcBef>
                <a:spcPts val="0"/>
              </a:spcBef>
              <a:spcAft>
                <a:spcPts val="0"/>
              </a:spcAft>
              <a:buFont typeface="Arial" pitchFamily="34" charset="0"/>
              <a:buChar char="•"/>
              <a:defRPr/>
            </a:pPr>
            <a:r>
              <a:rPr lang="es-BO" sz="2000" b="1" dirty="0" smtClean="0">
                <a:solidFill>
                  <a:srgbClr val="0000CC"/>
                </a:solidFill>
              </a:rPr>
              <a:t>Comenzar al momento de implementar </a:t>
            </a:r>
            <a:r>
              <a:rPr lang="es-BO" sz="2000" b="1" dirty="0" smtClean="0"/>
              <a:t>actividades REDD+ </a:t>
            </a:r>
          </a:p>
          <a:p>
            <a:pPr marL="342900" indent="-342900" fontAlgn="auto">
              <a:spcBef>
                <a:spcPts val="0"/>
              </a:spcBef>
              <a:spcAft>
                <a:spcPts val="0"/>
              </a:spcAft>
              <a:buFont typeface="Arial" pitchFamily="34" charset="0"/>
              <a:buChar char="•"/>
              <a:defRPr/>
            </a:pPr>
            <a:r>
              <a:rPr lang="es-BO" sz="2000" b="1" dirty="0" smtClean="0"/>
              <a:t>El más reciento resumen es </a:t>
            </a:r>
            <a:r>
              <a:rPr lang="es-BO" sz="2000" b="1" dirty="0" smtClean="0">
                <a:solidFill>
                  <a:srgbClr val="0000CC"/>
                </a:solidFill>
              </a:rPr>
              <a:t>requerido antes de recibir beneficios basados en resultados</a:t>
            </a:r>
            <a:endParaRPr lang="es-BO" sz="2000" b="1" dirty="0">
              <a:solidFill>
                <a:srgbClr val="0000C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16460</TotalTime>
  <Words>4841</Words>
  <Application>Microsoft Office PowerPoint</Application>
  <PresentationFormat>On-screen Show (4:3)</PresentationFormat>
  <Paragraphs>353</Paragraphs>
  <Slides>26</Slides>
  <Notes>25</Notes>
  <HiddenSlides>0</HiddenSlides>
  <MMClips>0</MMClips>
  <ScaleCrop>false</ScaleCrop>
  <HeadingPairs>
    <vt:vector size="4" baseType="variant">
      <vt:variant>
        <vt:lpstr>Theme</vt:lpstr>
      </vt:variant>
      <vt:variant>
        <vt:i4>10</vt:i4>
      </vt:variant>
      <vt:variant>
        <vt:lpstr>Slide Titles</vt:lpstr>
      </vt:variant>
      <vt:variant>
        <vt:i4>26</vt:i4>
      </vt:variant>
    </vt:vector>
  </HeadingPairs>
  <TitlesOfParts>
    <vt:vector size="36" baseType="lpstr">
      <vt:lpstr>Office Theme</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Slide 1</vt:lpstr>
      <vt:lpstr>El Programa ONU-REDD</vt:lpstr>
      <vt:lpstr>ONU-REDD en 48 países</vt:lpstr>
      <vt:lpstr>Las 3 Fases de REDD</vt:lpstr>
      <vt:lpstr>Objetivos del trabajo de ONU-REDD en Salvaguardas</vt:lpstr>
      <vt:lpstr>Los Acuerdos de Cancún (COP16, 2010) (1) Salvaguardas de Cancún</vt:lpstr>
      <vt:lpstr>Los Acuerdos de Cancún(COP16, 2010) (2) Sistema de Información de Salvaguardas(SIS)</vt:lpstr>
      <vt:lpstr>Decisión de Durban (COP17, 2011)  Guías sobre SIS </vt:lpstr>
      <vt:lpstr>Decisión de Durban (COP17, 2011)  &amp; Varsovia COP 19, 2013) Modalidades para dar información sobre salvaguardas</vt:lpstr>
      <vt:lpstr>Apoyo a las países  sobre salvaguardas</vt:lpstr>
      <vt:lpstr>Estructurando el trabajo de ONU-REDD sobre Salvaguardas</vt:lpstr>
      <vt:lpstr>Desarrollo de un Enfoque Nacional para las Salvaguardas</vt:lpstr>
      <vt:lpstr>Elementos fundamentales para un Enfoque sobre salvaguardas a nivel país</vt:lpstr>
      <vt:lpstr> Pasos en el desarrollo de un enfoque de País</vt:lpstr>
      <vt:lpstr>Políticas, Leyes y Reglamentos sobre salvaguardas</vt:lpstr>
      <vt:lpstr>Sistemas de Información sobre Salvaguardas (SIS)</vt:lpstr>
      <vt:lpstr>Identificando los Objetivos del Enfoque sobre Salvaguardas a Nivel País</vt:lpstr>
      <vt:lpstr>Formulando PLRs sobre salvaguardas</vt:lpstr>
      <vt:lpstr>Desarrollando el SIS</vt:lpstr>
      <vt:lpstr>Herramientas para apoyar el desarrollo de enfoques sobre salvaguardas a nivel país</vt:lpstr>
      <vt:lpstr>Herramientas para apoyar el desarrollo de enfoques sobre salvaguardas a nivel país</vt:lpstr>
      <vt:lpstr>Herramientas para apoyar el desarrollo de enfoques sobre salvaguardas a nivel país</vt:lpstr>
      <vt:lpstr>Ejemplos de Apoyo de ONU-REDD a los países sobre Salvaguardas y SIS en los paises</vt:lpstr>
      <vt:lpstr>Ejemplos de Apoyo de ONU-REDD a los países sobre Salvaguardas y SIS en los Programas Nacionales</vt:lpstr>
      <vt:lpstr>Resumiendo…</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kimberly.todd</cp:lastModifiedBy>
  <cp:revision>168</cp:revision>
  <dcterms:created xsi:type="dcterms:W3CDTF">2012-09-11T07:20:24Z</dcterms:created>
  <dcterms:modified xsi:type="dcterms:W3CDTF">2014-03-21T16:33:49Z</dcterms:modified>
</cp:coreProperties>
</file>