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9682" autoAdjust="0"/>
  </p:normalViewPr>
  <p:slideViewPr>
    <p:cSldViewPr>
      <p:cViewPr>
        <p:scale>
          <a:sx n="100" d="100"/>
          <a:sy n="100" d="100"/>
        </p:scale>
        <p:origin x="-342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6752F3-4CD0-465F-86C2-3AFD50EA826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4035E3-B738-4F29-8859-B46331FD0062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Why do corruption risks need to be addressed now? </a:t>
          </a:r>
          <a:endParaRPr lang="en-US" dirty="0">
            <a:solidFill>
              <a:schemeClr val="bg1"/>
            </a:solidFill>
          </a:endParaRPr>
        </a:p>
      </dgm:t>
    </dgm:pt>
    <dgm:pt modelId="{46401E16-A5EE-4869-8453-74124C4C0B79}" type="parTrans" cxnId="{14002C44-7606-47D0-980A-DDD938ED33B8}">
      <dgm:prSet/>
      <dgm:spPr/>
      <dgm:t>
        <a:bodyPr/>
        <a:lstStyle/>
        <a:p>
          <a:endParaRPr lang="en-US"/>
        </a:p>
      </dgm:t>
    </dgm:pt>
    <dgm:pt modelId="{6B4D7463-55C7-4571-AA07-E6A18F0B5A70}" type="sibTrans" cxnId="{14002C44-7606-47D0-980A-DDD938ED33B8}">
      <dgm:prSet/>
      <dgm:spPr/>
      <dgm:t>
        <a:bodyPr/>
        <a:lstStyle/>
        <a:p>
          <a:endParaRPr lang="en-US"/>
        </a:p>
      </dgm:t>
    </dgm:pt>
    <dgm:pt modelId="{7484289F-25AC-40DC-BB79-B433404D3C3D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What are corruption risks in REDD+?</a:t>
          </a:r>
          <a:endParaRPr lang="en-US" dirty="0">
            <a:solidFill>
              <a:schemeClr val="bg1"/>
            </a:solidFill>
          </a:endParaRPr>
        </a:p>
      </dgm:t>
    </dgm:pt>
    <dgm:pt modelId="{D1815B07-4902-4EAC-AA04-C9084264DA27}" type="parTrans" cxnId="{C8150B8F-D578-439A-9358-6083DA75B192}">
      <dgm:prSet/>
      <dgm:spPr/>
      <dgm:t>
        <a:bodyPr/>
        <a:lstStyle/>
        <a:p>
          <a:endParaRPr lang="en-US"/>
        </a:p>
      </dgm:t>
    </dgm:pt>
    <dgm:pt modelId="{203B1E24-C138-482A-817C-E4709AF3D3AB}" type="sibTrans" cxnId="{C8150B8F-D578-439A-9358-6083DA75B192}">
      <dgm:prSet/>
      <dgm:spPr/>
      <dgm:t>
        <a:bodyPr/>
        <a:lstStyle/>
        <a:p>
          <a:endParaRPr lang="en-US"/>
        </a:p>
      </dgm:t>
    </dgm:pt>
    <dgm:pt modelId="{23176AF4-26AA-4977-94BC-D88F341DAEAA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What are risk mitigation actions? What are the tools? </a:t>
          </a:r>
        </a:p>
      </dgm:t>
    </dgm:pt>
    <dgm:pt modelId="{2A120B56-7806-49B3-8144-791C79ECF537}" type="parTrans" cxnId="{099F86E6-E964-433F-9D41-3274DC35589A}">
      <dgm:prSet/>
      <dgm:spPr/>
      <dgm:t>
        <a:bodyPr/>
        <a:lstStyle/>
        <a:p>
          <a:endParaRPr lang="en-US"/>
        </a:p>
      </dgm:t>
    </dgm:pt>
    <dgm:pt modelId="{CEF3052B-45C6-4205-8F96-2869FD032253}" type="sibTrans" cxnId="{099F86E6-E964-433F-9D41-3274DC35589A}">
      <dgm:prSet/>
      <dgm:spPr/>
      <dgm:t>
        <a:bodyPr/>
        <a:lstStyle/>
        <a:p>
          <a:endParaRPr lang="en-US"/>
        </a:p>
      </dgm:t>
    </dgm:pt>
    <dgm:pt modelId="{E7A90BAF-A0BA-4888-B4F5-5B276C7D8596}">
      <dgm:prSet/>
      <dgm:spPr/>
      <dgm:t>
        <a:bodyPr/>
        <a:lstStyle/>
        <a:p>
          <a:pPr rtl="0"/>
          <a:r>
            <a:rPr lang="en-US" b="1" dirty="0" smtClean="0">
              <a:solidFill>
                <a:schemeClr val="bg1"/>
              </a:solidFill>
            </a:rPr>
            <a:t>Who can prevent corruption in REDD+?</a:t>
          </a:r>
          <a:endParaRPr lang="en-US" dirty="0">
            <a:solidFill>
              <a:schemeClr val="bg1"/>
            </a:solidFill>
          </a:endParaRPr>
        </a:p>
      </dgm:t>
    </dgm:pt>
    <dgm:pt modelId="{472D9BCC-3358-4C8B-95E5-F56AE22E1AA6}" type="parTrans" cxnId="{D334714C-411E-44E2-AD69-41557FED6DE9}">
      <dgm:prSet/>
      <dgm:spPr/>
      <dgm:t>
        <a:bodyPr/>
        <a:lstStyle/>
        <a:p>
          <a:endParaRPr lang="en-US"/>
        </a:p>
      </dgm:t>
    </dgm:pt>
    <dgm:pt modelId="{4D969CCD-B8C2-4000-99C0-F26179DE7119}" type="sibTrans" cxnId="{D334714C-411E-44E2-AD69-41557FED6DE9}">
      <dgm:prSet/>
      <dgm:spPr/>
      <dgm:t>
        <a:bodyPr/>
        <a:lstStyle/>
        <a:p>
          <a:endParaRPr lang="en-US"/>
        </a:p>
      </dgm:t>
    </dgm:pt>
    <dgm:pt modelId="{C1763235-8CE3-4A07-A9C5-94A7A308B92E}" type="pres">
      <dgm:prSet presAssocID="{0E6752F3-4CD0-465F-86C2-3AFD50EA8266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478F5-6518-43AB-A1D1-5E203D4F12F4}" type="pres">
      <dgm:prSet presAssocID="{0E6752F3-4CD0-465F-86C2-3AFD50EA8266}" presName="arrow" presStyleLbl="bgShp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50B6D7A-7C94-40CD-AFF2-233A24F89AE1}" type="pres">
      <dgm:prSet presAssocID="{0E6752F3-4CD0-465F-86C2-3AFD50EA8266}" presName="arrowDiagram4" presStyleCnt="0"/>
      <dgm:spPr/>
    </dgm:pt>
    <dgm:pt modelId="{327AA0CE-C621-461F-A910-22A0665EF960}" type="pres">
      <dgm:prSet presAssocID="{864035E3-B738-4F29-8859-B46331FD0062}" presName="bullet4a" presStyleLbl="node1" presStyleIdx="0" presStyleCnt="4"/>
      <dgm:spPr/>
    </dgm:pt>
    <dgm:pt modelId="{438E49B1-2F76-4281-868B-81D1551EDB72}" type="pres">
      <dgm:prSet presAssocID="{864035E3-B738-4F29-8859-B46331FD0062}" presName="textBox4a" presStyleLbl="revTx" presStyleIdx="0" presStyleCnt="4" custScaleX="91443" custLinFactNeighborX="-50139" custLinFactNeighborY="-99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818B7-DDBD-41F8-83C7-2D1CBCCCAF97}" type="pres">
      <dgm:prSet presAssocID="{7484289F-25AC-40DC-BB79-B433404D3C3D}" presName="bullet4b" presStyleLbl="node1" presStyleIdx="1" presStyleCnt="4"/>
      <dgm:spPr/>
    </dgm:pt>
    <dgm:pt modelId="{15DEACE6-476A-4AA1-85CB-1D8BA1A6A478}" type="pres">
      <dgm:prSet presAssocID="{7484289F-25AC-40DC-BB79-B433404D3C3D}" presName="textBox4b" presStyleLbl="revTx" presStyleIdx="1" presStyleCnt="4" custScaleX="83510" custScaleY="34055" custLinFactNeighborX="-6716" custLinFactNeighborY="-58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BDE06B-1AF9-4413-93B8-CEC0543FE569}" type="pres">
      <dgm:prSet presAssocID="{23176AF4-26AA-4977-94BC-D88F341DAEAA}" presName="bullet4c" presStyleLbl="node1" presStyleIdx="2" presStyleCnt="4"/>
      <dgm:spPr/>
    </dgm:pt>
    <dgm:pt modelId="{291893DE-B5C2-4285-ADA7-5F4832631D25}" type="pres">
      <dgm:prSet presAssocID="{23176AF4-26AA-4977-94BC-D88F341DAEAA}" presName="textBox4c" presStyleLbl="revTx" presStyleIdx="2" presStyleCnt="4" custScaleX="100251" custScaleY="50946" custLinFactNeighborY="-42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381F67-2A90-47D9-A7EF-3936ECDF17CD}" type="pres">
      <dgm:prSet presAssocID="{E7A90BAF-A0BA-4888-B4F5-5B276C7D8596}" presName="bullet4d" presStyleLbl="node1" presStyleIdx="3" presStyleCnt="4"/>
      <dgm:spPr/>
    </dgm:pt>
    <dgm:pt modelId="{FA1467C6-1E9B-4E83-89C1-7B0D9D043071}" type="pres">
      <dgm:prSet presAssocID="{E7A90BAF-A0BA-4888-B4F5-5B276C7D8596}" presName="textBox4d" presStyleLbl="revTx" presStyleIdx="3" presStyleCnt="4" custScaleX="93484" custScaleY="90604" custLinFactNeighborY="-19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5C66233-CFDD-495B-B4B9-06BC3BD7A43E}" type="presOf" srcId="{864035E3-B738-4F29-8859-B46331FD0062}" destId="{438E49B1-2F76-4281-868B-81D1551EDB72}" srcOrd="0" destOrd="0" presId="urn:microsoft.com/office/officeart/2005/8/layout/arrow2"/>
    <dgm:cxn modelId="{D334714C-411E-44E2-AD69-41557FED6DE9}" srcId="{0E6752F3-4CD0-465F-86C2-3AFD50EA8266}" destId="{E7A90BAF-A0BA-4888-B4F5-5B276C7D8596}" srcOrd="3" destOrd="0" parTransId="{472D9BCC-3358-4C8B-95E5-F56AE22E1AA6}" sibTransId="{4D969CCD-B8C2-4000-99C0-F26179DE7119}"/>
    <dgm:cxn modelId="{80F752DA-95F0-4C2E-8F1E-87D153F2BF2E}" type="presOf" srcId="{0E6752F3-4CD0-465F-86C2-3AFD50EA8266}" destId="{C1763235-8CE3-4A07-A9C5-94A7A308B92E}" srcOrd="0" destOrd="0" presId="urn:microsoft.com/office/officeart/2005/8/layout/arrow2"/>
    <dgm:cxn modelId="{14002C44-7606-47D0-980A-DDD938ED33B8}" srcId="{0E6752F3-4CD0-465F-86C2-3AFD50EA8266}" destId="{864035E3-B738-4F29-8859-B46331FD0062}" srcOrd="0" destOrd="0" parTransId="{46401E16-A5EE-4869-8453-74124C4C0B79}" sibTransId="{6B4D7463-55C7-4571-AA07-E6A18F0B5A70}"/>
    <dgm:cxn modelId="{099F86E6-E964-433F-9D41-3274DC35589A}" srcId="{0E6752F3-4CD0-465F-86C2-3AFD50EA8266}" destId="{23176AF4-26AA-4977-94BC-D88F341DAEAA}" srcOrd="2" destOrd="0" parTransId="{2A120B56-7806-49B3-8144-791C79ECF537}" sibTransId="{CEF3052B-45C6-4205-8F96-2869FD032253}"/>
    <dgm:cxn modelId="{9FC6755D-12C9-44AB-9E3E-54D8B29DA0EB}" type="presOf" srcId="{23176AF4-26AA-4977-94BC-D88F341DAEAA}" destId="{291893DE-B5C2-4285-ADA7-5F4832631D25}" srcOrd="0" destOrd="0" presId="urn:microsoft.com/office/officeart/2005/8/layout/arrow2"/>
    <dgm:cxn modelId="{C8150B8F-D578-439A-9358-6083DA75B192}" srcId="{0E6752F3-4CD0-465F-86C2-3AFD50EA8266}" destId="{7484289F-25AC-40DC-BB79-B433404D3C3D}" srcOrd="1" destOrd="0" parTransId="{D1815B07-4902-4EAC-AA04-C9084264DA27}" sibTransId="{203B1E24-C138-482A-817C-E4709AF3D3AB}"/>
    <dgm:cxn modelId="{CB502015-4654-422F-B08F-4A6D86433962}" type="presOf" srcId="{E7A90BAF-A0BA-4888-B4F5-5B276C7D8596}" destId="{FA1467C6-1E9B-4E83-89C1-7B0D9D043071}" srcOrd="0" destOrd="0" presId="urn:microsoft.com/office/officeart/2005/8/layout/arrow2"/>
    <dgm:cxn modelId="{D608AF80-ABB9-4852-8499-7CF16CFBD53D}" type="presOf" srcId="{7484289F-25AC-40DC-BB79-B433404D3C3D}" destId="{15DEACE6-476A-4AA1-85CB-1D8BA1A6A478}" srcOrd="0" destOrd="0" presId="urn:microsoft.com/office/officeart/2005/8/layout/arrow2"/>
    <dgm:cxn modelId="{C88E0510-FD28-481C-A597-392C0F2E957E}" type="presParOf" srcId="{C1763235-8CE3-4A07-A9C5-94A7A308B92E}" destId="{833478F5-6518-43AB-A1D1-5E203D4F12F4}" srcOrd="0" destOrd="0" presId="urn:microsoft.com/office/officeart/2005/8/layout/arrow2"/>
    <dgm:cxn modelId="{0989E429-BF48-4B84-8A85-3B93B4B76DE1}" type="presParOf" srcId="{C1763235-8CE3-4A07-A9C5-94A7A308B92E}" destId="{050B6D7A-7C94-40CD-AFF2-233A24F89AE1}" srcOrd="1" destOrd="0" presId="urn:microsoft.com/office/officeart/2005/8/layout/arrow2"/>
    <dgm:cxn modelId="{1CA5AB7D-1027-428E-B506-0800221CD2F1}" type="presParOf" srcId="{050B6D7A-7C94-40CD-AFF2-233A24F89AE1}" destId="{327AA0CE-C621-461F-A910-22A0665EF960}" srcOrd="0" destOrd="0" presId="urn:microsoft.com/office/officeart/2005/8/layout/arrow2"/>
    <dgm:cxn modelId="{CD2AE74D-ED2E-4F54-86DA-1A883449D854}" type="presParOf" srcId="{050B6D7A-7C94-40CD-AFF2-233A24F89AE1}" destId="{438E49B1-2F76-4281-868B-81D1551EDB72}" srcOrd="1" destOrd="0" presId="urn:microsoft.com/office/officeart/2005/8/layout/arrow2"/>
    <dgm:cxn modelId="{733D8497-64DB-4230-937A-FADBA0D9BE1E}" type="presParOf" srcId="{050B6D7A-7C94-40CD-AFF2-233A24F89AE1}" destId="{C94818B7-DDBD-41F8-83C7-2D1CBCCCAF97}" srcOrd="2" destOrd="0" presId="urn:microsoft.com/office/officeart/2005/8/layout/arrow2"/>
    <dgm:cxn modelId="{B283DCE5-E85E-43A6-AD7D-FBD393CF3A16}" type="presParOf" srcId="{050B6D7A-7C94-40CD-AFF2-233A24F89AE1}" destId="{15DEACE6-476A-4AA1-85CB-1D8BA1A6A478}" srcOrd="3" destOrd="0" presId="urn:microsoft.com/office/officeart/2005/8/layout/arrow2"/>
    <dgm:cxn modelId="{7A9B3870-C5F9-4851-80E7-27BD9C40AA44}" type="presParOf" srcId="{050B6D7A-7C94-40CD-AFF2-233A24F89AE1}" destId="{B2BDE06B-1AF9-4413-93B8-CEC0543FE569}" srcOrd="4" destOrd="0" presId="urn:microsoft.com/office/officeart/2005/8/layout/arrow2"/>
    <dgm:cxn modelId="{8DA7B8C7-B975-49F5-91DB-703C7069AFC7}" type="presParOf" srcId="{050B6D7A-7C94-40CD-AFF2-233A24F89AE1}" destId="{291893DE-B5C2-4285-ADA7-5F4832631D25}" srcOrd="5" destOrd="0" presId="urn:microsoft.com/office/officeart/2005/8/layout/arrow2"/>
    <dgm:cxn modelId="{AD8E88B0-4928-4187-9D65-4220A1B8E449}" type="presParOf" srcId="{050B6D7A-7C94-40CD-AFF2-233A24F89AE1}" destId="{71381F67-2A90-47D9-A7EF-3936ECDF17CD}" srcOrd="6" destOrd="0" presId="urn:microsoft.com/office/officeart/2005/8/layout/arrow2"/>
    <dgm:cxn modelId="{4C93CFC5-E12A-41F7-85CC-E8F109E524AD}" type="presParOf" srcId="{050B6D7A-7C94-40CD-AFF2-233A24F89AE1}" destId="{FA1467C6-1E9B-4E83-89C1-7B0D9D043071}" srcOrd="7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478F5-6518-43AB-A1D1-5E203D4F12F4}">
      <dsp:nvSpPr>
        <dsp:cNvPr id="0" name=""/>
        <dsp:cNvSpPr/>
      </dsp:nvSpPr>
      <dsp:spPr>
        <a:xfrm>
          <a:off x="0" y="442912"/>
          <a:ext cx="7239000" cy="4524375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AA0CE-C621-461F-A910-22A0665EF960}">
      <dsp:nvSpPr>
        <dsp:cNvPr id="0" name=""/>
        <dsp:cNvSpPr/>
      </dsp:nvSpPr>
      <dsp:spPr>
        <a:xfrm>
          <a:off x="713041" y="3807237"/>
          <a:ext cx="166497" cy="1664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E49B1-2F76-4281-868B-81D1551EDB72}">
      <dsp:nvSpPr>
        <dsp:cNvPr id="0" name=""/>
        <dsp:cNvSpPr/>
      </dsp:nvSpPr>
      <dsp:spPr>
        <a:xfrm>
          <a:off x="228597" y="2819402"/>
          <a:ext cx="1131944" cy="1076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23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Why do corruption risks need to be addressed now? 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28597" y="2819402"/>
        <a:ext cx="1131944" cy="1076801"/>
      </dsp:txXfrm>
    </dsp:sp>
    <dsp:sp modelId="{C94818B7-DDBD-41F8-83C7-2D1CBCCCAF97}">
      <dsp:nvSpPr>
        <dsp:cNvPr id="0" name=""/>
        <dsp:cNvSpPr/>
      </dsp:nvSpPr>
      <dsp:spPr>
        <a:xfrm>
          <a:off x="1889379" y="2754868"/>
          <a:ext cx="289560" cy="289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EACE6-476A-4AA1-85CB-1D8BA1A6A478}">
      <dsp:nvSpPr>
        <dsp:cNvPr id="0" name=""/>
        <dsp:cNvSpPr/>
      </dsp:nvSpPr>
      <dsp:spPr>
        <a:xfrm>
          <a:off x="2057402" y="2362196"/>
          <a:ext cx="1269510" cy="704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32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What are corruption risks in REDD+?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2057402" y="2362196"/>
        <a:ext cx="1269510" cy="704134"/>
      </dsp:txXfrm>
    </dsp:sp>
    <dsp:sp modelId="{B2BDE06B-1AF9-4413-93B8-CEC0543FE569}">
      <dsp:nvSpPr>
        <dsp:cNvPr id="0" name=""/>
        <dsp:cNvSpPr/>
      </dsp:nvSpPr>
      <dsp:spPr>
        <a:xfrm>
          <a:off x="3391471" y="1979390"/>
          <a:ext cx="383667" cy="3836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1893DE-B5C2-4285-ADA7-5F4832631D25}">
      <dsp:nvSpPr>
        <dsp:cNvPr id="0" name=""/>
        <dsp:cNvSpPr/>
      </dsp:nvSpPr>
      <dsp:spPr>
        <a:xfrm>
          <a:off x="3581397" y="1676404"/>
          <a:ext cx="1524005" cy="1424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97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What are risk mitigation actions? What are the tools? </a:t>
          </a:r>
        </a:p>
      </dsp:txBody>
      <dsp:txXfrm>
        <a:off x="3581397" y="1676404"/>
        <a:ext cx="1524005" cy="1424482"/>
      </dsp:txXfrm>
    </dsp:sp>
    <dsp:sp modelId="{71381F67-2A90-47D9-A7EF-3936ECDF17CD}">
      <dsp:nvSpPr>
        <dsp:cNvPr id="0" name=""/>
        <dsp:cNvSpPr/>
      </dsp:nvSpPr>
      <dsp:spPr>
        <a:xfrm>
          <a:off x="5027485" y="1466326"/>
          <a:ext cx="513969" cy="5139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1467C6-1E9B-4E83-89C1-7B0D9D043071}">
      <dsp:nvSpPr>
        <dsp:cNvPr id="0" name=""/>
        <dsp:cNvSpPr/>
      </dsp:nvSpPr>
      <dsp:spPr>
        <a:xfrm>
          <a:off x="5333997" y="1251831"/>
          <a:ext cx="1421134" cy="2939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342" tIns="0" rIns="0" bIns="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>
              <a:solidFill>
                <a:schemeClr val="bg1"/>
              </a:solidFill>
            </a:rPr>
            <a:t>Who can prevent corruption in REDD+?</a:t>
          </a:r>
          <a:endParaRPr lang="en-US" sz="1300" kern="1200" dirty="0">
            <a:solidFill>
              <a:schemeClr val="bg1"/>
            </a:solidFill>
          </a:endParaRPr>
        </a:p>
      </dsp:txBody>
      <dsp:txXfrm>
        <a:off x="5333997" y="1251831"/>
        <a:ext cx="1421134" cy="2939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FA799CD-9741-42BC-A911-A412EB3A5B3F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CF43484-1C5C-42D5-A5FF-122B801D60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294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43484-1C5C-42D5-A5FF-122B801D60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45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6393-9485-4F01-AA2C-19BC5437B6B9}" type="datetimeFigureOut">
              <a:rPr lang="en-US" smtClean="0"/>
              <a:pPr/>
              <a:t>8/27/2012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2B947-ECAB-4344-BD31-F1F6400A5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506813320"/>
              </p:ext>
            </p:extLst>
          </p:nvPr>
        </p:nvGraphicFramePr>
        <p:xfrm>
          <a:off x="0" y="381000"/>
          <a:ext cx="7239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7239000" y="914400"/>
            <a:ext cx="17526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Transparent, effective, and equitable REDD+ systems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327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7086600" y="2667000"/>
            <a:ext cx="1981200" cy="434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 b="1" dirty="0" smtClean="0"/>
          </a:p>
          <a:p>
            <a:r>
              <a:rPr lang="en-US" sz="1200" b="1" dirty="0" smtClean="0"/>
              <a:t>There are challenges for anti- corruption actions for REDD+: </a:t>
            </a:r>
          </a:p>
          <a:p>
            <a:endParaRPr lang="en-US" sz="1200" dirty="0" smtClean="0"/>
          </a:p>
          <a:p>
            <a:r>
              <a:rPr lang="en-US" sz="800" dirty="0" smtClean="0"/>
              <a:t>- There are inherent challenges in forest governance and upfront costs needed to address them</a:t>
            </a:r>
          </a:p>
          <a:p>
            <a:r>
              <a:rPr lang="en-US" sz="800" dirty="0" smtClean="0"/>
              <a:t>- REDD+ needs to happen within a broader enabling governance environment</a:t>
            </a:r>
          </a:p>
          <a:p>
            <a:r>
              <a:rPr lang="en-US" sz="800" dirty="0" smtClean="0"/>
              <a:t>- Collusion of political and business (e.g. logging, agri-business, mining) should not be underestimated</a:t>
            </a:r>
          </a:p>
          <a:p>
            <a:r>
              <a:rPr lang="en-US" sz="800" dirty="0" smtClean="0"/>
              <a:t>-Timing  is tight and governance reform takes time, which means  that innovative solutions  are needed</a:t>
            </a:r>
          </a:p>
          <a:p>
            <a:r>
              <a:rPr lang="en-US" sz="800" dirty="0" smtClean="0"/>
              <a:t>-  Capacity exists, but needs to be tapped into</a:t>
            </a:r>
          </a:p>
          <a:p>
            <a:pPr>
              <a:buFontTx/>
              <a:buChar char="-"/>
            </a:pPr>
            <a:r>
              <a:rPr lang="en-US" sz="800" dirty="0" smtClean="0"/>
              <a:t>Sustained  political will and buy-in  are necessary</a:t>
            </a:r>
          </a:p>
          <a:p>
            <a:pPr>
              <a:buFontTx/>
              <a:buChar char="-"/>
            </a:pPr>
            <a:endParaRPr lang="en-US" sz="800" dirty="0" smtClean="0"/>
          </a:p>
          <a:p>
            <a:r>
              <a:rPr lang="sv-SE" sz="1200" b="1" dirty="0" smtClean="0"/>
              <a:t>.. Yet adressing corruption risks from the onset can help create and maintain  trust  and confidence among local actors and donors/investors</a:t>
            </a:r>
            <a:endParaRPr lang="en-US" sz="1200" b="1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76200" y="609600"/>
            <a:ext cx="3200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 smtClean="0"/>
              <a:t>On 10 and 11 October 2011 a group of anti-corruption experts and practitioners from 12 UN-REDD partner countries comprising civil society, anti-corruption governmental bodies and the UN met to discuss how potential corruption in REDD+ can  be prevented, using new and tested approaches and building on the governance support that the UN-REDD Programme provides to partner countries.   </a:t>
            </a:r>
            <a:endParaRPr lang="en-US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0"/>
            <a:ext cx="5638800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Anti-corruption for REDD+ : Key Messages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76200" y="4953000"/>
            <a:ext cx="1371600" cy="2057400"/>
          </a:xfrm>
          <a:prstGeom prst="wedgeRectCallout">
            <a:avLst>
              <a:gd name="adj1" fmla="val 2502"/>
              <a:gd name="adj2" fmla="val -8606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sv-SE" sz="800" dirty="0" smtClean="0">
                <a:solidFill>
                  <a:schemeClr val="tx1"/>
                </a:solidFill>
              </a:rPr>
              <a:t> Large </a:t>
            </a:r>
            <a:r>
              <a:rPr lang="sv-SE" sz="800" dirty="0">
                <a:solidFill>
                  <a:schemeClr val="tx1"/>
                </a:solidFill>
              </a:rPr>
              <a:t>influxes of financial resources  </a:t>
            </a:r>
            <a:r>
              <a:rPr lang="sv-SE" sz="800" dirty="0" smtClean="0">
                <a:solidFill>
                  <a:schemeClr val="tx1"/>
                </a:solidFill>
              </a:rPr>
              <a:t>could increase fudiciary risks</a:t>
            </a:r>
            <a:endParaRPr lang="sv-SE" sz="800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sv-SE" sz="800" dirty="0" smtClean="0">
                <a:solidFill>
                  <a:schemeClr val="tx1"/>
                </a:solidFill>
              </a:rPr>
              <a:t> Corruption could impede the positive development impacts sought by REDD+</a:t>
            </a:r>
          </a:p>
          <a:p>
            <a:pPr>
              <a:buFont typeface="Arial" pitchFamily="34" charset="0"/>
              <a:buChar char="•"/>
            </a:pPr>
            <a:r>
              <a:rPr lang="en-US" sz="800" dirty="0" smtClean="0">
                <a:solidFill>
                  <a:schemeClr val="tx1"/>
                </a:solidFill>
              </a:rPr>
              <a:t> Corruption could sideline forest-dependent communities from partaking and benefiting from REDD+ 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524000" y="3657600"/>
            <a:ext cx="1752600" cy="3352800"/>
          </a:xfrm>
          <a:prstGeom prst="wedgeRectCallout">
            <a:avLst>
              <a:gd name="adj1" fmla="val -21804"/>
              <a:gd name="adj2" fmla="val -62658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u="sng" dirty="0" smtClean="0">
                <a:solidFill>
                  <a:schemeClr val="tx1"/>
                </a:solidFill>
              </a:rPr>
              <a:t>Corruption may occur in </a:t>
            </a:r>
            <a:r>
              <a:rPr lang="en-US" sz="800" b="1" u="sng" dirty="0">
                <a:solidFill>
                  <a:schemeClr val="tx1"/>
                </a:solidFill>
              </a:rPr>
              <a:t>all phases of REDD+, but take different forms. </a:t>
            </a:r>
            <a:r>
              <a:rPr lang="en-US" sz="800" b="1" u="sng" dirty="0" smtClean="0">
                <a:solidFill>
                  <a:schemeClr val="tx1"/>
                </a:solidFill>
              </a:rPr>
              <a:t> For example: </a:t>
            </a:r>
            <a:endParaRPr lang="en-US" sz="800" b="1" u="sng" dirty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During </a:t>
            </a:r>
            <a:r>
              <a:rPr lang="en-US" sz="800" b="1" dirty="0">
                <a:solidFill>
                  <a:schemeClr val="tx1"/>
                </a:solidFill>
              </a:rPr>
              <a:t>the </a:t>
            </a:r>
            <a:r>
              <a:rPr lang="en-US" sz="800" b="1" dirty="0" smtClean="0">
                <a:solidFill>
                  <a:schemeClr val="tx1"/>
                </a:solidFill>
              </a:rPr>
              <a:t>design phase (Phase 1): </a:t>
            </a:r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undue influence by interest groups in the design </a:t>
            </a:r>
            <a:r>
              <a:rPr lang="en-US" sz="800" dirty="0">
                <a:solidFill>
                  <a:schemeClr val="tx1"/>
                </a:solidFill>
              </a:rPr>
              <a:t>of </a:t>
            </a:r>
            <a:r>
              <a:rPr lang="en-US" sz="800" dirty="0" smtClean="0">
                <a:solidFill>
                  <a:schemeClr val="tx1"/>
                </a:solidFill>
              </a:rPr>
              <a:t> REDD+ policies 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</a:t>
            </a:r>
            <a:r>
              <a:rPr lang="en-US" sz="800" dirty="0">
                <a:solidFill>
                  <a:schemeClr val="tx1"/>
                </a:solidFill>
              </a:rPr>
              <a:t>bribery to </a:t>
            </a:r>
            <a:r>
              <a:rPr lang="en-US" sz="800" dirty="0" smtClean="0">
                <a:solidFill>
                  <a:schemeClr val="tx1"/>
                </a:solidFill>
              </a:rPr>
              <a:t>local </a:t>
            </a:r>
            <a:r>
              <a:rPr lang="en-US" sz="800" dirty="0">
                <a:solidFill>
                  <a:schemeClr val="tx1"/>
                </a:solidFill>
              </a:rPr>
              <a:t>officials to include or exclude forest land from REDD+</a:t>
            </a:r>
          </a:p>
          <a:p>
            <a:r>
              <a:rPr lang="en-US" sz="800" dirty="0">
                <a:solidFill>
                  <a:schemeClr val="tx1"/>
                </a:solidFill>
              </a:rPr>
              <a:t>- risk of undue influence in designing benefit distribution systems</a:t>
            </a:r>
          </a:p>
          <a:p>
            <a:r>
              <a:rPr lang="en-US" sz="800" dirty="0">
                <a:solidFill>
                  <a:schemeClr val="tx1"/>
                </a:solidFill>
              </a:rPr>
              <a:t>- risk of influence in rezoning land </a:t>
            </a:r>
          </a:p>
          <a:p>
            <a:r>
              <a:rPr lang="en-US" sz="800" b="1" dirty="0" smtClean="0">
                <a:solidFill>
                  <a:schemeClr val="tx1"/>
                </a:solidFill>
              </a:rPr>
              <a:t>During implementation of policies (Phase 2):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- bribery to local level officials to fraudulently create land titles</a:t>
            </a:r>
          </a:p>
          <a:p>
            <a:r>
              <a:rPr lang="en-US" sz="800" dirty="0">
                <a:solidFill>
                  <a:schemeClr val="tx1"/>
                </a:solidFill>
              </a:rPr>
              <a:t>- corrupt deals between villagers and companies </a:t>
            </a:r>
            <a:r>
              <a:rPr lang="en-US" sz="800" dirty="0" smtClean="0">
                <a:solidFill>
                  <a:schemeClr val="tx1"/>
                </a:solidFill>
              </a:rPr>
              <a:t>related to selling </a:t>
            </a:r>
            <a:r>
              <a:rPr lang="en-US" sz="800" dirty="0">
                <a:solidFill>
                  <a:schemeClr val="tx1"/>
                </a:solidFill>
              </a:rPr>
              <a:t>licenses.</a:t>
            </a:r>
          </a:p>
          <a:p>
            <a:r>
              <a:rPr lang="en-US" sz="800" dirty="0">
                <a:solidFill>
                  <a:schemeClr val="tx1"/>
                </a:solidFill>
              </a:rPr>
              <a:t>- loss of carbon rights for </a:t>
            </a:r>
            <a:r>
              <a:rPr lang="en-US" sz="800" dirty="0" smtClean="0">
                <a:solidFill>
                  <a:schemeClr val="tx1"/>
                </a:solidFill>
              </a:rPr>
              <a:t>local communities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b="1" dirty="0">
                <a:solidFill>
                  <a:schemeClr val="tx1"/>
                </a:solidFill>
              </a:rPr>
              <a:t>In the </a:t>
            </a:r>
            <a:r>
              <a:rPr lang="en-US" sz="800" b="1" dirty="0" smtClean="0">
                <a:solidFill>
                  <a:schemeClr val="tx1"/>
                </a:solidFill>
              </a:rPr>
              <a:t>MRV/Performance payment (Phase 3):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>
                <a:solidFill>
                  <a:schemeClr val="tx1"/>
                </a:solidFill>
              </a:rPr>
              <a:t>- Fraud associated with technology-intense MRV </a:t>
            </a:r>
            <a:r>
              <a:rPr lang="en-US" sz="800" dirty="0" smtClean="0">
                <a:solidFill>
                  <a:schemeClr val="tx1"/>
                </a:solidFill>
              </a:rPr>
              <a:t>systems, which could benefit the elite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i="1" dirty="0">
                <a:solidFill>
                  <a:schemeClr val="tx1"/>
                </a:solidFill>
              </a:rPr>
              <a:t>-</a:t>
            </a:r>
            <a:r>
              <a:rPr lang="en-US" sz="800" dirty="0">
                <a:solidFill>
                  <a:schemeClr val="tx1"/>
                </a:solidFill>
              </a:rPr>
              <a:t> risk of embezzlement in benefit distribution </a:t>
            </a:r>
            <a:r>
              <a:rPr lang="en-US" sz="800" dirty="0" smtClean="0">
                <a:solidFill>
                  <a:schemeClr val="tx1"/>
                </a:solidFill>
              </a:rPr>
              <a:t>systems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352800" y="3048000"/>
            <a:ext cx="1752600" cy="3962400"/>
          </a:xfrm>
          <a:prstGeom prst="wedgeRectCallout">
            <a:avLst>
              <a:gd name="adj1" fmla="val -36014"/>
              <a:gd name="adj2" fmla="val -6319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800" b="1" u="sng" dirty="0" smtClean="0">
                <a:solidFill>
                  <a:schemeClr val="tx1"/>
                </a:solidFill>
              </a:rPr>
              <a:t>Corruption risks can be mitigated, learning from existing country experiences.  For example  : </a:t>
            </a:r>
          </a:p>
          <a:p>
            <a:r>
              <a:rPr lang="sv-SE" sz="800" b="1" dirty="0" smtClean="0">
                <a:solidFill>
                  <a:schemeClr val="tx1"/>
                </a:solidFill>
              </a:rPr>
              <a:t>For </a:t>
            </a:r>
            <a:r>
              <a:rPr lang="sv-SE" sz="800" b="1" dirty="0">
                <a:solidFill>
                  <a:schemeClr val="tx1"/>
                </a:solidFill>
              </a:rPr>
              <a:t>Phase </a:t>
            </a:r>
            <a:r>
              <a:rPr lang="sv-SE" sz="800" b="1" dirty="0" smtClean="0">
                <a:solidFill>
                  <a:schemeClr val="tx1"/>
                </a:solidFill>
              </a:rPr>
              <a:t>1 </a:t>
            </a:r>
            <a:r>
              <a:rPr lang="sv-SE" sz="800" b="1" u="sng" dirty="0" smtClean="0">
                <a:solidFill>
                  <a:schemeClr val="tx1"/>
                </a:solidFill>
              </a:rPr>
              <a:t>:</a:t>
            </a:r>
            <a:endParaRPr lang="sv-SE" sz="8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Corruption </a:t>
            </a:r>
            <a:r>
              <a:rPr lang="sv-SE" sz="800" dirty="0">
                <a:solidFill>
                  <a:schemeClr val="tx1"/>
                </a:solidFill>
              </a:rPr>
              <a:t>risk assessments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Political </a:t>
            </a:r>
            <a:r>
              <a:rPr lang="sv-SE" sz="800" dirty="0">
                <a:solidFill>
                  <a:schemeClr val="tx1"/>
                </a:solidFill>
              </a:rPr>
              <a:t>economy analyses for REDD+</a:t>
            </a:r>
          </a:p>
          <a:p>
            <a:r>
              <a:rPr lang="sv-SE" sz="800" dirty="0" smtClean="0">
                <a:solidFill>
                  <a:schemeClr val="tx1"/>
                </a:solidFill>
              </a:rPr>
              <a:t>- Participatory </a:t>
            </a:r>
            <a:r>
              <a:rPr lang="sv-SE" sz="800" dirty="0">
                <a:solidFill>
                  <a:schemeClr val="tx1"/>
                </a:solidFill>
              </a:rPr>
              <a:t>and transparent agenda-setting process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Documented </a:t>
            </a:r>
            <a:r>
              <a:rPr lang="sv-SE" sz="800" dirty="0">
                <a:solidFill>
                  <a:schemeClr val="tx1"/>
                </a:solidFill>
              </a:rPr>
              <a:t>decision- making  based on publicly available data</a:t>
            </a:r>
          </a:p>
          <a:p>
            <a:pPr>
              <a:buFontTx/>
              <a:buChar char="-"/>
            </a:pPr>
            <a:r>
              <a:rPr lang="sv-SE" sz="800" dirty="0" smtClean="0">
                <a:solidFill>
                  <a:schemeClr val="tx1"/>
                </a:solidFill>
              </a:rPr>
              <a:t> Designing </a:t>
            </a:r>
            <a:r>
              <a:rPr lang="sv-SE" sz="800" dirty="0">
                <a:solidFill>
                  <a:schemeClr val="tx1"/>
                </a:solidFill>
              </a:rPr>
              <a:t>benefit </a:t>
            </a:r>
            <a:r>
              <a:rPr lang="sv-SE" sz="800" dirty="0" smtClean="0">
                <a:solidFill>
                  <a:schemeClr val="tx1"/>
                </a:solidFill>
              </a:rPr>
              <a:t>distribution </a:t>
            </a:r>
            <a:r>
              <a:rPr lang="sv-SE" sz="800" dirty="0">
                <a:solidFill>
                  <a:schemeClr val="tx1"/>
                </a:solidFill>
              </a:rPr>
              <a:t>systems with few layers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Designing monitoring and grievance/recourse </a:t>
            </a:r>
            <a:r>
              <a:rPr lang="sv-SE" sz="800" dirty="0" smtClean="0">
                <a:solidFill>
                  <a:schemeClr val="tx1"/>
                </a:solidFill>
              </a:rPr>
              <a:t>mechanisms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b="1" dirty="0">
                <a:solidFill>
                  <a:schemeClr val="tx1"/>
                </a:solidFill>
              </a:rPr>
              <a:t>For Phase 2: </a:t>
            </a:r>
          </a:p>
          <a:p>
            <a:r>
              <a:rPr lang="sv-SE" sz="800" dirty="0">
                <a:solidFill>
                  <a:schemeClr val="tx1"/>
                </a:solidFill>
              </a:rPr>
              <a:t> -Integrity assessment of national REDD+ frameworks 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Establishing information management system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Establishing whistleblower protection mechanisms through internet, sms or other low tech </a:t>
            </a:r>
            <a:r>
              <a:rPr lang="sv-SE" sz="800" dirty="0" smtClean="0">
                <a:solidFill>
                  <a:schemeClr val="tx1"/>
                </a:solidFill>
              </a:rPr>
              <a:t>means</a:t>
            </a:r>
            <a:endParaRPr lang="sv-SE" sz="800" dirty="0">
              <a:solidFill>
                <a:schemeClr val="tx1"/>
              </a:solidFill>
            </a:endParaRPr>
          </a:p>
          <a:p>
            <a:r>
              <a:rPr lang="sv-SE" sz="800" b="1" dirty="0">
                <a:solidFill>
                  <a:schemeClr val="tx1"/>
                </a:solidFill>
              </a:rPr>
              <a:t>For </a:t>
            </a:r>
            <a:r>
              <a:rPr lang="sv-SE" sz="800" b="1" dirty="0" smtClean="0">
                <a:solidFill>
                  <a:schemeClr val="tx1"/>
                </a:solidFill>
              </a:rPr>
              <a:t> Phase </a:t>
            </a:r>
            <a:r>
              <a:rPr lang="sv-SE" sz="800" b="1" dirty="0">
                <a:solidFill>
                  <a:schemeClr val="tx1"/>
                </a:solidFill>
              </a:rPr>
              <a:t>3: 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Public expenditure tracking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Citizen budget monitoring</a:t>
            </a:r>
          </a:p>
          <a:p>
            <a:pPr>
              <a:buFontTx/>
              <a:buChar char="-"/>
            </a:pPr>
            <a:r>
              <a:rPr lang="sv-SE" sz="800" dirty="0">
                <a:solidFill>
                  <a:schemeClr val="tx1"/>
                </a:solidFill>
              </a:rPr>
              <a:t> Transparency portals  in ”citizen language” for social control over benefit distribution, such as the Brazilian example in Bolsa </a:t>
            </a:r>
            <a:r>
              <a:rPr lang="sv-SE" sz="800" dirty="0" smtClean="0">
                <a:solidFill>
                  <a:schemeClr val="tx1"/>
                </a:solidFill>
              </a:rPr>
              <a:t>Familia</a:t>
            </a:r>
            <a:endParaRPr lang="sv-SE" sz="800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5181600" y="3048000"/>
            <a:ext cx="1752600" cy="3962400"/>
          </a:xfrm>
          <a:prstGeom prst="wedgeRectCallout">
            <a:avLst>
              <a:gd name="adj1" fmla="val -44688"/>
              <a:gd name="adj2" fmla="val -74712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u="sng" dirty="0">
                <a:solidFill>
                  <a:schemeClr val="tx1"/>
                </a:solidFill>
              </a:rPr>
              <a:t>Addressing </a:t>
            </a:r>
            <a:r>
              <a:rPr lang="en-US" sz="800" b="1" u="sng" dirty="0" smtClean="0">
                <a:solidFill>
                  <a:schemeClr val="tx1"/>
                </a:solidFill>
              </a:rPr>
              <a:t>corruption risks in REDD+ </a:t>
            </a:r>
            <a:r>
              <a:rPr lang="en-US" sz="800" b="1" u="sng" dirty="0">
                <a:solidFill>
                  <a:schemeClr val="tx1"/>
                </a:solidFill>
              </a:rPr>
              <a:t>issues requires collaborative </a:t>
            </a:r>
            <a:r>
              <a:rPr lang="en-US" sz="800" b="1" u="sng" dirty="0" smtClean="0">
                <a:solidFill>
                  <a:schemeClr val="tx1"/>
                </a:solidFill>
              </a:rPr>
              <a:t>actions. , for example : </a:t>
            </a:r>
            <a:endParaRPr lang="en-US" sz="800" b="1" dirty="0">
              <a:solidFill>
                <a:schemeClr val="tx1"/>
              </a:solidFill>
            </a:endParaRPr>
          </a:p>
          <a:p>
            <a:endParaRPr lang="en-US" sz="800" b="1" dirty="0" smtClean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Role of government </a:t>
            </a:r>
            <a:r>
              <a:rPr lang="en-US" sz="800" b="1" dirty="0">
                <a:solidFill>
                  <a:schemeClr val="tx1"/>
                </a:solidFill>
              </a:rPr>
              <a:t>anti-corruption practitioners in REDD+ </a:t>
            </a:r>
            <a:r>
              <a:rPr lang="en-US" sz="800" b="1" dirty="0" smtClean="0">
                <a:solidFill>
                  <a:schemeClr val="tx1"/>
                </a:solidFill>
              </a:rPr>
              <a:t>countries: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guarantee </a:t>
            </a:r>
            <a:r>
              <a:rPr lang="en-US" sz="800" dirty="0">
                <a:solidFill>
                  <a:schemeClr val="tx1"/>
                </a:solidFill>
              </a:rPr>
              <a:t>access to information on </a:t>
            </a:r>
            <a:r>
              <a:rPr lang="en-US" sz="800" dirty="0" smtClean="0">
                <a:solidFill>
                  <a:schemeClr val="tx1"/>
                </a:solidFill>
              </a:rPr>
              <a:t>decisions and processes; 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openness </a:t>
            </a:r>
            <a:r>
              <a:rPr lang="en-US" sz="800" dirty="0">
                <a:solidFill>
                  <a:schemeClr val="tx1"/>
                </a:solidFill>
              </a:rPr>
              <a:t>to </a:t>
            </a:r>
            <a:r>
              <a:rPr lang="en-US" sz="800" dirty="0" smtClean="0">
                <a:solidFill>
                  <a:schemeClr val="tx1"/>
                </a:solidFill>
              </a:rPr>
              <a:t>civil society engagement in </a:t>
            </a:r>
            <a:r>
              <a:rPr lang="en-US" sz="800" dirty="0">
                <a:solidFill>
                  <a:schemeClr val="tx1"/>
                </a:solidFill>
              </a:rPr>
              <a:t>the process; 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efforts </a:t>
            </a:r>
            <a:r>
              <a:rPr lang="en-US" sz="800" dirty="0">
                <a:solidFill>
                  <a:schemeClr val="tx1"/>
                </a:solidFill>
              </a:rPr>
              <a:t>to design time-bound </a:t>
            </a:r>
            <a:r>
              <a:rPr lang="en-US" sz="800" dirty="0" smtClean="0">
                <a:solidFill>
                  <a:schemeClr val="tx1"/>
                </a:solidFill>
              </a:rPr>
              <a:t>policies</a:t>
            </a:r>
            <a:r>
              <a:rPr lang="en-US" sz="800" dirty="0">
                <a:solidFill>
                  <a:schemeClr val="tx1"/>
                </a:solidFill>
              </a:rPr>
              <a:t>;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be committed to aid-effectiveness principles including </a:t>
            </a:r>
            <a:r>
              <a:rPr lang="en-US" sz="800" dirty="0">
                <a:solidFill>
                  <a:schemeClr val="tx1"/>
                </a:solidFill>
              </a:rPr>
              <a:t>an EITI-like process of transparent and accountable disbursement of </a:t>
            </a:r>
            <a:r>
              <a:rPr lang="en-US" sz="800" dirty="0" smtClean="0">
                <a:solidFill>
                  <a:schemeClr val="tx1"/>
                </a:solidFill>
              </a:rPr>
              <a:t>funds </a:t>
            </a:r>
            <a:endParaRPr lang="en-US" sz="800" b="1" dirty="0">
              <a:solidFill>
                <a:schemeClr val="tx1"/>
              </a:solidFill>
            </a:endParaRPr>
          </a:p>
          <a:p>
            <a:r>
              <a:rPr lang="en-US" sz="800" b="1" dirty="0" smtClean="0">
                <a:solidFill>
                  <a:schemeClr val="tx1"/>
                </a:solidFill>
              </a:rPr>
              <a:t>Role of CSOs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be a watchdog &amp; </a:t>
            </a:r>
            <a:r>
              <a:rPr lang="en-US" sz="800" dirty="0">
                <a:solidFill>
                  <a:schemeClr val="tx1"/>
                </a:solidFill>
              </a:rPr>
              <a:t>monitor financial flows and distribution of benefits, impacts on biodiversity, participation and institutional performance etc.  </a:t>
            </a:r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sz="800" dirty="0" smtClean="0">
                <a:solidFill>
                  <a:schemeClr val="tx1"/>
                </a:solidFill>
              </a:rPr>
              <a:t>- support </a:t>
            </a:r>
            <a:r>
              <a:rPr lang="en-US" sz="800" dirty="0">
                <a:solidFill>
                  <a:schemeClr val="tx1"/>
                </a:solidFill>
              </a:rPr>
              <a:t>recourse mechanism, provide legal aid, and document &amp;</a:t>
            </a:r>
            <a:r>
              <a:rPr lang="en-US" sz="800" dirty="0" smtClean="0">
                <a:solidFill>
                  <a:schemeClr val="tx1"/>
                </a:solidFill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disseminate best practices. </a:t>
            </a:r>
          </a:p>
          <a:p>
            <a:r>
              <a:rPr lang="en-US" sz="800" b="1" dirty="0">
                <a:solidFill>
                  <a:schemeClr val="tx1"/>
                </a:solidFill>
              </a:rPr>
              <a:t>The UN system can </a:t>
            </a:r>
            <a:r>
              <a:rPr lang="en-US" sz="800" b="1" dirty="0" smtClean="0">
                <a:solidFill>
                  <a:schemeClr val="tx1"/>
                </a:solidFill>
              </a:rPr>
              <a:t>support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developing the capacity of the actors above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 strengthening national integrity systems </a:t>
            </a:r>
          </a:p>
          <a:p>
            <a:r>
              <a:rPr lang="en-US" sz="800" dirty="0" smtClean="0">
                <a:solidFill>
                  <a:schemeClr val="tx1"/>
                </a:solidFill>
              </a:rPr>
              <a:t>- documenting and disseminating good practices  and lesson learned</a:t>
            </a:r>
          </a:p>
        </p:txBody>
      </p:sp>
      <p:pic>
        <p:nvPicPr>
          <p:cNvPr id="15" name="Picture 14" descr="UN-REDD_full_logo_EN (2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4800" y="0"/>
            <a:ext cx="1219200" cy="91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0920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1313</TotalTime>
  <Words>659</Words>
  <Application>Microsoft Office PowerPoint</Application>
  <PresentationFormat>On-screen Show (4:3)</PresentationFormat>
  <Paragraphs>65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MPU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Estelle Fach</dc:creator>
  <cp:lastModifiedBy>lenovo</cp:lastModifiedBy>
  <cp:revision>58</cp:revision>
  <dcterms:created xsi:type="dcterms:W3CDTF">2011-10-14T03:36:42Z</dcterms:created>
  <dcterms:modified xsi:type="dcterms:W3CDTF">2012-08-27T20:07:26Z</dcterms:modified>
</cp:coreProperties>
</file>