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682" autoAdjust="0"/>
  </p:normalViewPr>
  <p:slideViewPr>
    <p:cSldViewPr>
      <p:cViewPr>
        <p:scale>
          <a:sx n="75" d="100"/>
          <a:sy n="75" d="100"/>
        </p:scale>
        <p:origin x="-101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752F3-4CD0-465F-86C2-3AFD50EA826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4035E3-B738-4F29-8859-B46331FD0062}">
      <dgm:prSet/>
      <dgm:spPr>
        <a:solidFill>
          <a:schemeClr val="accent1">
            <a:alpha val="94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¿</a:t>
          </a:r>
          <a:r>
            <a:rPr lang="en-US" b="1" dirty="0" err="1" smtClean="0">
              <a:solidFill>
                <a:schemeClr val="bg1"/>
              </a:solidFill>
            </a:rPr>
            <a:t>Por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qué</a:t>
          </a:r>
          <a:r>
            <a:rPr lang="en-US" b="1" dirty="0" smtClean="0">
              <a:solidFill>
                <a:schemeClr val="bg1"/>
              </a:solidFill>
            </a:rPr>
            <a:t> los </a:t>
          </a:r>
          <a:r>
            <a:rPr lang="en-US" b="1" dirty="0" err="1" smtClean="0">
              <a:solidFill>
                <a:schemeClr val="bg1"/>
              </a:solidFill>
            </a:rPr>
            <a:t>riesgos</a:t>
          </a:r>
          <a:r>
            <a:rPr lang="en-US" b="1" dirty="0" smtClean="0">
              <a:solidFill>
                <a:schemeClr val="bg1"/>
              </a:solidFill>
            </a:rPr>
            <a:t> de </a:t>
          </a:r>
          <a:r>
            <a:rPr lang="en-US" b="1" dirty="0" err="1" smtClean="0">
              <a:solidFill>
                <a:schemeClr val="bg1"/>
              </a:solidFill>
            </a:rPr>
            <a:t>corrupción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tienen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que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abordarse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ahora</a:t>
          </a:r>
          <a:r>
            <a:rPr lang="en-US" b="1" dirty="0" smtClean="0">
              <a:solidFill>
                <a:schemeClr val="bg1"/>
              </a:solidFill>
            </a:rPr>
            <a:t>? </a:t>
          </a:r>
          <a:endParaRPr lang="en-US" dirty="0">
            <a:solidFill>
              <a:schemeClr val="bg1"/>
            </a:solidFill>
          </a:endParaRPr>
        </a:p>
      </dgm:t>
    </dgm:pt>
    <dgm:pt modelId="{46401E16-A5EE-4869-8453-74124C4C0B79}" type="parTrans" cxnId="{14002C44-7606-47D0-980A-DDD938ED33B8}">
      <dgm:prSet/>
      <dgm:spPr/>
      <dgm:t>
        <a:bodyPr/>
        <a:lstStyle/>
        <a:p>
          <a:endParaRPr lang="en-US"/>
        </a:p>
      </dgm:t>
    </dgm:pt>
    <dgm:pt modelId="{6B4D7463-55C7-4571-AA07-E6A18F0B5A70}" type="sibTrans" cxnId="{14002C44-7606-47D0-980A-DDD938ED33B8}">
      <dgm:prSet/>
      <dgm:spPr/>
      <dgm:t>
        <a:bodyPr/>
        <a:lstStyle/>
        <a:p>
          <a:endParaRPr lang="en-US"/>
        </a:p>
      </dgm:t>
    </dgm:pt>
    <dgm:pt modelId="{7484289F-25AC-40DC-BB79-B433404D3C3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¿</a:t>
          </a:r>
          <a:r>
            <a:rPr lang="en-US" b="1" dirty="0" err="1" smtClean="0">
              <a:solidFill>
                <a:schemeClr val="bg1"/>
              </a:solidFill>
            </a:rPr>
            <a:t>Cuáles</a:t>
          </a:r>
          <a:r>
            <a:rPr lang="en-US" b="1" dirty="0" smtClean="0">
              <a:solidFill>
                <a:schemeClr val="bg1"/>
              </a:solidFill>
            </a:rPr>
            <a:t> son los </a:t>
          </a:r>
          <a:r>
            <a:rPr lang="en-US" b="1" dirty="0" err="1" smtClean="0">
              <a:solidFill>
                <a:schemeClr val="bg1"/>
              </a:solidFill>
            </a:rPr>
            <a:t>riesgos</a:t>
          </a:r>
          <a:r>
            <a:rPr lang="en-US" b="1" dirty="0" smtClean="0">
              <a:solidFill>
                <a:schemeClr val="bg1"/>
              </a:solidFill>
            </a:rPr>
            <a:t> de </a:t>
          </a:r>
          <a:r>
            <a:rPr lang="en-US" b="1" dirty="0" err="1" smtClean="0">
              <a:solidFill>
                <a:schemeClr val="bg1"/>
              </a:solidFill>
            </a:rPr>
            <a:t>corrupción</a:t>
          </a:r>
          <a:r>
            <a:rPr lang="en-US" b="1" dirty="0" smtClean="0">
              <a:solidFill>
                <a:schemeClr val="bg1"/>
              </a:solidFill>
            </a:rPr>
            <a:t> en REDD+?</a:t>
          </a:r>
          <a:endParaRPr lang="en-US" dirty="0">
            <a:solidFill>
              <a:schemeClr val="bg1"/>
            </a:solidFill>
          </a:endParaRPr>
        </a:p>
      </dgm:t>
    </dgm:pt>
    <dgm:pt modelId="{D1815B07-4902-4EAC-AA04-C9084264DA27}" type="parTrans" cxnId="{C8150B8F-D578-439A-9358-6083DA75B192}">
      <dgm:prSet/>
      <dgm:spPr/>
      <dgm:t>
        <a:bodyPr/>
        <a:lstStyle/>
        <a:p>
          <a:endParaRPr lang="en-US"/>
        </a:p>
      </dgm:t>
    </dgm:pt>
    <dgm:pt modelId="{203B1E24-C138-482A-817C-E4709AF3D3AB}" type="sibTrans" cxnId="{C8150B8F-D578-439A-9358-6083DA75B192}">
      <dgm:prSet/>
      <dgm:spPr/>
      <dgm:t>
        <a:bodyPr/>
        <a:lstStyle/>
        <a:p>
          <a:endParaRPr lang="en-US"/>
        </a:p>
      </dgm:t>
    </dgm:pt>
    <dgm:pt modelId="{23176AF4-26AA-4977-94BC-D88F341DAEAA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¿</a:t>
          </a:r>
          <a:r>
            <a:rPr lang="en-US" b="1" dirty="0" err="1" smtClean="0">
              <a:solidFill>
                <a:schemeClr val="bg1"/>
              </a:solidFill>
            </a:rPr>
            <a:t>Qué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acciones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y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herramientas</a:t>
          </a:r>
          <a:r>
            <a:rPr lang="en-US" b="1" dirty="0" smtClean="0">
              <a:solidFill>
                <a:schemeClr val="bg1"/>
              </a:solidFill>
            </a:rPr>
            <a:t> de </a:t>
          </a:r>
          <a:r>
            <a:rPr lang="en-US" b="1" dirty="0" err="1" smtClean="0">
              <a:solidFill>
                <a:schemeClr val="bg1"/>
              </a:solidFill>
            </a:rPr>
            <a:t>mitigación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existen</a:t>
          </a:r>
          <a:r>
            <a:rPr lang="en-US" b="1" dirty="0" smtClean="0">
              <a:solidFill>
                <a:schemeClr val="bg1"/>
              </a:solidFill>
            </a:rPr>
            <a:t>? </a:t>
          </a:r>
        </a:p>
      </dgm:t>
    </dgm:pt>
    <dgm:pt modelId="{2A120B56-7806-49B3-8144-791C79ECF537}" type="parTrans" cxnId="{099F86E6-E964-433F-9D41-3274DC35589A}">
      <dgm:prSet/>
      <dgm:spPr/>
      <dgm:t>
        <a:bodyPr/>
        <a:lstStyle/>
        <a:p>
          <a:endParaRPr lang="en-US"/>
        </a:p>
      </dgm:t>
    </dgm:pt>
    <dgm:pt modelId="{CEF3052B-45C6-4205-8F96-2869FD032253}" type="sibTrans" cxnId="{099F86E6-E964-433F-9D41-3274DC35589A}">
      <dgm:prSet/>
      <dgm:spPr/>
      <dgm:t>
        <a:bodyPr/>
        <a:lstStyle/>
        <a:p>
          <a:endParaRPr lang="en-US"/>
        </a:p>
      </dgm:t>
    </dgm:pt>
    <dgm:pt modelId="{E7A90BAF-A0BA-4888-B4F5-5B276C7D859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¿</a:t>
          </a:r>
          <a:r>
            <a:rPr lang="en-US" b="1" dirty="0" err="1" smtClean="0">
              <a:solidFill>
                <a:schemeClr val="bg1"/>
              </a:solidFill>
            </a:rPr>
            <a:t>Quién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puede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prevenir</a:t>
          </a:r>
          <a:r>
            <a:rPr lang="en-US" b="1" dirty="0" smtClean="0">
              <a:solidFill>
                <a:schemeClr val="bg1"/>
              </a:solidFill>
            </a:rPr>
            <a:t> la </a:t>
          </a:r>
          <a:r>
            <a:rPr lang="en-US" b="1" dirty="0" err="1" smtClean="0">
              <a:solidFill>
                <a:schemeClr val="bg1"/>
              </a:solidFill>
            </a:rPr>
            <a:t>corrupción</a:t>
          </a:r>
          <a:r>
            <a:rPr lang="en-US" b="1" dirty="0" smtClean="0">
              <a:solidFill>
                <a:schemeClr val="bg1"/>
              </a:solidFill>
            </a:rPr>
            <a:t> en REDD+?</a:t>
          </a:r>
          <a:endParaRPr lang="en-US" dirty="0">
            <a:solidFill>
              <a:schemeClr val="bg1"/>
            </a:solidFill>
          </a:endParaRPr>
        </a:p>
      </dgm:t>
    </dgm:pt>
    <dgm:pt modelId="{472D9BCC-3358-4C8B-95E5-F56AE22E1AA6}" type="parTrans" cxnId="{D334714C-411E-44E2-AD69-41557FED6DE9}">
      <dgm:prSet/>
      <dgm:spPr/>
      <dgm:t>
        <a:bodyPr/>
        <a:lstStyle/>
        <a:p>
          <a:endParaRPr lang="en-US"/>
        </a:p>
      </dgm:t>
    </dgm:pt>
    <dgm:pt modelId="{4D969CCD-B8C2-4000-99C0-F26179DE7119}" type="sibTrans" cxnId="{D334714C-411E-44E2-AD69-41557FED6DE9}">
      <dgm:prSet/>
      <dgm:spPr/>
      <dgm:t>
        <a:bodyPr/>
        <a:lstStyle/>
        <a:p>
          <a:endParaRPr lang="en-US"/>
        </a:p>
      </dgm:t>
    </dgm:pt>
    <dgm:pt modelId="{C1763235-8CE3-4A07-A9C5-94A7A308B92E}" type="pres">
      <dgm:prSet presAssocID="{0E6752F3-4CD0-465F-86C2-3AFD50EA826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3478F5-6518-43AB-A1D1-5E203D4F12F4}" type="pres">
      <dgm:prSet presAssocID="{0E6752F3-4CD0-465F-86C2-3AFD50EA8266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0B6D7A-7C94-40CD-AFF2-233A24F89AE1}" type="pres">
      <dgm:prSet presAssocID="{0E6752F3-4CD0-465F-86C2-3AFD50EA8266}" presName="arrowDiagram4" presStyleCnt="0"/>
      <dgm:spPr/>
    </dgm:pt>
    <dgm:pt modelId="{327AA0CE-C621-461F-A910-22A0665EF960}" type="pres">
      <dgm:prSet presAssocID="{864035E3-B738-4F29-8859-B46331FD0062}" presName="bullet4a" presStyleLbl="node1" presStyleIdx="0" presStyleCnt="4" custLinFactNeighborX="-62128" custLinFactNeighborY="1659"/>
      <dgm:spPr/>
    </dgm:pt>
    <dgm:pt modelId="{438E49B1-2F76-4281-868B-81D1551EDB72}" type="pres">
      <dgm:prSet presAssocID="{864035E3-B738-4F29-8859-B46331FD0062}" presName="textBox4a" presStyleLbl="revTx" presStyleIdx="0" presStyleCnt="4" custScaleX="91443" custLinFactY="-14551" custLinFactNeighborX="-5629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818B7-DDBD-41F8-83C7-2D1CBCCCAF97}" type="pres">
      <dgm:prSet presAssocID="{7484289F-25AC-40DC-BB79-B433404D3C3D}" presName="bullet4b" presStyleLbl="node1" presStyleIdx="1" presStyleCnt="4" custLinFactNeighborX="-47237" custLinFactNeighborY="-30345"/>
      <dgm:spPr/>
    </dgm:pt>
    <dgm:pt modelId="{15DEACE6-476A-4AA1-85CB-1D8BA1A6A478}" type="pres">
      <dgm:prSet presAssocID="{7484289F-25AC-40DC-BB79-B433404D3C3D}" presName="textBox4b" presStyleLbl="revTx" presStyleIdx="1" presStyleCnt="4" custScaleX="83510" custScaleY="34055" custLinFactNeighborX="-6716" custLinFactNeighborY="-58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DE06B-1AF9-4413-93B8-CEC0543FE569}" type="pres">
      <dgm:prSet presAssocID="{23176AF4-26AA-4977-94BC-D88F341DAEAA}" presName="bullet4c" presStyleLbl="node1" presStyleIdx="2" presStyleCnt="4" custLinFactNeighborX="-29940" custLinFactNeighborY="-59111"/>
      <dgm:spPr/>
    </dgm:pt>
    <dgm:pt modelId="{291893DE-B5C2-4285-ADA7-5F4832631D25}" type="pres">
      <dgm:prSet presAssocID="{23176AF4-26AA-4977-94BC-D88F341DAEAA}" presName="textBox4c" presStyleLbl="revTx" presStyleIdx="2" presStyleCnt="4" custScaleX="100251" custScaleY="50946" custLinFactNeighborX="0" custLinFactNeighborY="-47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81F67-2A90-47D9-A7EF-3936ECDF17CD}" type="pres">
      <dgm:prSet presAssocID="{E7A90BAF-A0BA-4888-B4F5-5B276C7D8596}" presName="bullet4d" presStyleLbl="node1" presStyleIdx="3" presStyleCnt="4"/>
      <dgm:spPr/>
    </dgm:pt>
    <dgm:pt modelId="{FA1467C6-1E9B-4E83-89C1-7B0D9D043071}" type="pres">
      <dgm:prSet presAssocID="{E7A90BAF-A0BA-4888-B4F5-5B276C7D8596}" presName="textBox4d" presStyleLbl="revTx" presStyleIdx="3" presStyleCnt="4" custScaleX="93484" custScaleY="90604" custLinFactNeighborY="-19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66233-CFDD-495B-B4B9-06BC3BD7A43E}" type="presOf" srcId="{864035E3-B738-4F29-8859-B46331FD0062}" destId="{438E49B1-2F76-4281-868B-81D1551EDB72}" srcOrd="0" destOrd="0" presId="urn:microsoft.com/office/officeart/2005/8/layout/arrow2"/>
    <dgm:cxn modelId="{D334714C-411E-44E2-AD69-41557FED6DE9}" srcId="{0E6752F3-4CD0-465F-86C2-3AFD50EA8266}" destId="{E7A90BAF-A0BA-4888-B4F5-5B276C7D8596}" srcOrd="3" destOrd="0" parTransId="{472D9BCC-3358-4C8B-95E5-F56AE22E1AA6}" sibTransId="{4D969CCD-B8C2-4000-99C0-F26179DE7119}"/>
    <dgm:cxn modelId="{80F752DA-95F0-4C2E-8F1E-87D153F2BF2E}" type="presOf" srcId="{0E6752F3-4CD0-465F-86C2-3AFD50EA8266}" destId="{C1763235-8CE3-4A07-A9C5-94A7A308B92E}" srcOrd="0" destOrd="0" presId="urn:microsoft.com/office/officeart/2005/8/layout/arrow2"/>
    <dgm:cxn modelId="{14002C44-7606-47D0-980A-DDD938ED33B8}" srcId="{0E6752F3-4CD0-465F-86C2-3AFD50EA8266}" destId="{864035E3-B738-4F29-8859-B46331FD0062}" srcOrd="0" destOrd="0" parTransId="{46401E16-A5EE-4869-8453-74124C4C0B79}" sibTransId="{6B4D7463-55C7-4571-AA07-E6A18F0B5A70}"/>
    <dgm:cxn modelId="{099F86E6-E964-433F-9D41-3274DC35589A}" srcId="{0E6752F3-4CD0-465F-86C2-3AFD50EA8266}" destId="{23176AF4-26AA-4977-94BC-D88F341DAEAA}" srcOrd="2" destOrd="0" parTransId="{2A120B56-7806-49B3-8144-791C79ECF537}" sibTransId="{CEF3052B-45C6-4205-8F96-2869FD032253}"/>
    <dgm:cxn modelId="{9FC6755D-12C9-44AB-9E3E-54D8B29DA0EB}" type="presOf" srcId="{23176AF4-26AA-4977-94BC-D88F341DAEAA}" destId="{291893DE-B5C2-4285-ADA7-5F4832631D25}" srcOrd="0" destOrd="0" presId="urn:microsoft.com/office/officeart/2005/8/layout/arrow2"/>
    <dgm:cxn modelId="{C8150B8F-D578-439A-9358-6083DA75B192}" srcId="{0E6752F3-4CD0-465F-86C2-3AFD50EA8266}" destId="{7484289F-25AC-40DC-BB79-B433404D3C3D}" srcOrd="1" destOrd="0" parTransId="{D1815B07-4902-4EAC-AA04-C9084264DA27}" sibTransId="{203B1E24-C138-482A-817C-E4709AF3D3AB}"/>
    <dgm:cxn modelId="{CB502015-4654-422F-B08F-4A6D86433962}" type="presOf" srcId="{E7A90BAF-A0BA-4888-B4F5-5B276C7D8596}" destId="{FA1467C6-1E9B-4E83-89C1-7B0D9D043071}" srcOrd="0" destOrd="0" presId="urn:microsoft.com/office/officeart/2005/8/layout/arrow2"/>
    <dgm:cxn modelId="{D608AF80-ABB9-4852-8499-7CF16CFBD53D}" type="presOf" srcId="{7484289F-25AC-40DC-BB79-B433404D3C3D}" destId="{15DEACE6-476A-4AA1-85CB-1D8BA1A6A478}" srcOrd="0" destOrd="0" presId="urn:microsoft.com/office/officeart/2005/8/layout/arrow2"/>
    <dgm:cxn modelId="{C88E0510-FD28-481C-A597-392C0F2E957E}" type="presParOf" srcId="{C1763235-8CE3-4A07-A9C5-94A7A308B92E}" destId="{833478F5-6518-43AB-A1D1-5E203D4F12F4}" srcOrd="0" destOrd="0" presId="urn:microsoft.com/office/officeart/2005/8/layout/arrow2"/>
    <dgm:cxn modelId="{0989E429-BF48-4B84-8A85-3B93B4B76DE1}" type="presParOf" srcId="{C1763235-8CE3-4A07-A9C5-94A7A308B92E}" destId="{050B6D7A-7C94-40CD-AFF2-233A24F89AE1}" srcOrd="1" destOrd="0" presId="urn:microsoft.com/office/officeart/2005/8/layout/arrow2"/>
    <dgm:cxn modelId="{1CA5AB7D-1027-428E-B506-0800221CD2F1}" type="presParOf" srcId="{050B6D7A-7C94-40CD-AFF2-233A24F89AE1}" destId="{327AA0CE-C621-461F-A910-22A0665EF960}" srcOrd="0" destOrd="0" presId="urn:microsoft.com/office/officeart/2005/8/layout/arrow2"/>
    <dgm:cxn modelId="{CD2AE74D-ED2E-4F54-86DA-1A883449D854}" type="presParOf" srcId="{050B6D7A-7C94-40CD-AFF2-233A24F89AE1}" destId="{438E49B1-2F76-4281-868B-81D1551EDB72}" srcOrd="1" destOrd="0" presId="urn:microsoft.com/office/officeart/2005/8/layout/arrow2"/>
    <dgm:cxn modelId="{733D8497-64DB-4230-937A-FADBA0D9BE1E}" type="presParOf" srcId="{050B6D7A-7C94-40CD-AFF2-233A24F89AE1}" destId="{C94818B7-DDBD-41F8-83C7-2D1CBCCCAF97}" srcOrd="2" destOrd="0" presId="urn:microsoft.com/office/officeart/2005/8/layout/arrow2"/>
    <dgm:cxn modelId="{B283DCE5-E85E-43A6-AD7D-FBD393CF3A16}" type="presParOf" srcId="{050B6D7A-7C94-40CD-AFF2-233A24F89AE1}" destId="{15DEACE6-476A-4AA1-85CB-1D8BA1A6A478}" srcOrd="3" destOrd="0" presId="urn:microsoft.com/office/officeart/2005/8/layout/arrow2"/>
    <dgm:cxn modelId="{7A9B3870-C5F9-4851-80E7-27BD9C40AA44}" type="presParOf" srcId="{050B6D7A-7C94-40CD-AFF2-233A24F89AE1}" destId="{B2BDE06B-1AF9-4413-93B8-CEC0543FE569}" srcOrd="4" destOrd="0" presId="urn:microsoft.com/office/officeart/2005/8/layout/arrow2"/>
    <dgm:cxn modelId="{8DA7B8C7-B975-49F5-91DB-703C7069AFC7}" type="presParOf" srcId="{050B6D7A-7C94-40CD-AFF2-233A24F89AE1}" destId="{291893DE-B5C2-4285-ADA7-5F4832631D25}" srcOrd="5" destOrd="0" presId="urn:microsoft.com/office/officeart/2005/8/layout/arrow2"/>
    <dgm:cxn modelId="{AD8E88B0-4928-4187-9D65-4220A1B8E449}" type="presParOf" srcId="{050B6D7A-7C94-40CD-AFF2-233A24F89AE1}" destId="{71381F67-2A90-47D9-A7EF-3936ECDF17CD}" srcOrd="6" destOrd="0" presId="urn:microsoft.com/office/officeart/2005/8/layout/arrow2"/>
    <dgm:cxn modelId="{4C93CFC5-E12A-41F7-85CC-E8F109E524AD}" type="presParOf" srcId="{050B6D7A-7C94-40CD-AFF2-233A24F89AE1}" destId="{FA1467C6-1E9B-4E83-89C1-7B0D9D04307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78F5-6518-43AB-A1D1-5E203D4F12F4}">
      <dsp:nvSpPr>
        <dsp:cNvPr id="0" name=""/>
        <dsp:cNvSpPr/>
      </dsp:nvSpPr>
      <dsp:spPr>
        <a:xfrm>
          <a:off x="0" y="442912"/>
          <a:ext cx="7239000" cy="4524375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AA0CE-C621-461F-A910-22A0665EF960}">
      <dsp:nvSpPr>
        <dsp:cNvPr id="0" name=""/>
        <dsp:cNvSpPr/>
      </dsp:nvSpPr>
      <dsp:spPr>
        <a:xfrm>
          <a:off x="609600" y="3809999"/>
          <a:ext cx="166497" cy="166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E49B1-2F76-4281-868B-81D1551EDB72}">
      <dsp:nvSpPr>
        <dsp:cNvPr id="0" name=""/>
        <dsp:cNvSpPr/>
      </dsp:nvSpPr>
      <dsp:spPr>
        <a:xfrm>
          <a:off x="152406" y="2656999"/>
          <a:ext cx="1131944" cy="1076801"/>
        </a:xfrm>
        <a:prstGeom prst="rect">
          <a:avLst/>
        </a:prstGeom>
        <a:solidFill>
          <a:schemeClr val="accent1">
            <a:alpha val="94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23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¿</a:t>
          </a:r>
          <a:r>
            <a:rPr lang="en-US" sz="1200" b="1" kern="1200" dirty="0" err="1" smtClean="0">
              <a:solidFill>
                <a:schemeClr val="bg1"/>
              </a:solidFill>
            </a:rPr>
            <a:t>Por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qué</a:t>
          </a:r>
          <a:r>
            <a:rPr lang="en-US" sz="1200" b="1" kern="1200" dirty="0" smtClean="0">
              <a:solidFill>
                <a:schemeClr val="bg1"/>
              </a:solidFill>
            </a:rPr>
            <a:t> los </a:t>
          </a:r>
          <a:r>
            <a:rPr lang="en-US" sz="1200" b="1" kern="1200" dirty="0" err="1" smtClean="0">
              <a:solidFill>
                <a:schemeClr val="bg1"/>
              </a:solidFill>
            </a:rPr>
            <a:t>riesgos</a:t>
          </a:r>
          <a:r>
            <a:rPr lang="en-US" sz="1200" b="1" kern="1200" dirty="0" smtClean="0">
              <a:solidFill>
                <a:schemeClr val="bg1"/>
              </a:solidFill>
            </a:rPr>
            <a:t> de </a:t>
          </a:r>
          <a:r>
            <a:rPr lang="en-US" sz="1200" b="1" kern="1200" dirty="0" err="1" smtClean="0">
              <a:solidFill>
                <a:schemeClr val="bg1"/>
              </a:solidFill>
            </a:rPr>
            <a:t>corrupción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tienen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que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abordarse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ahora</a:t>
          </a:r>
          <a:r>
            <a:rPr lang="en-US" sz="1200" b="1" kern="1200" dirty="0" smtClean="0">
              <a:solidFill>
                <a:schemeClr val="bg1"/>
              </a:solidFill>
            </a:rPr>
            <a:t>? 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52406" y="2656999"/>
        <a:ext cx="1131944" cy="1076801"/>
      </dsp:txXfrm>
    </dsp:sp>
    <dsp:sp modelId="{C94818B7-DDBD-41F8-83C7-2D1CBCCCAF97}">
      <dsp:nvSpPr>
        <dsp:cNvPr id="0" name=""/>
        <dsp:cNvSpPr/>
      </dsp:nvSpPr>
      <dsp:spPr>
        <a:xfrm>
          <a:off x="1752599" y="2667001"/>
          <a:ext cx="289560" cy="289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EACE6-476A-4AA1-85CB-1D8BA1A6A478}">
      <dsp:nvSpPr>
        <dsp:cNvPr id="0" name=""/>
        <dsp:cNvSpPr/>
      </dsp:nvSpPr>
      <dsp:spPr>
        <a:xfrm>
          <a:off x="2057402" y="2362196"/>
          <a:ext cx="1269510" cy="70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32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¿</a:t>
          </a:r>
          <a:r>
            <a:rPr lang="en-US" sz="1200" b="1" kern="1200" dirty="0" err="1" smtClean="0">
              <a:solidFill>
                <a:schemeClr val="bg1"/>
              </a:solidFill>
            </a:rPr>
            <a:t>Cuáles</a:t>
          </a:r>
          <a:r>
            <a:rPr lang="en-US" sz="1200" b="1" kern="1200" dirty="0" smtClean="0">
              <a:solidFill>
                <a:schemeClr val="bg1"/>
              </a:solidFill>
            </a:rPr>
            <a:t> son los </a:t>
          </a:r>
          <a:r>
            <a:rPr lang="en-US" sz="1200" b="1" kern="1200" dirty="0" err="1" smtClean="0">
              <a:solidFill>
                <a:schemeClr val="bg1"/>
              </a:solidFill>
            </a:rPr>
            <a:t>riesgos</a:t>
          </a:r>
          <a:r>
            <a:rPr lang="en-US" sz="1200" b="1" kern="1200" dirty="0" smtClean="0">
              <a:solidFill>
                <a:schemeClr val="bg1"/>
              </a:solidFill>
            </a:rPr>
            <a:t> de </a:t>
          </a:r>
          <a:r>
            <a:rPr lang="en-US" sz="1200" b="1" kern="1200" dirty="0" err="1" smtClean="0">
              <a:solidFill>
                <a:schemeClr val="bg1"/>
              </a:solidFill>
            </a:rPr>
            <a:t>corrupción</a:t>
          </a:r>
          <a:r>
            <a:rPr lang="en-US" sz="1200" b="1" kern="1200" dirty="0" smtClean="0">
              <a:solidFill>
                <a:schemeClr val="bg1"/>
              </a:solidFill>
            </a:rPr>
            <a:t> en REDD+?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057402" y="2362196"/>
        <a:ext cx="1269510" cy="704134"/>
      </dsp:txXfrm>
    </dsp:sp>
    <dsp:sp modelId="{B2BDE06B-1AF9-4413-93B8-CEC0543FE569}">
      <dsp:nvSpPr>
        <dsp:cNvPr id="0" name=""/>
        <dsp:cNvSpPr/>
      </dsp:nvSpPr>
      <dsp:spPr>
        <a:xfrm>
          <a:off x="3276601" y="1752600"/>
          <a:ext cx="383667" cy="383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893DE-B5C2-4285-ADA7-5F4832631D25}">
      <dsp:nvSpPr>
        <dsp:cNvPr id="0" name=""/>
        <dsp:cNvSpPr/>
      </dsp:nvSpPr>
      <dsp:spPr>
        <a:xfrm>
          <a:off x="3581397" y="1523990"/>
          <a:ext cx="1524005" cy="1424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97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¿</a:t>
          </a:r>
          <a:r>
            <a:rPr lang="en-US" sz="1200" b="1" kern="1200" dirty="0" err="1" smtClean="0">
              <a:solidFill>
                <a:schemeClr val="bg1"/>
              </a:solidFill>
            </a:rPr>
            <a:t>Qué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acciones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y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herramientas</a:t>
          </a:r>
          <a:r>
            <a:rPr lang="en-US" sz="1200" b="1" kern="1200" dirty="0" smtClean="0">
              <a:solidFill>
                <a:schemeClr val="bg1"/>
              </a:solidFill>
            </a:rPr>
            <a:t> de </a:t>
          </a:r>
          <a:r>
            <a:rPr lang="en-US" sz="1200" b="1" kern="1200" dirty="0" err="1" smtClean="0">
              <a:solidFill>
                <a:schemeClr val="bg1"/>
              </a:solidFill>
            </a:rPr>
            <a:t>mitigación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existen</a:t>
          </a:r>
          <a:r>
            <a:rPr lang="en-US" sz="1200" b="1" kern="1200" dirty="0" smtClean="0">
              <a:solidFill>
                <a:schemeClr val="bg1"/>
              </a:solidFill>
            </a:rPr>
            <a:t>? </a:t>
          </a:r>
        </a:p>
      </dsp:txBody>
      <dsp:txXfrm>
        <a:off x="3581397" y="1523990"/>
        <a:ext cx="1524005" cy="1424482"/>
      </dsp:txXfrm>
    </dsp:sp>
    <dsp:sp modelId="{71381F67-2A90-47D9-A7EF-3936ECDF17CD}">
      <dsp:nvSpPr>
        <dsp:cNvPr id="0" name=""/>
        <dsp:cNvSpPr/>
      </dsp:nvSpPr>
      <dsp:spPr>
        <a:xfrm>
          <a:off x="5027485" y="1466326"/>
          <a:ext cx="513969" cy="513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467C6-1E9B-4E83-89C1-7B0D9D043071}">
      <dsp:nvSpPr>
        <dsp:cNvPr id="0" name=""/>
        <dsp:cNvSpPr/>
      </dsp:nvSpPr>
      <dsp:spPr>
        <a:xfrm>
          <a:off x="5333997" y="1251831"/>
          <a:ext cx="1421134" cy="2939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42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¿</a:t>
          </a:r>
          <a:r>
            <a:rPr lang="en-US" sz="1200" b="1" kern="1200" dirty="0" err="1" smtClean="0">
              <a:solidFill>
                <a:schemeClr val="bg1"/>
              </a:solidFill>
            </a:rPr>
            <a:t>Quién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puede</a:t>
          </a: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</a:rPr>
            <a:t>prevenir</a:t>
          </a:r>
          <a:r>
            <a:rPr lang="en-US" sz="1200" b="1" kern="1200" dirty="0" smtClean="0">
              <a:solidFill>
                <a:schemeClr val="bg1"/>
              </a:solidFill>
            </a:rPr>
            <a:t> la </a:t>
          </a:r>
          <a:r>
            <a:rPr lang="en-US" sz="1200" b="1" kern="1200" dirty="0" err="1" smtClean="0">
              <a:solidFill>
                <a:schemeClr val="bg1"/>
              </a:solidFill>
            </a:rPr>
            <a:t>corrupción</a:t>
          </a:r>
          <a:r>
            <a:rPr lang="en-US" sz="1200" b="1" kern="1200" dirty="0" smtClean="0">
              <a:solidFill>
                <a:schemeClr val="bg1"/>
              </a:solidFill>
            </a:rPr>
            <a:t> en REDD+?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333997" y="1251831"/>
        <a:ext cx="1421134" cy="2939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A799CD-9741-42BC-A911-A412EB3A5B3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CF43484-1C5C-42D5-A5FF-122B801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9429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43484-1C5C-42D5-A5FF-122B801D60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5145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6393-9485-4F01-AA2C-19BC5437B6B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3506813320"/>
              </p:ext>
            </p:extLst>
          </p:nvPr>
        </p:nvGraphicFramePr>
        <p:xfrm>
          <a:off x="0" y="381000"/>
          <a:ext cx="7239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10400" y="2667000"/>
            <a:ext cx="2057400" cy="434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 smtClean="0"/>
          </a:p>
          <a:p>
            <a:r>
              <a:rPr lang="es-ES_tradnl" sz="1200" b="1" dirty="0" smtClean="0"/>
              <a:t>Existen riesgos en las acciones anticorrupción para REDD+:</a:t>
            </a:r>
            <a:endParaRPr lang="es-ES_tradnl" sz="1200" dirty="0" smtClean="0"/>
          </a:p>
          <a:p>
            <a:r>
              <a:rPr lang="es-ES_tradnl" sz="1200" dirty="0" smtClean="0"/>
              <a:t> </a:t>
            </a:r>
          </a:p>
          <a:p>
            <a:r>
              <a:rPr lang="es-ES_tradnl" sz="800" dirty="0" smtClean="0"/>
              <a:t>- Existen retos inherentes en la gobernanza forestal y costos necesarios para abordarlos</a:t>
            </a:r>
          </a:p>
          <a:p>
            <a:r>
              <a:rPr lang="es-ES_tradnl" sz="800" dirty="0" smtClean="0"/>
              <a:t>- REDD+ necesita ocurrir en un ambiente apto y de gobernanza más amplia</a:t>
            </a:r>
          </a:p>
          <a:p>
            <a:r>
              <a:rPr lang="es-ES_tradnl" sz="800" dirty="0" smtClean="0"/>
              <a:t>- No deberá subestimarse la colusión del sector político con el de los negocios (ej. tala, agricultura, minería)</a:t>
            </a:r>
          </a:p>
          <a:p>
            <a:r>
              <a:rPr lang="es-ES_tradnl" sz="800" dirty="0" smtClean="0"/>
              <a:t>- Los plazos son reducidos y la reforma a la gobernanza toma tiempo, lo que significa que se necesitan soluciones innovadoras</a:t>
            </a:r>
          </a:p>
          <a:p>
            <a:r>
              <a:rPr lang="es-ES_tradnl" sz="800" dirty="0" smtClean="0"/>
              <a:t>- Existe la capacidad. Ahora tiene que explotarse.</a:t>
            </a:r>
          </a:p>
          <a:p>
            <a:r>
              <a:rPr lang="es-ES_tradnl" sz="800" dirty="0" smtClean="0"/>
              <a:t>- La voluntad y el convencimiento político duraderos son necesarios</a:t>
            </a:r>
          </a:p>
          <a:p>
            <a:r>
              <a:rPr lang="es-ES_tradnl" sz="1200" dirty="0" smtClean="0"/>
              <a:t> </a:t>
            </a:r>
          </a:p>
          <a:p>
            <a:r>
              <a:rPr lang="es-ES_tradnl" sz="1200" b="1" dirty="0" smtClean="0"/>
              <a:t>Sin embargo, el abordar los riesgos de corrupción desde el comienzo puede crear y mantener la confianza entre los actores locales y los donantes/inversores</a:t>
            </a:r>
            <a:endParaRPr lang="es-ES_tradnl" sz="1200" dirty="0"/>
          </a:p>
        </p:txBody>
      </p:sp>
      <p:sp>
        <p:nvSpPr>
          <p:cNvPr id="9" name="Rectangular Callout 8"/>
          <p:cNvSpPr/>
          <p:nvPr/>
        </p:nvSpPr>
        <p:spPr>
          <a:xfrm>
            <a:off x="76200" y="4953000"/>
            <a:ext cx="1143000" cy="2057400"/>
          </a:xfrm>
          <a:prstGeom prst="wedgeRectCallout">
            <a:avLst>
              <a:gd name="adj1" fmla="val 2502"/>
              <a:gd name="adj2" fmla="val -8606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800" dirty="0" err="1" smtClean="0">
                <a:solidFill>
                  <a:schemeClr val="tx1"/>
                </a:solidFill>
              </a:rPr>
              <a:t>•</a:t>
            </a:r>
            <a:r>
              <a:rPr lang="es-ES_tradnl" sz="800" dirty="0" smtClean="0">
                <a:solidFill>
                  <a:schemeClr val="tx1"/>
                </a:solidFill>
              </a:rPr>
              <a:t> Los grandes flujos de recursos financieros podrían aumentar los riesgos fiduciarios</a:t>
            </a:r>
          </a:p>
          <a:p>
            <a:r>
              <a:rPr lang="es-ES_tradnl" sz="800" dirty="0" err="1" smtClean="0">
                <a:solidFill>
                  <a:schemeClr val="tx1"/>
                </a:solidFill>
              </a:rPr>
              <a:t>•</a:t>
            </a:r>
            <a:r>
              <a:rPr lang="es-ES_tradnl" sz="800" dirty="0" smtClean="0">
                <a:solidFill>
                  <a:schemeClr val="tx1"/>
                </a:solidFill>
              </a:rPr>
              <a:t> La corrupción podría impedir el impacto de desarrollo positivo procurado por REDD+</a:t>
            </a:r>
          </a:p>
          <a:p>
            <a:r>
              <a:rPr lang="es-ES_tradnl" sz="800" dirty="0" err="1" smtClean="0">
                <a:solidFill>
                  <a:schemeClr val="tx1"/>
                </a:solidFill>
              </a:rPr>
              <a:t>•</a:t>
            </a:r>
            <a:r>
              <a:rPr lang="es-ES_tradnl" sz="800" dirty="0" smtClean="0">
                <a:solidFill>
                  <a:schemeClr val="tx1"/>
                </a:solidFill>
              </a:rPr>
              <a:t> La corrupción podría excluir a las comunidades dependientes de los bosques de participar y beneficiarse de REDD+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295400" y="3505200"/>
            <a:ext cx="1981200" cy="3505200"/>
          </a:xfrm>
          <a:prstGeom prst="wedgeRectCallout">
            <a:avLst>
              <a:gd name="adj1" fmla="val -19881"/>
              <a:gd name="adj2" fmla="val -5704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800" b="1" u="sng" dirty="0" smtClean="0">
                <a:solidFill>
                  <a:srgbClr val="000000"/>
                </a:solidFill>
              </a:rPr>
              <a:t>La corrupción puede suceder en todas las fases de REDD+ pero en diferentes formas. Por ejemplo:</a:t>
            </a:r>
            <a:endParaRPr lang="es-ES_tradnl" sz="800" dirty="0" smtClean="0">
              <a:solidFill>
                <a:srgbClr val="000000"/>
              </a:solidFill>
            </a:endParaRPr>
          </a:p>
          <a:p>
            <a:r>
              <a:rPr lang="es-ES_tradnl" sz="800" b="1" dirty="0" smtClean="0">
                <a:solidFill>
                  <a:srgbClr val="000000"/>
                </a:solidFill>
              </a:rPr>
              <a:t>Durante la fase de diseño (Fase 1): </a:t>
            </a:r>
            <a:endParaRPr lang="es-ES_tradnl" sz="800" dirty="0" smtClean="0">
              <a:solidFill>
                <a:srgbClr val="000000"/>
              </a:solidFill>
            </a:endParaRPr>
          </a:p>
          <a:p>
            <a:r>
              <a:rPr lang="es-ES_tradnl" sz="800" dirty="0" smtClean="0">
                <a:solidFill>
                  <a:srgbClr val="000000"/>
                </a:solidFill>
              </a:rPr>
              <a:t>- Influencia indebida de ciertos grupos en el diseño de políticas REDD+</a:t>
            </a:r>
          </a:p>
          <a:p>
            <a:r>
              <a:rPr lang="es-ES_tradnl" sz="800" dirty="0" smtClean="0">
                <a:solidFill>
                  <a:srgbClr val="000000"/>
                </a:solidFill>
              </a:rPr>
              <a:t>- Soborno de funcionarios locales para incluir o excluir tierras forestales de REDD+</a:t>
            </a:r>
          </a:p>
          <a:p>
            <a:r>
              <a:rPr lang="es-ES_tradnl" sz="800" dirty="0" smtClean="0">
                <a:solidFill>
                  <a:srgbClr val="000000"/>
                </a:solidFill>
              </a:rPr>
              <a:t>- Riesgo de influencia indebida en el diseño de los sistemas de distribución de beneficios</a:t>
            </a:r>
          </a:p>
          <a:p>
            <a:r>
              <a:rPr lang="es-ES_tradnl" sz="800" dirty="0" smtClean="0">
                <a:solidFill>
                  <a:srgbClr val="000000"/>
                </a:solidFill>
              </a:rPr>
              <a:t>- Riesgo de influencia en la </a:t>
            </a:r>
            <a:r>
              <a:rPr lang="es-ES_tradnl" sz="800" dirty="0" err="1" smtClean="0">
                <a:solidFill>
                  <a:srgbClr val="000000"/>
                </a:solidFill>
              </a:rPr>
              <a:t>rezonificación</a:t>
            </a:r>
            <a:r>
              <a:rPr lang="es-ES_tradnl" sz="800" dirty="0" smtClean="0">
                <a:solidFill>
                  <a:srgbClr val="000000"/>
                </a:solidFill>
              </a:rPr>
              <a:t> de la tierra</a:t>
            </a:r>
          </a:p>
          <a:p>
            <a:r>
              <a:rPr lang="es-ES_tradnl" sz="800" b="1" dirty="0" smtClean="0">
                <a:solidFill>
                  <a:srgbClr val="000000"/>
                </a:solidFill>
              </a:rPr>
              <a:t>Durante la implementación de políticas (Fase 2):</a:t>
            </a:r>
            <a:endParaRPr lang="es-ES_tradnl" sz="800" dirty="0" smtClean="0">
              <a:solidFill>
                <a:srgbClr val="000000"/>
              </a:solidFill>
            </a:endParaRPr>
          </a:p>
          <a:p>
            <a:r>
              <a:rPr lang="es-ES_tradnl" sz="800" dirty="0" smtClean="0">
                <a:solidFill>
                  <a:srgbClr val="000000"/>
                </a:solidFill>
              </a:rPr>
              <a:t>- Soborno de funcionarios locales para crear títulos de propiedad de la tierra fraudulentos</a:t>
            </a:r>
          </a:p>
          <a:p>
            <a:r>
              <a:rPr lang="es-ES_tradnl" sz="800" dirty="0" smtClean="0">
                <a:solidFill>
                  <a:srgbClr val="000000"/>
                </a:solidFill>
              </a:rPr>
              <a:t>- Acuerdos corruptos entre aldeanos y empresas  sobre venta de licencias</a:t>
            </a:r>
          </a:p>
          <a:p>
            <a:r>
              <a:rPr lang="es-ES_tradnl" sz="800" dirty="0" smtClean="0">
                <a:solidFill>
                  <a:srgbClr val="000000"/>
                </a:solidFill>
              </a:rPr>
              <a:t>- Pérdida de los derechos de carbono de las comunidades locales</a:t>
            </a:r>
          </a:p>
          <a:p>
            <a:r>
              <a:rPr lang="es-ES_tradnl" sz="800" b="1" dirty="0" smtClean="0">
                <a:solidFill>
                  <a:srgbClr val="000000"/>
                </a:solidFill>
              </a:rPr>
              <a:t>En MRV/pago por desempeño (Fase 3):</a:t>
            </a:r>
            <a:endParaRPr lang="es-ES_tradnl" sz="800" dirty="0" smtClean="0">
              <a:solidFill>
                <a:srgbClr val="000000"/>
              </a:solidFill>
            </a:endParaRPr>
          </a:p>
          <a:p>
            <a:r>
              <a:rPr lang="es-ES_tradnl" sz="800" dirty="0" smtClean="0">
                <a:solidFill>
                  <a:srgbClr val="000000"/>
                </a:solidFill>
              </a:rPr>
              <a:t>- Fraude asociado con sistemas tecnológicos complejos de MRV, que podrían beneficiar a las élites</a:t>
            </a:r>
          </a:p>
          <a:p>
            <a:r>
              <a:rPr lang="es-ES_tradnl" sz="800" i="1" dirty="0" smtClean="0">
                <a:solidFill>
                  <a:srgbClr val="000000"/>
                </a:solidFill>
              </a:rPr>
              <a:t>-</a:t>
            </a:r>
            <a:r>
              <a:rPr lang="es-ES_tradnl" sz="800" dirty="0" smtClean="0">
                <a:solidFill>
                  <a:srgbClr val="000000"/>
                </a:solidFill>
              </a:rPr>
              <a:t> Riesgo de malversación en los sistemas de distribución de beneficios</a:t>
            </a:r>
            <a:endParaRPr lang="es-ES_tradnl" sz="800" dirty="0">
              <a:solidFill>
                <a:srgbClr val="000000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352800" y="2590800"/>
            <a:ext cx="1752600" cy="4419600"/>
          </a:xfrm>
          <a:prstGeom prst="wedgeRectCallout">
            <a:avLst>
              <a:gd name="adj1" fmla="val -41159"/>
              <a:gd name="adj2" fmla="val -5558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800" b="1" u="sng" dirty="0" smtClean="0">
                <a:solidFill>
                  <a:schemeClr val="tx1"/>
                </a:solidFill>
              </a:rPr>
              <a:t>Los riesgos de corrupción pueden mitigarse al aprender de experiencias existentes en el país. Por ejemplo: </a:t>
            </a:r>
          </a:p>
          <a:p>
            <a:r>
              <a:rPr lang="es-ES_tradnl" sz="800" b="1" dirty="0" smtClean="0">
                <a:solidFill>
                  <a:schemeClr val="tx1"/>
                </a:solidFill>
              </a:rPr>
              <a:t>Para la Fase 1 </a:t>
            </a:r>
            <a:r>
              <a:rPr lang="es-ES_tradnl" sz="800" b="1" u="sng" dirty="0" smtClean="0">
                <a:solidFill>
                  <a:schemeClr val="tx1"/>
                </a:solidFill>
              </a:rPr>
              <a:t>:</a:t>
            </a:r>
            <a:endParaRPr lang="es-ES_tradnl" sz="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s-ES_tradnl" sz="800" dirty="0" smtClean="0">
                <a:solidFill>
                  <a:schemeClr val="tx1"/>
                </a:solidFill>
              </a:rPr>
              <a:t> Evaluaciones de riesgos de corrupción</a:t>
            </a:r>
          </a:p>
          <a:p>
            <a:pPr>
              <a:buFontTx/>
              <a:buChar char="-"/>
            </a:pPr>
            <a:r>
              <a:rPr lang="es-ES_tradnl" sz="800" dirty="0" smtClean="0">
                <a:solidFill>
                  <a:schemeClr val="tx1"/>
                </a:solidFill>
              </a:rPr>
              <a:t>Análisis de economía política para REDD+</a:t>
            </a:r>
          </a:p>
          <a:p>
            <a:pPr>
              <a:buFontTx/>
              <a:buChar char="-"/>
            </a:pPr>
            <a:r>
              <a:rPr lang="es-ES_tradnl" sz="800" dirty="0" smtClean="0">
                <a:solidFill>
                  <a:schemeClr val="tx1"/>
                </a:solidFill>
              </a:rPr>
              <a:t>Proceso de calendarización participativo y transparente</a:t>
            </a:r>
          </a:p>
          <a:p>
            <a:pPr>
              <a:buFontTx/>
              <a:buChar char="-"/>
            </a:pPr>
            <a:r>
              <a:rPr lang="es-ES_tradnl" sz="800" dirty="0" smtClean="0">
                <a:solidFill>
                  <a:schemeClr val="tx1"/>
                </a:solidFill>
              </a:rPr>
              <a:t>Toma de decisiones documentada basada en datos disponibles al público</a:t>
            </a:r>
          </a:p>
          <a:p>
            <a:pPr>
              <a:buFontTx/>
              <a:buChar char="-"/>
            </a:pPr>
            <a:r>
              <a:rPr lang="es-ES_tradnl" sz="800" dirty="0" smtClean="0">
                <a:solidFill>
                  <a:schemeClr val="tx1"/>
                </a:solidFill>
              </a:rPr>
              <a:t>Diseño de SDB con pocos niveles </a:t>
            </a:r>
          </a:p>
          <a:p>
            <a:pPr>
              <a:buFontTx/>
              <a:buChar char="-"/>
            </a:pPr>
            <a:r>
              <a:rPr lang="es-ES_tradnl" sz="800" dirty="0" smtClean="0">
                <a:solidFill>
                  <a:schemeClr val="tx1"/>
                </a:solidFill>
              </a:rPr>
              <a:t>Diseño de mecanismos de queja/recurso</a:t>
            </a:r>
          </a:p>
          <a:p>
            <a:r>
              <a:rPr lang="es-ES_tradnl" sz="800" b="1" dirty="0" smtClean="0">
                <a:solidFill>
                  <a:schemeClr val="tx1"/>
                </a:solidFill>
              </a:rPr>
              <a:t>Para la Fase 2: </a:t>
            </a:r>
          </a:p>
          <a:p>
            <a:r>
              <a:rPr lang="es-ES_tradnl" sz="800" dirty="0" smtClean="0">
                <a:solidFill>
                  <a:schemeClr val="tx1"/>
                </a:solidFill>
              </a:rPr>
              <a:t> -Evaluación de integridad de marcos nacionales de REDD+  </a:t>
            </a:r>
          </a:p>
          <a:p>
            <a:pPr>
              <a:buFontTx/>
              <a:buChar char="-"/>
            </a:pPr>
            <a:r>
              <a:rPr lang="es-ES_tradnl" sz="800" dirty="0" smtClean="0">
                <a:solidFill>
                  <a:schemeClr val="tx1"/>
                </a:solidFill>
              </a:rPr>
              <a:t>Establecimiento de un sistema de manejo de información </a:t>
            </a:r>
          </a:p>
          <a:p>
            <a:pPr>
              <a:buFontTx/>
              <a:buChar char="-"/>
            </a:pPr>
            <a:r>
              <a:rPr lang="es-ES_tradnl" sz="800" dirty="0" smtClean="0">
                <a:solidFill>
                  <a:schemeClr val="tx1"/>
                </a:solidFill>
              </a:rPr>
              <a:t>Establecimiento de mecanismos de protección de denunciantes de irregularidades a través de </a:t>
            </a:r>
            <a:r>
              <a:rPr lang="es-ES_tradnl" sz="800" dirty="0" err="1" smtClean="0">
                <a:solidFill>
                  <a:schemeClr val="tx1"/>
                </a:solidFill>
              </a:rPr>
              <a:t>internet</a:t>
            </a:r>
            <a:r>
              <a:rPr lang="es-ES_tradnl" sz="800" dirty="0" smtClean="0">
                <a:solidFill>
                  <a:schemeClr val="tx1"/>
                </a:solidFill>
              </a:rPr>
              <a:t>, mensajes de texto o medios tecnológicos simples</a:t>
            </a:r>
          </a:p>
          <a:p>
            <a:r>
              <a:rPr lang="es-ES_tradnl" sz="800" b="1" dirty="0" smtClean="0">
                <a:solidFill>
                  <a:schemeClr val="tx1"/>
                </a:solidFill>
              </a:rPr>
              <a:t>Para la Fase 3: </a:t>
            </a:r>
          </a:p>
          <a:p>
            <a:pPr>
              <a:buFontTx/>
              <a:buChar char="-"/>
            </a:pPr>
            <a:r>
              <a:rPr lang="es-ES_tradnl" sz="800" dirty="0" smtClean="0">
                <a:solidFill>
                  <a:schemeClr val="tx1"/>
                </a:solidFill>
              </a:rPr>
              <a:t> Rastreo del gasto público</a:t>
            </a:r>
          </a:p>
          <a:p>
            <a:pPr>
              <a:buFontTx/>
              <a:buChar char="-"/>
            </a:pPr>
            <a:r>
              <a:rPr lang="es-ES_tradnl" sz="800" dirty="0" smtClean="0">
                <a:solidFill>
                  <a:schemeClr val="tx1"/>
                </a:solidFill>
              </a:rPr>
              <a:t> Monitoreo de presupuesto ciudadano</a:t>
            </a:r>
          </a:p>
          <a:p>
            <a:pPr>
              <a:buFontTx/>
              <a:buChar char="-"/>
            </a:pPr>
            <a:r>
              <a:rPr lang="es-ES_tradnl" sz="800" dirty="0" smtClean="0">
                <a:solidFill>
                  <a:schemeClr val="tx1"/>
                </a:solidFill>
              </a:rPr>
              <a:t> Portales de transparencia en idioma local para control social de la distribución de beneficios, como el ejemplo brasileño de Bolsa Familia</a:t>
            </a:r>
          </a:p>
          <a:p>
            <a:pPr>
              <a:buFontTx/>
              <a:buChar char="-"/>
            </a:pPr>
            <a:endParaRPr lang="es-ES_tradnl" sz="8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181600" y="2514600"/>
            <a:ext cx="1752600" cy="4495800"/>
          </a:xfrm>
          <a:prstGeom prst="wedgeRectCallout">
            <a:avLst>
              <a:gd name="adj1" fmla="val -46862"/>
              <a:gd name="adj2" fmla="val -597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800" b="1" u="sng" dirty="0" smtClean="0">
                <a:solidFill>
                  <a:schemeClr val="tx1"/>
                </a:solidFill>
              </a:rPr>
              <a:t>El abordar los riesgos de corrupción en REDD+ requiere acciones de colaboración. Por ejemplo:</a:t>
            </a:r>
            <a:endParaRPr lang="es-ES_tradnl" sz="800" dirty="0" smtClean="0">
              <a:solidFill>
                <a:schemeClr val="tx1"/>
              </a:solidFill>
            </a:endParaRPr>
          </a:p>
          <a:p>
            <a:r>
              <a:rPr lang="es-ES_tradnl" sz="800" b="1" dirty="0" smtClean="0">
                <a:solidFill>
                  <a:schemeClr val="tx1"/>
                </a:solidFill>
              </a:rPr>
              <a:t> </a:t>
            </a:r>
            <a:endParaRPr lang="es-ES_tradnl" sz="800" dirty="0" smtClean="0">
              <a:solidFill>
                <a:schemeClr val="tx1"/>
              </a:solidFill>
            </a:endParaRPr>
          </a:p>
          <a:p>
            <a:r>
              <a:rPr lang="es-ES_tradnl" sz="800" b="1" dirty="0" smtClean="0">
                <a:solidFill>
                  <a:schemeClr val="tx1"/>
                </a:solidFill>
              </a:rPr>
              <a:t>Papel de funcionarios gubernamentales anticorrupción en los países REDD+:</a:t>
            </a:r>
            <a:endParaRPr lang="es-ES_tradnl" sz="800" dirty="0" smtClean="0">
              <a:solidFill>
                <a:schemeClr val="tx1"/>
              </a:solidFill>
            </a:endParaRPr>
          </a:p>
          <a:p>
            <a:r>
              <a:rPr lang="es-ES_tradnl" sz="800" dirty="0" smtClean="0">
                <a:solidFill>
                  <a:schemeClr val="tx1"/>
                </a:solidFill>
              </a:rPr>
              <a:t>- Garantizar el acceso a la información sobre decisiones y procesos </a:t>
            </a:r>
          </a:p>
          <a:p>
            <a:r>
              <a:rPr lang="es-ES_tradnl" sz="800" dirty="0" smtClean="0">
                <a:solidFill>
                  <a:schemeClr val="tx1"/>
                </a:solidFill>
              </a:rPr>
              <a:t>- Apertura a que la sociedad civil se involucre en el proceso</a:t>
            </a:r>
          </a:p>
          <a:p>
            <a:r>
              <a:rPr lang="es-ES_tradnl" sz="800" dirty="0" smtClean="0">
                <a:solidFill>
                  <a:schemeClr val="tx1"/>
                </a:solidFill>
              </a:rPr>
              <a:t>- Esfuerzos para diseñar políticas con plazos definidos </a:t>
            </a:r>
          </a:p>
          <a:p>
            <a:r>
              <a:rPr lang="es-ES_tradnl" sz="800" dirty="0" smtClean="0">
                <a:solidFill>
                  <a:schemeClr val="tx1"/>
                </a:solidFill>
              </a:rPr>
              <a:t>- Comprometerse a favorecer principios de efectividad, incluyendo procesos similares a la EITI para el desembolso de fondos transparente y contable </a:t>
            </a:r>
          </a:p>
          <a:p>
            <a:r>
              <a:rPr lang="es-ES_tradnl" sz="800" b="1" dirty="0" smtClean="0">
                <a:solidFill>
                  <a:schemeClr val="tx1"/>
                </a:solidFill>
              </a:rPr>
              <a:t>Papel de las OSC</a:t>
            </a:r>
            <a:endParaRPr lang="es-ES_tradnl" sz="800" dirty="0" smtClean="0">
              <a:solidFill>
                <a:schemeClr val="tx1"/>
              </a:solidFill>
            </a:endParaRPr>
          </a:p>
          <a:p>
            <a:r>
              <a:rPr lang="es-ES_tradnl" sz="800" dirty="0" smtClean="0">
                <a:solidFill>
                  <a:schemeClr val="tx1"/>
                </a:solidFill>
              </a:rPr>
              <a:t>- Ser guardián y monitorear los flujos financieros y la distribución de beneficios, el impacto sobre la biodiversidad, la participación y el desempeño institucional, etc.</a:t>
            </a:r>
          </a:p>
          <a:p>
            <a:r>
              <a:rPr lang="es-ES_tradnl" sz="800" dirty="0" smtClean="0">
                <a:solidFill>
                  <a:schemeClr val="tx1"/>
                </a:solidFill>
              </a:rPr>
              <a:t>- Apoyar el mecanismo de recurso, brindar apoyo jurídico y documentar y diseminar mejores prácticas</a:t>
            </a:r>
          </a:p>
          <a:p>
            <a:r>
              <a:rPr lang="es-ES_tradnl" sz="800" b="1" dirty="0" smtClean="0">
                <a:solidFill>
                  <a:schemeClr val="tx1"/>
                </a:solidFill>
              </a:rPr>
              <a:t>El apoyo del Sistema de la ONU</a:t>
            </a:r>
            <a:endParaRPr lang="es-ES_tradnl" sz="800" dirty="0" smtClean="0">
              <a:solidFill>
                <a:schemeClr val="tx1"/>
              </a:solidFill>
            </a:endParaRPr>
          </a:p>
          <a:p>
            <a:r>
              <a:rPr lang="es-ES_tradnl" sz="800" dirty="0" smtClean="0">
                <a:solidFill>
                  <a:schemeClr val="tx1"/>
                </a:solidFill>
              </a:rPr>
              <a:t>- Desarrollar la capacidad de los actores mencionados anteriormente</a:t>
            </a:r>
          </a:p>
          <a:p>
            <a:r>
              <a:rPr lang="es-ES_tradnl" sz="800" dirty="0" smtClean="0">
                <a:solidFill>
                  <a:schemeClr val="tx1"/>
                </a:solidFill>
              </a:rPr>
              <a:t>- Fortalecer los sistemas de integridad nacional</a:t>
            </a:r>
          </a:p>
          <a:p>
            <a:r>
              <a:rPr lang="es-ES_tradnl" sz="800" dirty="0" smtClean="0">
                <a:solidFill>
                  <a:schemeClr val="tx1"/>
                </a:solidFill>
              </a:rPr>
              <a:t>- Documentar y divulgar buenas prácticas y lecciones aprendidas</a:t>
            </a:r>
            <a:endParaRPr lang="es-ES_tradnl" sz="800" dirty="0">
              <a:solidFill>
                <a:schemeClr val="tx1"/>
              </a:solidFill>
            </a:endParaRPr>
          </a:p>
        </p:txBody>
      </p:sp>
      <p:pic>
        <p:nvPicPr>
          <p:cNvPr id="15" name="Picture 14" descr="UN-REDD_full_logo_EN (2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4800" y="0"/>
            <a:ext cx="1219200" cy="91786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76200"/>
            <a:ext cx="63246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Anticorrupción</a:t>
            </a:r>
            <a:r>
              <a:rPr lang="en-US" sz="2800" b="1" dirty="0" smtClean="0">
                <a:solidFill>
                  <a:schemeClr val="bg1"/>
                </a:solidFill>
              </a:rPr>
              <a:t> en REDD+: Ideas Clave</a:t>
            </a:r>
            <a:endParaRPr lang="fr-CH" sz="2800" dirty="0"/>
          </a:p>
        </p:txBody>
      </p:sp>
      <p:sp>
        <p:nvSpPr>
          <p:cNvPr id="4" name="Oval 3"/>
          <p:cNvSpPr/>
          <p:nvPr/>
        </p:nvSpPr>
        <p:spPr>
          <a:xfrm>
            <a:off x="7162800" y="838200"/>
            <a:ext cx="1981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Sistemas</a:t>
            </a:r>
            <a:r>
              <a:rPr lang="en-US" sz="1600" dirty="0" smtClean="0"/>
              <a:t> REDD+ </a:t>
            </a:r>
            <a:r>
              <a:rPr lang="en-US" sz="1600" dirty="0" err="1" smtClean="0"/>
              <a:t>transparentes</a:t>
            </a:r>
            <a:r>
              <a:rPr lang="en-US" sz="1600" dirty="0" smtClean="0"/>
              <a:t>, </a:t>
            </a:r>
            <a:r>
              <a:rPr lang="en-US" sz="1600" dirty="0" err="1" smtClean="0"/>
              <a:t>efectivos</a:t>
            </a:r>
            <a:r>
              <a:rPr lang="en-US" sz="1600" dirty="0" smtClean="0"/>
              <a:t> y </a:t>
            </a:r>
            <a:r>
              <a:rPr lang="en-US" sz="1600" dirty="0" err="1" smtClean="0"/>
              <a:t>equitativos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6092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433</Words>
  <Application>Microsoft Office PowerPoint</Application>
  <PresentationFormat>On-screen Show (4:3)</PresentationFormat>
  <Paragraphs>65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Estelle Fach</dc:creator>
  <cp:lastModifiedBy>Estelle Fach</cp:lastModifiedBy>
  <cp:revision>228</cp:revision>
  <dcterms:created xsi:type="dcterms:W3CDTF">2013-01-11T18:01:33Z</dcterms:created>
  <dcterms:modified xsi:type="dcterms:W3CDTF">2013-01-17T16:56:31Z</dcterms:modified>
</cp:coreProperties>
</file>