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1" r:id="rId3"/>
    <p:sldId id="296" r:id="rId4"/>
    <p:sldId id="316" r:id="rId5"/>
    <p:sldId id="317" r:id="rId6"/>
    <p:sldId id="305" r:id="rId7"/>
    <p:sldId id="314" r:id="rId8"/>
    <p:sldId id="307" r:id="rId9"/>
    <p:sldId id="315" r:id="rId10"/>
    <p:sldId id="306" r:id="rId11"/>
    <p:sldId id="318" r:id="rId12"/>
    <p:sldId id="308" r:id="rId13"/>
    <p:sldId id="309" r:id="rId14"/>
    <p:sldId id="310" r:id="rId15"/>
    <p:sldId id="311" r:id="rId16"/>
    <p:sldId id="312" r:id="rId17"/>
    <p:sldId id="313" r:id="rId18"/>
    <p:sldId id="319" r:id="rId19"/>
    <p:sldId id="302" r:id="rId20"/>
    <p:sldId id="304" r:id="rId21"/>
  </p:sldIdLst>
  <p:sldSz cx="9144000" cy="6858000" type="screen4x3"/>
  <p:notesSz cx="6881813" cy="9296400"/>
  <p:custDataLst>
    <p:tags r:id="rId24"/>
  </p:custDataLst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81BD"/>
    <a:srgbClr val="FFFFCC"/>
    <a:srgbClr val="000000"/>
    <a:srgbClr val="254061"/>
    <a:srgbClr val="00FF00"/>
    <a:srgbClr val="00B050"/>
    <a:srgbClr val="99FF99"/>
    <a:srgbClr val="33CC33"/>
    <a:srgbClr val="005828"/>
    <a:srgbClr val="FF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67" y="-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Kemudahan%20Bisni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F%20I%20L%20E%20%20E\P%20E%20N%20E%20L%20I%20T%20I%20A%20N\UNDP\D%20A%20T%20A\Summary%20Akhir%2018102012\Summary%20Nilai%20Kompon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'Total Komponen'!$A$2:$A$11</c:f>
              <c:strCache>
                <c:ptCount val="10"/>
                <c:pt idx="0">
                  <c:v>Prov. Kalteng</c:v>
                </c:pt>
                <c:pt idx="1">
                  <c:v>Prov.Kalbar</c:v>
                </c:pt>
                <c:pt idx="2">
                  <c:v>Prov. Papua</c:v>
                </c:pt>
                <c:pt idx="3">
                  <c:v>Prov. Sulteng</c:v>
                </c:pt>
                <c:pt idx="4">
                  <c:v>Prov. Sumsel</c:v>
                </c:pt>
                <c:pt idx="5">
                  <c:v>Prov. Kaltim</c:v>
                </c:pt>
                <c:pt idx="6">
                  <c:v>Prov. Jambi</c:v>
                </c:pt>
                <c:pt idx="7">
                  <c:v>Prov. Papua Barat</c:v>
                </c:pt>
                <c:pt idx="8">
                  <c:v>Prov. Aceh</c:v>
                </c:pt>
                <c:pt idx="9">
                  <c:v>Prov. Riau</c:v>
                </c:pt>
              </c:strCache>
            </c:strRef>
          </c:cat>
          <c:val>
            <c:numRef>
              <c:f>'Total Komponen'!$B$2:$B$11</c:f>
              <c:numCache>
                <c:formatCode>General</c:formatCode>
                <c:ptCount val="10"/>
                <c:pt idx="0">
                  <c:v>1.8900000000000001</c:v>
                </c:pt>
                <c:pt idx="1">
                  <c:v>1.87</c:v>
                </c:pt>
                <c:pt idx="2">
                  <c:v>1.7900000000000003</c:v>
                </c:pt>
                <c:pt idx="3">
                  <c:v>1.7800000000000002</c:v>
                </c:pt>
                <c:pt idx="4">
                  <c:v>1.6600000000000001</c:v>
                </c:pt>
                <c:pt idx="5">
                  <c:v>1.61</c:v>
                </c:pt>
                <c:pt idx="6">
                  <c:v>1.53</c:v>
                </c:pt>
                <c:pt idx="7">
                  <c:v>1.41</c:v>
                </c:pt>
                <c:pt idx="8">
                  <c:v>1.3900000000000001</c:v>
                </c:pt>
                <c:pt idx="9" formatCode="0.00">
                  <c:v>1.3</c:v>
                </c:pt>
              </c:numCache>
            </c:numRef>
          </c:val>
        </c:ser>
        <c:shape val="box"/>
        <c:axId val="104788352"/>
        <c:axId val="104789888"/>
        <c:axId val="0"/>
      </c:bar3DChart>
      <c:catAx>
        <c:axId val="10478835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4789888"/>
        <c:crosses val="autoZero"/>
        <c:auto val="1"/>
        <c:lblAlgn val="ctr"/>
        <c:lblOffset val="100"/>
      </c:catAx>
      <c:valAx>
        <c:axId val="104789888"/>
        <c:scaling>
          <c:orientation val="minMax"/>
          <c:max val="5"/>
        </c:scaling>
        <c:axPos val="l"/>
        <c:majorGridlines/>
        <c:numFmt formatCode="General" sourceLinked="1"/>
        <c:tickLblPos val="nextTo"/>
        <c:crossAx val="104788352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sideWall>
      <c:spPr>
        <a:solidFill>
          <a:schemeClr val="accent5">
            <a:lumMod val="20000"/>
            <a:lumOff val="80000"/>
          </a:schemeClr>
        </a:solidFill>
      </c:spPr>
    </c:sideWall>
    <c:backWall>
      <c:spPr>
        <a:solidFill>
          <a:schemeClr val="accent5">
            <a:lumMod val="20000"/>
            <a:lumOff val="80000"/>
          </a:schemeClr>
        </a:solidFill>
      </c:spPr>
    </c:backWall>
    <c:plotArea>
      <c:layout/>
      <c:bar3DChart>
        <c:barDir val="col"/>
        <c:grouping val="clustered"/>
        <c:ser>
          <c:idx val="0"/>
          <c:order val="0"/>
          <c:cat>
            <c:strRef>
              <c:f>Sheet1!$B$4:$B$14</c:f>
              <c:strCache>
                <c:ptCount val="11"/>
                <c:pt idx="0">
                  <c:v>Singapura</c:v>
                </c:pt>
                <c:pt idx="1">
                  <c:v>Hongkong</c:v>
                </c:pt>
                <c:pt idx="2">
                  <c:v>Korea Selatan</c:v>
                </c:pt>
                <c:pt idx="3">
                  <c:v>Malaysia</c:v>
                </c:pt>
                <c:pt idx="4">
                  <c:v>Thailand</c:v>
                </c:pt>
                <c:pt idx="5">
                  <c:v>Brunai</c:v>
                </c:pt>
                <c:pt idx="6">
                  <c:v>Vietnam</c:v>
                </c:pt>
                <c:pt idx="7">
                  <c:v>INDONESIA</c:v>
                </c:pt>
                <c:pt idx="8">
                  <c:v>Kamboja</c:v>
                </c:pt>
                <c:pt idx="9">
                  <c:v>Filipina</c:v>
                </c:pt>
                <c:pt idx="10">
                  <c:v>Laos</c:v>
                </c:pt>
              </c:strCache>
            </c:strRef>
          </c:cat>
          <c:val>
            <c:numRef>
              <c:f>Sheet1!$C$4:$C$14</c:f>
              <c:numCache>
                <c:formatCode>General</c:formatCode>
                <c:ptCount val="11"/>
                <c:pt idx="0">
                  <c:v>81</c:v>
                </c:pt>
                <c:pt idx="1">
                  <c:v>111</c:v>
                </c:pt>
                <c:pt idx="2">
                  <c:v>238</c:v>
                </c:pt>
                <c:pt idx="3">
                  <c:v>326</c:v>
                </c:pt>
                <c:pt idx="4">
                  <c:v>417</c:v>
                </c:pt>
                <c:pt idx="5">
                  <c:v>834</c:v>
                </c:pt>
                <c:pt idx="6">
                  <c:v>953</c:v>
                </c:pt>
                <c:pt idx="7">
                  <c:v>1124</c:v>
                </c:pt>
                <c:pt idx="8">
                  <c:v>1184</c:v>
                </c:pt>
                <c:pt idx="9">
                  <c:v>1189</c:v>
                </c:pt>
                <c:pt idx="10">
                  <c:v>1316</c:v>
                </c:pt>
              </c:numCache>
            </c:numRef>
          </c:val>
        </c:ser>
        <c:shape val="cylinder"/>
        <c:axId val="51956352"/>
        <c:axId val="53924224"/>
        <c:axId val="0"/>
      </c:bar3DChart>
      <c:catAx>
        <c:axId val="51956352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53924224"/>
        <c:crosses val="autoZero"/>
        <c:auto val="1"/>
        <c:lblAlgn val="ctr"/>
        <c:lblOffset val="100"/>
      </c:catAx>
      <c:valAx>
        <c:axId val="53924224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1956352"/>
        <c:crosses val="autoZero"/>
        <c:crossBetween val="between"/>
      </c:valAx>
    </c:plotArea>
    <c:plotVisOnly val="1"/>
  </c:chart>
  <c:spPr>
    <a:solidFill>
      <a:schemeClr val="accent2">
        <a:lumMod val="20000"/>
        <a:lumOff val="80000"/>
      </a:schemeClr>
    </a:solidFill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Provinsi'!$E$15:$E$20</c:f>
              <c:strCache>
                <c:ptCount val="6"/>
                <c:pt idx="0">
                  <c:v>Perenc Hutan dan TR</c:v>
                </c:pt>
                <c:pt idx="1">
                  <c:v>Pengorganisasian Hutan</c:v>
                </c:pt>
                <c:pt idx="2">
                  <c:v>Pengaturan Hak</c:v>
                </c:pt>
                <c:pt idx="3">
                  <c:v>Kendali dan Pgkan Hukum</c:v>
                </c:pt>
                <c:pt idx="4">
                  <c:v>Infrastruktur REDD+</c:v>
                </c:pt>
                <c:pt idx="5">
                  <c:v>Pengelolaan Hutan</c:v>
                </c:pt>
              </c:strCache>
            </c:strRef>
          </c:cat>
          <c:val>
            <c:numRef>
              <c:f>'Komponen Per Provinsi'!$F$15:$F$20</c:f>
              <c:numCache>
                <c:formatCode>General</c:formatCode>
                <c:ptCount val="6"/>
                <c:pt idx="0">
                  <c:v>1.730758134061706</c:v>
                </c:pt>
                <c:pt idx="1">
                  <c:v>1.6902885802469141</c:v>
                </c:pt>
                <c:pt idx="2">
                  <c:v>1.6301200947971779</c:v>
                </c:pt>
                <c:pt idx="3">
                  <c:v>1.5932722663139331</c:v>
                </c:pt>
                <c:pt idx="4">
                  <c:v>1.4144086700336698</c:v>
                </c:pt>
                <c:pt idx="5">
                  <c:v>1.3994970951343499</c:v>
                </c:pt>
              </c:numCache>
            </c:numRef>
          </c:val>
        </c:ser>
        <c:shape val="cylinder"/>
        <c:axId val="104764928"/>
        <c:axId val="104766464"/>
        <c:axId val="0"/>
      </c:bar3DChart>
      <c:catAx>
        <c:axId val="104764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4766464"/>
        <c:crosses val="autoZero"/>
        <c:auto val="1"/>
        <c:lblAlgn val="ctr"/>
        <c:lblOffset val="100"/>
      </c:catAx>
      <c:valAx>
        <c:axId val="104766464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4764928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Provinsi'!$J$5:$J$10</c:f>
              <c:strCache>
                <c:ptCount val="6"/>
                <c:pt idx="0">
                  <c:v>Kaps Masy Sipil</c:v>
                </c:pt>
                <c:pt idx="1">
                  <c:v>Kaps Binis</c:v>
                </c:pt>
                <c:pt idx="2">
                  <c:v>Kaps Pemerintah</c:v>
                </c:pt>
                <c:pt idx="3">
                  <c:v>Kaps Masy Adat-Lokal</c:v>
                </c:pt>
                <c:pt idx="4">
                  <c:v>Kinerja Utama</c:v>
                </c:pt>
                <c:pt idx="5">
                  <c:v>Hukum dan Kebijakan</c:v>
                </c:pt>
              </c:strCache>
            </c:strRef>
          </c:cat>
          <c:val>
            <c:numRef>
              <c:f>'Komponen Per Provinsi'!$K$5:$K$10</c:f>
              <c:numCache>
                <c:formatCode>General</c:formatCode>
                <c:ptCount val="6"/>
                <c:pt idx="0">
                  <c:v>36.731098184223178</c:v>
                </c:pt>
                <c:pt idx="1">
                  <c:v>34.75547242288728</c:v>
                </c:pt>
                <c:pt idx="2">
                  <c:v>34.500871286572959</c:v>
                </c:pt>
                <c:pt idx="3">
                  <c:v>32.567706481302963</c:v>
                </c:pt>
                <c:pt idx="4">
                  <c:v>31.419161469161477</c:v>
                </c:pt>
                <c:pt idx="5">
                  <c:v>24.929217564817588</c:v>
                </c:pt>
              </c:numCache>
            </c:numRef>
          </c:val>
        </c:ser>
        <c:shape val="cylinder"/>
        <c:axId val="104852864"/>
        <c:axId val="106697856"/>
        <c:axId val="0"/>
      </c:bar3DChart>
      <c:catAx>
        <c:axId val="10485286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697856"/>
        <c:crosses val="autoZero"/>
        <c:auto val="1"/>
        <c:lblAlgn val="ctr"/>
        <c:lblOffset val="100"/>
      </c:catAx>
      <c:valAx>
        <c:axId val="106697856"/>
        <c:scaling>
          <c:orientation val="minMax"/>
          <c:max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4852864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Provinsi'!$J$15:$J$20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Provinsi'!$K$15:$K$20</c:f>
              <c:numCache>
                <c:formatCode>General</c:formatCode>
                <c:ptCount val="6"/>
                <c:pt idx="0">
                  <c:v>1.4233333333333331</c:v>
                </c:pt>
                <c:pt idx="1">
                  <c:v>1.4489583333333331</c:v>
                </c:pt>
                <c:pt idx="2">
                  <c:v>1.2814814814814814</c:v>
                </c:pt>
                <c:pt idx="3">
                  <c:v>1.1506399782135079</c:v>
                </c:pt>
                <c:pt idx="4">
                  <c:v>1.0976190476190473</c:v>
                </c:pt>
                <c:pt idx="5">
                  <c:v>1.1181818181818186</c:v>
                </c:pt>
              </c:numCache>
            </c:numRef>
          </c:val>
        </c:ser>
        <c:shape val="cylinder"/>
        <c:axId val="106722048"/>
        <c:axId val="106723584"/>
        <c:axId val="0"/>
      </c:bar3DChart>
      <c:catAx>
        <c:axId val="10672204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723584"/>
        <c:crosses val="autoZero"/>
        <c:auto val="1"/>
        <c:lblAlgn val="ctr"/>
        <c:lblOffset val="100"/>
      </c:catAx>
      <c:valAx>
        <c:axId val="106723584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722048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Provinsi'!$J$24:$J$29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Provinsi'!$K$24:$K$29</c:f>
              <c:numCache>
                <c:formatCode>General</c:formatCode>
                <c:ptCount val="6"/>
                <c:pt idx="0">
                  <c:v>1.6861798941798942</c:v>
                </c:pt>
                <c:pt idx="1">
                  <c:v>1.7146111111111111</c:v>
                </c:pt>
                <c:pt idx="2">
                  <c:v>1.5689999999999995</c:v>
                </c:pt>
                <c:pt idx="3">
                  <c:v>2.1888888888888887</c:v>
                </c:pt>
                <c:pt idx="4">
                  <c:v>1.8754074074074072</c:v>
                </c:pt>
                <c:pt idx="5">
                  <c:v>1.4249999999999998</c:v>
                </c:pt>
              </c:numCache>
            </c:numRef>
          </c:val>
        </c:ser>
        <c:shape val="cylinder"/>
        <c:axId val="106751872"/>
        <c:axId val="106753408"/>
        <c:axId val="0"/>
      </c:bar3DChart>
      <c:catAx>
        <c:axId val="10675187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753408"/>
        <c:crosses val="autoZero"/>
        <c:auto val="1"/>
        <c:lblAlgn val="ctr"/>
        <c:lblOffset val="100"/>
      </c:catAx>
      <c:valAx>
        <c:axId val="106753408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751872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Provinsi'!$J$33:$J$38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Provinsi'!$K$33:$K$38</c:f>
              <c:numCache>
                <c:formatCode>General</c:formatCode>
                <c:ptCount val="6"/>
                <c:pt idx="0">
                  <c:v>1.8341122964337251</c:v>
                </c:pt>
                <c:pt idx="1">
                  <c:v>1.6428174603174603</c:v>
                </c:pt>
                <c:pt idx="2">
                  <c:v>2.3516666666666666</c:v>
                </c:pt>
                <c:pt idx="3">
                  <c:v>1.9109259259259261</c:v>
                </c:pt>
                <c:pt idx="4">
                  <c:v>1.8895833333333334</c:v>
                </c:pt>
                <c:pt idx="5">
                  <c:v>1.6962962962962962</c:v>
                </c:pt>
              </c:numCache>
            </c:numRef>
          </c:val>
        </c:ser>
        <c:shape val="cylinder"/>
        <c:axId val="106142720"/>
        <c:axId val="106144512"/>
        <c:axId val="0"/>
      </c:bar3DChart>
      <c:catAx>
        <c:axId val="10614272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144512"/>
        <c:crosses val="autoZero"/>
        <c:auto val="1"/>
        <c:lblAlgn val="ctr"/>
        <c:lblOffset val="100"/>
      </c:catAx>
      <c:valAx>
        <c:axId val="106144512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142720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Provinsi'!$J$42:$J$47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Provinsi'!$K$42:$K$47</c:f>
              <c:numCache>
                <c:formatCode>General</c:formatCode>
                <c:ptCount val="6"/>
                <c:pt idx="0">
                  <c:v>1.8006194885361555</c:v>
                </c:pt>
                <c:pt idx="1">
                  <c:v>1.9827777777777778</c:v>
                </c:pt>
                <c:pt idx="2">
                  <c:v>1.6444444444444446</c:v>
                </c:pt>
                <c:pt idx="3">
                  <c:v>1.6</c:v>
                </c:pt>
                <c:pt idx="4">
                  <c:v>1.6511904761904761</c:v>
                </c:pt>
                <c:pt idx="5">
                  <c:v>1.2291035353535353</c:v>
                </c:pt>
              </c:numCache>
            </c:numRef>
          </c:val>
        </c:ser>
        <c:shape val="cylinder"/>
        <c:axId val="106832256"/>
        <c:axId val="106833792"/>
        <c:axId val="0"/>
      </c:bar3DChart>
      <c:catAx>
        <c:axId val="10683225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833792"/>
        <c:crosses val="autoZero"/>
        <c:auto val="1"/>
        <c:lblAlgn val="ctr"/>
        <c:lblOffset val="100"/>
      </c:catAx>
      <c:valAx>
        <c:axId val="106833792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832256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Provinsi'!$J$56:$J$61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Provinsi'!$K$56:$K$61</c:f>
              <c:numCache>
                <c:formatCode>General</c:formatCode>
                <c:ptCount val="6"/>
                <c:pt idx="0">
                  <c:v>1.9860802469135803</c:v>
                </c:pt>
                <c:pt idx="1">
                  <c:v>1.4603521825396828</c:v>
                </c:pt>
                <c:pt idx="2">
                  <c:v>1.8333333333333335</c:v>
                </c:pt>
                <c:pt idx="3">
                  <c:v>0</c:v>
                </c:pt>
                <c:pt idx="4">
                  <c:v>1.5854166666666667</c:v>
                </c:pt>
                <c:pt idx="5">
                  <c:v>1.5553703703703703</c:v>
                </c:pt>
              </c:numCache>
            </c:numRef>
          </c:val>
        </c:ser>
        <c:shape val="cylinder"/>
        <c:axId val="106841600"/>
        <c:axId val="106843136"/>
        <c:axId val="0"/>
      </c:bar3DChart>
      <c:catAx>
        <c:axId val="10684160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843136"/>
        <c:crosses val="autoZero"/>
        <c:auto val="1"/>
        <c:lblAlgn val="ctr"/>
        <c:lblOffset val="100"/>
      </c:catAx>
      <c:valAx>
        <c:axId val="106843136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841600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cat>
            <c:strRef>
              <c:f>'Komponen Per Provinsi'!$J$65:$J$70</c:f>
              <c:strCache>
                <c:ptCount val="6"/>
                <c:pt idx="0">
                  <c:v>Perenc Hutan dan TR</c:v>
                </c:pt>
                <c:pt idx="1">
                  <c:v>Pengaturan Hak</c:v>
                </c:pt>
                <c:pt idx="2">
                  <c:v>Pengorganisasian Hutan</c:v>
                </c:pt>
                <c:pt idx="3">
                  <c:v>Pengelolaan Hutan</c:v>
                </c:pt>
                <c:pt idx="4">
                  <c:v>Kendali dan Pgkan Hukum</c:v>
                </c:pt>
                <c:pt idx="5">
                  <c:v>Infrastruktur REDD+</c:v>
                </c:pt>
              </c:strCache>
            </c:strRef>
          </c:cat>
          <c:val>
            <c:numRef>
              <c:f>'Komponen Per Provinsi'!$K$65:$K$70</c:f>
              <c:numCache>
                <c:formatCode>General</c:formatCode>
                <c:ptCount val="6"/>
                <c:pt idx="0">
                  <c:v>1.6542235449735454</c:v>
                </c:pt>
                <c:pt idx="1">
                  <c:v>1.5312037037037041</c:v>
                </c:pt>
                <c:pt idx="2">
                  <c:v>1.4618055555555556</c:v>
                </c:pt>
                <c:pt idx="3">
                  <c:v>1.5465277777777777</c:v>
                </c:pt>
                <c:pt idx="4">
                  <c:v>1.4604166666666667</c:v>
                </c:pt>
                <c:pt idx="5">
                  <c:v>1.4624999999999997</c:v>
                </c:pt>
              </c:numCache>
            </c:numRef>
          </c:val>
        </c:ser>
        <c:shape val="cylinder"/>
        <c:axId val="106875520"/>
        <c:axId val="106877312"/>
        <c:axId val="0"/>
      </c:bar3DChart>
      <c:catAx>
        <c:axId val="10687552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106877312"/>
        <c:crosses val="autoZero"/>
        <c:auto val="1"/>
        <c:lblAlgn val="ctr"/>
        <c:lblOffset val="100"/>
      </c:catAx>
      <c:valAx>
        <c:axId val="106877312"/>
        <c:scaling>
          <c:orientation val="minMax"/>
          <c:max val="5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100" b="1"/>
            </a:pPr>
            <a:endParaRPr lang="en-US"/>
          </a:p>
        </c:txPr>
        <c:crossAx val="106875520"/>
        <c:crosses val="autoZero"/>
        <c:crossBetween val="between"/>
      </c:valAx>
    </c:plotArea>
    <c:plotVisOnly val="1"/>
  </c:chart>
  <c:spPr>
    <a:solidFill>
      <a:schemeClr val="accent3">
        <a:lumMod val="40000"/>
        <a:lumOff val="60000"/>
      </a:schemeClr>
    </a:solidFill>
  </c:sp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886506-B619-4B6D-A166-5F71ACE2AF93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48F00AFC-B918-4946-B1A0-29628D5A8EFC}">
      <dgm:prSet phldrT="[Text]" custT="1"/>
      <dgm:spPr/>
      <dgm:t>
        <a:bodyPr/>
        <a:lstStyle/>
        <a:p>
          <a:r>
            <a:rPr lang="en-US" sz="2400" b="1" smtClean="0"/>
            <a:t>Kapasitas P, CSO, M, B</a:t>
          </a:r>
          <a:endParaRPr lang="en-US" sz="2400" b="1"/>
        </a:p>
      </dgm:t>
    </dgm:pt>
    <dgm:pt modelId="{7DAAC529-95D4-4ADB-93CC-59F110DF5CD2}" type="parTrans" cxnId="{7FDF6D54-506F-4C12-BEE7-305F44755D42}">
      <dgm:prSet/>
      <dgm:spPr/>
      <dgm:t>
        <a:bodyPr/>
        <a:lstStyle/>
        <a:p>
          <a:endParaRPr lang="en-US"/>
        </a:p>
      </dgm:t>
    </dgm:pt>
    <dgm:pt modelId="{9EC89805-AE36-4B69-982A-389DA1578181}" type="sibTrans" cxnId="{7FDF6D54-506F-4C12-BEE7-305F44755D42}">
      <dgm:prSet/>
      <dgm:spPr/>
      <dgm:t>
        <a:bodyPr/>
        <a:lstStyle/>
        <a:p>
          <a:endParaRPr lang="en-US"/>
        </a:p>
      </dgm:t>
    </dgm:pt>
    <dgm:pt modelId="{C643C98A-F782-4FFF-B78E-671C23700757}">
      <dgm:prSet phldrT="[Text]" custT="1"/>
      <dgm:spPr/>
      <dgm:t>
        <a:bodyPr/>
        <a:lstStyle/>
        <a:p>
          <a:r>
            <a:rPr lang="en-US" sz="2000" b="1" smtClean="0"/>
            <a:t>Hukum &amp; Kebijak-an</a:t>
          </a:r>
          <a:endParaRPr lang="en-US" sz="2000" b="1"/>
        </a:p>
      </dgm:t>
    </dgm:pt>
    <dgm:pt modelId="{812DE7BE-12D3-45D2-8B11-7C7DE7E463CA}" type="parTrans" cxnId="{1D56F672-985B-439F-8DF6-F71A2B3040DF}">
      <dgm:prSet/>
      <dgm:spPr/>
      <dgm:t>
        <a:bodyPr/>
        <a:lstStyle/>
        <a:p>
          <a:endParaRPr lang="en-US"/>
        </a:p>
      </dgm:t>
    </dgm:pt>
    <dgm:pt modelId="{8F11C459-D835-4785-87E2-C9BB3CEBFF3F}" type="sibTrans" cxnId="{1D56F672-985B-439F-8DF6-F71A2B3040DF}">
      <dgm:prSet/>
      <dgm:spPr/>
      <dgm:t>
        <a:bodyPr/>
        <a:lstStyle/>
        <a:p>
          <a:endParaRPr lang="en-US"/>
        </a:p>
      </dgm:t>
    </dgm:pt>
    <dgm:pt modelId="{0119A394-628E-4AA7-9919-DFDCC756990B}">
      <dgm:prSet phldrT="[Text]"/>
      <dgm:spPr/>
      <dgm:t>
        <a:bodyPr/>
        <a:lstStyle/>
        <a:p>
          <a:r>
            <a:rPr lang="en-US" b="1" smtClean="0"/>
            <a:t>Kinerja </a:t>
          </a:r>
          <a:endParaRPr lang="en-US" b="1"/>
        </a:p>
      </dgm:t>
    </dgm:pt>
    <dgm:pt modelId="{B8AE4A89-13C3-47C7-B800-0A1A5F7A100B}" type="parTrans" cxnId="{9EB526E2-DF1C-402B-AAF8-0E86EF2375F2}">
      <dgm:prSet/>
      <dgm:spPr/>
      <dgm:t>
        <a:bodyPr/>
        <a:lstStyle/>
        <a:p>
          <a:endParaRPr lang="en-US"/>
        </a:p>
      </dgm:t>
    </dgm:pt>
    <dgm:pt modelId="{E98BD928-F5A7-4DA3-97D2-D7A4F6A8F447}" type="sibTrans" cxnId="{9EB526E2-DF1C-402B-AAF8-0E86EF2375F2}">
      <dgm:prSet/>
      <dgm:spPr/>
      <dgm:t>
        <a:bodyPr/>
        <a:lstStyle/>
        <a:p>
          <a:endParaRPr lang="en-US"/>
        </a:p>
      </dgm:t>
    </dgm:pt>
    <dgm:pt modelId="{82E7B5FB-FA28-4407-BFA6-EDB7C6C17AF0}">
      <dgm:prSet phldrT="[Text]"/>
      <dgm:spPr/>
      <dgm:t>
        <a:bodyPr/>
        <a:lstStyle/>
        <a:p>
          <a:endParaRPr lang="en-US"/>
        </a:p>
      </dgm:t>
    </dgm:pt>
    <dgm:pt modelId="{9F35CED2-4A4D-4DC3-997E-42457DB0FE4F}" type="parTrans" cxnId="{4A1F3423-03B7-4570-8D60-864ED93E04A9}">
      <dgm:prSet/>
      <dgm:spPr/>
      <dgm:t>
        <a:bodyPr/>
        <a:lstStyle/>
        <a:p>
          <a:endParaRPr lang="en-US"/>
        </a:p>
      </dgm:t>
    </dgm:pt>
    <dgm:pt modelId="{014C51CF-27CC-43A5-AECF-4E25F5F1FE6E}" type="sibTrans" cxnId="{4A1F3423-03B7-4570-8D60-864ED93E04A9}">
      <dgm:prSet/>
      <dgm:spPr/>
      <dgm:t>
        <a:bodyPr/>
        <a:lstStyle/>
        <a:p>
          <a:endParaRPr lang="en-US"/>
        </a:p>
      </dgm:t>
    </dgm:pt>
    <dgm:pt modelId="{0AA53431-0321-48EB-938C-370E02335BE2}" type="pres">
      <dgm:prSet presAssocID="{EC886506-B619-4B6D-A166-5F71ACE2AF9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4737F09-A1D7-4DCF-815B-2829150F3923}" type="pres">
      <dgm:prSet presAssocID="{48F00AFC-B918-4946-B1A0-29628D5A8EF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3B4345-2476-4D61-846A-918CDDB09D59}" type="pres">
      <dgm:prSet presAssocID="{48F00AFC-B918-4946-B1A0-29628D5A8EFC}" presName="gear1srcNode" presStyleLbl="node1" presStyleIdx="0" presStyleCnt="3"/>
      <dgm:spPr/>
      <dgm:t>
        <a:bodyPr/>
        <a:lstStyle/>
        <a:p>
          <a:endParaRPr lang="en-US"/>
        </a:p>
      </dgm:t>
    </dgm:pt>
    <dgm:pt modelId="{F99D81B3-6D8A-47B5-A31B-7B364CFCCC4C}" type="pres">
      <dgm:prSet presAssocID="{48F00AFC-B918-4946-B1A0-29628D5A8EFC}" presName="gear1dstNode" presStyleLbl="node1" presStyleIdx="0" presStyleCnt="3"/>
      <dgm:spPr/>
      <dgm:t>
        <a:bodyPr/>
        <a:lstStyle/>
        <a:p>
          <a:endParaRPr lang="en-US"/>
        </a:p>
      </dgm:t>
    </dgm:pt>
    <dgm:pt modelId="{B5231EE0-DFD8-4D33-B931-7FB5A7BD7069}" type="pres">
      <dgm:prSet presAssocID="{C643C98A-F782-4FFF-B78E-671C23700757}" presName="gear2" presStyleLbl="node1" presStyleIdx="1" presStyleCnt="3" custScaleX="11031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FE61EF-999B-465F-B192-C6E39E532EA9}" type="pres">
      <dgm:prSet presAssocID="{C643C98A-F782-4FFF-B78E-671C23700757}" presName="gear2srcNode" presStyleLbl="node1" presStyleIdx="1" presStyleCnt="3"/>
      <dgm:spPr/>
      <dgm:t>
        <a:bodyPr/>
        <a:lstStyle/>
        <a:p>
          <a:endParaRPr lang="en-US"/>
        </a:p>
      </dgm:t>
    </dgm:pt>
    <dgm:pt modelId="{BF692DAA-6A1D-4AEC-AF8F-A9605266BAE3}" type="pres">
      <dgm:prSet presAssocID="{C643C98A-F782-4FFF-B78E-671C23700757}" presName="gear2dstNode" presStyleLbl="node1" presStyleIdx="1" presStyleCnt="3"/>
      <dgm:spPr/>
      <dgm:t>
        <a:bodyPr/>
        <a:lstStyle/>
        <a:p>
          <a:endParaRPr lang="en-US"/>
        </a:p>
      </dgm:t>
    </dgm:pt>
    <dgm:pt modelId="{F5FADBD6-2A35-40D7-9F67-56D27E5FE07E}" type="pres">
      <dgm:prSet presAssocID="{0119A394-628E-4AA7-9919-DFDCC756990B}" presName="gear3" presStyleLbl="node1" presStyleIdx="2" presStyleCnt="3"/>
      <dgm:spPr/>
      <dgm:t>
        <a:bodyPr/>
        <a:lstStyle/>
        <a:p>
          <a:endParaRPr lang="en-US"/>
        </a:p>
      </dgm:t>
    </dgm:pt>
    <dgm:pt modelId="{7D92055E-1E32-4C5C-8A1B-0CF7A80EBD50}" type="pres">
      <dgm:prSet presAssocID="{0119A394-628E-4AA7-9919-DFDCC756990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1782B9-2E05-4CE8-8DCF-89D40E2C2F89}" type="pres">
      <dgm:prSet presAssocID="{0119A394-628E-4AA7-9919-DFDCC756990B}" presName="gear3srcNode" presStyleLbl="node1" presStyleIdx="2" presStyleCnt="3"/>
      <dgm:spPr/>
      <dgm:t>
        <a:bodyPr/>
        <a:lstStyle/>
        <a:p>
          <a:endParaRPr lang="en-US"/>
        </a:p>
      </dgm:t>
    </dgm:pt>
    <dgm:pt modelId="{02F9D0AC-DDB7-4CF9-9348-2279A752B776}" type="pres">
      <dgm:prSet presAssocID="{0119A394-628E-4AA7-9919-DFDCC756990B}" presName="gear3dstNode" presStyleLbl="node1" presStyleIdx="2" presStyleCnt="3"/>
      <dgm:spPr/>
      <dgm:t>
        <a:bodyPr/>
        <a:lstStyle/>
        <a:p>
          <a:endParaRPr lang="en-US"/>
        </a:p>
      </dgm:t>
    </dgm:pt>
    <dgm:pt modelId="{D3CA7C2D-8903-4EEC-B038-C035287A1DCA}" type="pres">
      <dgm:prSet presAssocID="{9EC89805-AE36-4B69-982A-389DA1578181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BAAB3A39-0C05-4A53-8B00-22156C9A5DCD}" type="pres">
      <dgm:prSet presAssocID="{8F11C459-D835-4785-87E2-C9BB3CEBFF3F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B198C66E-2EB9-4A59-A3B9-1DB472657A0D}" type="pres">
      <dgm:prSet presAssocID="{E98BD928-F5A7-4DA3-97D2-D7A4F6A8F447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A1F3423-03B7-4570-8D60-864ED93E04A9}" srcId="{EC886506-B619-4B6D-A166-5F71ACE2AF93}" destId="{82E7B5FB-FA28-4407-BFA6-EDB7C6C17AF0}" srcOrd="3" destOrd="0" parTransId="{9F35CED2-4A4D-4DC3-997E-42457DB0FE4F}" sibTransId="{014C51CF-27CC-43A5-AECF-4E25F5F1FE6E}"/>
    <dgm:cxn modelId="{3BF9DD9D-85AE-49EA-B17C-C4DC161CF774}" type="presOf" srcId="{E98BD928-F5A7-4DA3-97D2-D7A4F6A8F447}" destId="{B198C66E-2EB9-4A59-A3B9-1DB472657A0D}" srcOrd="0" destOrd="0" presId="urn:microsoft.com/office/officeart/2005/8/layout/gear1"/>
    <dgm:cxn modelId="{7FDF6D54-506F-4C12-BEE7-305F44755D42}" srcId="{EC886506-B619-4B6D-A166-5F71ACE2AF93}" destId="{48F00AFC-B918-4946-B1A0-29628D5A8EFC}" srcOrd="0" destOrd="0" parTransId="{7DAAC529-95D4-4ADB-93CC-59F110DF5CD2}" sibTransId="{9EC89805-AE36-4B69-982A-389DA1578181}"/>
    <dgm:cxn modelId="{8158F7F4-C55C-4867-841D-1C9630F8737E}" type="presOf" srcId="{C643C98A-F782-4FFF-B78E-671C23700757}" destId="{B5231EE0-DFD8-4D33-B931-7FB5A7BD7069}" srcOrd="0" destOrd="0" presId="urn:microsoft.com/office/officeart/2005/8/layout/gear1"/>
    <dgm:cxn modelId="{36A09E8A-BD29-488E-ABA3-C91E7B156DB6}" type="presOf" srcId="{48F00AFC-B918-4946-B1A0-29628D5A8EFC}" destId="{E83B4345-2476-4D61-846A-918CDDB09D59}" srcOrd="1" destOrd="0" presId="urn:microsoft.com/office/officeart/2005/8/layout/gear1"/>
    <dgm:cxn modelId="{A97E408B-A616-4312-A604-C5AA668A59B4}" type="presOf" srcId="{0119A394-628E-4AA7-9919-DFDCC756990B}" destId="{7D92055E-1E32-4C5C-8A1B-0CF7A80EBD50}" srcOrd="1" destOrd="0" presId="urn:microsoft.com/office/officeart/2005/8/layout/gear1"/>
    <dgm:cxn modelId="{D7B6551F-9FA1-4930-902F-E9D4046D214F}" type="presOf" srcId="{EC886506-B619-4B6D-A166-5F71ACE2AF93}" destId="{0AA53431-0321-48EB-938C-370E02335BE2}" srcOrd="0" destOrd="0" presId="urn:microsoft.com/office/officeart/2005/8/layout/gear1"/>
    <dgm:cxn modelId="{741977AA-3061-46A0-8DB9-E73307782DCF}" type="presOf" srcId="{0119A394-628E-4AA7-9919-DFDCC756990B}" destId="{02F9D0AC-DDB7-4CF9-9348-2279A752B776}" srcOrd="3" destOrd="0" presId="urn:microsoft.com/office/officeart/2005/8/layout/gear1"/>
    <dgm:cxn modelId="{783E2B4E-CA63-4CC9-87F5-F41B93753916}" type="presOf" srcId="{C643C98A-F782-4FFF-B78E-671C23700757}" destId="{46FE61EF-999B-465F-B192-C6E39E532EA9}" srcOrd="1" destOrd="0" presId="urn:microsoft.com/office/officeart/2005/8/layout/gear1"/>
    <dgm:cxn modelId="{FFB1BD0B-7916-415E-A0A6-C06834D92974}" type="presOf" srcId="{C643C98A-F782-4FFF-B78E-671C23700757}" destId="{BF692DAA-6A1D-4AEC-AF8F-A9605266BAE3}" srcOrd="2" destOrd="0" presId="urn:microsoft.com/office/officeart/2005/8/layout/gear1"/>
    <dgm:cxn modelId="{F3FF6344-0A11-4A4B-A481-021650A26251}" type="presOf" srcId="{48F00AFC-B918-4946-B1A0-29628D5A8EFC}" destId="{C4737F09-A1D7-4DCF-815B-2829150F3923}" srcOrd="0" destOrd="0" presId="urn:microsoft.com/office/officeart/2005/8/layout/gear1"/>
    <dgm:cxn modelId="{3CA5E953-C23F-4119-94BD-64630E83415F}" type="presOf" srcId="{0119A394-628E-4AA7-9919-DFDCC756990B}" destId="{F5FADBD6-2A35-40D7-9F67-56D27E5FE07E}" srcOrd="0" destOrd="0" presId="urn:microsoft.com/office/officeart/2005/8/layout/gear1"/>
    <dgm:cxn modelId="{3E3C04D9-18C3-4F48-8F8A-79F9148C8B72}" type="presOf" srcId="{0119A394-628E-4AA7-9919-DFDCC756990B}" destId="{7B1782B9-2E05-4CE8-8DCF-89D40E2C2F89}" srcOrd="2" destOrd="0" presId="urn:microsoft.com/office/officeart/2005/8/layout/gear1"/>
    <dgm:cxn modelId="{1D56F672-985B-439F-8DF6-F71A2B3040DF}" srcId="{EC886506-B619-4B6D-A166-5F71ACE2AF93}" destId="{C643C98A-F782-4FFF-B78E-671C23700757}" srcOrd="1" destOrd="0" parTransId="{812DE7BE-12D3-45D2-8B11-7C7DE7E463CA}" sibTransId="{8F11C459-D835-4785-87E2-C9BB3CEBFF3F}"/>
    <dgm:cxn modelId="{9EB526E2-DF1C-402B-AAF8-0E86EF2375F2}" srcId="{EC886506-B619-4B6D-A166-5F71ACE2AF93}" destId="{0119A394-628E-4AA7-9919-DFDCC756990B}" srcOrd="2" destOrd="0" parTransId="{B8AE4A89-13C3-47C7-B800-0A1A5F7A100B}" sibTransId="{E98BD928-F5A7-4DA3-97D2-D7A4F6A8F447}"/>
    <dgm:cxn modelId="{55E2DAB2-E7F9-4752-A579-79C566C51767}" type="presOf" srcId="{8F11C459-D835-4785-87E2-C9BB3CEBFF3F}" destId="{BAAB3A39-0C05-4A53-8B00-22156C9A5DCD}" srcOrd="0" destOrd="0" presId="urn:microsoft.com/office/officeart/2005/8/layout/gear1"/>
    <dgm:cxn modelId="{BFD24CC0-1B2F-4FCC-8EE2-24C98DF5FE29}" type="presOf" srcId="{9EC89805-AE36-4B69-982A-389DA1578181}" destId="{D3CA7C2D-8903-4EEC-B038-C035287A1DCA}" srcOrd="0" destOrd="0" presId="urn:microsoft.com/office/officeart/2005/8/layout/gear1"/>
    <dgm:cxn modelId="{505C7DF1-44E0-4DDE-BDD5-908786736C82}" type="presOf" srcId="{48F00AFC-B918-4946-B1A0-29628D5A8EFC}" destId="{F99D81B3-6D8A-47B5-A31B-7B364CFCCC4C}" srcOrd="2" destOrd="0" presId="urn:microsoft.com/office/officeart/2005/8/layout/gear1"/>
    <dgm:cxn modelId="{4849BC84-494E-4D02-9345-9E54663F6C06}" type="presParOf" srcId="{0AA53431-0321-48EB-938C-370E02335BE2}" destId="{C4737F09-A1D7-4DCF-815B-2829150F3923}" srcOrd="0" destOrd="0" presId="urn:microsoft.com/office/officeart/2005/8/layout/gear1"/>
    <dgm:cxn modelId="{7A4893BD-7D74-4D6D-944C-6EAE933DB3D1}" type="presParOf" srcId="{0AA53431-0321-48EB-938C-370E02335BE2}" destId="{E83B4345-2476-4D61-846A-918CDDB09D59}" srcOrd="1" destOrd="0" presId="urn:microsoft.com/office/officeart/2005/8/layout/gear1"/>
    <dgm:cxn modelId="{5E5B22D3-AA2A-4B8C-AC91-2EA1FBD623B2}" type="presParOf" srcId="{0AA53431-0321-48EB-938C-370E02335BE2}" destId="{F99D81B3-6D8A-47B5-A31B-7B364CFCCC4C}" srcOrd="2" destOrd="0" presId="urn:microsoft.com/office/officeart/2005/8/layout/gear1"/>
    <dgm:cxn modelId="{A23F8D22-536A-4847-B8A5-81C031649D1E}" type="presParOf" srcId="{0AA53431-0321-48EB-938C-370E02335BE2}" destId="{B5231EE0-DFD8-4D33-B931-7FB5A7BD7069}" srcOrd="3" destOrd="0" presId="urn:microsoft.com/office/officeart/2005/8/layout/gear1"/>
    <dgm:cxn modelId="{5CA4D42B-ED97-4E1A-AAF7-6D30F200EDB6}" type="presParOf" srcId="{0AA53431-0321-48EB-938C-370E02335BE2}" destId="{46FE61EF-999B-465F-B192-C6E39E532EA9}" srcOrd="4" destOrd="0" presId="urn:microsoft.com/office/officeart/2005/8/layout/gear1"/>
    <dgm:cxn modelId="{8AEA5DFE-0EEA-4CE7-8D4F-F24A76836919}" type="presParOf" srcId="{0AA53431-0321-48EB-938C-370E02335BE2}" destId="{BF692DAA-6A1D-4AEC-AF8F-A9605266BAE3}" srcOrd="5" destOrd="0" presId="urn:microsoft.com/office/officeart/2005/8/layout/gear1"/>
    <dgm:cxn modelId="{A6E5B3D3-19B7-4C23-93A2-8110CC8C8AEF}" type="presParOf" srcId="{0AA53431-0321-48EB-938C-370E02335BE2}" destId="{F5FADBD6-2A35-40D7-9F67-56D27E5FE07E}" srcOrd="6" destOrd="0" presId="urn:microsoft.com/office/officeart/2005/8/layout/gear1"/>
    <dgm:cxn modelId="{317C1A06-840D-4DE6-B6E0-79F8096B375D}" type="presParOf" srcId="{0AA53431-0321-48EB-938C-370E02335BE2}" destId="{7D92055E-1E32-4C5C-8A1B-0CF7A80EBD50}" srcOrd="7" destOrd="0" presId="urn:microsoft.com/office/officeart/2005/8/layout/gear1"/>
    <dgm:cxn modelId="{CEE67FA6-5298-4E8D-93A1-F43E81591EA0}" type="presParOf" srcId="{0AA53431-0321-48EB-938C-370E02335BE2}" destId="{7B1782B9-2E05-4CE8-8DCF-89D40E2C2F89}" srcOrd="8" destOrd="0" presId="urn:microsoft.com/office/officeart/2005/8/layout/gear1"/>
    <dgm:cxn modelId="{3D1E0ABB-E95F-4CF0-BD40-77A727EE6754}" type="presParOf" srcId="{0AA53431-0321-48EB-938C-370E02335BE2}" destId="{02F9D0AC-DDB7-4CF9-9348-2279A752B776}" srcOrd="9" destOrd="0" presId="urn:microsoft.com/office/officeart/2005/8/layout/gear1"/>
    <dgm:cxn modelId="{11495DF6-F4CF-4C6E-BFEF-5AAD7DE84AE9}" type="presParOf" srcId="{0AA53431-0321-48EB-938C-370E02335BE2}" destId="{D3CA7C2D-8903-4EEC-B038-C035287A1DCA}" srcOrd="10" destOrd="0" presId="urn:microsoft.com/office/officeart/2005/8/layout/gear1"/>
    <dgm:cxn modelId="{73D0A32F-D5B6-4000-BFF5-C4AD98B8F309}" type="presParOf" srcId="{0AA53431-0321-48EB-938C-370E02335BE2}" destId="{BAAB3A39-0C05-4A53-8B00-22156C9A5DCD}" srcOrd="11" destOrd="0" presId="urn:microsoft.com/office/officeart/2005/8/layout/gear1"/>
    <dgm:cxn modelId="{6EB91C59-2877-4150-ACAE-455323148F52}" type="presParOf" srcId="{0AA53431-0321-48EB-938C-370E02335BE2}" destId="{B198C66E-2EB9-4A59-A3B9-1DB472657A0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4737F09-A1D7-4DCF-815B-2829150F3923}">
      <dsp:nvSpPr>
        <dsp:cNvPr id="0" name=""/>
        <dsp:cNvSpPr/>
      </dsp:nvSpPr>
      <dsp:spPr>
        <a:xfrm>
          <a:off x="2817574" y="2073830"/>
          <a:ext cx="2534681" cy="2534681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/>
            <a:t>Kapasitas P, CSO, M, B</a:t>
          </a:r>
          <a:endParaRPr lang="en-US" sz="2400" b="1" kern="1200"/>
        </a:p>
      </dsp:txBody>
      <dsp:txXfrm>
        <a:off x="2817574" y="2073830"/>
        <a:ext cx="2534681" cy="2534681"/>
      </dsp:txXfrm>
    </dsp:sp>
    <dsp:sp modelId="{B5231EE0-DFD8-4D33-B931-7FB5A7BD7069}">
      <dsp:nvSpPr>
        <dsp:cNvPr id="0" name=""/>
        <dsp:cNvSpPr/>
      </dsp:nvSpPr>
      <dsp:spPr>
        <a:xfrm>
          <a:off x="1247804" y="1474723"/>
          <a:ext cx="2033496" cy="184340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smtClean="0"/>
            <a:t>Hukum &amp; Kebijak-an</a:t>
          </a:r>
          <a:endParaRPr lang="en-US" sz="2000" b="1" kern="1200"/>
        </a:p>
      </dsp:txBody>
      <dsp:txXfrm>
        <a:off x="1247804" y="1474723"/>
        <a:ext cx="2033496" cy="1843404"/>
      </dsp:txXfrm>
    </dsp:sp>
    <dsp:sp modelId="{F5FADBD6-2A35-40D7-9F67-56D27E5FE07E}">
      <dsp:nvSpPr>
        <dsp:cNvPr id="0" name=""/>
        <dsp:cNvSpPr/>
      </dsp:nvSpPr>
      <dsp:spPr>
        <a:xfrm rot="20700000">
          <a:off x="2375345" y="202962"/>
          <a:ext cx="1806160" cy="180616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smtClean="0"/>
            <a:t>Kinerja </a:t>
          </a:r>
          <a:endParaRPr lang="en-US" sz="2500" b="1" kern="1200"/>
        </a:p>
      </dsp:txBody>
      <dsp:txXfrm>
        <a:off x="2771489" y="599106"/>
        <a:ext cx="1013872" cy="1013872"/>
      </dsp:txXfrm>
    </dsp:sp>
    <dsp:sp modelId="{D3CA7C2D-8903-4EEC-B038-C035287A1DCA}">
      <dsp:nvSpPr>
        <dsp:cNvPr id="0" name=""/>
        <dsp:cNvSpPr/>
      </dsp:nvSpPr>
      <dsp:spPr>
        <a:xfrm>
          <a:off x="2627244" y="1688747"/>
          <a:ext cx="3244392" cy="3244392"/>
        </a:xfrm>
        <a:prstGeom prst="circularArrow">
          <a:avLst>
            <a:gd name="adj1" fmla="val 4688"/>
            <a:gd name="adj2" fmla="val 299029"/>
            <a:gd name="adj3" fmla="val 2525252"/>
            <a:gd name="adj4" fmla="val 1584184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AB3A39-0C05-4A53-8B00-22156C9A5DCD}">
      <dsp:nvSpPr>
        <dsp:cNvPr id="0" name=""/>
        <dsp:cNvSpPr/>
      </dsp:nvSpPr>
      <dsp:spPr>
        <a:xfrm>
          <a:off x="1016387" y="1065070"/>
          <a:ext cx="2357253" cy="235725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8C66E-2EB9-4A59-A3B9-1DB472657A0D}">
      <dsp:nvSpPr>
        <dsp:cNvPr id="0" name=""/>
        <dsp:cNvSpPr/>
      </dsp:nvSpPr>
      <dsp:spPr>
        <a:xfrm>
          <a:off x="1957561" y="-194432"/>
          <a:ext cx="2541594" cy="25415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3E64936-05A4-4AFA-AB75-EF77EBCCAE2E}" type="datetimeFigureOut">
              <a:rPr lang="en-US" smtClean="0"/>
              <a:pPr/>
              <a:t>10/28/2012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84E92C0-6600-4956-BA41-2B4C12DC8A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847A7A99-464D-4B83-A304-004A9A22D80F}" type="datetimeFigureOut">
              <a:rPr lang="en-US" smtClean="0"/>
              <a:pPr/>
              <a:t>10/28/2012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5766FC9-2EB0-4B26-87D0-F2B67E9236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3972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766FC9-2EB0-4B26-87D0-F2B67E9236C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766FC9-2EB0-4B26-87D0-F2B67E9236C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A09191-CD04-4C86-8A79-7A4AC907B044}" type="slidenum">
              <a:rPr 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A09191-CD04-4C86-8A79-7A4AC907B044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CA09191-CD04-4C86-8A79-7A4AC907B044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DB307-9167-4117-A2FD-4E17FCC252A1}" type="datetimeFigureOut">
              <a:rPr lang="id-ID" smtClean="0"/>
              <a:pPr/>
              <a:t>28/10/2012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22E3E-5995-434E-8C9D-465DA49E0E1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643182"/>
            <a:ext cx="9144000" cy="1643074"/>
          </a:xfrm>
          <a:prstGeom prst="rect">
            <a:avLst/>
          </a:prstGeom>
          <a:solidFill>
            <a:schemeClr val="tx1">
              <a:alpha val="6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14348" y="2753633"/>
            <a:ext cx="792961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0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Kerangka Penilaian </a:t>
            </a:r>
            <a:r>
              <a:rPr lang="id-ID" sz="40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PGA </a:t>
            </a:r>
            <a:endParaRPr lang="en-US" sz="4000" b="1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 lvl="0" algn="ctr"/>
            <a:r>
              <a:rPr lang="en-US" sz="4000" b="1" smtClean="0"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dan Hasil Sementara Penilaian </a:t>
            </a:r>
            <a:endParaRPr lang="id-ID" sz="4000" b="1" dirty="0" smtClean="0"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5949280"/>
            <a:ext cx="28426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b="1" dirty="0" smtClean="0">
                <a:solidFill>
                  <a:schemeClr val="bg1"/>
                </a:solidFill>
              </a:rPr>
              <a:t>Jakarta</a:t>
            </a:r>
            <a:r>
              <a:rPr lang="id-ID" sz="2000" b="1" smtClean="0">
                <a:solidFill>
                  <a:schemeClr val="bg1"/>
                </a:solidFill>
              </a:rPr>
              <a:t>, </a:t>
            </a:r>
            <a:r>
              <a:rPr lang="en-US" sz="2000" b="1" smtClean="0">
                <a:solidFill>
                  <a:schemeClr val="bg1"/>
                </a:solidFill>
              </a:rPr>
              <a:t>29 Oktober </a:t>
            </a:r>
            <a:r>
              <a:rPr lang="id-ID" sz="2000" b="1" smtClean="0">
                <a:solidFill>
                  <a:schemeClr val="bg1"/>
                </a:solidFill>
              </a:rPr>
              <a:t>2012</a:t>
            </a:r>
            <a:endParaRPr lang="id-ID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Nilai </a:t>
            </a:r>
            <a:r>
              <a:rPr lang="en-US" smtClean="0">
                <a:solidFill>
                  <a:srgbClr val="FFFF00"/>
                </a:solidFill>
              </a:rPr>
              <a:t>Komponen</a:t>
            </a:r>
            <a:r>
              <a:rPr lang="en-US" smtClean="0">
                <a:solidFill>
                  <a:srgbClr val="FFFFCC"/>
                </a:solidFill>
              </a:rPr>
              <a:t> PGA—10 Prop: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Selang Nilai 1—5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611560" y="1628800"/>
          <a:ext cx="7848872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ight Brace 4"/>
          <p:cNvSpPr/>
          <p:nvPr/>
        </p:nvSpPr>
        <p:spPr>
          <a:xfrm rot="16200000">
            <a:off x="3311860" y="2096853"/>
            <a:ext cx="432048" cy="3816424"/>
          </a:xfrm>
          <a:prstGeom prst="rightBrace">
            <a:avLst>
              <a:gd name="adj1" fmla="val 13051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915816" y="3422316"/>
            <a:ext cx="949982" cy="2694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</a:rPr>
              <a:t>PRASYARAT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Hasil Penilaian Sementara 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mtClean="0">
                <a:solidFill>
                  <a:srgbClr val="FFFFCC"/>
                </a:solidFill>
              </a:rPr>
              <a:t>setiap Komponen: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600" b="1" smtClean="0">
                <a:solidFill>
                  <a:srgbClr val="FFFF00"/>
                </a:solidFill>
                <a:latin typeface="Arial Narrow" pitchFamily="34" charset="0"/>
              </a:rPr>
              <a:t>Agregat 10 Propinsi</a:t>
            </a:r>
            <a:endParaRPr lang="en-US" b="1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Hukum dan Kebijakan: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39552" y="1700808"/>
          <a:ext cx="806489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ight Brace 4"/>
          <p:cNvSpPr/>
          <p:nvPr/>
        </p:nvSpPr>
        <p:spPr>
          <a:xfrm rot="16200000">
            <a:off x="2231740" y="2744924"/>
            <a:ext cx="432048" cy="1800200"/>
          </a:xfrm>
          <a:prstGeom prst="rightBrace">
            <a:avLst>
              <a:gd name="adj1" fmla="val 13051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63688" y="3028890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</a:rPr>
              <a:t>PRASYARAT</a:t>
            </a:r>
            <a:endParaRPr lang="en-US" sz="2000" b="1">
              <a:solidFill>
                <a:srgbClr val="FF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68144" y="3789040"/>
            <a:ext cx="936104" cy="1224136"/>
          </a:xfrm>
          <a:prstGeom prst="roundRect">
            <a:avLst/>
          </a:prstGeom>
          <a:solidFill>
            <a:srgbClr val="4F81BD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Kapasitas Pemerintah: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9552" y="1772816"/>
          <a:ext cx="80648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Kapasitas CSO: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395536" y="1772816"/>
          <a:ext cx="828092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Kapasitas Masy Adat-Lokal: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9552" y="1628800"/>
          <a:ext cx="8064896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Kapasitas Bisnis: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39552" y="1628800"/>
          <a:ext cx="79208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Komponen Kinerja Tata Kelola: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Nilai Isu Pokok – Agregat 10 Propinsi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611560" y="1700808"/>
          <a:ext cx="7992888" cy="4611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Peringkat Kemudahan BerBisnis</a:t>
            </a:r>
            <a:r>
              <a:rPr lang="en-US" smtClean="0">
                <a:solidFill>
                  <a:srgbClr val="FFFFCC"/>
                </a:solidFill>
              </a:rPr>
              <a:t/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Rujukan: Kompas, 24 Oktober 2012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539552" y="1700808"/>
          <a:ext cx="8136904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778098"/>
          </a:xfrm>
        </p:spPr>
        <p:txBody>
          <a:bodyPr/>
          <a:lstStyle/>
          <a:p>
            <a:r>
              <a:rPr lang="id-ID" b="1" dirty="0" smtClean="0">
                <a:solidFill>
                  <a:schemeClr val="bg1"/>
                </a:solidFill>
              </a:rPr>
              <a:t>Policy Analysis Matrix</a:t>
            </a:r>
            <a:endParaRPr lang="id-ID" b="1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3528" y="1180976"/>
          <a:ext cx="8568952" cy="55317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3790"/>
                <a:gridCol w="1713790"/>
                <a:gridCol w="1928014"/>
                <a:gridCol w="1606678"/>
                <a:gridCol w="1606680"/>
              </a:tblGrid>
              <a:tr h="691473"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Isu Manajemen Hutan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INDIKATOR</a:t>
                      </a:r>
                      <a:r>
                        <a:rPr lang="en-US" baseline="0" smtClean="0">
                          <a:solidFill>
                            <a:schemeClr val="bg1"/>
                          </a:solidFill>
                        </a:rPr>
                        <a:t> KRITIS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Aktor-Interest-Narrative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 vMerge="1">
                  <a:txBody>
                    <a:bodyPr/>
                    <a:lstStyle/>
                    <a:p>
                      <a:pPr algn="ctr"/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Hukum dan</a:t>
                      </a:r>
                      <a:r>
                        <a:rPr lang="en-US" baseline="0" smtClean="0">
                          <a:solidFill>
                            <a:schemeClr val="bg1"/>
                          </a:solidFill>
                        </a:rPr>
                        <a:t> Kebijakan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Kapsitas Aktor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Kinerja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Perencanaan Wilayah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Kandungan hukum dan kebijakan terkait: tata ruang, hak, keterlibatan pengelolaan, penegakan hukum dan pengembang-an REDD+</a:t>
                      </a: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SOP resolusi konflik, kerjasama, SDM</a:t>
                      </a:r>
                      <a:r>
                        <a:rPr lang="en-US" baseline="0" smtClean="0">
                          <a:solidFill>
                            <a:schemeClr val="bg1"/>
                          </a:solidFill>
                        </a:rPr>
                        <a:t> KPH, alokasi hutan adat, ijin sebagai alat kontrol, internal kontrol KPH, lembaga REDD+, peran LSM  dlm penguatan masy adat dan tata ruang, kapasitas masy adat.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Alokasi hutan dan</a:t>
                      </a:r>
                      <a:r>
                        <a:rPr lang="en-US" baseline="0" smtClean="0">
                          <a:solidFill>
                            <a:schemeClr val="bg1"/>
                          </a:solidFill>
                        </a:rPr>
                        <a:t> lahan yg overlap, kebijakan /intervensi pada domain private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r>
                        <a:rPr lang="en-US" smtClean="0">
                          <a:solidFill>
                            <a:schemeClr val="bg1"/>
                          </a:solidFill>
                        </a:rPr>
                        <a:t>Strategi perbaikan tata-kelola: peran aktor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Pengaturan Hak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Pengorganisa-sian Hutan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Pengelolaan Hutan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Pengendalian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  <a:tr h="691473">
                <a:tc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bg1"/>
                          </a:solidFill>
                        </a:rPr>
                        <a:t>Infrastruktur REDD+</a:t>
                      </a:r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5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3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75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0285" y="764704"/>
            <a:ext cx="30255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chemeClr val="bg1"/>
                </a:solidFill>
              </a:rPr>
              <a:t>Hasil FGD di 30 Lokasi, n = 280</a:t>
            </a:r>
            <a:endParaRPr lang="id-ID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" name="Straight Arrow Connector 77"/>
          <p:cNvCxnSpPr>
            <a:endCxn id="23" idx="1"/>
          </p:cNvCxnSpPr>
          <p:nvPr/>
        </p:nvCxnSpPr>
        <p:spPr>
          <a:xfrm>
            <a:off x="2771800" y="3717032"/>
            <a:ext cx="1000332" cy="15143"/>
          </a:xfrm>
          <a:prstGeom prst="straightConnector1">
            <a:avLst/>
          </a:prstGeom>
          <a:ln w="57150">
            <a:solidFill>
              <a:schemeClr val="accent2">
                <a:lumMod val="20000"/>
                <a:lumOff val="8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stCxn id="58" idx="0"/>
            <a:endCxn id="36" idx="2"/>
          </p:cNvCxnSpPr>
          <p:nvPr/>
        </p:nvCxnSpPr>
        <p:spPr>
          <a:xfrm rot="5400000" flipH="1" flipV="1">
            <a:off x="4454113" y="5867233"/>
            <a:ext cx="428628" cy="6640"/>
          </a:xfrm>
          <a:prstGeom prst="straightConnector1">
            <a:avLst/>
          </a:prstGeom>
          <a:ln w="5715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hape 26"/>
          <p:cNvCxnSpPr>
            <a:cxnSpLocks noChangeShapeType="1"/>
            <a:stCxn id="36" idx="3"/>
          </p:cNvCxnSpPr>
          <p:nvPr/>
        </p:nvCxnSpPr>
        <p:spPr bwMode="auto">
          <a:xfrm flipV="1">
            <a:off x="5707598" y="4156042"/>
            <a:ext cx="1778330" cy="1107288"/>
          </a:xfrm>
          <a:prstGeom prst="bentConnector3">
            <a:avLst>
              <a:gd name="adj1" fmla="val 99861"/>
            </a:avLst>
          </a:prstGeom>
          <a:noFill/>
          <a:ln w="28575" algn="ctr">
            <a:solidFill>
              <a:srgbClr val="FFFF00"/>
            </a:solidFill>
            <a:prstDash val="lgDash"/>
            <a:round/>
            <a:headEnd type="arrow" w="med" len="med"/>
            <a:tailEnd/>
          </a:ln>
        </p:spPr>
      </p:cxnSp>
      <p:sp>
        <p:nvSpPr>
          <p:cNvPr id="58" name="Rectangle 57"/>
          <p:cNvSpPr/>
          <p:nvPr/>
        </p:nvSpPr>
        <p:spPr>
          <a:xfrm>
            <a:off x="3915008" y="6084867"/>
            <a:ext cx="1500198" cy="584493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48" name="Rectangle 47"/>
          <p:cNvSpPr/>
          <p:nvPr/>
        </p:nvSpPr>
        <p:spPr>
          <a:xfrm>
            <a:off x="6572264" y="3176150"/>
            <a:ext cx="1785950" cy="111205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915008" y="1655711"/>
            <a:ext cx="1500198" cy="642942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3772132" y="3267828"/>
            <a:ext cx="1785950" cy="92869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3635896" y="4870421"/>
            <a:ext cx="2071702" cy="78581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642910" y="3013033"/>
            <a:ext cx="2214578" cy="1438284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6727646" y="3318083"/>
            <a:ext cx="15167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Re</a:t>
            </a:r>
            <a:r>
              <a:rPr lang="en-US" sz="1600" b="1" dirty="0" err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ko</a:t>
            </a:r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mendasi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/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Perbaikan </a:t>
            </a:r>
            <a:endParaRPr lang="id-ID" sz="1600" b="1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Governance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8" name="TextBox 12"/>
          <p:cNvSpPr txBox="1">
            <a:spLocks noChangeArrowheads="1"/>
          </p:cNvSpPr>
          <p:nvPr/>
        </p:nvSpPr>
        <p:spPr bwMode="auto">
          <a:xfrm>
            <a:off x="642910" y="3147400"/>
            <a:ext cx="215266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sz="16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Degradasi</a:t>
            </a:r>
            <a:r>
              <a:rPr lang="en-US" sz="16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dan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/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Deforestasi Hutan</a:t>
            </a:r>
          </a:p>
          <a:p>
            <a:pPr algn="ctr"/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Berkurang </a:t>
            </a:r>
            <a:endParaRPr lang="en-US" sz="1600" b="1" dirty="0" smtClean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 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  <a:p>
            <a:pPr algn="ctr"/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SFM </a:t>
            </a:r>
          </a:p>
        </p:txBody>
      </p:sp>
      <p:sp>
        <p:nvSpPr>
          <p:cNvPr id="9" name="TextBox 14"/>
          <p:cNvSpPr txBox="1">
            <a:spLocks noChangeArrowheads="1"/>
          </p:cNvSpPr>
          <p:nvPr/>
        </p:nvSpPr>
        <p:spPr bwMode="auto">
          <a:xfrm>
            <a:off x="3923928" y="1628800"/>
            <a:ext cx="14401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Kinerja Governance 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cxnSp>
        <p:nvCxnSpPr>
          <p:cNvPr id="13" name="Shape 26"/>
          <p:cNvCxnSpPr>
            <a:cxnSpLocks noChangeShapeType="1"/>
          </p:cNvCxnSpPr>
          <p:nvPr/>
        </p:nvCxnSpPr>
        <p:spPr bwMode="auto">
          <a:xfrm rot="10800000">
            <a:off x="1714480" y="4513231"/>
            <a:ext cx="1881982" cy="709578"/>
          </a:xfrm>
          <a:prstGeom prst="bentConnector3">
            <a:avLst>
              <a:gd name="adj1" fmla="val 99323"/>
            </a:avLst>
          </a:prstGeom>
          <a:noFill/>
          <a:ln w="28575" algn="ctr">
            <a:solidFill>
              <a:srgbClr val="FFFF00"/>
            </a:solidFill>
            <a:prstDash val="lgDash"/>
            <a:round/>
            <a:headEnd type="arrow" w="med" len="med"/>
            <a:tailEnd/>
          </a:ln>
        </p:spPr>
      </p:cxnSp>
      <p:sp>
        <p:nvSpPr>
          <p:cNvPr id="15" name="TextBox 44"/>
          <p:cNvSpPr txBox="1">
            <a:spLocks noChangeArrowheads="1"/>
          </p:cNvSpPr>
          <p:nvPr/>
        </p:nvSpPr>
        <p:spPr bwMode="auto">
          <a:xfrm>
            <a:off x="4100855" y="6237312"/>
            <a:ext cx="111921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Referensi</a:t>
            </a: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755576" y="302387"/>
            <a:ext cx="6643734" cy="697721"/>
          </a:xfrm>
          <a:prstGeom prst="rect">
            <a:avLst/>
          </a:prstGeom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Kerangka Penilaian </a:t>
            </a:r>
            <a:r>
              <a:rPr lang="id-ID" sz="2400" b="1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PGA</a:t>
            </a:r>
            <a:r>
              <a:rPr lang="id-ID" sz="4000" b="1" dirty="0" smtClean="0">
                <a:latin typeface="+mj-lt"/>
                <a:ea typeface="+mj-ea"/>
                <a:cs typeface="+mj-cs"/>
              </a:rPr>
              <a:t/>
            </a:r>
            <a:br>
              <a:rPr lang="id-ID" sz="4000" b="1" dirty="0" smtClean="0">
                <a:latin typeface="+mj-lt"/>
                <a:ea typeface="+mj-ea"/>
                <a:cs typeface="+mj-cs"/>
              </a:rPr>
            </a:br>
            <a:endParaRPr kumimoji="0" lang="id-ID" sz="4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428604"/>
            <a:ext cx="642910" cy="2143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2"/>
          <p:cNvSpPr txBox="1">
            <a:spLocks noChangeArrowheads="1"/>
          </p:cNvSpPr>
          <p:nvPr/>
        </p:nvSpPr>
        <p:spPr bwMode="auto">
          <a:xfrm>
            <a:off x="3917949" y="3329034"/>
            <a:ext cx="149431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Governance</a:t>
            </a:r>
          </a:p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Nasional </a:t>
            </a:r>
            <a:r>
              <a:rPr lang="id-ID" sz="1600" b="1" dirty="0">
                <a:latin typeface="Arial" pitchFamily="34" charset="0"/>
                <a:ea typeface="Arial Unicode MS" pitchFamily="34" charset="-128"/>
                <a:cs typeface="Arial" pitchFamily="34" charset="0"/>
              </a:rPr>
              <a:t>&amp; </a:t>
            </a:r>
          </a:p>
          <a:p>
            <a:pPr algn="ctr"/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Sub</a:t>
            </a:r>
            <a:r>
              <a:rPr lang="en-US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-</a:t>
            </a:r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Nasional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sp>
        <p:nvSpPr>
          <p:cNvPr id="35" name="TextBox 3"/>
          <p:cNvSpPr txBox="1">
            <a:spLocks noChangeArrowheads="1"/>
          </p:cNvSpPr>
          <p:nvPr/>
        </p:nvSpPr>
        <p:spPr bwMode="auto">
          <a:xfrm>
            <a:off x="3928367" y="4941168"/>
            <a:ext cx="147348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Komponen </a:t>
            </a:r>
          </a:p>
          <a:p>
            <a:pPr algn="ctr"/>
            <a:r>
              <a:rPr lang="en-US" sz="1600" b="1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dan I</a:t>
            </a:r>
            <a:r>
              <a:rPr lang="id-ID" sz="1600" b="1" dirty="0" smtClean="0">
                <a:latin typeface="Arial" pitchFamily="34" charset="0"/>
                <a:ea typeface="Arial Unicode MS" pitchFamily="34" charset="-128"/>
                <a:cs typeface="Arial" pitchFamily="34" charset="0"/>
              </a:rPr>
              <a:t>ndikator</a:t>
            </a:r>
            <a:endParaRPr lang="id-ID" sz="1600" b="1" dirty="0"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cxnSp>
        <p:nvCxnSpPr>
          <p:cNvPr id="40" name="Shape 26"/>
          <p:cNvCxnSpPr>
            <a:cxnSpLocks noChangeShapeType="1"/>
            <a:endCxn id="25" idx="0"/>
          </p:cNvCxnSpPr>
          <p:nvPr/>
        </p:nvCxnSpPr>
        <p:spPr bwMode="auto">
          <a:xfrm rot="10800000" flipV="1">
            <a:off x="1750200" y="2084339"/>
            <a:ext cx="1964547" cy="928694"/>
          </a:xfrm>
          <a:prstGeom prst="bentConnector2">
            <a:avLst/>
          </a:prstGeom>
          <a:noFill/>
          <a:ln w="28575" algn="ctr">
            <a:solidFill>
              <a:srgbClr val="FFFF00"/>
            </a:solidFill>
            <a:prstDash val="lgDash"/>
            <a:round/>
            <a:headEnd type="arrow" w="med" len="med"/>
            <a:tailEnd/>
          </a:ln>
        </p:spPr>
      </p:cxnSp>
      <p:cxnSp>
        <p:nvCxnSpPr>
          <p:cNvPr id="49" name="Shape 26"/>
          <p:cNvCxnSpPr>
            <a:cxnSpLocks noChangeShapeType="1"/>
            <a:endCxn id="48" idx="0"/>
          </p:cNvCxnSpPr>
          <p:nvPr/>
        </p:nvCxnSpPr>
        <p:spPr bwMode="auto">
          <a:xfrm>
            <a:off x="5429256" y="2084339"/>
            <a:ext cx="2035983" cy="1091811"/>
          </a:xfrm>
          <a:prstGeom prst="bentConnector2">
            <a:avLst/>
          </a:prstGeom>
          <a:noFill/>
          <a:ln w="28575" algn="ctr">
            <a:solidFill>
              <a:srgbClr val="FFFF00"/>
            </a:solidFill>
            <a:prstDash val="lgDash"/>
            <a:round/>
            <a:headEnd type="none" w="med" len="med"/>
            <a:tailEnd type="arrow" w="med" len="med"/>
          </a:ln>
        </p:spPr>
      </p:cxnSp>
      <p:cxnSp>
        <p:nvCxnSpPr>
          <p:cNvPr id="61" name="Straight Arrow Connector 60"/>
          <p:cNvCxnSpPr>
            <a:stCxn id="46" idx="2"/>
            <a:endCxn id="23" idx="0"/>
          </p:cNvCxnSpPr>
          <p:nvPr/>
        </p:nvCxnSpPr>
        <p:spPr>
          <a:xfrm rot="5400000">
            <a:off x="4180520" y="2783240"/>
            <a:ext cx="969175" cy="1588"/>
          </a:xfrm>
          <a:prstGeom prst="straightConnector1">
            <a:avLst/>
          </a:prstGeom>
          <a:ln w="57150">
            <a:solidFill>
              <a:schemeClr val="accent2">
                <a:lumMod val="20000"/>
                <a:lumOff val="80000"/>
              </a:schemeClr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6" idx="0"/>
            <a:endCxn id="34" idx="2"/>
          </p:cNvCxnSpPr>
          <p:nvPr/>
        </p:nvCxnSpPr>
        <p:spPr>
          <a:xfrm rot="16200000" flipV="1">
            <a:off x="4313233" y="4511907"/>
            <a:ext cx="710390" cy="6638"/>
          </a:xfrm>
          <a:prstGeom prst="straightConnector1">
            <a:avLst/>
          </a:prstGeom>
          <a:ln w="57150">
            <a:solidFill>
              <a:schemeClr val="accent2">
                <a:lumMod val="20000"/>
                <a:lumOff val="8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691680" y="3933056"/>
            <a:ext cx="0" cy="144016"/>
          </a:xfrm>
          <a:prstGeom prst="straightConnector1">
            <a:avLst/>
          </a:prstGeom>
          <a:ln w="1905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2051720" y="5373216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3" name="Oval 32"/>
          <p:cNvSpPr/>
          <p:nvPr/>
        </p:nvSpPr>
        <p:spPr>
          <a:xfrm>
            <a:off x="4211960" y="2636912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7" name="Oval 36"/>
          <p:cNvSpPr/>
          <p:nvPr/>
        </p:nvSpPr>
        <p:spPr>
          <a:xfrm>
            <a:off x="5508104" y="6165304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Oval 37"/>
          <p:cNvSpPr/>
          <p:nvPr/>
        </p:nvSpPr>
        <p:spPr>
          <a:xfrm>
            <a:off x="4211960" y="4365104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Oval 38"/>
          <p:cNvSpPr/>
          <p:nvPr/>
        </p:nvSpPr>
        <p:spPr>
          <a:xfrm>
            <a:off x="1979712" y="1628800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Oval 40"/>
          <p:cNvSpPr/>
          <p:nvPr/>
        </p:nvSpPr>
        <p:spPr>
          <a:xfrm>
            <a:off x="4860032" y="4365104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2" name="Oval 41"/>
          <p:cNvSpPr/>
          <p:nvPr/>
        </p:nvSpPr>
        <p:spPr>
          <a:xfrm>
            <a:off x="6948264" y="4797152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Oval 42"/>
          <p:cNvSpPr/>
          <p:nvPr/>
        </p:nvSpPr>
        <p:spPr>
          <a:xfrm>
            <a:off x="6876256" y="1628800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7" name="Oval 46"/>
          <p:cNvSpPr/>
          <p:nvPr/>
        </p:nvSpPr>
        <p:spPr>
          <a:xfrm>
            <a:off x="3203848" y="3284984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>
            <a:normAutofit/>
          </a:bodyPr>
          <a:lstStyle/>
          <a:p>
            <a:r>
              <a:rPr lang="id-ID" sz="5400" dirty="0" smtClean="0">
                <a:solidFill>
                  <a:schemeClr val="bg1"/>
                </a:solidFill>
              </a:rPr>
              <a:t>T e r i m a k a s i h</a:t>
            </a:r>
            <a:endParaRPr lang="id-ID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3240360" cy="432048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400" b="1" dirty="0" smtClean="0">
                <a:solidFill>
                  <a:schemeClr val="bg1"/>
                </a:solidFill>
              </a:rPr>
              <a:t>Framework </a:t>
            </a:r>
            <a:r>
              <a:rPr lang="en-US" sz="2400" b="1" dirty="0" err="1" smtClean="0">
                <a:solidFill>
                  <a:schemeClr val="bg1"/>
                </a:solidFill>
              </a:rPr>
              <a:t>Pengukuran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249554"/>
          <a:ext cx="8077200" cy="48437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9300"/>
                <a:gridCol w="1638300"/>
                <a:gridCol w="2590800"/>
                <a:gridCol w="1828800"/>
              </a:tblGrid>
              <a:tr h="39502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noProof="1" smtClean="0">
                          <a:solidFill>
                            <a:srgbClr val="FFFF00"/>
                          </a:solidFill>
                          <a:effectLst/>
                        </a:rPr>
                        <a:t>Isu Manajemen Hutan</a:t>
                      </a:r>
                      <a:endParaRPr lang="en-US" sz="2400" b="1" noProof="1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noProof="1" smtClean="0">
                          <a:solidFill>
                            <a:srgbClr val="FFFF00"/>
                          </a:solidFill>
                          <a:effectLst/>
                          <a:latin typeface="Calibri"/>
                          <a:ea typeface="Calibri"/>
                          <a:cs typeface="Arial"/>
                        </a:rPr>
                        <a:t>Komponen</a:t>
                      </a:r>
                      <a:endParaRPr lang="en-US" sz="1800" b="1" noProof="1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5857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Kerangka Hukum dan Kebijakan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Kapasitas Aktor (Pemerintah, Kelompok Masyarakat Sipil, Masyarakat Adat/Lokal, Kelompok Bisnis)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Implementasi-Kinerja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3950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Perencanaan Wilayah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3950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Pengaturan Hak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580644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Pengorganisasian Hutan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3950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Pengelolaan Hutan 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3950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Pengendalian 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  <a:tr h="39502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noProof="1" smtClean="0">
                          <a:effectLst/>
                        </a:rPr>
                        <a:t>REDD+ Infrastruktur </a:t>
                      </a:r>
                      <a:endParaRPr lang="en-US" sz="18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noProof="1" smtClean="0">
                          <a:effectLst/>
                        </a:rPr>
                        <a:t>Indikator</a:t>
                      </a:r>
                      <a:endParaRPr lang="en-US" sz="1400" b="1" noProof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77" marR="68577" marT="0" marB="0"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404664"/>
            <a:ext cx="642910" cy="2143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67544" y="6093296"/>
            <a:ext cx="3679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FF00"/>
                </a:solidFill>
              </a:rPr>
              <a:t>Setiap Indikator dinilai antara 1 dan 5</a:t>
            </a:r>
            <a:endParaRPr lang="en-US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8872" cy="432048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400" b="1" smtClean="0">
                <a:solidFill>
                  <a:schemeClr val="bg1"/>
                </a:solidFill>
              </a:rPr>
              <a:t>Framework Kebijakan: </a:t>
            </a:r>
            <a:r>
              <a:rPr lang="en-US" sz="2400" b="1" smtClean="0">
                <a:solidFill>
                  <a:srgbClr val="FFFF00"/>
                </a:solidFill>
              </a:rPr>
              <a:t>Hubungan antar Komponen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04664"/>
            <a:ext cx="642910" cy="2143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Diagram 6"/>
          <p:cNvGraphicFramePr/>
          <p:nvPr/>
        </p:nvGraphicFramePr>
        <p:xfrm>
          <a:off x="1524000" y="1052736"/>
          <a:ext cx="6096000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Oval 7"/>
          <p:cNvSpPr/>
          <p:nvPr/>
        </p:nvSpPr>
        <p:spPr>
          <a:xfrm>
            <a:off x="7092280" y="3356992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3275856" y="1484784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Oval 9"/>
          <p:cNvSpPr/>
          <p:nvPr/>
        </p:nvSpPr>
        <p:spPr>
          <a:xfrm>
            <a:off x="2267744" y="2708920"/>
            <a:ext cx="360040" cy="36004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3608" y="4725144"/>
            <a:ext cx="223715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Apakah perlu ada</a:t>
            </a:r>
          </a:p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pembobotan untuk</a:t>
            </a:r>
          </a:p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setiap komponen? </a:t>
            </a:r>
            <a:endParaRPr lang="en-US" sz="20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2"/>
          <p:cNvSpPr>
            <a:spLocks noGrp="1"/>
          </p:cNvSpPr>
          <p:nvPr>
            <p:ph type="title"/>
          </p:nvPr>
        </p:nvSpPr>
        <p:spPr>
          <a:xfrm>
            <a:off x="683568" y="260648"/>
            <a:ext cx="7848872" cy="432048"/>
          </a:xfrm>
          <a:ln>
            <a:noFill/>
          </a:ln>
        </p:spPr>
        <p:txBody>
          <a:bodyPr>
            <a:noAutofit/>
          </a:bodyPr>
          <a:lstStyle/>
          <a:p>
            <a:pPr algn="l"/>
            <a:r>
              <a:rPr lang="en-US" sz="2400" b="1" smtClean="0">
                <a:solidFill>
                  <a:schemeClr val="bg1"/>
                </a:solidFill>
              </a:rPr>
              <a:t>Framework Kebijakan: </a:t>
            </a:r>
            <a:r>
              <a:rPr lang="en-US" sz="2400" b="1" smtClean="0">
                <a:solidFill>
                  <a:srgbClr val="FFFF00"/>
                </a:solidFill>
              </a:rPr>
              <a:t>Hubungan antar Isu Manajemen</a:t>
            </a:r>
            <a:endParaRPr lang="en-US" sz="2400" b="1" dirty="0" smtClean="0">
              <a:solidFill>
                <a:srgbClr val="FFFF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04664"/>
            <a:ext cx="642910" cy="21431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388813">
            <a:off x="827584" y="1196752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Perencana-an Hutan dan TR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 rot="21368208">
            <a:off x="827584" y="3284984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Pengaturan Hak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 rot="645565">
            <a:off x="2843808" y="1484784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Pengorgan-isasian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6948264" y="2564904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Pengelola-an Hutan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 rot="20632382">
            <a:off x="3203848" y="3429000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Pengen-dalian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5004048" y="2348880"/>
            <a:ext cx="1584176" cy="2304256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Infrastruk-tur REDD+</a:t>
            </a:r>
            <a:endParaRPr lang="en-US" sz="1600" b="1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228184" y="5517232"/>
            <a:ext cx="269644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Apakah perlu ada</a:t>
            </a:r>
          </a:p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pembobotan untuk</a:t>
            </a:r>
          </a:p>
          <a:p>
            <a:r>
              <a:rPr lang="en-US" sz="2000" b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setiap isu manajemen? </a:t>
            </a:r>
            <a:endParaRPr lang="en-US" sz="2000" b="1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8" name="Right Brace 17"/>
          <p:cNvSpPr/>
          <p:nvPr/>
        </p:nvSpPr>
        <p:spPr>
          <a:xfrm rot="5400000">
            <a:off x="2519772" y="4041068"/>
            <a:ext cx="432048" cy="3816424"/>
          </a:xfrm>
          <a:prstGeom prst="rightBrace">
            <a:avLst>
              <a:gd name="adj1" fmla="val 13051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2051720" y="6237312"/>
            <a:ext cx="14105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solidFill>
                  <a:srgbClr val="FF0000"/>
                </a:solidFill>
              </a:rPr>
              <a:t>PRASYARAT</a:t>
            </a:r>
            <a:endParaRPr 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CC"/>
                </a:solidFill>
              </a:rPr>
              <a:t>Pengumpulan Data</a:t>
            </a:r>
            <a:endParaRPr lang="en-US">
              <a:solidFill>
                <a:srgbClr val="FFFFC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Di tingkat</a:t>
            </a:r>
            <a:r>
              <a:rPr lang="id-ID" smtClean="0">
                <a:solidFill>
                  <a:srgbClr val="FFFFCC"/>
                </a:solidFill>
              </a:rPr>
              <a:t> </a:t>
            </a:r>
            <a:r>
              <a:rPr lang="en-US" smtClean="0">
                <a:solidFill>
                  <a:srgbClr val="FFFFCC"/>
                </a:solidFill>
              </a:rPr>
              <a:t>P</a:t>
            </a:r>
            <a:r>
              <a:rPr lang="id-ID" smtClean="0">
                <a:solidFill>
                  <a:srgbClr val="FFFFCC"/>
                </a:solidFill>
              </a:rPr>
              <a:t>usat</a:t>
            </a:r>
            <a:r>
              <a:rPr lang="en-US" smtClean="0">
                <a:solidFill>
                  <a:srgbClr val="FFFFCC"/>
                </a:solidFill>
              </a:rPr>
              <a:t> dan</a:t>
            </a:r>
            <a:r>
              <a:rPr lang="id-ID" smtClean="0">
                <a:solidFill>
                  <a:srgbClr val="FFFFCC"/>
                </a:solidFill>
              </a:rPr>
              <a:t>10 provinsi</a:t>
            </a:r>
            <a:r>
              <a:rPr lang="en-US" smtClean="0">
                <a:solidFill>
                  <a:srgbClr val="FFFFCC"/>
                </a:solidFill>
              </a:rPr>
              <a:t>:</a:t>
            </a:r>
            <a:r>
              <a:rPr lang="id-ID" smtClean="0">
                <a:solidFill>
                  <a:srgbClr val="FFFFCC"/>
                </a:solidFill>
              </a:rPr>
              <a:t> D.I Aceh, Riau, Jambi, Sumatera Selatan, Kalimantan Barat, Kalimantan Tengah, Kalimantan Timur, Sulawesi Tengah, Papua dan Papua Barat</a:t>
            </a:r>
            <a:r>
              <a:rPr lang="en-US" smtClean="0">
                <a:solidFill>
                  <a:srgbClr val="FFFFCC"/>
                </a:solidFill>
              </a:rPr>
              <a:t>;</a:t>
            </a:r>
            <a:r>
              <a:rPr lang="id-ID" smtClean="0">
                <a:solidFill>
                  <a:srgbClr val="FFFFCC"/>
                </a:solidFill>
              </a:rPr>
              <a:t> dua kabupaten di masing-masing provinsi.</a:t>
            </a:r>
            <a:endParaRPr lang="en-US" smtClean="0">
              <a:solidFill>
                <a:srgbClr val="FFFFCC"/>
              </a:solidFill>
            </a:endParaRPr>
          </a:p>
          <a:p>
            <a:r>
              <a:rPr lang="en-US" smtClean="0">
                <a:solidFill>
                  <a:srgbClr val="FFFFCC"/>
                </a:solidFill>
              </a:rPr>
              <a:t>W</a:t>
            </a:r>
            <a:r>
              <a:rPr lang="id-ID" smtClean="0">
                <a:solidFill>
                  <a:srgbClr val="FFFFCC"/>
                </a:solidFill>
              </a:rPr>
              <a:t>awancara narasumber, analis</a:t>
            </a:r>
            <a:r>
              <a:rPr lang="en-US" smtClean="0">
                <a:solidFill>
                  <a:srgbClr val="FFFFCC"/>
                </a:solidFill>
              </a:rPr>
              <a:t>is</a:t>
            </a:r>
            <a:r>
              <a:rPr lang="id-ID" smtClean="0">
                <a:solidFill>
                  <a:srgbClr val="FFFFCC"/>
                </a:solidFill>
              </a:rPr>
              <a:t> dokumen dan media</a:t>
            </a:r>
            <a:r>
              <a:rPr lang="en-US" smtClean="0">
                <a:solidFill>
                  <a:srgbClr val="FFFFCC"/>
                </a:solidFill>
              </a:rPr>
              <a:t>; nilai indikator 1-5</a:t>
            </a:r>
          </a:p>
          <a:p>
            <a:r>
              <a:rPr lang="en-US" smtClean="0">
                <a:solidFill>
                  <a:srgbClr val="FFFFCC"/>
                </a:solidFill>
              </a:rPr>
              <a:t>Pelaksanaan:</a:t>
            </a:r>
            <a:r>
              <a:rPr lang="id-ID" smtClean="0">
                <a:solidFill>
                  <a:srgbClr val="FFFFCC"/>
                </a:solidFill>
              </a:rPr>
              <a:t> Juni 2012 </a:t>
            </a:r>
            <a:r>
              <a:rPr lang="en-US" smtClean="0">
                <a:solidFill>
                  <a:srgbClr val="FFFFCC"/>
                </a:solidFill>
              </a:rPr>
              <a:t>– </a:t>
            </a:r>
            <a:r>
              <a:rPr lang="id-ID" smtClean="0">
                <a:solidFill>
                  <a:srgbClr val="FFFFCC"/>
                </a:solidFill>
              </a:rPr>
              <a:t>awal</a:t>
            </a:r>
            <a:r>
              <a:rPr lang="en-US" smtClean="0">
                <a:solidFill>
                  <a:srgbClr val="FFFFCC"/>
                </a:solidFill>
              </a:rPr>
              <a:t> </a:t>
            </a:r>
            <a:r>
              <a:rPr lang="id-ID" smtClean="0">
                <a:solidFill>
                  <a:srgbClr val="FFFFCC"/>
                </a:solidFill>
              </a:rPr>
              <a:t>Oktober 2012</a:t>
            </a:r>
            <a:r>
              <a:rPr lang="en-US" smtClean="0">
                <a:solidFill>
                  <a:srgbClr val="FFFFCC"/>
                </a:solidFill>
              </a:rPr>
              <a:t> oleh LP3ES</a:t>
            </a:r>
            <a:endParaRPr lang="en-US">
              <a:solidFill>
                <a:srgbClr val="FFFFCC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Hasil Penilaian Sementara, 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mtClean="0">
                <a:solidFill>
                  <a:srgbClr val="FFFFCC"/>
                </a:solidFill>
              </a:rPr>
              <a:t>Tanpa Pembobotan Komponen 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mtClean="0">
                <a:solidFill>
                  <a:srgbClr val="FFFFCC"/>
                </a:solidFill>
              </a:rPr>
              <a:t>dan Isu Manajemen: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600" b="1" smtClean="0">
                <a:solidFill>
                  <a:srgbClr val="FFFF00"/>
                </a:solidFill>
                <a:latin typeface="Arial Narrow" pitchFamily="34" charset="0"/>
              </a:rPr>
              <a:t>Propinsi dan Agregat 10 Propinsi</a:t>
            </a:r>
            <a:endParaRPr lang="en-US" b="1">
              <a:solidFill>
                <a:srgbClr val="FFFF0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Nilai PGA—10 Prop: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Selang Nilai 0 – 5 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611560" y="1628800"/>
          <a:ext cx="79208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>
                <a:solidFill>
                  <a:srgbClr val="FFFFCC"/>
                </a:solidFill>
              </a:rPr>
              <a:t>Nilai </a:t>
            </a:r>
            <a:r>
              <a:rPr lang="en-US" smtClean="0">
                <a:solidFill>
                  <a:srgbClr val="FFFF00"/>
                </a:solidFill>
              </a:rPr>
              <a:t>Isu Pokok</a:t>
            </a:r>
            <a:r>
              <a:rPr lang="en-US" smtClean="0">
                <a:solidFill>
                  <a:srgbClr val="FFFFCC"/>
                </a:solidFill>
              </a:rPr>
              <a:t> PGA—10 Prop:</a:t>
            </a:r>
            <a:br>
              <a:rPr lang="en-US" smtClean="0">
                <a:solidFill>
                  <a:srgbClr val="FFFFCC"/>
                </a:solidFill>
              </a:rPr>
            </a:br>
            <a:r>
              <a:rPr lang="en-US" sz="3100" smtClean="0">
                <a:solidFill>
                  <a:srgbClr val="FFFFCC"/>
                </a:solidFill>
              </a:rPr>
              <a:t>Selang Nilai 1 – 5 </a:t>
            </a:r>
            <a:endParaRPr lang="en-US" sz="3100">
              <a:solidFill>
                <a:srgbClr val="FFFFCC"/>
              </a:solidFill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67544" y="1556792"/>
          <a:ext cx="8208912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91681" y="2564904"/>
            <a:ext cx="4032447" cy="2160240"/>
            <a:chOff x="1691681" y="2564904"/>
            <a:chExt cx="4032447" cy="2160240"/>
          </a:xfrm>
        </p:grpSpPr>
        <p:sp>
          <p:nvSpPr>
            <p:cNvPr id="6" name="Right Brace 5"/>
            <p:cNvSpPr/>
            <p:nvPr/>
          </p:nvSpPr>
          <p:spPr>
            <a:xfrm rot="16200000">
              <a:off x="2807805" y="1808820"/>
              <a:ext cx="432048" cy="2664296"/>
            </a:xfrm>
            <a:prstGeom prst="rightBrace">
              <a:avLst>
                <a:gd name="adj1" fmla="val 130513"/>
                <a:gd name="adj2" fmla="val 50000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4788024" y="2996952"/>
              <a:ext cx="936104" cy="1728192"/>
            </a:xfrm>
            <a:prstGeom prst="roundRect">
              <a:avLst/>
            </a:prstGeom>
            <a:solidFill>
              <a:srgbClr val="4F81BD">
                <a:alpha val="4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369333" y="2564904"/>
              <a:ext cx="14105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PRASYARAT</a:t>
              </a:r>
              <a:endPara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08&quot;&gt;&lt;property id=&quot;20148&quot; value=&quot;5&quot;/&gt;&lt;property id=&quot;20300&quot; value=&quot;Slide 5&quot;/&gt;&lt;property id=&quot;20307&quot; value=&quot;260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70&quot;/&gt;&lt;/object&gt;&lt;object type=&quot;3&quot; unique_id=&quot;10012&quot;&gt;&lt;property id=&quot;20148&quot; value=&quot;5&quot;/&gt;&lt;property id=&quot;20300&quot; value=&quot;Slide 9&quot;/&gt;&lt;property id=&quot;20307&quot; value=&quot;271&quot;/&gt;&lt;/object&gt;&lt;object type=&quot;3&quot; unique_id=&quot;10013&quot;&gt;&lt;property id=&quot;20148&quot; value=&quot;5&quot;/&gt;&lt;property id=&quot;20300&quot; value=&quot;Slide 10&quot;/&gt;&lt;property id=&quot;20307&quot; value=&quot;273&quot;/&gt;&lt;/object&gt;&lt;object type=&quot;3&quot; unique_id=&quot;10014&quot;&gt;&lt;property id=&quot;20148&quot; value=&quot;5&quot;/&gt;&lt;property id=&quot;20300&quot; value=&quot;Slide 11&quot;/&gt;&lt;property id=&quot;20307&quot; value=&quot;274&quot;/&gt;&lt;/object&gt;&lt;object type=&quot;3&quot; unique_id=&quot;10015&quot;&gt;&lt;property id=&quot;20148&quot; value=&quot;5&quot;/&gt;&lt;property id=&quot;20300&quot; value=&quot;Slide 12&quot;/&gt;&lt;property id=&quot;20307&quot; value=&quot;275&quot;/&gt;&lt;/object&gt;&lt;object type=&quot;3&quot; unique_id=&quot;10016&quot;&gt;&lt;property id=&quot;20148&quot; value=&quot;5&quot;/&gt;&lt;property id=&quot;20300&quot; value=&quot;Slide 13&quot;/&gt;&lt;property id=&quot;20307&quot; value=&quot;279&quot;/&gt;&lt;/object&gt;&lt;object type=&quot;3&quot; unique_id=&quot;10017&quot;&gt;&lt;property id=&quot;20148&quot; value=&quot;5&quot;/&gt;&lt;property id=&quot;20300&quot; value=&quot;Slide 14&quot;/&gt;&lt;property id=&quot;20307&quot; value=&quot;280&quot;/&gt;&lt;/object&gt;&lt;object type=&quot;3&quot; unique_id=&quot;10018&quot;&gt;&lt;property id=&quot;20148&quot; value=&quot;5&quot;/&gt;&lt;property id=&quot;20300&quot; value=&quot;Slide 15&quot;/&gt;&lt;property id=&quot;20307&quot; value=&quot;27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1824</TotalTime>
  <Words>422</Words>
  <Application>Microsoft Office PowerPoint</Application>
  <PresentationFormat>On-screen Show (4:3)</PresentationFormat>
  <Paragraphs>123</Paragraphs>
  <Slides>20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Slide 2</vt:lpstr>
      <vt:lpstr>Framework Pengukuran </vt:lpstr>
      <vt:lpstr>Framework Kebijakan: Hubungan antar Komponen</vt:lpstr>
      <vt:lpstr>Framework Kebijakan: Hubungan antar Isu Manajemen</vt:lpstr>
      <vt:lpstr>Pengumpulan Data</vt:lpstr>
      <vt:lpstr>Hasil Penilaian Sementara,  Tanpa Pembobotan Komponen  dan Isu Manajemen: Propinsi dan Agregat 10 Propinsi</vt:lpstr>
      <vt:lpstr>Nilai PGA—10 Prop: Selang Nilai 0 – 5 </vt:lpstr>
      <vt:lpstr>Nilai Isu Pokok PGA—10 Prop: Selang Nilai 1 – 5 </vt:lpstr>
      <vt:lpstr>Nilai Komponen PGA—10 Prop: Selang Nilai 1—5</vt:lpstr>
      <vt:lpstr>Hasil Penilaian Sementara  setiap Komponen: Agregat 10 Propinsi</vt:lpstr>
      <vt:lpstr>Komponen Hukum dan Kebijakan: Nilai Isu Pokok – Agregat 10 Propinsi</vt:lpstr>
      <vt:lpstr>Komponen Kapasitas Pemerintah: Nilai Isu Pokok – Agregat 10 Propinsi</vt:lpstr>
      <vt:lpstr>Komponen Kapasitas CSO: Nilai Isu Pokok – Agregat 10 Propinsi</vt:lpstr>
      <vt:lpstr>Komponen Kapasitas Masy Adat-Lokal: Nilai Isu Pokok – Agregat 10 Propinsi</vt:lpstr>
      <vt:lpstr>Komponen Kapasitas Bisnis: Nilai Isu Pokok – Agregat 10 Propinsi</vt:lpstr>
      <vt:lpstr>Komponen Kinerja Tata Kelola: Nilai Isu Pokok – Agregat 10 Propinsi</vt:lpstr>
      <vt:lpstr>Peringkat Kemudahan BerBisnis Rujukan: Kompas, 24 Oktober 2012</vt:lpstr>
      <vt:lpstr>Policy Analysis Matrix</vt:lpstr>
      <vt:lpstr>T e r i m a k a s i 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Hariadi</dc:creator>
  <cp:lastModifiedBy>Hariadi K</cp:lastModifiedBy>
  <cp:revision>248</cp:revision>
  <dcterms:created xsi:type="dcterms:W3CDTF">2011-07-21T06:49:03Z</dcterms:created>
  <dcterms:modified xsi:type="dcterms:W3CDTF">2012-10-28T13:24:34Z</dcterms:modified>
</cp:coreProperties>
</file>